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2" r:id="rId7"/>
    <p:sldId id="261" r:id="rId8"/>
    <p:sldId id="263" r:id="rId9"/>
    <p:sldId id="271" r:id="rId10"/>
    <p:sldId id="266" r:id="rId11"/>
    <p:sldId id="265" r:id="rId12"/>
    <p:sldId id="264" r:id="rId13"/>
    <p:sldId id="267" r:id="rId14"/>
    <p:sldId id="270" r:id="rId15"/>
    <p:sldId id="269" r:id="rId16"/>
    <p:sldId id="268" r:id="rId17"/>
    <p:sldId id="272" r:id="rId18"/>
    <p:sldId id="275" r:id="rId19"/>
    <p:sldId id="274" r:id="rId20"/>
    <p:sldId id="273" r:id="rId21"/>
    <p:sldId id="276" r:id="rId22"/>
    <p:sldId id="278" r:id="rId23"/>
    <p:sldId id="279" r:id="rId24"/>
    <p:sldId id="280" r:id="rId25"/>
    <p:sldId id="281" r:id="rId26"/>
    <p:sldId id="282" r:id="rId27"/>
    <p:sldId id="277" r:id="rId28"/>
  </p:sldIdLst>
  <p:sldSz cx="12192000" cy="6858000"/>
  <p:notesSz cx="6858000" cy="9144000"/>
  <p:defaultText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snapToGrid="0">
      <p:cViewPr varScale="1">
        <p:scale>
          <a:sx n="71" d="100"/>
          <a:sy n="71" d="100"/>
        </p:scale>
        <p:origin x="399"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1122363"/>
            <a:ext cx="9144000" cy="2387600"/>
          </a:xfrm>
        </p:spPr>
        <p:txBody>
          <a:bodyPr anchor="b"/>
          <a:lstStyle>
            <a:lvl1pPr algn="ctr">
              <a:defRPr sz="6000"/>
            </a:lvl1pPr>
          </a:lstStyle>
          <a:p>
            <a:r>
              <a:rPr lang="ar-SA"/>
              <a:t>انقر لتحرير نمط العنوان الرئيسي</a:t>
            </a:r>
            <a:endParaRPr lang="en-US"/>
          </a:p>
        </p:txBody>
      </p:sp>
      <p:sp>
        <p:nvSpPr>
          <p:cNvPr id="3" name="عنوان فرعي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الثانوي الرئيسي</a:t>
            </a:r>
            <a:endParaRPr lang="en-US"/>
          </a:p>
        </p:txBody>
      </p:sp>
      <p:sp>
        <p:nvSpPr>
          <p:cNvPr id="4" name="عنصر نائب للتاريخ 3"/>
          <p:cNvSpPr>
            <a:spLocks noGrp="1"/>
          </p:cNvSpPr>
          <p:nvPr>
            <p:ph type="dt" sz="half" idx="10"/>
          </p:nvPr>
        </p:nvSpPr>
        <p:spPr/>
        <p:txBody>
          <a:bodyPr/>
          <a:lstStyle/>
          <a:p>
            <a:fld id="{5A168B38-933D-4E02-B9C8-A56599E37FB9}" type="datetimeFigureOut">
              <a:rPr lang="en-US" smtClean="0"/>
              <a:t>2/11/2025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BEDBBC22-F097-4682-963C-05C0D6553471}" type="slidenum">
              <a:rPr lang="en-US" smtClean="0"/>
              <a:t>‹#›</a:t>
            </a:fld>
            <a:endParaRPr lang="en-US"/>
          </a:p>
        </p:txBody>
      </p:sp>
    </p:spTree>
    <p:extLst>
      <p:ext uri="{BB962C8B-B14F-4D97-AF65-F5344CB8AC3E}">
        <p14:creationId xmlns:p14="http://schemas.microsoft.com/office/powerpoint/2010/main" val="1704792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3"/>
          <p:cNvSpPr>
            <a:spLocks noGrp="1"/>
          </p:cNvSpPr>
          <p:nvPr>
            <p:ph type="dt" sz="half" idx="10"/>
          </p:nvPr>
        </p:nvSpPr>
        <p:spPr/>
        <p:txBody>
          <a:bodyPr/>
          <a:lstStyle/>
          <a:p>
            <a:fld id="{5A168B38-933D-4E02-B9C8-A56599E37FB9}" type="datetimeFigureOut">
              <a:rPr lang="en-US" smtClean="0"/>
              <a:t>2/11/2025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BEDBBC22-F097-4682-963C-05C0D6553471}" type="slidenum">
              <a:rPr lang="en-US" smtClean="0"/>
              <a:t>‹#›</a:t>
            </a:fld>
            <a:endParaRPr lang="en-US"/>
          </a:p>
        </p:txBody>
      </p:sp>
    </p:spTree>
    <p:extLst>
      <p:ext uri="{BB962C8B-B14F-4D97-AF65-F5344CB8AC3E}">
        <p14:creationId xmlns:p14="http://schemas.microsoft.com/office/powerpoint/2010/main" val="18160808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724900" y="365125"/>
            <a:ext cx="2628900" cy="5811838"/>
          </a:xfrm>
        </p:spPr>
        <p:txBody>
          <a:bodyPr vert="eaVert"/>
          <a:lstStyle/>
          <a:p>
            <a:r>
              <a:rPr lang="ar-SA"/>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838200" y="365125"/>
            <a:ext cx="7734300" cy="5811838"/>
          </a:xfrm>
        </p:spPr>
        <p:txBody>
          <a:bodyPr vert="eaVert"/>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3"/>
          <p:cNvSpPr>
            <a:spLocks noGrp="1"/>
          </p:cNvSpPr>
          <p:nvPr>
            <p:ph type="dt" sz="half" idx="10"/>
          </p:nvPr>
        </p:nvSpPr>
        <p:spPr/>
        <p:txBody>
          <a:bodyPr/>
          <a:lstStyle/>
          <a:p>
            <a:fld id="{5A168B38-933D-4E02-B9C8-A56599E37FB9}" type="datetimeFigureOut">
              <a:rPr lang="en-US" smtClean="0"/>
              <a:t>2/11/2025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BEDBBC22-F097-4682-963C-05C0D6553471}" type="slidenum">
              <a:rPr lang="en-US" smtClean="0"/>
              <a:t>‹#›</a:t>
            </a:fld>
            <a:endParaRPr lang="en-US"/>
          </a:p>
        </p:txBody>
      </p:sp>
    </p:spTree>
    <p:extLst>
      <p:ext uri="{BB962C8B-B14F-4D97-AF65-F5344CB8AC3E}">
        <p14:creationId xmlns:p14="http://schemas.microsoft.com/office/powerpoint/2010/main" val="3106099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3"/>
          <p:cNvSpPr>
            <a:spLocks noGrp="1"/>
          </p:cNvSpPr>
          <p:nvPr>
            <p:ph type="dt" sz="half" idx="10"/>
          </p:nvPr>
        </p:nvSpPr>
        <p:spPr/>
        <p:txBody>
          <a:bodyPr/>
          <a:lstStyle/>
          <a:p>
            <a:fld id="{5A168B38-933D-4E02-B9C8-A56599E37FB9}" type="datetimeFigureOut">
              <a:rPr lang="en-US" smtClean="0"/>
              <a:t>2/11/2025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BEDBBC22-F097-4682-963C-05C0D6553471}" type="slidenum">
              <a:rPr lang="en-US" smtClean="0"/>
              <a:t>‹#›</a:t>
            </a:fld>
            <a:endParaRPr lang="en-US"/>
          </a:p>
        </p:txBody>
      </p:sp>
    </p:spTree>
    <p:extLst>
      <p:ext uri="{BB962C8B-B14F-4D97-AF65-F5344CB8AC3E}">
        <p14:creationId xmlns:p14="http://schemas.microsoft.com/office/powerpoint/2010/main" val="3920337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831850" y="1709738"/>
            <a:ext cx="10515600" cy="2852737"/>
          </a:xfrm>
        </p:spPr>
        <p:txBody>
          <a:bodyPr anchor="b"/>
          <a:lstStyle>
            <a:lvl1pPr>
              <a:defRPr sz="6000"/>
            </a:lvl1pPr>
          </a:lstStyle>
          <a:p>
            <a:r>
              <a:rPr lang="ar-SA"/>
              <a:t>انقر لتحرير نمط العنوان الرئيسي</a:t>
            </a:r>
            <a:endParaRPr lang="en-US"/>
          </a:p>
        </p:txBody>
      </p:sp>
      <p:sp>
        <p:nvSpPr>
          <p:cNvPr id="3" name="عنصر نائب للنص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تحرير أنماط النص الرئيسي</a:t>
            </a:r>
          </a:p>
        </p:txBody>
      </p:sp>
      <p:sp>
        <p:nvSpPr>
          <p:cNvPr id="4" name="عنصر نائب للتاريخ 3"/>
          <p:cNvSpPr>
            <a:spLocks noGrp="1"/>
          </p:cNvSpPr>
          <p:nvPr>
            <p:ph type="dt" sz="half" idx="10"/>
          </p:nvPr>
        </p:nvSpPr>
        <p:spPr/>
        <p:txBody>
          <a:bodyPr/>
          <a:lstStyle/>
          <a:p>
            <a:fld id="{5A168B38-933D-4E02-B9C8-A56599E37FB9}" type="datetimeFigureOut">
              <a:rPr lang="en-US" smtClean="0"/>
              <a:t>2/11/2025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BEDBBC22-F097-4682-963C-05C0D6553471}" type="slidenum">
              <a:rPr lang="en-US" smtClean="0"/>
              <a:t>‹#›</a:t>
            </a:fld>
            <a:endParaRPr lang="en-US"/>
          </a:p>
        </p:txBody>
      </p:sp>
    </p:spTree>
    <p:extLst>
      <p:ext uri="{BB962C8B-B14F-4D97-AF65-F5344CB8AC3E}">
        <p14:creationId xmlns:p14="http://schemas.microsoft.com/office/powerpoint/2010/main" val="218050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en-US"/>
          </a:p>
        </p:txBody>
      </p:sp>
      <p:sp>
        <p:nvSpPr>
          <p:cNvPr id="3" name="عنصر نائب للمحتوى 2"/>
          <p:cNvSpPr>
            <a:spLocks noGrp="1"/>
          </p:cNvSpPr>
          <p:nvPr>
            <p:ph sz="half" idx="1"/>
          </p:nvPr>
        </p:nvSpPr>
        <p:spPr>
          <a:xfrm>
            <a:off x="838200" y="1825625"/>
            <a:ext cx="5181600" cy="4351338"/>
          </a:xfrm>
        </p:spPr>
        <p:txBody>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محتوى 3"/>
          <p:cNvSpPr>
            <a:spLocks noGrp="1"/>
          </p:cNvSpPr>
          <p:nvPr>
            <p:ph sz="half" idx="2"/>
          </p:nvPr>
        </p:nvSpPr>
        <p:spPr>
          <a:xfrm>
            <a:off x="6172200" y="1825625"/>
            <a:ext cx="5181600" cy="4351338"/>
          </a:xfrm>
        </p:spPr>
        <p:txBody>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5" name="عنصر نائب للتاريخ 4"/>
          <p:cNvSpPr>
            <a:spLocks noGrp="1"/>
          </p:cNvSpPr>
          <p:nvPr>
            <p:ph type="dt" sz="half" idx="10"/>
          </p:nvPr>
        </p:nvSpPr>
        <p:spPr/>
        <p:txBody>
          <a:bodyPr/>
          <a:lstStyle/>
          <a:p>
            <a:fld id="{5A168B38-933D-4E02-B9C8-A56599E37FB9}" type="datetimeFigureOut">
              <a:rPr lang="en-US" smtClean="0"/>
              <a:t>2/11/2025</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BEDBBC22-F097-4682-963C-05C0D6553471}" type="slidenum">
              <a:rPr lang="en-US" smtClean="0"/>
              <a:t>‹#›</a:t>
            </a:fld>
            <a:endParaRPr lang="en-US"/>
          </a:p>
        </p:txBody>
      </p:sp>
    </p:spTree>
    <p:extLst>
      <p:ext uri="{BB962C8B-B14F-4D97-AF65-F5344CB8AC3E}">
        <p14:creationId xmlns:p14="http://schemas.microsoft.com/office/powerpoint/2010/main" val="12431901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365125"/>
            <a:ext cx="10515600" cy="1325563"/>
          </a:xfrm>
        </p:spPr>
        <p:txBody>
          <a:bodyPr/>
          <a:lstStyle/>
          <a:p>
            <a:r>
              <a:rPr lang="ar-SA"/>
              <a:t>انقر لتحرير نمط العنوان الرئيسي</a:t>
            </a:r>
            <a:endParaRPr lang="en-US"/>
          </a:p>
        </p:txBody>
      </p:sp>
      <p:sp>
        <p:nvSpPr>
          <p:cNvPr id="3" name="عنصر نائب للنص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تحرير أنماط النص الرئيسي</a:t>
            </a:r>
          </a:p>
        </p:txBody>
      </p:sp>
      <p:sp>
        <p:nvSpPr>
          <p:cNvPr id="4" name="عنصر نائب للمحتوى 3"/>
          <p:cNvSpPr>
            <a:spLocks noGrp="1"/>
          </p:cNvSpPr>
          <p:nvPr>
            <p:ph sz="half" idx="2"/>
          </p:nvPr>
        </p:nvSpPr>
        <p:spPr>
          <a:xfrm>
            <a:off x="839788" y="2505075"/>
            <a:ext cx="5157787" cy="3684588"/>
          </a:xfrm>
        </p:spPr>
        <p:txBody>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5" name="عنصر نائب للنص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تحرير أنماط النص الرئيسي</a:t>
            </a:r>
          </a:p>
        </p:txBody>
      </p:sp>
      <p:sp>
        <p:nvSpPr>
          <p:cNvPr id="6" name="عنصر نائب للمحتوى 5"/>
          <p:cNvSpPr>
            <a:spLocks noGrp="1"/>
          </p:cNvSpPr>
          <p:nvPr>
            <p:ph sz="quarter" idx="4"/>
          </p:nvPr>
        </p:nvSpPr>
        <p:spPr>
          <a:xfrm>
            <a:off x="6172200" y="2505075"/>
            <a:ext cx="5183188" cy="3684588"/>
          </a:xfrm>
        </p:spPr>
        <p:txBody>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7" name="عنصر نائب للتاريخ 6"/>
          <p:cNvSpPr>
            <a:spLocks noGrp="1"/>
          </p:cNvSpPr>
          <p:nvPr>
            <p:ph type="dt" sz="half" idx="10"/>
          </p:nvPr>
        </p:nvSpPr>
        <p:spPr/>
        <p:txBody>
          <a:bodyPr/>
          <a:lstStyle/>
          <a:p>
            <a:fld id="{5A168B38-933D-4E02-B9C8-A56599E37FB9}" type="datetimeFigureOut">
              <a:rPr lang="en-US" smtClean="0"/>
              <a:t>2/11/2025</a:t>
            </a:fld>
            <a:endParaRPr lang="en-US"/>
          </a:p>
        </p:txBody>
      </p:sp>
      <p:sp>
        <p:nvSpPr>
          <p:cNvPr id="8" name="عنصر نائب للتذييل 7"/>
          <p:cNvSpPr>
            <a:spLocks noGrp="1"/>
          </p:cNvSpPr>
          <p:nvPr>
            <p:ph type="ftr" sz="quarter" idx="11"/>
          </p:nvPr>
        </p:nvSpPr>
        <p:spPr/>
        <p:txBody>
          <a:bodyPr/>
          <a:lstStyle/>
          <a:p>
            <a:endParaRPr lang="en-US"/>
          </a:p>
        </p:txBody>
      </p:sp>
      <p:sp>
        <p:nvSpPr>
          <p:cNvPr id="9" name="عنصر نائب لرقم الشريحة 8"/>
          <p:cNvSpPr>
            <a:spLocks noGrp="1"/>
          </p:cNvSpPr>
          <p:nvPr>
            <p:ph type="sldNum" sz="quarter" idx="12"/>
          </p:nvPr>
        </p:nvSpPr>
        <p:spPr/>
        <p:txBody>
          <a:bodyPr/>
          <a:lstStyle/>
          <a:p>
            <a:fld id="{BEDBBC22-F097-4682-963C-05C0D6553471}" type="slidenum">
              <a:rPr lang="en-US" smtClean="0"/>
              <a:t>‹#›</a:t>
            </a:fld>
            <a:endParaRPr lang="en-US"/>
          </a:p>
        </p:txBody>
      </p:sp>
    </p:spTree>
    <p:extLst>
      <p:ext uri="{BB962C8B-B14F-4D97-AF65-F5344CB8AC3E}">
        <p14:creationId xmlns:p14="http://schemas.microsoft.com/office/powerpoint/2010/main" val="14337130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en-US"/>
          </a:p>
        </p:txBody>
      </p:sp>
      <p:sp>
        <p:nvSpPr>
          <p:cNvPr id="3" name="عنصر نائب للتاريخ 2"/>
          <p:cNvSpPr>
            <a:spLocks noGrp="1"/>
          </p:cNvSpPr>
          <p:nvPr>
            <p:ph type="dt" sz="half" idx="10"/>
          </p:nvPr>
        </p:nvSpPr>
        <p:spPr/>
        <p:txBody>
          <a:bodyPr/>
          <a:lstStyle/>
          <a:p>
            <a:fld id="{5A168B38-933D-4E02-B9C8-A56599E37FB9}" type="datetimeFigureOut">
              <a:rPr lang="en-US" smtClean="0"/>
              <a:t>2/11/2025</a:t>
            </a:fld>
            <a:endParaRPr lang="en-US"/>
          </a:p>
        </p:txBody>
      </p:sp>
      <p:sp>
        <p:nvSpPr>
          <p:cNvPr id="4" name="عنصر نائب للتذييل 3"/>
          <p:cNvSpPr>
            <a:spLocks noGrp="1"/>
          </p:cNvSpPr>
          <p:nvPr>
            <p:ph type="ftr" sz="quarter" idx="11"/>
          </p:nvPr>
        </p:nvSpPr>
        <p:spPr/>
        <p:txBody>
          <a:bodyPr/>
          <a:lstStyle/>
          <a:p>
            <a:endParaRPr lang="en-US"/>
          </a:p>
        </p:txBody>
      </p:sp>
      <p:sp>
        <p:nvSpPr>
          <p:cNvPr id="5" name="عنصر نائب لرقم الشريحة 4"/>
          <p:cNvSpPr>
            <a:spLocks noGrp="1"/>
          </p:cNvSpPr>
          <p:nvPr>
            <p:ph type="sldNum" sz="quarter" idx="12"/>
          </p:nvPr>
        </p:nvSpPr>
        <p:spPr/>
        <p:txBody>
          <a:bodyPr/>
          <a:lstStyle/>
          <a:p>
            <a:fld id="{BEDBBC22-F097-4682-963C-05C0D6553471}" type="slidenum">
              <a:rPr lang="en-US" smtClean="0"/>
              <a:t>‹#›</a:t>
            </a:fld>
            <a:endParaRPr lang="en-US"/>
          </a:p>
        </p:txBody>
      </p:sp>
    </p:spTree>
    <p:extLst>
      <p:ext uri="{BB962C8B-B14F-4D97-AF65-F5344CB8AC3E}">
        <p14:creationId xmlns:p14="http://schemas.microsoft.com/office/powerpoint/2010/main" val="30541257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5A168B38-933D-4E02-B9C8-A56599E37FB9}" type="datetimeFigureOut">
              <a:rPr lang="en-US" smtClean="0"/>
              <a:t>2/11/2025</a:t>
            </a:fld>
            <a:endParaRPr lang="en-US"/>
          </a:p>
        </p:txBody>
      </p:sp>
      <p:sp>
        <p:nvSpPr>
          <p:cNvPr id="3" name="عنصر نائب للتذييل 2"/>
          <p:cNvSpPr>
            <a:spLocks noGrp="1"/>
          </p:cNvSpPr>
          <p:nvPr>
            <p:ph type="ftr" sz="quarter" idx="11"/>
          </p:nvPr>
        </p:nvSpPr>
        <p:spPr/>
        <p:txBody>
          <a:bodyPr/>
          <a:lstStyle/>
          <a:p>
            <a:endParaRPr lang="en-US"/>
          </a:p>
        </p:txBody>
      </p:sp>
      <p:sp>
        <p:nvSpPr>
          <p:cNvPr id="4" name="عنصر نائب لرقم الشريحة 3"/>
          <p:cNvSpPr>
            <a:spLocks noGrp="1"/>
          </p:cNvSpPr>
          <p:nvPr>
            <p:ph type="sldNum" sz="quarter" idx="12"/>
          </p:nvPr>
        </p:nvSpPr>
        <p:spPr/>
        <p:txBody>
          <a:bodyPr/>
          <a:lstStyle/>
          <a:p>
            <a:fld id="{BEDBBC22-F097-4682-963C-05C0D6553471}" type="slidenum">
              <a:rPr lang="en-US" smtClean="0"/>
              <a:t>‹#›</a:t>
            </a:fld>
            <a:endParaRPr lang="en-US"/>
          </a:p>
        </p:txBody>
      </p:sp>
    </p:spTree>
    <p:extLst>
      <p:ext uri="{BB962C8B-B14F-4D97-AF65-F5344CB8AC3E}">
        <p14:creationId xmlns:p14="http://schemas.microsoft.com/office/powerpoint/2010/main" val="2166909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a:t>انقر لتحرير نمط العنوان الرئيسي</a:t>
            </a:r>
            <a:endParaRPr lang="en-US"/>
          </a:p>
        </p:txBody>
      </p:sp>
      <p:sp>
        <p:nvSpPr>
          <p:cNvPr id="3" name="عنصر نائب للمحتوى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تحرير أنماط النص الرئيسي</a:t>
            </a:r>
          </a:p>
        </p:txBody>
      </p:sp>
      <p:sp>
        <p:nvSpPr>
          <p:cNvPr id="5" name="عنصر نائب للتاريخ 4"/>
          <p:cNvSpPr>
            <a:spLocks noGrp="1"/>
          </p:cNvSpPr>
          <p:nvPr>
            <p:ph type="dt" sz="half" idx="10"/>
          </p:nvPr>
        </p:nvSpPr>
        <p:spPr/>
        <p:txBody>
          <a:bodyPr/>
          <a:lstStyle/>
          <a:p>
            <a:fld id="{5A168B38-933D-4E02-B9C8-A56599E37FB9}" type="datetimeFigureOut">
              <a:rPr lang="en-US" smtClean="0"/>
              <a:t>2/11/2025</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BEDBBC22-F097-4682-963C-05C0D6553471}" type="slidenum">
              <a:rPr lang="en-US" smtClean="0"/>
              <a:t>‹#›</a:t>
            </a:fld>
            <a:endParaRPr lang="en-US"/>
          </a:p>
        </p:txBody>
      </p:sp>
    </p:spTree>
    <p:extLst>
      <p:ext uri="{BB962C8B-B14F-4D97-AF65-F5344CB8AC3E}">
        <p14:creationId xmlns:p14="http://schemas.microsoft.com/office/powerpoint/2010/main" val="2373443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a:t>انقر لتحرير نمط العنوان الرئيسي</a:t>
            </a:r>
            <a:endParaRPr lang="en-US"/>
          </a:p>
        </p:txBody>
      </p:sp>
      <p:sp>
        <p:nvSpPr>
          <p:cNvPr id="3" name="عنصر نائب للصورة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تحرير أنماط النص الرئيسي</a:t>
            </a:r>
          </a:p>
        </p:txBody>
      </p:sp>
      <p:sp>
        <p:nvSpPr>
          <p:cNvPr id="5" name="عنصر نائب للتاريخ 4"/>
          <p:cNvSpPr>
            <a:spLocks noGrp="1"/>
          </p:cNvSpPr>
          <p:nvPr>
            <p:ph type="dt" sz="half" idx="10"/>
          </p:nvPr>
        </p:nvSpPr>
        <p:spPr/>
        <p:txBody>
          <a:bodyPr/>
          <a:lstStyle/>
          <a:p>
            <a:fld id="{5A168B38-933D-4E02-B9C8-A56599E37FB9}" type="datetimeFigureOut">
              <a:rPr lang="en-US" smtClean="0"/>
              <a:t>2/11/2025</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BEDBBC22-F097-4682-963C-05C0D6553471}" type="slidenum">
              <a:rPr lang="en-US" smtClean="0"/>
              <a:t>‹#›</a:t>
            </a:fld>
            <a:endParaRPr lang="en-US"/>
          </a:p>
        </p:txBody>
      </p:sp>
    </p:spTree>
    <p:extLst>
      <p:ext uri="{BB962C8B-B14F-4D97-AF65-F5344CB8AC3E}">
        <p14:creationId xmlns:p14="http://schemas.microsoft.com/office/powerpoint/2010/main" val="3637624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a:t>انقر لتحرير نمط العنوان الرئيسي</a:t>
            </a:r>
            <a:endParaRPr lang="en-US"/>
          </a:p>
        </p:txBody>
      </p:sp>
      <p:sp>
        <p:nvSpPr>
          <p:cNvPr id="3" name="عنصر نائب للنص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5A168B38-933D-4E02-B9C8-A56599E37FB9}" type="datetimeFigureOut">
              <a:rPr lang="en-US" smtClean="0"/>
              <a:t>2/11/2025</a:t>
            </a:fld>
            <a:endParaRPr lang="en-US"/>
          </a:p>
        </p:txBody>
      </p:sp>
      <p:sp>
        <p:nvSpPr>
          <p:cNvPr id="5" name="عنصر نائب للتذييل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en-US"/>
          </a:p>
        </p:txBody>
      </p:sp>
      <p:sp>
        <p:nvSpPr>
          <p:cNvPr id="6" name="عنصر نائب لرقم الشريحة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BEDBBC22-F097-4682-963C-05C0D6553471}" type="slidenum">
              <a:rPr lang="en-US" smtClean="0"/>
              <a:t>‹#›</a:t>
            </a:fld>
            <a:endParaRPr lang="en-US"/>
          </a:p>
        </p:txBody>
      </p:sp>
    </p:spTree>
    <p:extLst>
      <p:ext uri="{BB962C8B-B14F-4D97-AF65-F5344CB8AC3E}">
        <p14:creationId xmlns:p14="http://schemas.microsoft.com/office/powerpoint/2010/main" val="16583596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1122363"/>
            <a:ext cx="9144000" cy="1536431"/>
          </a:xfrm>
        </p:spPr>
        <p:txBody>
          <a:bodyPr/>
          <a:lstStyle/>
          <a:p>
            <a:r>
              <a:rPr lang="en-US" dirty="0"/>
              <a:t>Clear Retainer Fabrication</a:t>
            </a:r>
          </a:p>
        </p:txBody>
      </p:sp>
      <p:sp>
        <p:nvSpPr>
          <p:cNvPr id="3" name="عنوان فرعي 2"/>
          <p:cNvSpPr>
            <a:spLocks noGrp="1"/>
          </p:cNvSpPr>
          <p:nvPr>
            <p:ph type="subTitle" idx="1"/>
          </p:nvPr>
        </p:nvSpPr>
        <p:spPr/>
        <p:txBody>
          <a:bodyPr/>
          <a:lstStyle/>
          <a:p>
            <a:r>
              <a:rPr lang="af-ZA" dirty="0"/>
              <a:t>Haider Mohammed Ali Ahmed</a:t>
            </a:r>
            <a:endParaRPr lang="en-US" dirty="0"/>
          </a:p>
        </p:txBody>
      </p:sp>
    </p:spTree>
    <p:extLst>
      <p:ext uri="{BB962C8B-B14F-4D97-AF65-F5344CB8AC3E}">
        <p14:creationId xmlns:p14="http://schemas.microsoft.com/office/powerpoint/2010/main" val="12443476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36098" y="182880"/>
            <a:ext cx="10917702" cy="6344529"/>
          </a:xfrm>
        </p:spPr>
        <p:txBody>
          <a:bodyPr>
            <a:normAutofit fontScale="70000" lnSpcReduction="20000"/>
          </a:bodyPr>
          <a:lstStyle/>
          <a:p>
            <a:pPr marL="0" marR="2400" indent="0" algn="l">
              <a:lnSpc>
                <a:spcPct val="170000"/>
              </a:lnSpc>
              <a:buNone/>
            </a:pPr>
            <a:r>
              <a:rPr lang="en-US" sz="2900" b="1" dirty="0">
                <a:solidFill>
                  <a:srgbClr val="000000"/>
                </a:solidFill>
                <a:latin typeface="Times New Roman" panose="02020603050405020304" pitchFamily="18" charset="0"/>
                <a:cs typeface="Times New Roman" panose="02020603050405020304" pitchFamily="18" charset="0"/>
              </a:rPr>
              <a:t>Evidence</a:t>
            </a:r>
            <a:endParaRPr lang="en-US" sz="2900" dirty="0">
              <a:solidFill>
                <a:srgbClr val="000000"/>
              </a:solidFill>
              <a:latin typeface="Times New Roman" panose="02020603050405020304" pitchFamily="18" charset="0"/>
              <a:cs typeface="Times New Roman" panose="02020603050405020304" pitchFamily="18" charset="0"/>
            </a:endParaRPr>
          </a:p>
          <a:p>
            <a:pPr marL="0" marR="2400" indent="0" algn="l">
              <a:lnSpc>
                <a:spcPct val="170000"/>
              </a:lnSpc>
              <a:buNone/>
            </a:pPr>
            <a:r>
              <a:rPr lang="en-US" sz="2900" b="1" dirty="0">
                <a:solidFill>
                  <a:srgbClr val="000000"/>
                </a:solidFill>
                <a:latin typeface="Times New Roman" panose="02020603050405020304" pitchFamily="18" charset="0"/>
                <a:cs typeface="Times New Roman" panose="02020603050405020304" pitchFamily="18" charset="0"/>
              </a:rPr>
              <a:t>Systematic Review and Meta-Analysis</a:t>
            </a:r>
            <a:endParaRPr lang="en-US" sz="2900" dirty="0">
              <a:solidFill>
                <a:srgbClr val="000000"/>
              </a:solidFill>
              <a:latin typeface="Times New Roman" panose="02020603050405020304" pitchFamily="18" charset="0"/>
              <a:cs typeface="Times New Roman" panose="02020603050405020304" pitchFamily="18" charset="0"/>
            </a:endParaRPr>
          </a:p>
          <a:p>
            <a:pPr marL="0" marR="2400" indent="0" algn="l">
              <a:lnSpc>
                <a:spcPct val="170000"/>
              </a:lnSpc>
              <a:buNone/>
            </a:pPr>
            <a:r>
              <a:rPr lang="en-US" sz="2900" b="1" i="0" u="none" strike="noStrike" baseline="0" dirty="0" err="1">
                <a:solidFill>
                  <a:srgbClr val="000000"/>
                </a:solidFill>
                <a:latin typeface="Times New Roman" panose="02020603050405020304" pitchFamily="18" charset="0"/>
                <a:cs typeface="Times New Roman" panose="02020603050405020304" pitchFamily="18" charset="0"/>
              </a:rPr>
              <a:t>Littlewood</a:t>
            </a:r>
            <a:r>
              <a:rPr lang="en-US" sz="2900" b="1" dirty="0">
                <a:solidFill>
                  <a:srgbClr val="000000"/>
                </a:solidFill>
                <a:latin typeface="Times New Roman" panose="02020603050405020304" pitchFamily="18" charset="0"/>
                <a:cs typeface="Times New Roman" panose="02020603050405020304" pitchFamily="18" charset="0"/>
              </a:rPr>
              <a:t>, </a:t>
            </a:r>
            <a:r>
              <a:rPr lang="en-US" sz="2900" b="1" i="0" u="none" strike="noStrike" baseline="0" dirty="0">
                <a:solidFill>
                  <a:srgbClr val="000000"/>
                </a:solidFill>
                <a:latin typeface="Times New Roman" panose="02020603050405020304" pitchFamily="18" charset="0"/>
                <a:cs typeface="Times New Roman" panose="02020603050405020304" pitchFamily="18" charset="0"/>
              </a:rPr>
              <a:t>2016 </a:t>
            </a:r>
          </a:p>
          <a:p>
            <a:pPr marL="0" indent="0" algn="l">
              <a:lnSpc>
                <a:spcPct val="170000"/>
              </a:lnSpc>
              <a:buNone/>
            </a:pPr>
            <a:r>
              <a:rPr lang="en-US" sz="2900" dirty="0">
                <a:solidFill>
                  <a:srgbClr val="000000"/>
                </a:solidFill>
                <a:latin typeface="Times New Roman" panose="02020603050405020304" pitchFamily="18" charset="0"/>
                <a:cs typeface="Times New Roman" panose="02020603050405020304" pitchFamily="18" charset="0"/>
              </a:rPr>
              <a:t>This Cochrane systematic review included two RCTs investigating the stability of lower incisors by using Little’s Irregularity Index. The average relapse was 0.43 mm and 1.03 mm using fixed and removable appliances after 1 year of retention in one trial, while this was 0.05–0.07 after 18 months in another trial.</a:t>
            </a:r>
            <a:r>
              <a:rPr lang="en-US" sz="2900" b="1" i="0" dirty="0">
                <a:solidFill>
                  <a:srgbClr val="000000"/>
                </a:solidFill>
                <a:effectLst/>
                <a:latin typeface="Times New Roman" panose="02020603050405020304" pitchFamily="18" charset="0"/>
                <a:cs typeface="Times New Roman" panose="02020603050405020304" pitchFamily="18" charset="0"/>
              </a:rPr>
              <a:t> Authors' conclusions</a:t>
            </a:r>
          </a:p>
          <a:p>
            <a:pPr marL="0" indent="0" algn="l">
              <a:lnSpc>
                <a:spcPct val="170000"/>
              </a:lnSpc>
              <a:buNone/>
            </a:pPr>
            <a:r>
              <a:rPr lang="en-US" sz="2900" dirty="0">
                <a:solidFill>
                  <a:srgbClr val="000000"/>
                </a:solidFill>
                <a:latin typeface="Times New Roman" panose="02020603050405020304" pitchFamily="18" charset="0"/>
                <a:cs typeface="Times New Roman" panose="02020603050405020304" pitchFamily="18" charset="0"/>
              </a:rPr>
              <a:t>They</a:t>
            </a:r>
            <a:r>
              <a:rPr lang="en-US" sz="2900" b="0" i="0" dirty="0">
                <a:solidFill>
                  <a:srgbClr val="000000"/>
                </a:solidFill>
                <a:effectLst/>
                <a:latin typeface="Times New Roman" panose="02020603050405020304" pitchFamily="18" charset="0"/>
                <a:cs typeface="Times New Roman" panose="02020603050405020304" pitchFamily="18" charset="0"/>
              </a:rPr>
              <a:t> did not find any evidence that wearing thermoplastic retainers full‐time provides greater stability than wearing them part‐time, but this was assessed in only a small number of participants.</a:t>
            </a:r>
          </a:p>
          <a:p>
            <a:pPr marL="0" indent="0" algn="l">
              <a:lnSpc>
                <a:spcPct val="170000"/>
              </a:lnSpc>
              <a:buNone/>
            </a:pPr>
            <a:r>
              <a:rPr lang="en-US" sz="2900" b="0" i="0" dirty="0">
                <a:solidFill>
                  <a:srgbClr val="000000"/>
                </a:solidFill>
                <a:effectLst/>
                <a:latin typeface="Times New Roman" panose="02020603050405020304" pitchFamily="18" charset="0"/>
                <a:cs typeface="Times New Roman" panose="02020603050405020304" pitchFamily="18" charset="0"/>
              </a:rPr>
              <a:t>Overall, there is insufficient high quality evidence to make recommendations on retention procedures for stabilizing tooth position after treatment with orthodontic braces. Further high quality RCTs are needed.</a:t>
            </a:r>
          </a:p>
          <a:p>
            <a:pPr marL="0" marR="2400" indent="0" algn="l">
              <a:lnSpc>
                <a:spcPct val="150000"/>
              </a:lnSpc>
              <a:buNone/>
            </a:pPr>
            <a:endParaRPr lang="en-US" dirty="0">
              <a:solidFill>
                <a:srgbClr val="000000"/>
              </a:solidFill>
              <a:latin typeface="Times New Roman" panose="02020603050405020304" pitchFamily="18" charset="0"/>
              <a:cs typeface="Times New Roman" panose="02020603050405020304" pitchFamily="18" charset="0"/>
            </a:endParaRPr>
          </a:p>
          <a:p>
            <a:pPr marL="0" marR="2400" indent="0" algn="l">
              <a:lnSpc>
                <a:spcPct val="150000"/>
              </a:lnSpc>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990592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54745" y="196948"/>
            <a:ext cx="11901267" cy="6372664"/>
          </a:xfrm>
        </p:spPr>
        <p:txBody>
          <a:bodyPr>
            <a:normAutofit fontScale="85000" lnSpcReduction="20000"/>
          </a:bodyPr>
          <a:lstStyle/>
          <a:p>
            <a:pPr marL="0" marR="2400" indent="0" algn="l">
              <a:lnSpc>
                <a:spcPct val="170000"/>
              </a:lnSpc>
              <a:buNone/>
            </a:pPr>
            <a:r>
              <a:rPr lang="en-US" b="1" dirty="0">
                <a:solidFill>
                  <a:srgbClr val="000000"/>
                </a:solidFill>
                <a:latin typeface="Times New Roman" panose="02020603050405020304" pitchFamily="18" charset="0"/>
                <a:cs typeface="Times New Roman" panose="02020603050405020304" pitchFamily="18" charset="0"/>
              </a:rPr>
              <a:t>Randomized Controlled Trial</a:t>
            </a:r>
            <a:endParaRPr lang="en-US" dirty="0">
              <a:solidFill>
                <a:srgbClr val="000000"/>
              </a:solidFill>
              <a:latin typeface="Times New Roman" panose="02020603050405020304" pitchFamily="18" charset="0"/>
              <a:cs typeface="Times New Roman" panose="02020603050405020304" pitchFamily="18" charset="0"/>
            </a:endParaRPr>
          </a:p>
          <a:p>
            <a:pPr marL="0" marR="2400" indent="0" algn="l">
              <a:lnSpc>
                <a:spcPct val="170000"/>
              </a:lnSpc>
              <a:buNone/>
            </a:pPr>
            <a:r>
              <a:rPr lang="en-US" sz="2400" b="1" i="0" u="none" strike="noStrike" baseline="0" dirty="0" err="1">
                <a:solidFill>
                  <a:srgbClr val="000000"/>
                </a:solidFill>
                <a:latin typeface="Times New Roman" panose="02020603050405020304" pitchFamily="18" charset="0"/>
                <a:cs typeface="Times New Roman" panose="02020603050405020304" pitchFamily="18" charset="0"/>
              </a:rPr>
              <a:t>Naraghi</a:t>
            </a:r>
            <a:r>
              <a:rPr lang="en-US" sz="2400" b="1" dirty="0">
                <a:solidFill>
                  <a:srgbClr val="000000"/>
                </a:solidFill>
                <a:latin typeface="Times New Roman" panose="02020603050405020304" pitchFamily="18" charset="0"/>
                <a:cs typeface="Times New Roman" panose="02020603050405020304" pitchFamily="18" charset="0"/>
              </a:rPr>
              <a:t>, </a:t>
            </a:r>
            <a:r>
              <a:rPr lang="en-US" sz="2400" b="1" i="0" u="none" strike="noStrike" baseline="0" dirty="0">
                <a:solidFill>
                  <a:srgbClr val="000000"/>
                </a:solidFill>
                <a:latin typeface="Times New Roman" panose="02020603050405020304" pitchFamily="18" charset="0"/>
                <a:cs typeface="Times New Roman" panose="02020603050405020304" pitchFamily="18" charset="0"/>
              </a:rPr>
              <a:t>2021</a:t>
            </a:r>
            <a:r>
              <a:rPr lang="en-US" sz="2400" b="0" i="0" u="none" strike="noStrike" baseline="0" dirty="0">
                <a:solidFill>
                  <a:srgbClr val="000000"/>
                </a:solidFill>
                <a:latin typeface="Times New Roman" panose="02020603050405020304" pitchFamily="18" charset="0"/>
                <a:cs typeface="Times New Roman" panose="02020603050405020304" pitchFamily="18" charset="0"/>
              </a:rPr>
              <a:t> </a:t>
            </a:r>
            <a:endParaRPr lang="ar-IQ" sz="2400" b="0" i="0" u="none" strike="noStrike" baseline="0" dirty="0">
              <a:solidFill>
                <a:srgbClr val="000000"/>
              </a:solidFill>
              <a:latin typeface="Times New Roman" panose="02020603050405020304" pitchFamily="18" charset="0"/>
              <a:cs typeface="Times New Roman" panose="02020603050405020304" pitchFamily="18" charset="0"/>
            </a:endParaRPr>
          </a:p>
          <a:p>
            <a:pPr marL="0" marR="2400" indent="0" algn="l">
              <a:lnSpc>
                <a:spcPct val="170000"/>
              </a:lnSpc>
              <a:buNone/>
            </a:pPr>
            <a:r>
              <a:rPr lang="af-ZA" dirty="0">
                <a:solidFill>
                  <a:srgbClr val="000000"/>
                </a:solidFill>
                <a:latin typeface="Times New Roman" panose="02020603050405020304" pitchFamily="18" charset="0"/>
                <a:cs typeface="Times New Roman" panose="02020603050405020304" pitchFamily="18" charset="0"/>
              </a:rPr>
              <a:t>1.</a:t>
            </a:r>
            <a:r>
              <a:rPr lang="en-US" dirty="0">
                <a:solidFill>
                  <a:srgbClr val="000000"/>
                </a:solidFill>
                <a:latin typeface="Times New Roman" panose="02020603050405020304" pitchFamily="18" charset="0"/>
                <a:cs typeface="Times New Roman" panose="02020603050405020304" pitchFamily="18" charset="0"/>
              </a:rPr>
              <a:t>In this trial, the researchers recruited 63 impacted canine patients with a moderate irregularity index of the upper anterior six teeth.</a:t>
            </a:r>
            <a:endParaRPr lang="ar-IQ" dirty="0">
              <a:solidFill>
                <a:srgbClr val="000000"/>
              </a:solidFill>
              <a:latin typeface="Times New Roman" panose="02020603050405020304" pitchFamily="18" charset="0"/>
              <a:cs typeface="Times New Roman" panose="02020603050405020304" pitchFamily="18" charset="0"/>
            </a:endParaRPr>
          </a:p>
          <a:p>
            <a:pPr marL="0" marR="2400" indent="0" algn="l">
              <a:lnSpc>
                <a:spcPct val="170000"/>
              </a:lnSpc>
              <a:buNone/>
            </a:pPr>
            <a:r>
              <a:rPr lang="en-US" dirty="0">
                <a:solidFill>
                  <a:srgbClr val="000000"/>
                </a:solidFill>
                <a:latin typeface="Times New Roman" panose="02020603050405020304" pitchFamily="18" charset="0"/>
                <a:cs typeface="Times New Roman" panose="02020603050405020304" pitchFamily="18" charset="0"/>
              </a:rPr>
              <a:t>2.They randomly allocated 32 patients to the retention group and 31 patients to the non-retention group.</a:t>
            </a:r>
            <a:endParaRPr lang="ar-IQ" dirty="0">
              <a:solidFill>
                <a:srgbClr val="000000"/>
              </a:solidFill>
              <a:latin typeface="Times New Roman" panose="02020603050405020304" pitchFamily="18" charset="0"/>
              <a:cs typeface="Times New Roman" panose="02020603050405020304" pitchFamily="18" charset="0"/>
            </a:endParaRPr>
          </a:p>
          <a:p>
            <a:pPr marL="0" marR="2400" indent="0" algn="l">
              <a:lnSpc>
                <a:spcPct val="170000"/>
              </a:lnSpc>
              <a:buNone/>
            </a:pPr>
            <a:r>
              <a:rPr lang="en-US" dirty="0">
                <a:solidFill>
                  <a:srgbClr val="000000"/>
                </a:solidFill>
                <a:latin typeface="Times New Roman" panose="02020603050405020304" pitchFamily="18" charset="0"/>
                <a:cs typeface="Times New Roman" panose="02020603050405020304" pitchFamily="18" charset="0"/>
              </a:rPr>
              <a:t>3.In the retention group, the upper removable vacuum-formed retainer on the day of </a:t>
            </a:r>
            <a:r>
              <a:rPr lang="en-US" dirty="0" err="1">
                <a:solidFill>
                  <a:srgbClr val="000000"/>
                </a:solidFill>
                <a:latin typeface="Times New Roman" panose="02020603050405020304" pitchFamily="18" charset="0"/>
                <a:cs typeface="Times New Roman" panose="02020603050405020304" pitchFamily="18" charset="0"/>
              </a:rPr>
              <a:t>debonding</a:t>
            </a:r>
            <a:r>
              <a:rPr lang="en-US" dirty="0">
                <a:solidFill>
                  <a:srgbClr val="000000"/>
                </a:solidFill>
                <a:latin typeface="Times New Roman" panose="02020603050405020304" pitchFamily="18" charset="0"/>
                <a:cs typeface="Times New Roman" panose="02020603050405020304" pitchFamily="18" charset="0"/>
              </a:rPr>
              <a:t> was given to all the patients. The patients were told to wear the retainer 22–24 h/day for 4 weeks. </a:t>
            </a:r>
          </a:p>
          <a:p>
            <a:pPr marL="0" marR="2400" indent="0" algn="l">
              <a:lnSpc>
                <a:spcPct val="170000"/>
              </a:lnSpc>
              <a:buNone/>
            </a:pPr>
            <a:r>
              <a:rPr lang="en-US" dirty="0">
                <a:solidFill>
                  <a:srgbClr val="000000"/>
                </a:solidFill>
                <a:latin typeface="Times New Roman" panose="02020603050405020304" pitchFamily="18" charset="0"/>
                <a:cs typeface="Times New Roman" panose="02020603050405020304" pitchFamily="18" charset="0"/>
              </a:rPr>
              <a:t>4.After 4 weeks the patients were instructed to wear the VFR for 10–12 h/day. </a:t>
            </a:r>
          </a:p>
        </p:txBody>
      </p:sp>
    </p:spTree>
    <p:extLst>
      <p:ext uri="{BB962C8B-B14F-4D97-AF65-F5344CB8AC3E}">
        <p14:creationId xmlns:p14="http://schemas.microsoft.com/office/powerpoint/2010/main" val="39236961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54745" y="98474"/>
            <a:ext cx="11774658" cy="6597748"/>
          </a:xfrm>
        </p:spPr>
        <p:txBody>
          <a:bodyPr>
            <a:normAutofit/>
          </a:bodyPr>
          <a:lstStyle/>
          <a:p>
            <a:pPr marL="0" marR="2400" lvl="0" indent="0" algn="l">
              <a:lnSpc>
                <a:spcPct val="170000"/>
              </a:lnSpc>
              <a:buNone/>
            </a:pPr>
            <a:r>
              <a:rPr lang="en-US" sz="2000" dirty="0">
                <a:solidFill>
                  <a:srgbClr val="000000"/>
                </a:solidFill>
                <a:latin typeface="Times New Roman" panose="02020603050405020304" pitchFamily="18" charset="0"/>
                <a:cs typeface="Times New Roman" panose="02020603050405020304" pitchFamily="18" charset="0"/>
              </a:rPr>
              <a:t>5.In the non-retention group, after active treatment, the arch wires were removed while the brackets were left in place, and the patients were followed for 10 weeks. </a:t>
            </a:r>
          </a:p>
          <a:p>
            <a:pPr marL="0" marR="2400" lvl="0" indent="0" algn="l">
              <a:lnSpc>
                <a:spcPct val="170000"/>
              </a:lnSpc>
              <a:buNone/>
            </a:pPr>
            <a:r>
              <a:rPr lang="en-US" sz="2000" dirty="0">
                <a:solidFill>
                  <a:srgbClr val="000000"/>
                </a:solidFill>
                <a:latin typeface="Times New Roman" panose="02020603050405020304" pitchFamily="18" charset="0"/>
                <a:cs typeface="Times New Roman" panose="02020603050405020304" pitchFamily="18" charset="0"/>
              </a:rPr>
              <a:t>6.The mean treatment time was 29.7 ± 7.0 months in the retention group and 30.1 ± 9.1 months in the non-retention group, with no significant difference between groups. </a:t>
            </a:r>
          </a:p>
          <a:p>
            <a:pPr marL="0" marR="2400" lvl="0" indent="0" algn="l">
              <a:lnSpc>
                <a:spcPct val="170000"/>
              </a:lnSpc>
              <a:buNone/>
            </a:pPr>
            <a:r>
              <a:rPr lang="en-US" sz="2000" dirty="0">
                <a:solidFill>
                  <a:srgbClr val="000000"/>
                </a:solidFill>
                <a:latin typeface="Times New Roman" panose="02020603050405020304" pitchFamily="18" charset="0"/>
                <a:cs typeface="Times New Roman" panose="02020603050405020304" pitchFamily="18" charset="0"/>
              </a:rPr>
              <a:t>7.The researchers found that the change in irregularity index was statistically higher in the non-retention group (1.3 mm) when compared with the retention group (0.4 mm) in the follow up period. </a:t>
            </a:r>
          </a:p>
          <a:p>
            <a:pPr marL="0" marR="2400" lvl="0" indent="0" algn="l">
              <a:lnSpc>
                <a:spcPct val="170000"/>
              </a:lnSpc>
              <a:buNone/>
            </a:pPr>
            <a:r>
              <a:rPr lang="en-US" sz="2000" dirty="0">
                <a:solidFill>
                  <a:srgbClr val="000000"/>
                </a:solidFill>
                <a:latin typeface="Times New Roman" panose="02020603050405020304" pitchFamily="18" charset="0"/>
                <a:cs typeface="Times New Roman" panose="02020603050405020304" pitchFamily="18" charset="0"/>
              </a:rPr>
              <a:t>8.The maximum increase in the irregularity index was 2.5 mm in the retention group while it was 3.2 mm in the non-retention group.</a:t>
            </a:r>
          </a:p>
          <a:p>
            <a:pPr marL="0" marR="2400" lvl="0" indent="0" algn="l">
              <a:lnSpc>
                <a:spcPct val="170000"/>
              </a:lnSpc>
              <a:buNone/>
            </a:pPr>
            <a:r>
              <a:rPr lang="en-US" sz="2000" dirty="0">
                <a:solidFill>
                  <a:srgbClr val="000000"/>
                </a:solidFill>
                <a:latin typeface="Times New Roman" panose="02020603050405020304" pitchFamily="18" charset="0"/>
                <a:cs typeface="Times New Roman" panose="02020603050405020304" pitchFamily="18" charset="0"/>
              </a:rPr>
              <a:t>9. No statistically significant changes between the groups were found in arch length or inter-canine and inter-molar width. After the 1-year observation period, 93.5% of patients in the retention group and 80% of patients in the non-retention group had lower incisors irregularity index (LII) of less than 3 mm. </a:t>
            </a:r>
          </a:p>
          <a:p>
            <a:endParaRPr lang="en-US" dirty="0"/>
          </a:p>
        </p:txBody>
      </p:sp>
    </p:spTree>
    <p:extLst>
      <p:ext uri="{BB962C8B-B14F-4D97-AF65-F5344CB8AC3E}">
        <p14:creationId xmlns:p14="http://schemas.microsoft.com/office/powerpoint/2010/main" val="1630291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838200" y="604911"/>
            <a:ext cx="10515600" cy="5572052"/>
          </a:xfrm>
        </p:spPr>
        <p:txBody>
          <a:bodyPr>
            <a:normAutofit fontScale="92500" lnSpcReduction="10000"/>
          </a:bodyPr>
          <a:lstStyle/>
          <a:p>
            <a:pPr marL="0" marR="2400" indent="0" algn="l">
              <a:lnSpc>
                <a:spcPct val="150000"/>
              </a:lnSpc>
              <a:buNone/>
            </a:pPr>
            <a:r>
              <a:rPr lang="en-US" b="1" dirty="0">
                <a:solidFill>
                  <a:srgbClr val="000000"/>
                </a:solidFill>
                <a:latin typeface="Times New Roman" panose="02020603050405020304" pitchFamily="18" charset="0"/>
                <a:cs typeface="Times New Roman" panose="02020603050405020304" pitchFamily="18" charset="0"/>
              </a:rPr>
              <a:t>Evidence Summary</a:t>
            </a:r>
            <a:endParaRPr lang="en-US" dirty="0">
              <a:solidFill>
                <a:srgbClr val="000000"/>
              </a:solidFill>
              <a:latin typeface="Times New Roman" panose="02020603050405020304" pitchFamily="18" charset="0"/>
              <a:cs typeface="Times New Roman" panose="02020603050405020304" pitchFamily="18" charset="0"/>
            </a:endParaRPr>
          </a:p>
          <a:p>
            <a:pPr marL="0" indent="0" algn="l">
              <a:lnSpc>
                <a:spcPct val="150000"/>
              </a:lnSpc>
              <a:buNone/>
            </a:pPr>
            <a:r>
              <a:rPr lang="en-US" dirty="0">
                <a:solidFill>
                  <a:srgbClr val="000000"/>
                </a:solidFill>
                <a:latin typeface="Times New Roman" panose="02020603050405020304" pitchFamily="18" charset="0"/>
                <a:cs typeface="Times New Roman" panose="02020603050405020304" pitchFamily="18" charset="0"/>
              </a:rPr>
              <a:t>The best available evidence suggests that the relapse after 1 year of retention was 0.43 mm and 1.03 mm using fixed and removable retainers, respectively . The irregularity index was higher in the non-retention group (1.3 mm), while it was 0.4 mm in the retention group in 10 weeks follow up .</a:t>
            </a:r>
          </a:p>
          <a:p>
            <a:pPr marL="0" indent="0" algn="l">
              <a:lnSpc>
                <a:spcPct val="150000"/>
              </a:lnSpc>
              <a:buNone/>
            </a:pPr>
            <a:r>
              <a:rPr lang="en-US" dirty="0">
                <a:solidFill>
                  <a:srgbClr val="000000"/>
                </a:solidFill>
                <a:latin typeface="Times New Roman" panose="02020603050405020304" pitchFamily="18" charset="0"/>
                <a:cs typeface="Times New Roman" panose="02020603050405020304" pitchFamily="18" charset="0"/>
              </a:rPr>
              <a:t>The maximum increase in LII was up to 3.2 mm in the non-retention group and 2.5 mm in the retention group. After 1 year of follow up, 20% of the non-retention group patients had LII of more than 3 mm, while only 6.5% of the retention group got LII of more than 3 mm.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360640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838200" y="436098"/>
            <a:ext cx="10515600" cy="5740865"/>
          </a:xfrm>
        </p:spPr>
        <p:txBody>
          <a:bodyPr/>
          <a:lstStyle/>
          <a:p>
            <a:pPr marL="0" marR="2400" indent="0" algn="l">
              <a:lnSpc>
                <a:spcPct val="150000"/>
              </a:lnSpc>
              <a:buNone/>
            </a:pPr>
            <a:r>
              <a:rPr lang="en-US" b="1" dirty="0">
                <a:solidFill>
                  <a:srgbClr val="000000"/>
                </a:solidFill>
                <a:latin typeface="Myriad Pro"/>
              </a:rPr>
              <a:t>Common Retention Protocols </a:t>
            </a:r>
            <a:endParaRPr lang="en-US" dirty="0">
              <a:solidFill>
                <a:srgbClr val="000000"/>
              </a:solidFill>
              <a:latin typeface="Myriad Pro"/>
            </a:endParaRPr>
          </a:p>
          <a:p>
            <a:pPr marL="0" marR="2400" indent="0" algn="l">
              <a:lnSpc>
                <a:spcPct val="150000"/>
              </a:lnSpc>
              <a:buNone/>
            </a:pPr>
            <a:r>
              <a:rPr lang="en-US" b="1" dirty="0">
                <a:solidFill>
                  <a:srgbClr val="000000"/>
                </a:solidFill>
                <a:latin typeface="Myriad Pro"/>
              </a:rPr>
              <a:t>Clinical Question : </a:t>
            </a:r>
          </a:p>
          <a:p>
            <a:pPr marL="0" marR="2400" indent="0" algn="l">
              <a:lnSpc>
                <a:spcPct val="150000"/>
              </a:lnSpc>
              <a:buNone/>
            </a:pPr>
            <a:r>
              <a:rPr lang="en-US" b="1" dirty="0">
                <a:solidFill>
                  <a:srgbClr val="000000"/>
                </a:solidFill>
                <a:latin typeface="Myriad Pro"/>
              </a:rPr>
              <a:t>Which Are the Most Commonly Used Retainers by Orthodontists? </a:t>
            </a:r>
            <a:endParaRPr lang="en-US" dirty="0"/>
          </a:p>
        </p:txBody>
      </p:sp>
    </p:spTree>
    <p:extLst>
      <p:ext uri="{BB962C8B-B14F-4D97-AF65-F5344CB8AC3E}">
        <p14:creationId xmlns:p14="http://schemas.microsoft.com/office/powerpoint/2010/main" val="2742038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82880" y="351692"/>
            <a:ext cx="11170920" cy="5825271"/>
          </a:xfrm>
        </p:spPr>
        <p:txBody>
          <a:bodyPr/>
          <a:lstStyle/>
          <a:p>
            <a:pPr marL="0" marR="2400" indent="0" algn="l">
              <a:lnSpc>
                <a:spcPct val="150000"/>
              </a:lnSpc>
              <a:buNone/>
            </a:pPr>
            <a:r>
              <a:rPr lang="en-US" b="1" dirty="0">
                <a:solidFill>
                  <a:srgbClr val="000000"/>
                </a:solidFill>
                <a:latin typeface="Times New Roman" panose="02020603050405020304" pitchFamily="18" charset="0"/>
                <a:cs typeface="Times New Roman" panose="02020603050405020304" pitchFamily="18" charset="0"/>
              </a:rPr>
              <a:t>Evidence</a:t>
            </a:r>
            <a:endParaRPr lang="en-US" dirty="0">
              <a:solidFill>
                <a:srgbClr val="000000"/>
              </a:solidFill>
              <a:latin typeface="Times New Roman" panose="02020603050405020304" pitchFamily="18" charset="0"/>
              <a:cs typeface="Times New Roman" panose="02020603050405020304" pitchFamily="18" charset="0"/>
            </a:endParaRPr>
          </a:p>
          <a:p>
            <a:pPr marL="0" marR="2400" indent="0" algn="l">
              <a:lnSpc>
                <a:spcPct val="150000"/>
              </a:lnSpc>
              <a:buNone/>
            </a:pPr>
            <a:r>
              <a:rPr lang="en-US" b="1" dirty="0">
                <a:solidFill>
                  <a:srgbClr val="000000"/>
                </a:solidFill>
                <a:latin typeface="Times New Roman" panose="02020603050405020304" pitchFamily="18" charset="0"/>
                <a:cs typeface="Times New Roman" panose="02020603050405020304" pitchFamily="18" charset="0"/>
              </a:rPr>
              <a:t>Systematic Review</a:t>
            </a:r>
            <a:endParaRPr lang="en-US" dirty="0">
              <a:solidFill>
                <a:srgbClr val="000000"/>
              </a:solidFill>
              <a:latin typeface="Times New Roman" panose="02020603050405020304" pitchFamily="18" charset="0"/>
              <a:cs typeface="Times New Roman" panose="02020603050405020304" pitchFamily="18" charset="0"/>
            </a:endParaRPr>
          </a:p>
          <a:p>
            <a:pPr marL="0" marR="2400" indent="0" algn="l">
              <a:lnSpc>
                <a:spcPct val="150000"/>
              </a:lnSpc>
              <a:buNone/>
            </a:pPr>
            <a:r>
              <a:rPr lang="en-US" sz="2400" b="1" i="0" u="none" strike="noStrike" baseline="0" dirty="0" err="1">
                <a:solidFill>
                  <a:srgbClr val="000000"/>
                </a:solidFill>
                <a:latin typeface="Times New Roman" panose="02020603050405020304" pitchFamily="18" charset="0"/>
                <a:cs typeface="Times New Roman" panose="02020603050405020304" pitchFamily="18" charset="0"/>
              </a:rPr>
              <a:t>Bahije</a:t>
            </a:r>
            <a:r>
              <a:rPr lang="en-US" sz="2400" b="1" dirty="0">
                <a:solidFill>
                  <a:srgbClr val="000000"/>
                </a:solidFill>
                <a:latin typeface="Times New Roman" panose="02020603050405020304" pitchFamily="18" charset="0"/>
                <a:cs typeface="Times New Roman" panose="02020603050405020304" pitchFamily="18" charset="0"/>
              </a:rPr>
              <a:t>, </a:t>
            </a:r>
            <a:r>
              <a:rPr lang="en-US" sz="2400" b="1" i="0" u="none" strike="noStrike" baseline="0" dirty="0">
                <a:solidFill>
                  <a:srgbClr val="000000"/>
                </a:solidFill>
                <a:latin typeface="Times New Roman" panose="02020603050405020304" pitchFamily="18" charset="0"/>
                <a:cs typeface="Times New Roman" panose="02020603050405020304" pitchFamily="18" charset="0"/>
              </a:rPr>
              <a:t>2018</a:t>
            </a:r>
          </a:p>
          <a:p>
            <a:pPr marL="0" indent="0" algn="l">
              <a:lnSpc>
                <a:spcPct val="150000"/>
              </a:lnSpc>
              <a:buNone/>
            </a:pPr>
            <a:r>
              <a:rPr lang="en-US" dirty="0">
                <a:solidFill>
                  <a:srgbClr val="000000"/>
                </a:solidFill>
                <a:latin typeface="Times New Roman" panose="02020603050405020304" pitchFamily="18" charset="0"/>
                <a:cs typeface="Times New Roman" panose="02020603050405020304" pitchFamily="18" charset="0"/>
              </a:rPr>
              <a:t>This systematic review included seven studies to evaluate different retention protocols. Six studies reported that the common retention protocols were a vacuum-formed retainer (VFR) or a Hawley retainer (HR) in the upper arch and fixed retainers (FR) in the lower arch. </a:t>
            </a:r>
            <a:endParaRPr lang="en-US" dirty="0">
              <a:latin typeface="Times New Roman" panose="02020603050405020304" pitchFamily="18" charset="0"/>
              <a:cs typeface="Times New Roman" panose="02020603050405020304" pitchFamily="18" charset="0"/>
            </a:endParaRPr>
          </a:p>
        </p:txBody>
      </p:sp>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51299" y="4459458"/>
            <a:ext cx="3367088" cy="2194773"/>
          </a:xfrm>
          <a:prstGeom prst="rect">
            <a:avLst/>
          </a:prstGeom>
        </p:spPr>
      </p:pic>
      <p:pic>
        <p:nvPicPr>
          <p:cNvPr id="5" name="صورة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04990" y="1108782"/>
            <a:ext cx="4162425" cy="1095375"/>
          </a:xfrm>
          <a:prstGeom prst="rect">
            <a:avLst/>
          </a:prstGeom>
        </p:spPr>
      </p:pic>
    </p:spTree>
    <p:extLst>
      <p:ext uri="{BB962C8B-B14F-4D97-AF65-F5344CB8AC3E}">
        <p14:creationId xmlns:p14="http://schemas.microsoft.com/office/powerpoint/2010/main" val="38587854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838199" y="618978"/>
            <a:ext cx="11006797" cy="5557985"/>
          </a:xfrm>
        </p:spPr>
        <p:txBody>
          <a:bodyPr>
            <a:normAutofit/>
          </a:bodyPr>
          <a:lstStyle/>
          <a:p>
            <a:pPr marL="0" marR="2400" indent="0" algn="l">
              <a:lnSpc>
                <a:spcPct val="150000"/>
              </a:lnSpc>
              <a:buNone/>
            </a:pPr>
            <a:r>
              <a:rPr lang="en-US" b="1" dirty="0">
                <a:solidFill>
                  <a:srgbClr val="000000"/>
                </a:solidFill>
                <a:latin typeface="Times New Roman" panose="02020603050405020304" pitchFamily="18" charset="0"/>
                <a:cs typeface="Times New Roman" panose="02020603050405020304" pitchFamily="18" charset="0"/>
              </a:rPr>
              <a:t>Evidence Summary</a:t>
            </a:r>
            <a:endParaRPr lang="en-US" dirty="0">
              <a:solidFill>
                <a:srgbClr val="000000"/>
              </a:solidFill>
              <a:latin typeface="Times New Roman" panose="02020603050405020304" pitchFamily="18" charset="0"/>
              <a:cs typeface="Times New Roman" panose="02020603050405020304" pitchFamily="18" charset="0"/>
            </a:endParaRPr>
          </a:p>
          <a:p>
            <a:pPr marL="0" indent="0" algn="l">
              <a:lnSpc>
                <a:spcPct val="150000"/>
              </a:lnSpc>
              <a:buNone/>
            </a:pPr>
            <a:r>
              <a:rPr lang="en-US" dirty="0">
                <a:solidFill>
                  <a:srgbClr val="000000"/>
                </a:solidFill>
                <a:latin typeface="Times New Roman" panose="02020603050405020304" pitchFamily="18" charset="0"/>
                <a:cs typeface="Times New Roman" panose="02020603050405020304" pitchFamily="18" charset="0"/>
              </a:rPr>
              <a:t>The best available evidence suggests that the most common retention protocols among orthodontists are vacuum-formed or a Hawley retainer in the upper arch and fixed retainers in the lower arch . </a:t>
            </a:r>
          </a:p>
          <a:p>
            <a:pPr marL="0" indent="0" algn="l">
              <a:lnSpc>
                <a:spcPct val="150000"/>
              </a:lnSpc>
              <a:buNone/>
            </a:pPr>
            <a:r>
              <a:rPr lang="en-US" dirty="0">
                <a:solidFill>
                  <a:srgbClr val="000000"/>
                </a:solidFill>
                <a:latin typeface="Times New Roman" panose="02020603050405020304" pitchFamily="18" charset="0"/>
                <a:cs typeface="Times New Roman" panose="02020603050405020304" pitchFamily="18" charset="0"/>
              </a:rPr>
              <a:t>In Class II division I cases, the most common retainer was VFR in both arches in hospital settings, and VFR in the maxilla and the combination of bonded and VFR in the mandible in the private setting.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371199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838200" y="1041009"/>
            <a:ext cx="10515600" cy="5135954"/>
          </a:xfrm>
        </p:spPr>
        <p:txBody>
          <a:bodyPr/>
          <a:lstStyle/>
          <a:p>
            <a:pPr marL="0" marR="2400" indent="0" algn="l">
              <a:lnSpc>
                <a:spcPct val="150000"/>
              </a:lnSpc>
              <a:buNone/>
            </a:pPr>
            <a:r>
              <a:rPr lang="en-US" b="1" dirty="0">
                <a:solidFill>
                  <a:srgbClr val="000000"/>
                </a:solidFill>
                <a:latin typeface="Times New Roman" panose="02020603050405020304" pitchFamily="18" charset="0"/>
                <a:cs typeface="Times New Roman" panose="02020603050405020304" pitchFamily="18" charset="0"/>
              </a:rPr>
              <a:t>Removable and Fixed Retainers </a:t>
            </a:r>
            <a:endParaRPr lang="en-US" dirty="0">
              <a:solidFill>
                <a:srgbClr val="000000"/>
              </a:solidFill>
              <a:latin typeface="Times New Roman" panose="02020603050405020304" pitchFamily="18" charset="0"/>
              <a:cs typeface="Times New Roman" panose="02020603050405020304" pitchFamily="18" charset="0"/>
            </a:endParaRPr>
          </a:p>
          <a:p>
            <a:pPr marL="0" marR="2400" indent="0" algn="l">
              <a:lnSpc>
                <a:spcPct val="150000"/>
              </a:lnSpc>
              <a:buNone/>
            </a:pPr>
            <a:r>
              <a:rPr lang="en-US" b="1" dirty="0">
                <a:solidFill>
                  <a:srgbClr val="000000"/>
                </a:solidFill>
                <a:latin typeface="Times New Roman" panose="02020603050405020304" pitchFamily="18" charset="0"/>
                <a:cs typeface="Times New Roman" panose="02020603050405020304" pitchFamily="18" charset="0"/>
              </a:rPr>
              <a:t>Clinical Question : What Should Be the Choice of Orthodontic Retainers, Removable or Fixed Retainer?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04381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506437" y="647114"/>
            <a:ext cx="10847363" cy="5529849"/>
          </a:xfrm>
        </p:spPr>
        <p:txBody>
          <a:bodyPr>
            <a:normAutofit fontScale="85000" lnSpcReduction="10000"/>
          </a:bodyPr>
          <a:lstStyle/>
          <a:p>
            <a:pPr marL="0" marR="2400" indent="0" algn="l">
              <a:lnSpc>
                <a:spcPct val="160000"/>
              </a:lnSpc>
              <a:buNone/>
            </a:pPr>
            <a:r>
              <a:rPr lang="en-US" b="1" dirty="0">
                <a:solidFill>
                  <a:srgbClr val="000000"/>
                </a:solidFill>
                <a:latin typeface="Times New Roman" panose="02020603050405020304" pitchFamily="18" charset="0"/>
                <a:cs typeface="Times New Roman" panose="02020603050405020304" pitchFamily="18" charset="0"/>
              </a:rPr>
              <a:t>Evidence</a:t>
            </a:r>
            <a:endParaRPr lang="en-US" dirty="0">
              <a:solidFill>
                <a:srgbClr val="000000"/>
              </a:solidFill>
              <a:latin typeface="Times New Roman" panose="02020603050405020304" pitchFamily="18" charset="0"/>
              <a:cs typeface="Times New Roman" panose="02020603050405020304" pitchFamily="18" charset="0"/>
            </a:endParaRPr>
          </a:p>
          <a:p>
            <a:pPr marL="0" marR="2400" indent="0" algn="l">
              <a:lnSpc>
                <a:spcPct val="160000"/>
              </a:lnSpc>
              <a:buNone/>
            </a:pPr>
            <a:r>
              <a:rPr lang="en-US" b="1" dirty="0">
                <a:solidFill>
                  <a:srgbClr val="000000"/>
                </a:solidFill>
                <a:latin typeface="Times New Roman" panose="02020603050405020304" pitchFamily="18" charset="0"/>
                <a:cs typeface="Times New Roman" panose="02020603050405020304" pitchFamily="18" charset="0"/>
              </a:rPr>
              <a:t>Systematic Review and Meta-Analysis</a:t>
            </a:r>
            <a:endParaRPr lang="en-US" dirty="0">
              <a:solidFill>
                <a:srgbClr val="000000"/>
              </a:solidFill>
              <a:latin typeface="Times New Roman" panose="02020603050405020304" pitchFamily="18" charset="0"/>
              <a:cs typeface="Times New Roman" panose="02020603050405020304" pitchFamily="18" charset="0"/>
            </a:endParaRPr>
          </a:p>
          <a:p>
            <a:pPr marL="0" marR="2400" indent="0" algn="l">
              <a:lnSpc>
                <a:spcPct val="160000"/>
              </a:lnSpc>
              <a:buNone/>
            </a:pPr>
            <a:r>
              <a:rPr lang="en-US" sz="2400" b="1" i="0" u="none" strike="noStrike" baseline="0" dirty="0" err="1">
                <a:solidFill>
                  <a:srgbClr val="000000"/>
                </a:solidFill>
                <a:latin typeface="Times New Roman" panose="02020603050405020304" pitchFamily="18" charset="0"/>
                <a:cs typeface="Times New Roman" panose="02020603050405020304" pitchFamily="18" charset="0"/>
              </a:rPr>
              <a:t>Littlewood</a:t>
            </a:r>
            <a:r>
              <a:rPr lang="en-US" sz="2400" b="1" dirty="0">
                <a:solidFill>
                  <a:srgbClr val="000000"/>
                </a:solidFill>
                <a:latin typeface="Times New Roman" panose="02020603050405020304" pitchFamily="18" charset="0"/>
                <a:cs typeface="Times New Roman" panose="02020603050405020304" pitchFamily="18" charset="0"/>
              </a:rPr>
              <a:t>, </a:t>
            </a:r>
            <a:r>
              <a:rPr lang="en-US" sz="2400" b="1" i="0" u="none" strike="noStrike" baseline="0" dirty="0">
                <a:solidFill>
                  <a:srgbClr val="000000"/>
                </a:solidFill>
                <a:latin typeface="Times New Roman" panose="02020603050405020304" pitchFamily="18" charset="0"/>
                <a:cs typeface="Times New Roman" panose="02020603050405020304" pitchFamily="18" charset="0"/>
              </a:rPr>
              <a:t>2016</a:t>
            </a:r>
          </a:p>
          <a:p>
            <a:pPr marL="0" marR="2400" indent="0" algn="l">
              <a:lnSpc>
                <a:spcPct val="160000"/>
              </a:lnSpc>
              <a:buNone/>
            </a:pPr>
            <a:r>
              <a:rPr lang="en-US" dirty="0">
                <a:solidFill>
                  <a:srgbClr val="000000"/>
                </a:solidFill>
                <a:latin typeface="Times New Roman" panose="02020603050405020304" pitchFamily="18" charset="0"/>
                <a:cs typeface="Times New Roman" panose="02020603050405020304" pitchFamily="18" charset="0"/>
              </a:rPr>
              <a:t>This systematic review included two RCTs comparing the effectiveness of fixed retainers (multi-strand) and removable (thermoplastic) retainer in the stability of lower anterior teeth. </a:t>
            </a:r>
          </a:p>
          <a:p>
            <a:pPr marL="0" marR="2400" indent="0" algn="l">
              <a:lnSpc>
                <a:spcPct val="160000"/>
              </a:lnSpc>
              <a:buNone/>
            </a:pPr>
            <a:r>
              <a:rPr lang="en-US" dirty="0">
                <a:solidFill>
                  <a:srgbClr val="000000"/>
                </a:solidFill>
                <a:latin typeface="Times New Roman" panose="02020603050405020304" pitchFamily="18" charset="0"/>
                <a:cs typeface="Times New Roman" panose="02020603050405020304" pitchFamily="18" charset="0"/>
              </a:rPr>
              <a:t>One included trial found a statistically significant higher relapse with VFR by 0.6 mm/year than the fixed retainer . Similarly another trial found a statistically significant of 0.05 mm, also favoring the fixed retainer. The quality of evidence was low.</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597052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11015" y="253218"/>
            <a:ext cx="11142785" cy="5923745"/>
          </a:xfrm>
        </p:spPr>
        <p:txBody>
          <a:bodyPr>
            <a:normAutofit fontScale="77500" lnSpcReduction="20000"/>
          </a:bodyPr>
          <a:lstStyle/>
          <a:p>
            <a:pPr marL="0" marR="2400" indent="0" algn="l">
              <a:lnSpc>
                <a:spcPct val="160000"/>
              </a:lnSpc>
              <a:buNone/>
            </a:pPr>
            <a:r>
              <a:rPr lang="en-US" b="1" dirty="0">
                <a:solidFill>
                  <a:srgbClr val="000000"/>
                </a:solidFill>
                <a:latin typeface="Times New Roman" panose="02020603050405020304" pitchFamily="18" charset="0"/>
                <a:cs typeface="Times New Roman" panose="02020603050405020304" pitchFamily="18" charset="0"/>
              </a:rPr>
              <a:t>Evidence Summary</a:t>
            </a:r>
            <a:endParaRPr lang="en-US" dirty="0">
              <a:solidFill>
                <a:srgbClr val="000000"/>
              </a:solidFill>
              <a:latin typeface="Times New Roman" panose="02020603050405020304" pitchFamily="18" charset="0"/>
              <a:cs typeface="Times New Roman" panose="02020603050405020304" pitchFamily="18" charset="0"/>
            </a:endParaRPr>
          </a:p>
          <a:p>
            <a:pPr marL="0" indent="0" algn="l">
              <a:lnSpc>
                <a:spcPct val="160000"/>
              </a:lnSpc>
              <a:buNone/>
            </a:pPr>
            <a:r>
              <a:rPr lang="en-US" dirty="0">
                <a:solidFill>
                  <a:srgbClr val="000000"/>
                </a:solidFill>
                <a:latin typeface="Times New Roman" panose="02020603050405020304" pitchFamily="18" charset="0"/>
                <a:cs typeface="Times New Roman" panose="02020603050405020304" pitchFamily="18" charset="0"/>
              </a:rPr>
              <a:t>Looking into evidence collectively, the best available evidence suggests that VFR and FR are effective for orthodontic retention with a higher statistically but not clinically significant relapse in VFR when compared to FR. </a:t>
            </a:r>
          </a:p>
          <a:p>
            <a:pPr marL="0" indent="0" algn="l">
              <a:lnSpc>
                <a:spcPct val="160000"/>
              </a:lnSpc>
              <a:buNone/>
            </a:pPr>
            <a:r>
              <a:rPr lang="en-US" dirty="0">
                <a:solidFill>
                  <a:srgbClr val="000000"/>
                </a:solidFill>
                <a:latin typeface="Times New Roman" panose="02020603050405020304" pitchFamily="18" charset="0"/>
                <a:cs typeface="Times New Roman" panose="02020603050405020304" pitchFamily="18" charset="0"/>
              </a:rPr>
              <a:t>This difference in relapse ranged from 0.05 to 0.6 mm between VFR and FR for 1 year of retention.</a:t>
            </a:r>
          </a:p>
          <a:p>
            <a:pPr marL="0" indent="0" algn="l">
              <a:lnSpc>
                <a:spcPct val="160000"/>
              </a:lnSpc>
              <a:buNone/>
            </a:pPr>
            <a:r>
              <a:rPr lang="en-US" dirty="0">
                <a:solidFill>
                  <a:srgbClr val="000000"/>
                </a:solidFill>
                <a:latin typeface="Times New Roman" panose="02020603050405020304" pitchFamily="18" charset="0"/>
                <a:cs typeface="Times New Roman" panose="02020603050405020304" pitchFamily="18" charset="0"/>
              </a:rPr>
              <a:t>FR and VFR have similar retention capacities with a better retention result in the lower arch when FR was used, especially for the long-term follow-up. However, after 1 year of retention, FR was associated with more gingival inflammation and calculus accumulation. The failure rate was higher with BR than VFR in the lower arch, while it was a controversy between studies in the upper arch.</a:t>
            </a:r>
          </a:p>
        </p:txBody>
      </p:sp>
    </p:spTree>
    <p:extLst>
      <p:ext uri="{BB962C8B-B14F-4D97-AF65-F5344CB8AC3E}">
        <p14:creationId xmlns:p14="http://schemas.microsoft.com/office/powerpoint/2010/main" val="37560479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en-US" b="1" dirty="0">
                <a:solidFill>
                  <a:srgbClr val="000000"/>
                </a:solidFill>
                <a:latin typeface="Times New Roman" panose="02020603050405020304" pitchFamily="18" charset="0"/>
                <a:cs typeface="Times New Roman" panose="02020603050405020304" pitchFamily="18" charset="0"/>
              </a:rPr>
              <a:t>Introduction</a:t>
            </a:r>
            <a:br>
              <a:rPr lang="en-US" dirty="0">
                <a:solidFill>
                  <a:srgbClr val="000000"/>
                </a:solidFill>
                <a:latin typeface="Times New Roman" panose="02020603050405020304" pitchFamily="18" charset="0"/>
                <a:cs typeface="Times New Roman" panose="02020603050405020304" pitchFamily="18" charset="0"/>
              </a:rPr>
            </a:br>
            <a:endParaRPr lang="en-US" dirty="0"/>
          </a:p>
        </p:txBody>
      </p:sp>
      <p:sp>
        <p:nvSpPr>
          <p:cNvPr id="3" name="عنصر نائب للمحتوى 2"/>
          <p:cNvSpPr>
            <a:spLocks noGrp="1"/>
          </p:cNvSpPr>
          <p:nvPr>
            <p:ph idx="1"/>
          </p:nvPr>
        </p:nvSpPr>
        <p:spPr/>
        <p:txBody>
          <a:bodyPr/>
          <a:lstStyle/>
          <a:p>
            <a:pPr marL="0" indent="0" algn="l">
              <a:lnSpc>
                <a:spcPct val="150000"/>
              </a:lnSpc>
              <a:buNone/>
            </a:pPr>
            <a:r>
              <a:rPr lang="en-US" dirty="0">
                <a:solidFill>
                  <a:srgbClr val="000000"/>
                </a:solidFill>
                <a:latin typeface="Times New Roman" panose="02020603050405020304" pitchFamily="18" charset="0"/>
                <a:cs typeface="Times New Roman" panose="02020603050405020304" pitchFamily="18" charset="0"/>
              </a:rPr>
              <a:t>Orthodontic retention refers to holding the teeth in their final functional and aesthetic position. As orthodontic treatment involves moving the teeth to a new position by leveling and alignment or translation movement, time is required for reorganizing tooth neighboring structures. </a:t>
            </a:r>
            <a:endParaRPr lang="en-US" dirty="0"/>
          </a:p>
        </p:txBody>
      </p:sp>
    </p:spTree>
    <p:extLst>
      <p:ext uri="{BB962C8B-B14F-4D97-AF65-F5344CB8AC3E}">
        <p14:creationId xmlns:p14="http://schemas.microsoft.com/office/powerpoint/2010/main" val="20134239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07963" y="422031"/>
            <a:ext cx="10945837" cy="5754932"/>
          </a:xfrm>
        </p:spPr>
        <p:txBody>
          <a:bodyPr/>
          <a:lstStyle/>
          <a:p>
            <a:pPr marL="0" marR="2400" indent="0" algn="l">
              <a:lnSpc>
                <a:spcPct val="150000"/>
              </a:lnSpc>
              <a:buNone/>
            </a:pPr>
            <a:r>
              <a:rPr lang="en-US" b="1" dirty="0">
                <a:solidFill>
                  <a:srgbClr val="000000"/>
                </a:solidFill>
                <a:latin typeface="Times New Roman" panose="02020603050405020304" pitchFamily="18" charset="0"/>
                <a:cs typeface="Times New Roman" panose="02020603050405020304" pitchFamily="18" charset="0"/>
              </a:rPr>
              <a:t>Removable Retainers </a:t>
            </a:r>
            <a:endParaRPr lang="en-US" dirty="0">
              <a:solidFill>
                <a:srgbClr val="000000"/>
              </a:solidFill>
              <a:latin typeface="Times New Roman" panose="02020603050405020304" pitchFamily="18" charset="0"/>
              <a:cs typeface="Times New Roman" panose="02020603050405020304" pitchFamily="18" charset="0"/>
            </a:endParaRPr>
          </a:p>
          <a:p>
            <a:pPr marL="0" marR="2400" indent="0" algn="l">
              <a:lnSpc>
                <a:spcPct val="150000"/>
              </a:lnSpc>
              <a:buNone/>
            </a:pPr>
            <a:r>
              <a:rPr lang="en-US" b="1" dirty="0">
                <a:solidFill>
                  <a:srgbClr val="000000"/>
                </a:solidFill>
                <a:latin typeface="Times New Roman" panose="02020603050405020304" pitchFamily="18" charset="0"/>
                <a:cs typeface="Times New Roman" panose="02020603050405020304" pitchFamily="18" charset="0"/>
              </a:rPr>
              <a:t>Clinical Question : Which Is a Better Removable Retainer?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276732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68812" y="239151"/>
            <a:ext cx="11816862" cy="6386732"/>
          </a:xfrm>
        </p:spPr>
        <p:txBody>
          <a:bodyPr>
            <a:normAutofit fontScale="92500" lnSpcReduction="20000"/>
          </a:bodyPr>
          <a:lstStyle/>
          <a:p>
            <a:pPr marL="0" marR="2400" indent="0" algn="l">
              <a:lnSpc>
                <a:spcPct val="150000"/>
              </a:lnSpc>
              <a:buNone/>
            </a:pPr>
            <a:r>
              <a:rPr lang="en-US" b="1" dirty="0">
                <a:solidFill>
                  <a:srgbClr val="000000"/>
                </a:solidFill>
                <a:latin typeface="Times New Roman" panose="02020603050405020304" pitchFamily="18" charset="0"/>
                <a:cs typeface="Times New Roman" panose="02020603050405020304" pitchFamily="18" charset="0"/>
              </a:rPr>
              <a:t>Evidence</a:t>
            </a:r>
            <a:endParaRPr lang="en-US" dirty="0">
              <a:solidFill>
                <a:srgbClr val="000000"/>
              </a:solidFill>
              <a:latin typeface="Times New Roman" panose="02020603050405020304" pitchFamily="18" charset="0"/>
              <a:cs typeface="Times New Roman" panose="02020603050405020304" pitchFamily="18" charset="0"/>
            </a:endParaRPr>
          </a:p>
          <a:p>
            <a:pPr marL="0" marR="2400" indent="0" algn="l">
              <a:lnSpc>
                <a:spcPct val="150000"/>
              </a:lnSpc>
              <a:buNone/>
            </a:pPr>
            <a:r>
              <a:rPr lang="en-US" b="1" dirty="0">
                <a:solidFill>
                  <a:srgbClr val="000000"/>
                </a:solidFill>
                <a:latin typeface="Times New Roman" panose="02020603050405020304" pitchFamily="18" charset="0"/>
                <a:cs typeface="Times New Roman" panose="02020603050405020304" pitchFamily="18" charset="0"/>
              </a:rPr>
              <a:t>Systematic Reviews</a:t>
            </a:r>
            <a:endParaRPr lang="en-US" dirty="0">
              <a:solidFill>
                <a:srgbClr val="000000"/>
              </a:solidFill>
              <a:latin typeface="Times New Roman" panose="02020603050405020304" pitchFamily="18" charset="0"/>
              <a:cs typeface="Times New Roman" panose="02020603050405020304" pitchFamily="18" charset="0"/>
            </a:endParaRPr>
          </a:p>
          <a:p>
            <a:pPr marL="0" marR="2400" indent="0" algn="l">
              <a:lnSpc>
                <a:spcPct val="150000"/>
              </a:lnSpc>
              <a:buNone/>
            </a:pPr>
            <a:r>
              <a:rPr lang="en-US" sz="2400" b="1" i="0" u="none" strike="noStrike" baseline="0" dirty="0" err="1">
                <a:solidFill>
                  <a:srgbClr val="000000"/>
                </a:solidFill>
                <a:latin typeface="Times New Roman" panose="02020603050405020304" pitchFamily="18" charset="0"/>
                <a:cs typeface="Times New Roman" panose="02020603050405020304" pitchFamily="18" charset="0"/>
              </a:rPr>
              <a:t>Outhaisavanh</a:t>
            </a:r>
            <a:r>
              <a:rPr lang="en-US" sz="2400" b="1" dirty="0">
                <a:solidFill>
                  <a:srgbClr val="000000"/>
                </a:solidFill>
                <a:latin typeface="Times New Roman" panose="02020603050405020304" pitchFamily="18" charset="0"/>
                <a:cs typeface="Times New Roman" panose="02020603050405020304" pitchFamily="18" charset="0"/>
              </a:rPr>
              <a:t>, </a:t>
            </a:r>
            <a:r>
              <a:rPr lang="en-US" sz="2400" b="1" i="0" u="none" strike="noStrike" baseline="0" dirty="0">
                <a:solidFill>
                  <a:srgbClr val="000000"/>
                </a:solidFill>
                <a:latin typeface="Times New Roman" panose="02020603050405020304" pitchFamily="18" charset="0"/>
                <a:cs typeface="Times New Roman" panose="02020603050405020304" pitchFamily="18" charset="0"/>
              </a:rPr>
              <a:t>2020</a:t>
            </a:r>
          </a:p>
          <a:p>
            <a:pPr marL="0" indent="0" algn="l">
              <a:lnSpc>
                <a:spcPct val="150000"/>
              </a:lnSpc>
              <a:buNone/>
            </a:pPr>
            <a:r>
              <a:rPr lang="en-US" dirty="0">
                <a:solidFill>
                  <a:srgbClr val="000000"/>
                </a:solidFill>
                <a:latin typeface="Times New Roman" panose="02020603050405020304" pitchFamily="18" charset="0"/>
                <a:cs typeface="Times New Roman" panose="02020603050405020304" pitchFamily="18" charset="0"/>
              </a:rPr>
              <a:t>This systematic review included 15 RCTs. Five included trials compared Hawley and vacuum-formed retainers. They found that there is no statistically significant difference between the two types of retainers in both maxillary and mandibular arches. Two included trials reported that there is no significant difference in the arch length when wearing full-time HR and VFR. In contrast, one trial found that VFR was more effective than HR in terms of the maxillary arch length (</a:t>
            </a:r>
            <a:r>
              <a:rPr lang="en-US" i="1" dirty="0">
                <a:solidFill>
                  <a:srgbClr val="000000"/>
                </a:solidFill>
                <a:latin typeface="Times New Roman" panose="02020603050405020304" pitchFamily="18" charset="0"/>
                <a:cs typeface="Times New Roman" panose="02020603050405020304" pitchFamily="18" charset="0"/>
              </a:rPr>
              <a:t>P </a:t>
            </a:r>
            <a:r>
              <a:rPr lang="en-US" dirty="0">
                <a:solidFill>
                  <a:srgbClr val="000000"/>
                </a:solidFill>
                <a:latin typeface="Times New Roman" panose="02020603050405020304" pitchFamily="18" charset="0"/>
                <a:cs typeface="Times New Roman" panose="02020603050405020304" pitchFamily="18" charset="0"/>
              </a:rPr>
              <a:t>= 0.007). likewise, two studies found that VFR is more effective than HR in both arches regarding Little’s Irregularity Index (LII).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979858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11015" y="112542"/>
            <a:ext cx="11142785" cy="6064421"/>
          </a:xfrm>
        </p:spPr>
        <p:txBody>
          <a:bodyPr>
            <a:normAutofit fontScale="92500"/>
          </a:bodyPr>
          <a:lstStyle/>
          <a:p>
            <a:pPr marL="0" marR="2400" indent="0" algn="l">
              <a:lnSpc>
                <a:spcPct val="150000"/>
              </a:lnSpc>
              <a:buNone/>
            </a:pPr>
            <a:r>
              <a:rPr lang="en-US" b="1" dirty="0">
                <a:solidFill>
                  <a:srgbClr val="000000"/>
                </a:solidFill>
                <a:latin typeface="Times New Roman" panose="02020603050405020304" pitchFamily="18" charset="0"/>
                <a:cs typeface="Times New Roman" panose="02020603050405020304" pitchFamily="18" charset="0"/>
              </a:rPr>
              <a:t>Evidence Summary</a:t>
            </a:r>
            <a:endParaRPr lang="en-US" dirty="0">
              <a:solidFill>
                <a:srgbClr val="000000"/>
              </a:solidFill>
              <a:latin typeface="Times New Roman" panose="02020603050405020304" pitchFamily="18" charset="0"/>
              <a:cs typeface="Times New Roman" panose="02020603050405020304" pitchFamily="18" charset="0"/>
            </a:endParaRPr>
          </a:p>
          <a:p>
            <a:pPr marL="0" indent="0" algn="l">
              <a:lnSpc>
                <a:spcPct val="150000"/>
              </a:lnSpc>
              <a:buNone/>
            </a:pPr>
            <a:r>
              <a:rPr lang="en-US" dirty="0">
                <a:solidFill>
                  <a:srgbClr val="000000"/>
                </a:solidFill>
                <a:latin typeface="Times New Roman" panose="02020603050405020304" pitchFamily="18" charset="0"/>
                <a:cs typeface="Times New Roman" panose="02020603050405020304" pitchFamily="18" charset="0"/>
              </a:rPr>
              <a:t>Looking into the evidence collectively, the best available evidence suggests that VFR and HR are effective in terms of teeth stability during the retention period. Regarding arch length, no significant difference was found between HR and VFR in the two reviews . On the other hand, one trial found that VFR is more effective than HR in terms of the maxillary arch length. Two reviews found more LII change in the HR group than in the VFR group, with more rotation in the HR group. No statistically significant difference between the two retainers was found in overjet, overbite, inter-canine and inter-molar width</a:t>
            </a:r>
            <a:r>
              <a:rPr lang="en-US" dirty="0">
                <a:solidFill>
                  <a:srgbClr val="000000"/>
                </a:solidFill>
                <a:latin typeface="Times LT Std"/>
              </a:rPr>
              <a:t>. </a:t>
            </a:r>
            <a:endParaRPr lang="en-US" dirty="0"/>
          </a:p>
        </p:txBody>
      </p:sp>
    </p:spTree>
    <p:extLst>
      <p:ext uri="{BB962C8B-B14F-4D97-AF65-F5344CB8AC3E}">
        <p14:creationId xmlns:p14="http://schemas.microsoft.com/office/powerpoint/2010/main" val="24663703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pPr marL="0" marR="2400" indent="0" algn="l">
              <a:lnSpc>
                <a:spcPct val="150000"/>
              </a:lnSpc>
              <a:buNone/>
            </a:pPr>
            <a:r>
              <a:rPr lang="en-US" b="1" dirty="0">
                <a:solidFill>
                  <a:srgbClr val="000000"/>
                </a:solidFill>
                <a:latin typeface="Myriad Pro"/>
              </a:rPr>
              <a:t>Wearing Schedules </a:t>
            </a:r>
            <a:endParaRPr lang="en-US" dirty="0">
              <a:solidFill>
                <a:srgbClr val="000000"/>
              </a:solidFill>
              <a:latin typeface="Myriad Pro"/>
            </a:endParaRPr>
          </a:p>
          <a:p>
            <a:pPr marL="0" marR="2400" indent="0" algn="l">
              <a:lnSpc>
                <a:spcPct val="150000"/>
              </a:lnSpc>
              <a:buNone/>
            </a:pPr>
            <a:r>
              <a:rPr lang="en-US" b="1" dirty="0">
                <a:solidFill>
                  <a:srgbClr val="000000"/>
                </a:solidFill>
                <a:latin typeface="Myriad Pro"/>
              </a:rPr>
              <a:t>Clinical Question : What Should be The Wearing Schedule for Removable Retainers? </a:t>
            </a:r>
            <a:endParaRPr lang="en-US" dirty="0"/>
          </a:p>
        </p:txBody>
      </p:sp>
    </p:spTree>
    <p:extLst>
      <p:ext uri="{BB962C8B-B14F-4D97-AF65-F5344CB8AC3E}">
        <p14:creationId xmlns:p14="http://schemas.microsoft.com/office/powerpoint/2010/main" val="6395115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25083" y="253218"/>
            <a:ext cx="11128717" cy="5923745"/>
          </a:xfrm>
        </p:spPr>
        <p:txBody>
          <a:bodyPr>
            <a:normAutofit fontScale="85000" lnSpcReduction="20000"/>
          </a:bodyPr>
          <a:lstStyle/>
          <a:p>
            <a:pPr marL="0" marR="2400" indent="0" algn="l">
              <a:lnSpc>
                <a:spcPct val="150000"/>
              </a:lnSpc>
              <a:buNone/>
            </a:pPr>
            <a:r>
              <a:rPr lang="en-US" b="1" dirty="0">
                <a:solidFill>
                  <a:srgbClr val="000000"/>
                </a:solidFill>
                <a:latin typeface="Times New Roman" panose="02020603050405020304" pitchFamily="18" charset="0"/>
                <a:cs typeface="Times New Roman" panose="02020603050405020304" pitchFamily="18" charset="0"/>
              </a:rPr>
              <a:t>Evidence</a:t>
            </a:r>
            <a:endParaRPr lang="en-US" dirty="0">
              <a:solidFill>
                <a:srgbClr val="000000"/>
              </a:solidFill>
              <a:latin typeface="Times New Roman" panose="02020603050405020304" pitchFamily="18" charset="0"/>
              <a:cs typeface="Times New Roman" panose="02020603050405020304" pitchFamily="18" charset="0"/>
            </a:endParaRPr>
          </a:p>
          <a:p>
            <a:pPr marL="0" marR="2400" indent="0" algn="l">
              <a:lnSpc>
                <a:spcPct val="150000"/>
              </a:lnSpc>
              <a:buNone/>
            </a:pPr>
            <a:r>
              <a:rPr lang="en-US" b="1" dirty="0">
                <a:solidFill>
                  <a:srgbClr val="000000"/>
                </a:solidFill>
                <a:latin typeface="Times New Roman" panose="02020603050405020304" pitchFamily="18" charset="0"/>
                <a:cs typeface="Times New Roman" panose="02020603050405020304" pitchFamily="18" charset="0"/>
              </a:rPr>
              <a:t>Systematic Reviews</a:t>
            </a:r>
            <a:endParaRPr lang="en-US" dirty="0">
              <a:solidFill>
                <a:srgbClr val="000000"/>
              </a:solidFill>
              <a:latin typeface="Times New Roman" panose="02020603050405020304" pitchFamily="18" charset="0"/>
              <a:cs typeface="Times New Roman" panose="02020603050405020304" pitchFamily="18" charset="0"/>
            </a:endParaRPr>
          </a:p>
          <a:p>
            <a:pPr marL="0" marR="2400" indent="0" algn="l">
              <a:lnSpc>
                <a:spcPct val="150000"/>
              </a:lnSpc>
              <a:buNone/>
            </a:pPr>
            <a:r>
              <a:rPr lang="en-US" sz="2400" b="1" i="0" u="none" strike="noStrike" baseline="0" dirty="0" err="1">
                <a:solidFill>
                  <a:srgbClr val="000000"/>
                </a:solidFill>
                <a:latin typeface="Times New Roman" panose="02020603050405020304" pitchFamily="18" charset="0"/>
                <a:cs typeface="Times New Roman" panose="02020603050405020304" pitchFamily="18" charset="0"/>
              </a:rPr>
              <a:t>Outhaisavanh</a:t>
            </a:r>
            <a:r>
              <a:rPr lang="en-US" sz="2400" b="1" dirty="0">
                <a:solidFill>
                  <a:srgbClr val="000000"/>
                </a:solidFill>
                <a:latin typeface="Times New Roman" panose="02020603050405020304" pitchFamily="18" charset="0"/>
                <a:cs typeface="Times New Roman" panose="02020603050405020304" pitchFamily="18" charset="0"/>
              </a:rPr>
              <a:t>, </a:t>
            </a:r>
            <a:r>
              <a:rPr lang="en-US" sz="2400" b="1" i="0" u="none" strike="noStrike" baseline="0" dirty="0">
                <a:solidFill>
                  <a:srgbClr val="000000"/>
                </a:solidFill>
                <a:latin typeface="Times New Roman" panose="02020603050405020304" pitchFamily="18" charset="0"/>
                <a:cs typeface="Times New Roman" panose="02020603050405020304" pitchFamily="18" charset="0"/>
              </a:rPr>
              <a:t>2020</a:t>
            </a:r>
          </a:p>
          <a:p>
            <a:pPr marL="0" indent="0" algn="l">
              <a:lnSpc>
                <a:spcPct val="150000"/>
              </a:lnSpc>
              <a:buNone/>
            </a:pPr>
            <a:r>
              <a:rPr lang="en-US" dirty="0">
                <a:solidFill>
                  <a:srgbClr val="000000"/>
                </a:solidFill>
                <a:latin typeface="Times New Roman" panose="02020603050405020304" pitchFamily="18" charset="0"/>
                <a:cs typeface="Times New Roman" panose="02020603050405020304" pitchFamily="18" charset="0"/>
              </a:rPr>
              <a:t>Five included trials compared full versus part-time wear of removable retainers. There was no statistically significant difference between the two-duration wear of the removable retainers in both maxillary and mandibular arches. One study  investigated using VFR for two-duration wear and found that there was no statistically significant difference between full-time wear and night-time wear regarding overjet and overbite. In contrast, another study found a statistically significant difference between both wearing schedule regarding the overbite (</a:t>
            </a:r>
            <a:r>
              <a:rPr lang="en-US" i="1" dirty="0">
                <a:solidFill>
                  <a:srgbClr val="000000"/>
                </a:solidFill>
                <a:latin typeface="Times New Roman" panose="02020603050405020304" pitchFamily="18" charset="0"/>
                <a:cs typeface="Times New Roman" panose="02020603050405020304" pitchFamily="18" charset="0"/>
              </a:rPr>
              <a:t>P </a:t>
            </a:r>
            <a:r>
              <a:rPr lang="en-US" dirty="0">
                <a:solidFill>
                  <a:srgbClr val="000000"/>
                </a:solidFill>
                <a:latin typeface="Times New Roman" panose="02020603050405020304" pitchFamily="18" charset="0"/>
                <a:cs typeface="Times New Roman" panose="02020603050405020304" pitchFamily="18" charset="0"/>
              </a:rPr>
              <a:t>= 0.02), but the difference was only 0.6 mm, which seems to be not clinically significant.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93143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96948" y="351692"/>
            <a:ext cx="11156852" cy="5825271"/>
          </a:xfrm>
        </p:spPr>
        <p:txBody>
          <a:bodyPr>
            <a:normAutofit/>
          </a:bodyPr>
          <a:lstStyle/>
          <a:p>
            <a:pPr marL="0" marR="2400" indent="0" algn="l">
              <a:lnSpc>
                <a:spcPct val="150000"/>
              </a:lnSpc>
              <a:buNone/>
            </a:pPr>
            <a:r>
              <a:rPr lang="en-US" b="1" dirty="0">
                <a:solidFill>
                  <a:srgbClr val="000000"/>
                </a:solidFill>
                <a:latin typeface="Myriad Pro"/>
              </a:rPr>
              <a:t>Evidence Summary</a:t>
            </a:r>
            <a:endParaRPr lang="en-US" dirty="0">
              <a:solidFill>
                <a:srgbClr val="000000"/>
              </a:solidFill>
              <a:latin typeface="Myriad Pro"/>
            </a:endParaRPr>
          </a:p>
          <a:p>
            <a:pPr marL="0" indent="0" algn="l">
              <a:lnSpc>
                <a:spcPct val="150000"/>
              </a:lnSpc>
              <a:buNone/>
            </a:pPr>
            <a:r>
              <a:rPr lang="en-US" dirty="0">
                <a:solidFill>
                  <a:srgbClr val="000000"/>
                </a:solidFill>
                <a:latin typeface="Times LT Std"/>
              </a:rPr>
              <a:t>Looking into evidence collectively, the best available evidence suggests that there is no statistically significant difference between part and full-time wearing of removable retainers. Only one trial found a statistically but not clinically significant difference in the overbite changes (0.6 mm) between full and part-time wear of removable retainers. </a:t>
            </a:r>
            <a:endParaRPr lang="en-US" dirty="0"/>
          </a:p>
        </p:txBody>
      </p:sp>
    </p:spTree>
    <p:extLst>
      <p:ext uri="{BB962C8B-B14F-4D97-AF65-F5344CB8AC3E}">
        <p14:creationId xmlns:p14="http://schemas.microsoft.com/office/powerpoint/2010/main" val="17375447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endParaRPr lang="en-US"/>
          </a:p>
        </p:txBody>
      </p:sp>
    </p:spTree>
    <p:extLst>
      <p:ext uri="{BB962C8B-B14F-4D97-AF65-F5344CB8AC3E}">
        <p14:creationId xmlns:p14="http://schemas.microsoft.com/office/powerpoint/2010/main" val="13188432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dirty="0"/>
          </a:p>
        </p:txBody>
      </p:sp>
      <p:sp>
        <p:nvSpPr>
          <p:cNvPr id="3" name="عنصر نائب للمحتوى 2"/>
          <p:cNvSpPr>
            <a:spLocks noGrp="1"/>
          </p:cNvSpPr>
          <p:nvPr>
            <p:ph idx="1"/>
          </p:nvPr>
        </p:nvSpPr>
        <p:spPr/>
        <p:txBody>
          <a:bodyPr>
            <a:normAutofit/>
          </a:bodyPr>
          <a:lstStyle/>
          <a:p>
            <a:pPr marL="0" indent="0" algn="ctr">
              <a:buNone/>
            </a:pPr>
            <a:r>
              <a:rPr lang="af-ZA" sz="8800" dirty="0">
                <a:latin typeface="Times New Roman" panose="02020603050405020304" pitchFamily="18" charset="0"/>
                <a:cs typeface="Times New Roman" panose="02020603050405020304" pitchFamily="18" charset="0"/>
              </a:rPr>
              <a:t>Thank you</a:t>
            </a:r>
            <a:endParaRPr lang="en-US" sz="8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949697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838200" y="815926"/>
            <a:ext cx="5028028" cy="5361037"/>
          </a:xfrm>
        </p:spPr>
        <p:txBody>
          <a:bodyPr/>
          <a:lstStyle/>
          <a:p>
            <a:pPr marL="0" lvl="0" indent="0" algn="l">
              <a:lnSpc>
                <a:spcPct val="150000"/>
              </a:lnSpc>
              <a:buNone/>
            </a:pPr>
            <a:r>
              <a:rPr lang="en-US" dirty="0">
                <a:solidFill>
                  <a:srgbClr val="000000"/>
                </a:solidFill>
                <a:latin typeface="Times New Roman" panose="02020603050405020304" pitchFamily="18" charset="0"/>
                <a:cs typeface="Times New Roman" panose="02020603050405020304" pitchFamily="18" charset="0"/>
              </a:rPr>
              <a:t>These structures involve bone, gingival and trans-septal fibers. Also, neuromuscular and soft tissue adaption of neighboring structures is necessary to accommodate these teeth in their new positions</a:t>
            </a:r>
            <a:r>
              <a:rPr lang="en-US" dirty="0">
                <a:solidFill>
                  <a:srgbClr val="000000"/>
                </a:solidFill>
                <a:latin typeface="Times LT Std"/>
              </a:rPr>
              <a:t>. </a:t>
            </a:r>
            <a:endParaRPr lang="en-US" dirty="0">
              <a:solidFill>
                <a:prstClr val="black"/>
              </a:solidFill>
            </a:endParaRPr>
          </a:p>
          <a:p>
            <a:endParaRPr lang="en-US" dirty="0"/>
          </a:p>
        </p:txBody>
      </p:sp>
      <p:pic>
        <p:nvPicPr>
          <p:cNvPr id="5" name="صورة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56983" y="923569"/>
            <a:ext cx="5876999" cy="4281477"/>
          </a:xfrm>
          <a:prstGeom prst="rect">
            <a:avLst/>
          </a:prstGeom>
        </p:spPr>
      </p:pic>
    </p:spTree>
    <p:extLst>
      <p:ext uri="{BB962C8B-B14F-4D97-AF65-F5344CB8AC3E}">
        <p14:creationId xmlns:p14="http://schemas.microsoft.com/office/powerpoint/2010/main" val="23112055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34816" y="182880"/>
            <a:ext cx="7264791" cy="6358597"/>
          </a:xfrm>
        </p:spPr>
        <p:txBody>
          <a:bodyPr>
            <a:normAutofit/>
          </a:bodyPr>
          <a:lstStyle/>
          <a:p>
            <a:pPr marL="0" indent="0" algn="l">
              <a:lnSpc>
                <a:spcPct val="150000"/>
              </a:lnSpc>
              <a:buNone/>
            </a:pPr>
            <a:r>
              <a:rPr lang="en-US" dirty="0">
                <a:solidFill>
                  <a:srgbClr val="000000"/>
                </a:solidFill>
                <a:latin typeface="Times New Roman" panose="02020603050405020304" pitchFamily="18" charset="0"/>
                <a:cs typeface="Times New Roman" panose="02020603050405020304" pitchFamily="18" charset="0"/>
              </a:rPr>
              <a:t>Reorganization and adaptation of these structures prevent relapse or moving back of the teeth to their original position. Reorganization of the different structures requires different times, such as PDL fibers reorganizing in 3–4 months, gingival collagenous fibers in 4–6 months and elastic fibers requiring up to 6 months. Furthermore in young patients retention is required till the patient is growing.</a:t>
            </a:r>
            <a:endParaRPr lang="en-US" dirty="0">
              <a:latin typeface="Times New Roman" panose="02020603050405020304" pitchFamily="18" charset="0"/>
              <a:cs typeface="Times New Roman" panose="02020603050405020304" pitchFamily="18" charset="0"/>
            </a:endParaRPr>
          </a:p>
        </p:txBody>
      </p:sp>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02658" y="1340312"/>
            <a:ext cx="4867421" cy="3583379"/>
          </a:xfrm>
          <a:prstGeom prst="rect">
            <a:avLst/>
          </a:prstGeom>
        </p:spPr>
      </p:pic>
    </p:spTree>
    <p:extLst>
      <p:ext uri="{BB962C8B-B14F-4D97-AF65-F5344CB8AC3E}">
        <p14:creationId xmlns:p14="http://schemas.microsoft.com/office/powerpoint/2010/main" val="17297311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75493" y="140676"/>
            <a:ext cx="6167510" cy="6246055"/>
          </a:xfrm>
        </p:spPr>
        <p:txBody>
          <a:bodyPr/>
          <a:lstStyle/>
          <a:p>
            <a:pPr marL="0" indent="0" algn="l">
              <a:lnSpc>
                <a:spcPct val="150000"/>
              </a:lnSpc>
              <a:buNone/>
            </a:pPr>
            <a:r>
              <a:rPr lang="en-US" dirty="0">
                <a:solidFill>
                  <a:srgbClr val="000000"/>
                </a:solidFill>
                <a:latin typeface="Times New Roman" panose="02020603050405020304" pitchFamily="18" charset="0"/>
                <a:cs typeface="Times New Roman" panose="02020603050405020304" pitchFamily="18" charset="0"/>
              </a:rPr>
              <a:t>Removable and fixed retainers are used for orthodontic retention. These retainers work on the principle that they should not interfere with the physiological movement of the teeth so that reorganization of the gingival and periodontal fibers can easily take place. </a:t>
            </a:r>
            <a:endParaRPr lang="en-US" dirty="0">
              <a:latin typeface="Times New Roman" panose="02020603050405020304" pitchFamily="18" charset="0"/>
              <a:cs typeface="Times New Roman" panose="02020603050405020304" pitchFamily="18" charset="0"/>
            </a:endParaRPr>
          </a:p>
        </p:txBody>
      </p:sp>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78929" y="532812"/>
            <a:ext cx="5404130" cy="4798843"/>
          </a:xfrm>
          <a:prstGeom prst="rect">
            <a:avLst/>
          </a:prstGeom>
        </p:spPr>
      </p:pic>
    </p:spTree>
    <p:extLst>
      <p:ext uri="{BB962C8B-B14F-4D97-AF65-F5344CB8AC3E}">
        <p14:creationId xmlns:p14="http://schemas.microsoft.com/office/powerpoint/2010/main" val="12896502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838200" y="661182"/>
            <a:ext cx="4929554" cy="5515781"/>
          </a:xfrm>
        </p:spPr>
        <p:txBody>
          <a:bodyPr/>
          <a:lstStyle/>
          <a:p>
            <a:pPr marL="0" indent="0" algn="l">
              <a:lnSpc>
                <a:spcPct val="150000"/>
              </a:lnSpc>
              <a:buNone/>
            </a:pPr>
            <a:r>
              <a:rPr lang="en-US" dirty="0">
                <a:solidFill>
                  <a:srgbClr val="000000"/>
                </a:solidFill>
                <a:latin typeface="Times New Roman" panose="02020603050405020304" pitchFamily="18" charset="0"/>
                <a:cs typeface="Times New Roman" panose="02020603050405020304" pitchFamily="18" charset="0"/>
              </a:rPr>
              <a:t>The most popular removable retainers are the Hawley retainer (HR), </a:t>
            </a:r>
            <a:r>
              <a:rPr lang="en-US" dirty="0" err="1">
                <a:solidFill>
                  <a:srgbClr val="000000"/>
                </a:solidFill>
                <a:latin typeface="Times New Roman" panose="02020603050405020304" pitchFamily="18" charset="0"/>
                <a:cs typeface="Times New Roman" panose="02020603050405020304" pitchFamily="18" charset="0"/>
              </a:rPr>
              <a:t>Begg</a:t>
            </a:r>
            <a:r>
              <a:rPr lang="en-US" dirty="0">
                <a:solidFill>
                  <a:srgbClr val="000000"/>
                </a:solidFill>
                <a:latin typeface="Times New Roman" panose="02020603050405020304" pitchFamily="18" charset="0"/>
                <a:cs typeface="Times New Roman" panose="02020603050405020304" pitchFamily="18" charset="0"/>
              </a:rPr>
              <a:t> or Wraparound retainer, Spring or </a:t>
            </a:r>
            <a:r>
              <a:rPr lang="en-US" dirty="0" err="1">
                <a:solidFill>
                  <a:srgbClr val="000000"/>
                </a:solidFill>
                <a:latin typeface="Times New Roman" panose="02020603050405020304" pitchFamily="18" charset="0"/>
                <a:cs typeface="Times New Roman" panose="02020603050405020304" pitchFamily="18" charset="0"/>
              </a:rPr>
              <a:t>Barrer</a:t>
            </a:r>
            <a:r>
              <a:rPr lang="en-US" dirty="0">
                <a:solidFill>
                  <a:srgbClr val="000000"/>
                </a:solidFill>
                <a:latin typeface="Times New Roman" panose="02020603050405020304" pitchFamily="18" charset="0"/>
                <a:cs typeface="Times New Roman" panose="02020603050405020304" pitchFamily="18" charset="0"/>
              </a:rPr>
              <a:t> retainers or clip-on retainers and Vacuum or pressure-formed retainers (VFR or PFR). </a:t>
            </a:r>
            <a:endParaRPr lang="en-US" dirty="0">
              <a:latin typeface="Times New Roman" panose="02020603050405020304" pitchFamily="18" charset="0"/>
              <a:cs typeface="Times New Roman" panose="02020603050405020304" pitchFamily="18" charset="0"/>
            </a:endParaRPr>
          </a:p>
        </p:txBody>
      </p:sp>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18469" y="385563"/>
            <a:ext cx="4118884" cy="6001169"/>
          </a:xfrm>
          <a:prstGeom prst="rect">
            <a:avLst/>
          </a:prstGeom>
        </p:spPr>
      </p:pic>
    </p:spTree>
    <p:extLst>
      <p:ext uri="{BB962C8B-B14F-4D97-AF65-F5344CB8AC3E}">
        <p14:creationId xmlns:p14="http://schemas.microsoft.com/office/powerpoint/2010/main" val="11166371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77018" y="281354"/>
            <a:ext cx="5815818" cy="6189784"/>
          </a:xfrm>
        </p:spPr>
        <p:txBody>
          <a:bodyPr>
            <a:normAutofit/>
          </a:bodyPr>
          <a:lstStyle/>
          <a:p>
            <a:pPr marL="0" indent="0" algn="l">
              <a:lnSpc>
                <a:spcPct val="150000"/>
              </a:lnSpc>
              <a:buNone/>
            </a:pPr>
            <a:r>
              <a:rPr lang="en-US" dirty="0">
                <a:solidFill>
                  <a:srgbClr val="000000"/>
                </a:solidFill>
                <a:latin typeface="Times New Roman" panose="02020603050405020304" pitchFamily="18" charset="0"/>
                <a:cs typeface="Times New Roman" panose="02020603050405020304" pitchFamily="18" charset="0"/>
              </a:rPr>
              <a:t>In fixed retainers, 0.017-inch multi-stranded wire, 0.0195-inch coaxial wire, fiber-reinforced composite wires, polyethylene ribbon-reinforced resin retainers, twist flex, flex tech, Beta-titanium and </a:t>
            </a:r>
            <a:r>
              <a:rPr lang="en-US" dirty="0" err="1">
                <a:solidFill>
                  <a:srgbClr val="000000"/>
                </a:solidFill>
                <a:latin typeface="Times New Roman" panose="02020603050405020304" pitchFamily="18" charset="0"/>
                <a:cs typeface="Times New Roman" panose="02020603050405020304" pitchFamily="18" charset="0"/>
              </a:rPr>
              <a:t>NiTi</a:t>
            </a:r>
            <a:r>
              <a:rPr lang="en-US" dirty="0">
                <a:solidFill>
                  <a:srgbClr val="000000"/>
                </a:solidFill>
                <a:latin typeface="Times New Roman" panose="02020603050405020304" pitchFamily="18" charset="0"/>
                <a:cs typeface="Times New Roman" panose="02020603050405020304" pitchFamily="18" charset="0"/>
              </a:rPr>
              <a:t> or titanium-based CAD CAM retainers </a:t>
            </a:r>
            <a:endParaRPr lang="en-US" dirty="0">
              <a:latin typeface="Times New Roman" panose="02020603050405020304" pitchFamily="18" charset="0"/>
              <a:cs typeface="Times New Roman" panose="02020603050405020304" pitchFamily="18" charset="0"/>
            </a:endParaRPr>
          </a:p>
        </p:txBody>
      </p:sp>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92835" y="482904"/>
            <a:ext cx="5467617" cy="5116038"/>
          </a:xfrm>
          <a:prstGeom prst="rect">
            <a:avLst/>
          </a:prstGeom>
        </p:spPr>
      </p:pic>
    </p:spTree>
    <p:extLst>
      <p:ext uri="{BB962C8B-B14F-4D97-AF65-F5344CB8AC3E}">
        <p14:creationId xmlns:p14="http://schemas.microsoft.com/office/powerpoint/2010/main" val="4365717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838200" y="1026942"/>
            <a:ext cx="10515600" cy="5150021"/>
          </a:xfrm>
        </p:spPr>
        <p:txBody>
          <a:bodyPr>
            <a:normAutofit/>
          </a:bodyPr>
          <a:lstStyle/>
          <a:p>
            <a:pPr marL="0" indent="0" algn="l">
              <a:lnSpc>
                <a:spcPct val="150000"/>
              </a:lnSpc>
              <a:buNone/>
            </a:pPr>
            <a:r>
              <a:rPr lang="en-US" dirty="0">
                <a:solidFill>
                  <a:srgbClr val="000000"/>
                </a:solidFill>
                <a:latin typeface="Times New Roman" panose="02020603050405020304" pitchFamily="18" charset="0"/>
                <a:cs typeface="Times New Roman" panose="02020603050405020304" pitchFamily="18" charset="0"/>
              </a:rPr>
              <a:t>In contemporary orthodontics, the retention protocol depends upon patient preferences, clinician experience, type of malocclusion, type of tooth movement during treatment, final occlusal outcomes and cost of the retainers . This workshop answers important questions related to the selection of orthodontic retainers, the retention protocol and potential problems associated with these retainers. </a:t>
            </a:r>
          </a:p>
        </p:txBody>
      </p:sp>
    </p:spTree>
    <p:extLst>
      <p:ext uri="{BB962C8B-B14F-4D97-AF65-F5344CB8AC3E}">
        <p14:creationId xmlns:p14="http://schemas.microsoft.com/office/powerpoint/2010/main" val="28163455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pPr marL="0" marR="2400" lvl="0" indent="0" algn="l">
              <a:lnSpc>
                <a:spcPct val="170000"/>
              </a:lnSpc>
              <a:buNone/>
            </a:pPr>
            <a:r>
              <a:rPr lang="en-US" sz="3600" b="1" dirty="0">
                <a:solidFill>
                  <a:srgbClr val="000000"/>
                </a:solidFill>
                <a:latin typeface="Times New Roman" panose="02020603050405020304" pitchFamily="18" charset="0"/>
                <a:cs typeface="Times New Roman" panose="02020603050405020304" pitchFamily="18" charset="0"/>
              </a:rPr>
              <a:t>Clinical Question :</a:t>
            </a:r>
          </a:p>
          <a:p>
            <a:pPr marL="0" marR="2400" lvl="0" indent="0" algn="l">
              <a:lnSpc>
                <a:spcPct val="170000"/>
              </a:lnSpc>
              <a:buNone/>
            </a:pPr>
            <a:r>
              <a:rPr lang="en-US" sz="3600" b="1" dirty="0">
                <a:solidFill>
                  <a:srgbClr val="000000"/>
                </a:solidFill>
                <a:latin typeface="Times New Roman" panose="02020603050405020304" pitchFamily="18" charset="0"/>
                <a:cs typeface="Times New Roman" panose="02020603050405020304" pitchFamily="18" charset="0"/>
              </a:rPr>
              <a:t> Why Orthodontic Retainers Should Be Used? </a:t>
            </a:r>
            <a:endParaRPr lang="en-US" sz="3600" dirty="0">
              <a:solidFill>
                <a:srgbClr val="000000"/>
              </a:solidFill>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726987346"/>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TotalTime>
  <Words>1663</Words>
  <Application>Microsoft Office PowerPoint</Application>
  <PresentationFormat>Widescreen</PresentationFormat>
  <Paragraphs>70</Paragraphs>
  <Slides>27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Arial</vt:lpstr>
      <vt:lpstr>Calibri</vt:lpstr>
      <vt:lpstr>Calibri Light</vt:lpstr>
      <vt:lpstr>Myriad Pro</vt:lpstr>
      <vt:lpstr>Times LT Std</vt:lpstr>
      <vt:lpstr>Times New Roman</vt:lpstr>
      <vt:lpstr>نسق Office</vt:lpstr>
      <vt:lpstr>Clear Retainer Fabrication</vt:lpstr>
      <vt:lpstr>Introduction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Al-Qaisar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Clear retainers</dc:title>
  <dc:creator>Asus</dc:creator>
  <cp:lastModifiedBy>abdalbasit Fatihallah</cp:lastModifiedBy>
  <cp:revision>15</cp:revision>
  <dcterms:created xsi:type="dcterms:W3CDTF">2025-02-03T18:36:49Z</dcterms:created>
  <dcterms:modified xsi:type="dcterms:W3CDTF">2025-02-11T17:53:18Z</dcterms:modified>
</cp:coreProperties>
</file>