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9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27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7820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04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77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9360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7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322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11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29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0119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48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345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2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08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3085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51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545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6/24/2025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1574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Genes and Identity</a:t>
            </a:r>
          </a:p>
        </p:txBody>
      </p:sp>
      <p:sp>
        <p:nvSpPr>
          <p:cNvPr id="3" name="Subtitle 2"/>
          <p:cNvSpPr>
            <a:spLocks noGrp="1"/>
          </p:cNvSpPr>
          <p:nvPr>
            <p:ph type="subTitle" idx="1"/>
          </p:nvPr>
        </p:nvSpPr>
        <p:spPr/>
        <p:txBody>
          <a:bodyPr/>
          <a:lstStyle/>
          <a:p>
            <a:r>
              <a:rPr lang="en-GB" b="1" dirty="0">
                <a:solidFill>
                  <a:schemeClr val="accent3">
                    <a:lumMod val="50000"/>
                  </a:schemeClr>
                </a:solidFill>
              </a:rPr>
              <a:t>By</a:t>
            </a:r>
          </a:p>
          <a:p>
            <a:r>
              <a:rPr lang="en-GB" b="1" dirty="0">
                <a:solidFill>
                  <a:srgbClr val="FF0000"/>
                </a:solidFill>
              </a:rPr>
              <a:t>Assist prof. Dr. Sanaa Jasim Kadhim</a:t>
            </a:r>
            <a:endParaRP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r>
            <a:br>
              <a:rPr lang="en-GB" b="1" dirty="0"/>
            </a:br>
            <a:r>
              <a:rPr lang="en-GB" b="1" dirty="0"/>
              <a:t>A Brief Explanation of the Key Ideas in the Text:</a:t>
            </a:r>
            <a:r>
              <a:rPr lang="en-GB" dirty="0"/>
              <a:t/>
            </a:r>
            <a:br>
              <a:rPr lang="en-GB" dirty="0"/>
            </a:br>
            <a:endParaRPr lang="en-GB" dirty="0"/>
          </a:p>
        </p:txBody>
      </p:sp>
      <p:sp>
        <p:nvSpPr>
          <p:cNvPr id="3" name="Content Placeholder 2"/>
          <p:cNvSpPr>
            <a:spLocks noGrp="1"/>
          </p:cNvSpPr>
          <p:nvPr>
            <p:ph idx="1"/>
          </p:nvPr>
        </p:nvSpPr>
        <p:spPr>
          <a:xfrm>
            <a:off x="1227437" y="2496065"/>
            <a:ext cx="6748163" cy="3439067"/>
          </a:xfrm>
        </p:spPr>
        <p:txBody>
          <a:bodyPr>
            <a:normAutofit fontScale="32500" lnSpcReduction="20000"/>
          </a:bodyPr>
          <a:lstStyle/>
          <a:p>
            <a:pPr lvl="0"/>
            <a:r>
              <a:rPr lang="en-GB" sz="2800" b="1" dirty="0"/>
              <a:t>The Advertisement in Question:</a:t>
            </a:r>
            <a:br>
              <a:rPr lang="en-GB" sz="2800" b="1" dirty="0"/>
            </a:br>
            <a:r>
              <a:rPr lang="en-GB" sz="2800" b="1" dirty="0"/>
              <a:t>A man discovers through an </a:t>
            </a:r>
            <a:r>
              <a:rPr lang="en-GB" sz="2800" b="1" dirty="0" err="1"/>
              <a:t>AncestryDNA</a:t>
            </a:r>
            <a:r>
              <a:rPr lang="en-GB" sz="2800" b="1" dirty="0"/>
              <a:t> test that he is not German, as he had believed all his life, but rather 52% Irish, Welsh, and Scottish. As a result, he changes his traditional attire from </a:t>
            </a:r>
            <a:r>
              <a:rPr lang="en-GB" sz="2800" b="1" i="1" dirty="0"/>
              <a:t>lederhosen</a:t>
            </a:r>
            <a:r>
              <a:rPr lang="en-GB" sz="2800" b="1" dirty="0"/>
              <a:t> to a </a:t>
            </a:r>
            <a:r>
              <a:rPr lang="en-GB" sz="2800" b="1" i="1" dirty="0"/>
              <a:t>kilt</a:t>
            </a:r>
            <a:r>
              <a:rPr lang="en-GB" sz="2800" b="1" dirty="0"/>
              <a:t>.</a:t>
            </a:r>
            <a:br>
              <a:rPr lang="en-GB" sz="2800" b="1" dirty="0"/>
            </a:br>
            <a:r>
              <a:rPr lang="en-GB" sz="2800" b="1" dirty="0"/>
              <a:t>The ad is humorous and memorable, but it hides a dangerous idea:</a:t>
            </a:r>
            <a:br>
              <a:rPr lang="en-GB" sz="2800" b="1" dirty="0"/>
            </a:br>
            <a:r>
              <a:rPr lang="en-GB" sz="2800" b="1" dirty="0"/>
              <a:t>That your true identity lies solely in your DNA.</a:t>
            </a:r>
          </a:p>
          <a:p>
            <a:pPr lvl="0"/>
            <a:r>
              <a:rPr lang="en-GB" sz="2800" b="1" dirty="0"/>
              <a:t>Critique of the Central Idea:</a:t>
            </a:r>
            <a:br>
              <a:rPr lang="en-GB" sz="2800" b="1" dirty="0"/>
            </a:br>
            <a:r>
              <a:rPr lang="en-GB" sz="2800" b="1" dirty="0"/>
              <a:t>The author rejects the notion of linking ethnic identity solely to genetic identity, clarifying that:</a:t>
            </a:r>
            <a:br>
              <a:rPr lang="en-GB" sz="2800" b="1" dirty="0"/>
            </a:br>
            <a:r>
              <a:rPr lang="en-GB" sz="2800" b="1" dirty="0"/>
              <a:t>• Identity is shaped by cultural, religious, social, and political factors.</a:t>
            </a:r>
            <a:br>
              <a:rPr lang="en-GB" sz="2800" b="1" dirty="0"/>
            </a:br>
            <a:r>
              <a:rPr lang="en-GB" sz="2800" b="1" dirty="0"/>
              <a:t>• Genes may tell us about geographic origins, but they do not determine </a:t>
            </a:r>
            <a:r>
              <a:rPr lang="en-GB" sz="2800" b="1" i="1" dirty="0"/>
              <a:t>who we truly are</a:t>
            </a:r>
            <a:r>
              <a:rPr lang="en-GB" sz="2800" b="1" dirty="0"/>
              <a:t>.</a:t>
            </a:r>
            <a:br>
              <a:rPr lang="en-GB" sz="2800" b="1" dirty="0"/>
            </a:br>
            <a:r>
              <a:rPr lang="en-GB" sz="2800" b="1" dirty="0"/>
              <a:t>• Cultural belonging is not dictated by DNA.</a:t>
            </a:r>
          </a:p>
          <a:p>
            <a:pPr lvl="0"/>
            <a:r>
              <a:rPr lang="en-GB" sz="2800" b="1" dirty="0"/>
              <a:t>Historical and Archaeological Examples:</a:t>
            </a:r>
            <a:br>
              <a:rPr lang="en-GB" sz="2800" b="1" dirty="0"/>
            </a:br>
            <a:r>
              <a:rPr lang="en-GB" sz="2800" b="1" dirty="0"/>
              <a:t>• A study of a 6th-century cemetery in Hungary and another in Italy.</a:t>
            </a:r>
            <a:br>
              <a:rPr lang="en-GB" sz="2800" b="1" dirty="0"/>
            </a:br>
            <a:r>
              <a:rPr lang="en-GB" sz="2800" b="1" dirty="0"/>
              <a:t>• Despite genetic differences between the two groups, it was cultural identity (such as clothing and burial practices) that marked the distinctions.</a:t>
            </a:r>
            <a:br>
              <a:rPr lang="en-GB" sz="2800" b="1" dirty="0"/>
            </a:br>
            <a:r>
              <a:rPr lang="en-GB" sz="2800" b="1" dirty="0"/>
              <a:t>• There were no intermarriages between the two groups, suggesting social or cultural barriers.</a:t>
            </a:r>
            <a:br>
              <a:rPr lang="en-GB" sz="2800" b="1" dirty="0"/>
            </a:br>
            <a:r>
              <a:rPr lang="en-GB" sz="2800" b="1" dirty="0"/>
              <a:t>• We cannot claim these individuals were “</a:t>
            </a:r>
            <a:r>
              <a:rPr lang="en-GB" sz="2800" b="1" dirty="0" err="1"/>
              <a:t>Lombards</a:t>
            </a:r>
            <a:r>
              <a:rPr lang="en-GB" sz="2800" b="1" dirty="0"/>
              <a:t>” based on DNA alone; “Lombard” is a cultural/political term, not a genetic one.</a:t>
            </a:r>
          </a:p>
          <a:p>
            <a:pPr lvl="0"/>
            <a:r>
              <a:rPr lang="en-GB" sz="2800" b="1" dirty="0"/>
              <a:t>Scientific and Philosophical Conclusion:</a:t>
            </a:r>
            <a:br>
              <a:rPr lang="en-GB" sz="2800" b="1" dirty="0"/>
            </a:br>
            <a:r>
              <a:rPr lang="en-GB" sz="2800" b="1" dirty="0"/>
              <a:t>• DNA can clarify population movements, but not self-identity or feelings of belonging.</a:t>
            </a:r>
            <a:br>
              <a:rPr lang="en-GB" sz="2800" b="1" dirty="0"/>
            </a:br>
            <a:r>
              <a:rPr lang="en-GB" sz="2800" b="1" dirty="0"/>
              <a:t>• No genetic test can tell you:</a:t>
            </a:r>
            <a:br>
              <a:rPr lang="en-GB" sz="2800" b="1" dirty="0"/>
            </a:br>
            <a:r>
              <a:rPr lang="en-GB" sz="2800" b="1" dirty="0"/>
              <a:t>o How you would have defined yourself.</a:t>
            </a:r>
            <a:br>
              <a:rPr lang="en-GB" sz="2800" b="1" dirty="0"/>
            </a:br>
            <a:r>
              <a:rPr lang="en-GB" sz="2800" b="1" dirty="0"/>
              <a:t>o How society would have viewed you.</a:t>
            </a:r>
            <a:br>
              <a:rPr lang="en-GB" sz="2800" b="1" dirty="0"/>
            </a:br>
            <a:r>
              <a:rPr lang="en-GB" sz="2800" b="1" dirty="0"/>
              <a:t>o Or who you believed yourself to be.</a:t>
            </a:r>
          </a:p>
          <a:p>
            <a:r>
              <a:rPr lang="en-GB" sz="2800" b="1" dirty="0"/>
              <a:t>The Message of the Text:</a:t>
            </a:r>
            <a:br>
              <a:rPr lang="en-GB" sz="2800" b="1" dirty="0"/>
            </a:br>
            <a:r>
              <a:rPr lang="en-GB" sz="2800" b="1" dirty="0"/>
              <a:t>The author is not attacking DNA testing entirely but warns against confusing it with concepts of self-identity and ethnic belonging. Identity is broader and deeper than a genetic analysis.</a:t>
            </a:r>
          </a:p>
          <a:p>
            <a:endParaRPr lang="en-GB" dirty="0"/>
          </a:p>
        </p:txBody>
      </p:sp>
    </p:spTree>
    <p:extLst>
      <p:ext uri="{BB962C8B-B14F-4D97-AF65-F5344CB8AC3E}">
        <p14:creationId xmlns:p14="http://schemas.microsoft.com/office/powerpoint/2010/main" val="386493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s://www.ias.edu/sites/default/files/styles/one_column_large/public/images/featured-thumbnails/ideas/kyle-fullbody-kilt1%20%281%29.jpg?itok=EvQVyc8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4630" y="2490788"/>
            <a:ext cx="6602677" cy="3444875"/>
          </a:xfrm>
          <a:prstGeom prst="rect">
            <a:avLst/>
          </a:prstGeom>
          <a:noFill/>
          <a:ln>
            <a:noFill/>
          </a:ln>
        </p:spPr>
      </p:pic>
    </p:spTree>
    <p:extLst>
      <p:ext uri="{BB962C8B-B14F-4D97-AF65-F5344CB8AC3E}">
        <p14:creationId xmlns:p14="http://schemas.microsoft.com/office/powerpoint/2010/main" val="122352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7283393" cy="1303867"/>
          </a:xfrm>
        </p:spPr>
        <p:txBody>
          <a:bodyPr>
            <a:normAutofit fontScale="90000"/>
          </a:bodyPr>
          <a:lstStyle/>
          <a:p>
            <a:r>
              <a:rPr lang="en-GB" b="1" dirty="0"/>
              <a:t/>
            </a:r>
            <a:br>
              <a:rPr lang="en-GB" b="1" dirty="0"/>
            </a:br>
            <a:r>
              <a:rPr lang="en-GB" b="1" dirty="0"/>
              <a:t>Genetic Testing: Between Enjoyment and Misunderstanding</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97716" y="2784389"/>
            <a:ext cx="6445145" cy="2573618"/>
          </a:xfrm>
          <a:prstGeom prst="rect">
            <a:avLst/>
          </a:prstGeom>
        </p:spPr>
      </p:pic>
    </p:spTree>
    <p:extLst>
      <p:ext uri="{BB962C8B-B14F-4D97-AF65-F5344CB8AC3E}">
        <p14:creationId xmlns:p14="http://schemas.microsoft.com/office/powerpoint/2010/main" val="348866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r>
            <a:br>
              <a:rPr lang="en-GB" b="1" dirty="0"/>
            </a:br>
            <a:r>
              <a:rPr lang="en-GB" b="1" dirty="0"/>
              <a:t>The Concept of “Race”: Between Genes and Culture</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1252302" y="2479589"/>
            <a:ext cx="6894920" cy="3229017"/>
          </a:xfrm>
          <a:prstGeom prst="rect">
            <a:avLst/>
          </a:prstGeom>
        </p:spPr>
      </p:pic>
    </p:spTree>
    <p:extLst>
      <p:ext uri="{BB962C8B-B14F-4D97-AF65-F5344CB8AC3E}">
        <p14:creationId xmlns:p14="http://schemas.microsoft.com/office/powerpoint/2010/main" val="356008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Does Inheritance Play a Role? Yes, But a Limited One</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55000" lnSpcReduction="20000"/>
          </a:bodyPr>
          <a:lstStyle/>
          <a:p>
            <a:r>
              <a:rPr lang="en-GB" b="1" dirty="0"/>
              <a:t>It’s true that groups living in the same place and marrying within the group over generations develop distinctive genetic traits.</a:t>
            </a:r>
          </a:p>
          <a:p>
            <a:r>
              <a:rPr lang="en-GB" b="1" dirty="0"/>
              <a:t>Some of these genetic variations are called alleles, but they often have no impact on appearance or </a:t>
            </a:r>
            <a:r>
              <a:rPr lang="en-GB" b="1" dirty="0" err="1"/>
              <a:t>behavior</a:t>
            </a:r>
            <a:r>
              <a:rPr lang="en-GB" b="1" dirty="0"/>
              <a:t>.</a:t>
            </a:r>
          </a:p>
          <a:p>
            <a:r>
              <a:rPr lang="en-GB" b="1" dirty="0"/>
              <a:t>There are genes that affect:</a:t>
            </a:r>
          </a:p>
          <a:p>
            <a:r>
              <a:rPr lang="en-GB" b="1" dirty="0"/>
              <a:t>• Body structure</a:t>
            </a:r>
          </a:p>
          <a:p>
            <a:r>
              <a:rPr lang="en-GB" b="1" dirty="0"/>
              <a:t>• Hair, eye, and skin </a:t>
            </a:r>
            <a:r>
              <a:rPr lang="en-GB" b="1" dirty="0" err="1"/>
              <a:t>color</a:t>
            </a:r>
            <a:endParaRPr lang="en-GB" b="1" dirty="0"/>
          </a:p>
          <a:p>
            <a:r>
              <a:rPr lang="en-GB" b="1" dirty="0"/>
              <a:t>• Ability to digest milk or resist diseases</a:t>
            </a:r>
          </a:p>
          <a:p>
            <a:r>
              <a:rPr lang="en-GB" b="1" dirty="0"/>
              <a:t>But no specific genetic profile determines a person’s or a group’s identity. Cultural norms determine who is considered a member of a group.</a:t>
            </a:r>
          </a:p>
          <a:p>
            <a:r>
              <a:rPr lang="en-GB" b="1" dirty="0"/>
              <a:t>And often, political and cultural identity outweighs genetic origin:</a:t>
            </a:r>
          </a:p>
          <a:p>
            <a:r>
              <a:rPr lang="en-GB" b="1" dirty="0"/>
              <a:t>• Genetically similar groups may differ completely in culture.</a:t>
            </a:r>
          </a:p>
          <a:p>
            <a:r>
              <a:rPr lang="en-GB" b="1" dirty="0"/>
              <a:t>• People of different genetic backgrounds may share a strong ethnic identity.</a:t>
            </a:r>
          </a:p>
          <a:p>
            <a:endParaRPr lang="en-GB" b="1" dirty="0"/>
          </a:p>
        </p:txBody>
      </p:sp>
    </p:spTree>
    <p:extLst>
      <p:ext uri="{BB962C8B-B14F-4D97-AF65-F5344CB8AC3E}">
        <p14:creationId xmlns:p14="http://schemas.microsoft.com/office/powerpoint/2010/main" val="167797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Migration and Mixing: The Rule, Not the Exception</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Throughout history, identities have never been stable. People have moved due to economic reasons, wars, or disasters. When they integrate with new populations, genetic mixing occurs, and new identity variations emerge.</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But these new identities reflect not only changes in genes but also:</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The introduction of new technologies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New customs and traditions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Different social organizations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All of which evolve according to new conditions.</a:t>
            </a:r>
            <a:endParaRPr lang="en-GB" sz="2000" b="1"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926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A Research Application: Cemeteries in Hungary and Italy</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55000" lnSpcReduction="20000"/>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Arial" panose="020B0604020202020204" pitchFamily="34" charset="0"/>
              </a:rPr>
              <a:t>In a recent study with an international team of geneticists, historians, and archaeologists, a </a:t>
            </a:r>
            <a:r>
              <a:rPr lang="en-GB" b="1" dirty="0">
                <a:latin typeface="Times New Roman" panose="02020603050405020304" pitchFamily="18" charset="0"/>
                <a:ea typeface="Times New Roman" panose="02020603050405020304" pitchFamily="18" charset="0"/>
                <a:cs typeface="Arial" panose="020B0604020202020204" pitchFamily="34" charset="0"/>
              </a:rPr>
              <a:t>6th-century cemetery in Hungary and another in Italy were examined.</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The results showed:</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Two genetically distinct groups: one similar to Central Europeans, the other closer to modern-day Italians.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The European group was buried with weapons and </a:t>
            </a:r>
            <a:r>
              <a:rPr lang="en-GB" b="1" dirty="0" err="1">
                <a:latin typeface="Times New Roman" panose="02020603050405020304" pitchFamily="18" charset="0"/>
                <a:ea typeface="Times New Roman" panose="02020603050405020304" pitchFamily="18" charset="0"/>
                <a:cs typeface="Arial" panose="020B0604020202020204" pitchFamily="34" charset="0"/>
              </a:rPr>
              <a:t>jewelry</a:t>
            </a:r>
            <a:r>
              <a:rPr lang="en-GB" b="1" dirty="0">
                <a:latin typeface="Times New Roman" panose="02020603050405020304" pitchFamily="18" charset="0"/>
                <a:ea typeface="Times New Roman" panose="02020603050405020304" pitchFamily="18" charset="0"/>
                <a:cs typeface="Arial" panose="020B0604020202020204" pitchFamily="34" charset="0"/>
              </a:rPr>
              <a:t>, while the other group had simple burials without personal items.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There were no familial ties between the groups — indicating no mixed marriages.</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Can we call them “</a:t>
            </a:r>
            <a:r>
              <a:rPr lang="en-GB" b="1" dirty="0" err="1">
                <a:latin typeface="Times New Roman" panose="02020603050405020304" pitchFamily="18" charset="0"/>
                <a:ea typeface="Times New Roman" panose="02020603050405020304" pitchFamily="18" charset="0"/>
                <a:cs typeface="Arial" panose="020B0604020202020204" pitchFamily="34" charset="0"/>
              </a:rPr>
              <a:t>Lombards</a:t>
            </a:r>
            <a:r>
              <a:rPr lang="en-GB" b="1" dirty="0">
                <a:latin typeface="Times New Roman" panose="02020603050405020304" pitchFamily="18" charset="0"/>
                <a:ea typeface="Times New Roman" panose="02020603050405020304" pitchFamily="18" charset="0"/>
                <a:cs typeface="Arial" panose="020B0604020202020204" pitchFamily="34" charset="0"/>
              </a:rPr>
              <a:t>”?</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Maybe. But “Lombard” is a cultural/legal label, not a genetic one.</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They might have belonged to other tribes (</a:t>
            </a:r>
            <a:r>
              <a:rPr lang="en-GB" b="1" dirty="0" err="1">
                <a:latin typeface="Times New Roman" panose="02020603050405020304" pitchFamily="18" charset="0"/>
                <a:ea typeface="Times New Roman" panose="02020603050405020304" pitchFamily="18" charset="0"/>
                <a:cs typeface="Arial" panose="020B0604020202020204" pitchFamily="34" charset="0"/>
              </a:rPr>
              <a:t>Heruli</a:t>
            </a:r>
            <a:r>
              <a:rPr lang="en-GB" b="1" dirty="0">
                <a:latin typeface="Times New Roman" panose="02020603050405020304" pitchFamily="18" charset="0"/>
                <a:ea typeface="Times New Roman" panose="02020603050405020304" pitchFamily="18" charset="0"/>
                <a:cs typeface="Arial" panose="020B0604020202020204" pitchFamily="34" charset="0"/>
              </a:rPr>
              <a:t>, </a:t>
            </a:r>
            <a:r>
              <a:rPr lang="en-GB" b="1" dirty="0" err="1">
                <a:latin typeface="Times New Roman" panose="02020603050405020304" pitchFamily="18" charset="0"/>
                <a:ea typeface="Times New Roman" panose="02020603050405020304" pitchFamily="18" charset="0"/>
                <a:cs typeface="Arial" panose="020B0604020202020204" pitchFamily="34" charset="0"/>
              </a:rPr>
              <a:t>Gepids</a:t>
            </a:r>
            <a:r>
              <a:rPr lang="en-GB" b="1" dirty="0">
                <a:latin typeface="Times New Roman" panose="02020603050405020304" pitchFamily="18" charset="0"/>
                <a:ea typeface="Times New Roman" panose="02020603050405020304" pitchFamily="18" charset="0"/>
                <a:cs typeface="Arial" panose="020B0604020202020204" pitchFamily="34" charset="0"/>
              </a:rPr>
              <a:t>, Suebi...) who were later absorbed under Lombard rule.</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Even if they saw themselves as “</a:t>
            </a:r>
            <a:r>
              <a:rPr lang="en-GB" b="1" dirty="0" err="1">
                <a:latin typeface="Times New Roman" panose="02020603050405020304" pitchFamily="18" charset="0"/>
                <a:ea typeface="Times New Roman" panose="02020603050405020304" pitchFamily="18" charset="0"/>
                <a:cs typeface="Arial" panose="020B0604020202020204" pitchFamily="34" charset="0"/>
              </a:rPr>
              <a:t>Lombards</a:t>
            </a:r>
            <a:r>
              <a:rPr lang="en-GB" b="1" dirty="0">
                <a:latin typeface="Times New Roman" panose="02020603050405020304" pitchFamily="18" charset="0"/>
                <a:ea typeface="Times New Roman" panose="02020603050405020304" pitchFamily="18" charset="0"/>
                <a:cs typeface="Arial" panose="020B0604020202020204" pitchFamily="34" charset="0"/>
              </a:rPr>
              <a:t>,” their religious or linguistic identities could have been different.</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So the question “Who were they really?” cannot be answered by DNA alone.</a:t>
            </a:r>
            <a:endParaRPr lang="en-GB" sz="2000" b="1" dirty="0">
              <a:latin typeface="Calibri" panose="020F0502020204030204" pitchFamily="34" charset="0"/>
              <a:ea typeface="Calibri" panose="020F0502020204030204" pitchFamily="34" charset="0"/>
              <a:cs typeface="Arial" panose="020B0604020202020204" pitchFamily="34" charset="0"/>
            </a:endParaRPr>
          </a:p>
          <a:p>
            <a:endParaRPr lang="en-GB" b="1" dirty="0"/>
          </a:p>
        </p:txBody>
      </p:sp>
    </p:spTree>
    <p:extLst>
      <p:ext uri="{BB962C8B-B14F-4D97-AF65-F5344CB8AC3E}">
        <p14:creationId xmlns:p14="http://schemas.microsoft.com/office/powerpoint/2010/main" val="11607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Who Were the “Southerners” in These Cemeteries?</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7" name="Content Placeholder 6"/>
          <p:cNvSpPr>
            <a:spLocks noGrp="1"/>
          </p:cNvSpPr>
          <p:nvPr>
            <p:ph idx="1"/>
          </p:nvPr>
        </p:nvSpPr>
        <p:spPr/>
        <p:txBody>
          <a:bodyPr>
            <a:normAutofit fontScale="77500" lnSpcReduction="20000"/>
          </a:bodyPr>
          <a:lstStyle/>
          <a:p>
            <a:r>
              <a:rPr lang="en-GB" b="1" dirty="0"/>
              <a:t>They might have been:</a:t>
            </a:r>
          </a:p>
          <a:p>
            <a:r>
              <a:rPr lang="en-GB" b="1" dirty="0"/>
              <a:t>• Local inhabitants</a:t>
            </a:r>
          </a:p>
          <a:p>
            <a:r>
              <a:rPr lang="en-GB" b="1" dirty="0"/>
              <a:t>• Slaves or servants</a:t>
            </a:r>
          </a:p>
          <a:p>
            <a:r>
              <a:rPr lang="en-GB" b="1" dirty="0"/>
              <a:t>• Farmers</a:t>
            </a:r>
          </a:p>
          <a:p>
            <a:r>
              <a:rPr lang="en-GB" b="1" dirty="0"/>
              <a:t>But how did they view themselves?</a:t>
            </a:r>
          </a:p>
          <a:p>
            <a:r>
              <a:rPr lang="en-GB" b="1" dirty="0"/>
              <a:t>• As Romans?</a:t>
            </a:r>
          </a:p>
          <a:p>
            <a:r>
              <a:rPr lang="en-GB" b="1" dirty="0"/>
              <a:t>• Italians?</a:t>
            </a:r>
          </a:p>
          <a:p>
            <a:r>
              <a:rPr lang="en-GB" b="1" dirty="0"/>
              <a:t>• Christians or pagans?</a:t>
            </a:r>
          </a:p>
          <a:p>
            <a:r>
              <a:rPr lang="en-GB" b="1" dirty="0"/>
              <a:t>DNA has no answer for that.</a:t>
            </a:r>
          </a:p>
          <a:p>
            <a:endParaRPr lang="en-GB" dirty="0"/>
          </a:p>
          <a:p>
            <a:endParaRPr lang="en-GB" dirty="0"/>
          </a:p>
        </p:txBody>
      </p:sp>
    </p:spTree>
    <p:extLst>
      <p:ext uri="{BB962C8B-B14F-4D97-AF65-F5344CB8AC3E}">
        <p14:creationId xmlns:p14="http://schemas.microsoft.com/office/powerpoint/2010/main" val="354626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br>
              <a:rPr lang="en-GB" b="1" dirty="0"/>
            </a:br>
            <a:r>
              <a:rPr lang="en-GB" b="1" dirty="0"/>
              <a:t>Final Thoughts: What Can Genes Tell Us? And What Can’t They?</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Genetic research is useful for:</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Understanding population movements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a:t>
            </a:r>
            <a:r>
              <a:rPr lang="en-GB" b="1" dirty="0" err="1">
                <a:latin typeface="Times New Roman" panose="02020603050405020304" pitchFamily="18" charset="0"/>
                <a:ea typeface="Times New Roman" panose="02020603050405020304" pitchFamily="18" charset="0"/>
                <a:cs typeface="Arial" panose="020B0604020202020204" pitchFamily="34" charset="0"/>
              </a:rPr>
              <a:t>Analyzing</a:t>
            </a:r>
            <a:r>
              <a:rPr lang="en-GB" b="1" dirty="0">
                <a:latin typeface="Times New Roman" panose="02020603050405020304" pitchFamily="18" charset="0"/>
                <a:ea typeface="Times New Roman" panose="02020603050405020304" pitchFamily="18" charset="0"/>
                <a:cs typeface="Arial" panose="020B0604020202020204" pitchFamily="34" charset="0"/>
              </a:rPr>
              <a:t> genetic relationships</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 Revealing some cultural and social patterns</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But it cannot determine cultural, political, or religious identity.</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Returning to the man in the </a:t>
            </a:r>
            <a:r>
              <a:rPr lang="en-GB" b="1" dirty="0" err="1">
                <a:latin typeface="Times New Roman" panose="02020603050405020304" pitchFamily="18" charset="0"/>
                <a:ea typeface="Times New Roman" panose="02020603050405020304" pitchFamily="18" charset="0"/>
                <a:cs typeface="Arial" panose="020B0604020202020204" pitchFamily="34" charset="0"/>
              </a:rPr>
              <a:t>AncestryDNA</a:t>
            </a:r>
            <a:r>
              <a:rPr lang="en-GB" b="1" dirty="0">
                <a:latin typeface="Times New Roman" panose="02020603050405020304" pitchFamily="18" charset="0"/>
                <a:ea typeface="Times New Roman" panose="02020603050405020304" pitchFamily="18" charset="0"/>
                <a:cs typeface="Arial" panose="020B0604020202020204" pitchFamily="34" charset="0"/>
              </a:rPr>
              <a:t> ad:</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“Even if he was surprised by his genetic ancestry results, he is no more Scottish than he was German — he is simply American, and that is how he is seen in Edinburgh or Munich.”</a:t>
            </a:r>
            <a:endParaRPr lang="en-GB" sz="2000" b="1"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2852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Arial" panose="020B0604020202020204" pitchFamily="34" charset="0"/>
              </a:rPr>
              <a:t>There is also an article by Brian Donovan and Ross </a:t>
            </a:r>
            <a:r>
              <a:rPr lang="en-GB" dirty="0" err="1">
                <a:latin typeface="Times New Roman" panose="02020603050405020304" pitchFamily="18" charset="0"/>
                <a:ea typeface="Times New Roman" panose="02020603050405020304" pitchFamily="18" charset="0"/>
                <a:cs typeface="Arial" panose="020B0604020202020204" pitchFamily="34" charset="0"/>
              </a:rPr>
              <a:t>Nehm</a:t>
            </a:r>
            <a:r>
              <a:rPr lang="en-GB" dirty="0">
                <a:latin typeface="Times New Roman" panose="02020603050405020304" pitchFamily="18" charset="0"/>
                <a:ea typeface="Times New Roman" panose="02020603050405020304" pitchFamily="18" charset="0"/>
                <a:cs typeface="Arial" panose="020B0604020202020204" pitchFamily="34" charset="0"/>
              </a:rPr>
              <a:t> that addresses a sensitive and central issue:</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How misconceptions about genetics shape social identity and reinforce biases like racism and sexism.</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50087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 to Genetics</a:t>
            </a:r>
          </a:p>
        </p:txBody>
      </p:sp>
      <p:sp>
        <p:nvSpPr>
          <p:cNvPr id="3" name="Content Placeholder 2"/>
          <p:cNvSpPr>
            <a:spLocks noGrp="1"/>
          </p:cNvSpPr>
          <p:nvPr>
            <p:ph idx="1"/>
          </p:nvPr>
        </p:nvSpPr>
        <p:spPr/>
        <p:txBody>
          <a:bodyPr>
            <a:normAutofit fontScale="92500" lnSpcReduction="20000"/>
          </a:bodyPr>
          <a:lstStyle/>
          <a:p>
            <a:r>
              <a:t>What are genes?</a:t>
            </a:r>
          </a:p>
          <a:p>
            <a:r>
              <a:t>Genes are hereditary units found in DNA.</a:t>
            </a:r>
          </a:p>
          <a:p>
            <a:r>
              <a:t>They carry instructions for building proteins that determine biological traits.</a:t>
            </a:r>
          </a:p>
          <a:p>
            <a:r>
              <a:t>Humans have approximately 20,000–25,000 genes.</a:t>
            </a:r>
          </a:p>
          <a:p>
            <a:endParaRPr/>
          </a:p>
          <a:p>
            <a:r>
              <a:t>Heredity:</a:t>
            </a:r>
          </a:p>
          <a:p>
            <a:r>
              <a:t>Genes are passed from parents to children and determine features like eye color, height, and blood type.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rPr>
              <a:t>The Main Topic of the Article:</a:t>
            </a:r>
            <a:r>
              <a:rPr lang="en-GB" dirty="0">
                <a:latin typeface="Times New Roman" panose="02020603050405020304" pitchFamily="18" charset="0"/>
                <a:ea typeface="Times New Roman" panose="02020603050405020304" pitchFamily="18" charset="0"/>
              </a:rPr>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p:cNvSpPr>
            <a:spLocks noGrp="1"/>
          </p:cNvSpPr>
          <p:nvPr>
            <p:ph idx="1"/>
          </p:nvPr>
        </p:nvSpPr>
        <p:spPr/>
        <p:txBody>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Arial" panose="020B0604020202020204" pitchFamily="34" charset="0"/>
              </a:rPr>
              <a:t>The article discusses how genetic education, when presented incorrectly or incompletely, can reinforce what is known as </a:t>
            </a:r>
            <a:r>
              <a:rPr lang="en-GB" i="1" dirty="0">
                <a:latin typeface="Times New Roman" panose="02020603050405020304" pitchFamily="18" charset="0"/>
                <a:ea typeface="Times New Roman" panose="02020603050405020304" pitchFamily="18" charset="0"/>
                <a:cs typeface="Arial" panose="020B0604020202020204" pitchFamily="34" charset="0"/>
              </a:rPr>
              <a:t>Genetic Essentialism</a:t>
            </a:r>
            <a:r>
              <a:rPr lang="en-GB" dirty="0">
                <a:latin typeface="Times New Roman" panose="02020603050405020304" pitchFamily="18" charset="0"/>
                <a:ea typeface="Times New Roman" panose="02020603050405020304" pitchFamily="18" charset="0"/>
                <a:cs typeface="Arial" panose="020B0604020202020204" pitchFamily="34" charset="0"/>
              </a:rPr>
              <a:t> — the flawed idea that individuals from the same ethnic or social group share genes that deterministically define their </a:t>
            </a:r>
            <a:r>
              <a:rPr lang="en-GB" dirty="0" err="1">
                <a:latin typeface="Times New Roman" panose="02020603050405020304" pitchFamily="18" charset="0"/>
                <a:ea typeface="Times New Roman" panose="02020603050405020304" pitchFamily="18" charset="0"/>
                <a:cs typeface="Arial" panose="020B0604020202020204" pitchFamily="34" charset="0"/>
              </a:rPr>
              <a:t>behavior</a:t>
            </a:r>
            <a:r>
              <a:rPr lang="en-GB" dirty="0">
                <a:latin typeface="Times New Roman" panose="02020603050405020304" pitchFamily="18" charset="0"/>
                <a:ea typeface="Times New Roman" panose="02020603050405020304" pitchFamily="18" charset="0"/>
                <a:cs typeface="Arial" panose="020B0604020202020204" pitchFamily="34" charset="0"/>
              </a:rPr>
              <a:t>, intelligence, or abilities.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5830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What is Genetic Essentialism?</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The belief that genes fully explain the differences between groups (racial, gender-based, etc.).</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It is sometimes used to justify bias, racism, or discrimination against women or people with disabilities.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This idea is scientifically inaccurate but implicitly widespread in educational curricula and media.</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6313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How Does Genetic Education Influence Beliefs?</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Students who learn that certain diseases are linked to specific races (like sickle cell </a:t>
            </a:r>
            <a:r>
              <a:rPr lang="en-GB" dirty="0" err="1">
                <a:latin typeface="Times New Roman" panose="02020603050405020304" pitchFamily="18" charset="0"/>
                <a:ea typeface="Times New Roman" panose="02020603050405020304" pitchFamily="18" charset="0"/>
                <a:cs typeface="Arial" panose="020B0604020202020204" pitchFamily="34" charset="0"/>
              </a:rPr>
              <a:t>anemia</a:t>
            </a:r>
            <a:r>
              <a:rPr lang="en-GB" dirty="0">
                <a:latin typeface="Times New Roman" panose="02020603050405020304" pitchFamily="18" charset="0"/>
                <a:ea typeface="Times New Roman" panose="02020603050405020304" pitchFamily="18" charset="0"/>
                <a:cs typeface="Arial" panose="020B0604020202020204" pitchFamily="34" charset="0"/>
              </a:rPr>
              <a:t> in Africans) may mistakenly conclude that broader genetic differences exist between races.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Education that focuses solely on the biological aspects of sex (such as X and Y chromosomes) may reinforce the belief that males and females are genetically different in intelligence or </a:t>
            </a:r>
            <a:r>
              <a:rPr lang="en-GB" dirty="0" err="1">
                <a:latin typeface="Times New Roman" panose="02020603050405020304" pitchFamily="18" charset="0"/>
                <a:ea typeface="Times New Roman" panose="02020603050405020304" pitchFamily="18" charset="0"/>
                <a:cs typeface="Arial" panose="020B0604020202020204" pitchFamily="34" charset="0"/>
              </a:rPr>
              <a:t>behavior</a:t>
            </a:r>
            <a:r>
              <a:rPr lang="en-GB" dirty="0">
                <a:latin typeface="Times New Roman" panose="02020603050405020304" pitchFamily="18" charset="0"/>
                <a:ea typeface="Times New Roman" panose="02020603050405020304" pitchFamily="18" charset="0"/>
                <a:cs typeface="Arial" panose="020B0604020202020204" pitchFamily="34" charset="0"/>
              </a:rPr>
              <a:t>.</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5997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What Do Researchers Suggest?</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55000" lnSpcReduction="20000"/>
          </a:bodyPr>
          <a:lstStyle/>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Arial" panose="020B0604020202020204" pitchFamily="34" charset="0"/>
              </a:rPr>
              <a:t>Reform Genetics Curricula to:</a:t>
            </a:r>
            <a:endParaRPr lang="en-GB"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Clarify that genes interact with environment and culture.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Teach human diversity as continuous, not sharply divided into races.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Highlight the flawed scientific and political history behind the concept of "biological race."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Arial" panose="020B0604020202020204" pitchFamily="34" charset="0"/>
              </a:rPr>
              <a:t>Integrate Social Sciences and Anthropology:</a:t>
            </a:r>
            <a:endParaRPr lang="en-GB"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To understand that identities (gender, racial, religious...) are socially and culturally constructed, not solely genetic.</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Use concepts like cultural relativism and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biocultural</a:t>
            </a:r>
            <a:r>
              <a:rPr lang="en-GB" dirty="0">
                <a:latin typeface="Times New Roman" panose="02020603050405020304" pitchFamily="18" charset="0"/>
                <a:ea typeface="Times New Roman" panose="02020603050405020304" pitchFamily="18" charset="0"/>
                <a:cs typeface="Times New Roman" panose="02020603050405020304" pitchFamily="18" charset="0"/>
              </a:rPr>
              <a:t> causation in teaching.</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Arial" panose="020B0604020202020204" pitchFamily="34" charset="0"/>
              </a:rPr>
              <a:t>Train Teachers Specifically:</a:t>
            </a:r>
            <a:endParaRPr lang="en-GB"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Most teachers lack the tools or knowledge to address these concepts.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More research is needed to understand how to support them effectively.</a:t>
            </a:r>
            <a:endParaRPr lang="en-GB" dirty="0"/>
          </a:p>
        </p:txBody>
      </p:sp>
    </p:spTree>
    <p:extLst>
      <p:ext uri="{BB962C8B-B14F-4D97-AF65-F5344CB8AC3E}">
        <p14:creationId xmlns:p14="http://schemas.microsoft.com/office/powerpoint/2010/main" val="38178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Field Studies from the Special Issue:</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Arial" panose="020B0604020202020204" pitchFamily="34" charset="0"/>
              </a:rPr>
              <a:t>The article reviews seven research studies, including:</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An educational intervention that reduced genetic essentialist beliefs among high school students three months after a specialized program.</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An experiment where students read different texts about sex and gender. Those who read texts stating differences are not genetic were less likely to adopt discriminatory views.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A study on the influence of media coverage on </a:t>
            </a:r>
            <a:r>
              <a:rPr lang="en-GB" dirty="0" err="1">
                <a:latin typeface="Times New Roman" panose="02020603050405020304" pitchFamily="18" charset="0"/>
                <a:ea typeface="Times New Roman" panose="02020603050405020304" pitchFamily="18" charset="0"/>
                <a:cs typeface="Arial" panose="020B0604020202020204" pitchFamily="34" charset="0"/>
              </a:rPr>
              <a:t>behavioral</a:t>
            </a:r>
            <a:r>
              <a:rPr lang="en-GB" dirty="0">
                <a:latin typeface="Times New Roman" panose="02020603050405020304" pitchFamily="18" charset="0"/>
                <a:ea typeface="Times New Roman" panose="02020603050405020304" pitchFamily="18" charset="0"/>
                <a:cs typeface="Arial" panose="020B0604020202020204" pitchFamily="34" charset="0"/>
              </a:rPr>
              <a:t> genetics, finding that unbalanced or inaccurate reports can reinforce deterministic ideas.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0781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rPr>
              <a:t>Real-World Examples – “Genetics and Identity”</a:t>
            </a:r>
            <a:endParaRPr lang="en-GB" dirty="0"/>
          </a:p>
        </p:txBody>
      </p:sp>
      <p:sp>
        <p:nvSpPr>
          <p:cNvPr id="3" name="Content Placeholder 2"/>
          <p:cNvSpPr>
            <a:spLocks noGrp="1"/>
          </p:cNvSpPr>
          <p:nvPr>
            <p:ph idx="1"/>
          </p:nvPr>
        </p:nvSpPr>
        <p:spPr/>
        <p:txBody>
          <a:bodyPr>
            <a:normAutofit fontScale="55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Example 1: “Intelligence and Race” in School Textbooks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Situation: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Some curricula mention diseases like "sickle cell </a:t>
            </a:r>
            <a:r>
              <a:rPr lang="en-GB" dirty="0" err="1">
                <a:latin typeface="Times New Roman" panose="02020603050405020304" pitchFamily="18" charset="0"/>
                <a:ea typeface="Times New Roman" panose="02020603050405020304" pitchFamily="18" charset="0"/>
                <a:cs typeface="Arial" panose="020B0604020202020204" pitchFamily="34" charset="0"/>
              </a:rPr>
              <a:t>anemia</a:t>
            </a:r>
            <a:r>
              <a:rPr lang="en-GB" dirty="0">
                <a:latin typeface="Times New Roman" panose="02020603050405020304" pitchFamily="18" charset="0"/>
                <a:ea typeface="Times New Roman" panose="02020603050405020304" pitchFamily="18" charset="0"/>
                <a:cs typeface="Arial" panose="020B0604020202020204" pitchFamily="34" charset="0"/>
              </a:rPr>
              <a:t>" in Africans or "cystic fibrosis" in Europeans without enough explanation.</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Result:</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Students may wrongly conclude there are overarching racial genetic differences, like "Africans are less intelligent" or "Europeans have stronger immunity."</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Educational Correction: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Clarify that:</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These diseases are related to population history (like malaria), not fixed racial identities.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There are no specific genes for intelligence or </a:t>
            </a:r>
            <a:r>
              <a:rPr lang="en-GB" dirty="0" err="1">
                <a:latin typeface="Times New Roman" panose="02020603050405020304" pitchFamily="18" charset="0"/>
                <a:ea typeface="Times New Roman" panose="02020603050405020304" pitchFamily="18" charset="0"/>
                <a:cs typeface="Arial" panose="020B0604020202020204" pitchFamily="34" charset="0"/>
              </a:rPr>
              <a:t>behavior</a:t>
            </a:r>
            <a:r>
              <a:rPr lang="en-GB" dirty="0">
                <a:latin typeface="Times New Roman" panose="02020603050405020304" pitchFamily="18" charset="0"/>
                <a:ea typeface="Times New Roman" panose="02020603050405020304" pitchFamily="18" charset="0"/>
                <a:cs typeface="Arial" panose="020B0604020202020204" pitchFamily="34" charset="0"/>
              </a:rPr>
              <a:t> that fundamentally differ between races.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1499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Example 2: “Sex and Gender” in Biology</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Situation: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Biology lessons teach that males carry XY and females XX, without addressing the social dimension of gender.</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Result:</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Students may believe that all differences between men and women (e.g., leadership ability or emotion) stem from genetics.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Educational Response:</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Include examples of gender diversity (like Turner syndrome or intersex individuals).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Emphasize that gender is a social concept that interacts with environment and culture.</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96424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Example 3: Ancestry DNA Test Results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Situation: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A person discovers that 40% of their DNA is Irish, so they change their clothes and habits and say: “I’m truly Irish!”</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Result:</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They link identity solely to DNA and ignore cultural and social experience.</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Scientific Clarification:</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Genes reflect geographical ancestry, not cultural or national belonging.</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You may be genetically “Middle Eastern” but identify as Iraqi, Christian, Kurdish… etc.</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7449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Example 4: A Classroom Comment</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Situation: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A student says, “Men are better at math because they are genetically programmed for it.”</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Traditional Teacher Response:</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“Maybe, there are differences between the sexes…”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Trained Teacher Response:</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“Abilities are learned and influenced by environment. There are leading female mathematicians. Genes don’t determine destiny.”</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925071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Example 5: Media Coverage of </a:t>
            </a:r>
            <a:r>
              <a:rPr lang="en-GB" b="1" dirty="0" err="1">
                <a:latin typeface="Times New Roman" panose="02020603050405020304" pitchFamily="18" charset="0"/>
                <a:ea typeface="Times New Roman" panose="02020603050405020304" pitchFamily="18" charset="0"/>
                <a:cs typeface="Arial" panose="020B0604020202020204" pitchFamily="34" charset="0"/>
              </a:rPr>
              <a:t>Behavioral</a:t>
            </a:r>
            <a:r>
              <a:rPr lang="en-GB" b="1" dirty="0">
                <a:latin typeface="Times New Roman" panose="02020603050405020304" pitchFamily="18" charset="0"/>
                <a:ea typeface="Times New Roman" panose="02020603050405020304" pitchFamily="18" charset="0"/>
                <a:cs typeface="Arial" panose="020B0604020202020204" pitchFamily="34" charset="0"/>
              </a:rPr>
              <a:t> Genetics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Situation:</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A newspaper article reads: “Scientists discover the anger gene in Arab men.”</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Result:</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This spreads harmful stereotypes based on exaggerated genetic explanations.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Educational Response:</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Teach students to critically read media articles.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Educate them on the difference between genetic inheritance and environmental influence.</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8842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Identity?</a:t>
            </a:r>
          </a:p>
        </p:txBody>
      </p:sp>
      <p:sp>
        <p:nvSpPr>
          <p:cNvPr id="3" name="Content Placeholder 2"/>
          <p:cNvSpPr>
            <a:spLocks noGrp="1"/>
          </p:cNvSpPr>
          <p:nvPr>
            <p:ph idx="1"/>
          </p:nvPr>
        </p:nvSpPr>
        <p:spPr/>
        <p:txBody>
          <a:bodyPr/>
          <a:lstStyle/>
          <a:p>
            <a:r>
              <a:t>Identity is the individual's perception of themselves.</a:t>
            </a:r>
          </a:p>
          <a:p>
            <a:r>
              <a:t>It includes:</a:t>
            </a:r>
          </a:p>
          <a:p>
            <a:r>
              <a:t>- Biological (genetic) identity</a:t>
            </a:r>
          </a:p>
          <a:p>
            <a:r>
              <a:t>- Psychological identity (personality, emotions)</a:t>
            </a:r>
          </a:p>
          <a:p>
            <a:r>
              <a:t>- Social identity (language, culture, belonging)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Background</a:t>
            </a:r>
            <a:r>
              <a:rPr lang="en-GB" dirty="0"/>
              <a:t> </a:t>
            </a:r>
            <a:r>
              <a:rPr lang="en-GB" b="1" dirty="0"/>
              <a:t>Context</a:t>
            </a:r>
            <a:r>
              <a:rPr lang="en-GB" dirty="0"/>
              <a:t>:</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en-GB" dirty="0"/>
              <a:t>Over the past 20 years, the humanities and social sciences have paid great attention to the concepts of:</a:t>
            </a:r>
          </a:p>
          <a:p>
            <a:r>
              <a:rPr lang="en-GB" dirty="0"/>
              <a:t>•	Identity</a:t>
            </a:r>
          </a:p>
          <a:p>
            <a:r>
              <a:rPr lang="en-GB" dirty="0"/>
              <a:t>•	Self-identification</a:t>
            </a:r>
          </a:p>
          <a:p>
            <a:r>
              <a:rPr lang="en-GB" dirty="0"/>
              <a:t>Research Gap:</a:t>
            </a:r>
          </a:p>
          <a:p>
            <a:r>
              <a:rPr lang="en-GB" dirty="0"/>
              <a:t>Despite this focus, the influence of genetics on these concepts has not been deeply explored.</a:t>
            </a:r>
          </a:p>
          <a:p>
            <a:r>
              <a:rPr lang="en-GB" dirty="0"/>
              <a:t>In other words, the genetic dimension of human identity has been relatively neglected in philosophical and social studies.</a:t>
            </a:r>
          </a:p>
          <a:p>
            <a:endParaRPr lang="en-GB" dirty="0"/>
          </a:p>
          <a:p>
            <a:endParaRPr lang="en-GB" dirty="0"/>
          </a:p>
        </p:txBody>
      </p:sp>
    </p:spTree>
    <p:extLst>
      <p:ext uri="{BB962C8B-B14F-4D97-AF65-F5344CB8AC3E}">
        <p14:creationId xmlns:p14="http://schemas.microsoft.com/office/powerpoint/2010/main" val="200992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What Does This Research Do?</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25000" lnSpcReduction="20000"/>
          </a:bodyPr>
          <a:lstStyle/>
          <a:p>
            <a:pPr>
              <a:lnSpc>
                <a:spcPct val="107000"/>
              </a:lnSpc>
              <a:spcAft>
                <a:spcPts val="800"/>
              </a:spcAft>
            </a:pPr>
            <a:r>
              <a:rPr lang="en-GB" sz="2800" b="1" dirty="0">
                <a:latin typeface="Times New Roman" panose="02020603050405020304" pitchFamily="18" charset="0"/>
                <a:ea typeface="Times New Roman" panose="02020603050405020304" pitchFamily="18" charset="0"/>
                <a:cs typeface="Arial" panose="020B0604020202020204" pitchFamily="34" charset="0"/>
              </a:rPr>
              <a:t>First: It distinguishes between multiple types of "identity":</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Identity as Continuity Over Time:</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E.g.: “I’m the same person I was 10 years ago.”</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Identity as a Basic Kind of Being:</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Saying: “This is a human, a male, or a female.”</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Identity as a Unique Set of Properties:</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Like a DNA fingerprint or a distinctive personality.</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Identity as a Social Role:</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Doctor, mother, Iraqi, Muslim… etc.</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Times New Roman" panose="02020603050405020304" pitchFamily="18" charset="0"/>
                <a:cs typeface="Arial" panose="020B0604020202020204" pitchFamily="34" charset="0"/>
              </a:rPr>
              <a:t>Second: It distinguishes between types of “self-identification”:</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Subjective Experience of Identity:</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How does a person </a:t>
            </a:r>
            <a:r>
              <a:rPr lang="en-GB" sz="2400" b="1" i="1" dirty="0">
                <a:latin typeface="Times New Roman" panose="02020603050405020304" pitchFamily="18" charset="0"/>
                <a:ea typeface="Times New Roman" panose="02020603050405020304" pitchFamily="18" charset="0"/>
                <a:cs typeface="Times New Roman" panose="02020603050405020304" pitchFamily="18" charset="0"/>
              </a:rPr>
              <a:t>feel</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like themselves?</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E.g.: “I feel like a man, even though my genes are XX.”</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800" b="1" dirty="0">
                <a:latin typeface="Times New Roman" panose="02020603050405020304" pitchFamily="18" charset="0"/>
                <a:ea typeface="Times New Roman" panose="02020603050405020304" pitchFamily="18" charset="0"/>
                <a:cs typeface="Arial" panose="020B0604020202020204" pitchFamily="34" charset="0"/>
              </a:rPr>
              <a:t>Social Attribution of Identity:</a:t>
            </a:r>
            <a:endParaRPr lang="en-GB" b="1"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How does society see and define you?</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E.g.: Society sees me as male based on appearance.</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87815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The Researcher’s Position on the “Genetic Perspective”:</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lstStyle/>
          <a:p>
            <a:pPr>
              <a:lnSpc>
                <a:spcPct val="107000"/>
              </a:lnSpc>
              <a:spcAft>
                <a:spcPts val="800"/>
              </a:spcAft>
            </a:pPr>
            <a:r>
              <a:rPr lang="en-GB" sz="2800" b="1" dirty="0">
                <a:latin typeface="Segoe UI Symbol" panose="020B0502040204020203" pitchFamily="34" charset="0"/>
                <a:ea typeface="Times New Roman" panose="02020603050405020304" pitchFamily="18" charset="0"/>
                <a:cs typeface="Segoe UI Symbol" panose="020B0502040204020203" pitchFamily="34" charset="0"/>
              </a:rPr>
              <a:t>🔬</a:t>
            </a:r>
            <a:r>
              <a:rPr lang="en-GB" sz="2800" b="1" dirty="0">
                <a:latin typeface="Times New Roman" panose="02020603050405020304" pitchFamily="18" charset="0"/>
                <a:ea typeface="Times New Roman" panose="02020603050405020304" pitchFamily="18" charset="0"/>
                <a:cs typeface="Arial" panose="020B0604020202020204" pitchFamily="34" charset="0"/>
              </a:rPr>
              <a:t> </a:t>
            </a:r>
            <a:r>
              <a:rPr lang="en-GB" dirty="0">
                <a:latin typeface="Times New Roman" panose="02020603050405020304" pitchFamily="18" charset="0"/>
                <a:ea typeface="Times New Roman" panose="02020603050405020304" pitchFamily="18" charset="0"/>
                <a:cs typeface="Arial" panose="020B0604020202020204" pitchFamily="34" charset="0"/>
              </a:rPr>
              <a:t>The researcher believes genetics must be taken seriously when discussing identity.</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But they also warn against reducing identity solely to genes.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9349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Key Points and Criticisms:</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77500" lnSpcReduction="20000"/>
          </a:bodyPr>
          <a:lstStyle/>
          <a:p>
            <a:pPr marL="342900" lvl="0" indent="-342900">
              <a:lnSpc>
                <a:spcPct val="107000"/>
              </a:lnSpc>
              <a:spcAft>
                <a:spcPts val="800"/>
              </a:spcAft>
              <a:buFont typeface="+mj-lt"/>
              <a:buAutoNum type="arabicPeriod"/>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The genetic perspective can offer useful information (e.g., ancestry, inherited traits).</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But it is </a:t>
            </a:r>
            <a:r>
              <a:rPr lang="en-GB" b="1" dirty="0">
                <a:latin typeface="Times New Roman" panose="02020603050405020304" pitchFamily="18" charset="0"/>
                <a:ea typeface="Times New Roman" panose="02020603050405020304" pitchFamily="18" charset="0"/>
                <a:cs typeface="Arial" panose="020B0604020202020204" pitchFamily="34" charset="0"/>
              </a:rPr>
              <a:t>not enough</a:t>
            </a:r>
            <a:r>
              <a:rPr lang="en-GB" dirty="0">
                <a:latin typeface="Times New Roman" panose="02020603050405020304" pitchFamily="18" charset="0"/>
                <a:ea typeface="Times New Roman" panose="02020603050405020304" pitchFamily="18" charset="0"/>
                <a:cs typeface="Arial" panose="020B0604020202020204" pitchFamily="34" charset="0"/>
              </a:rPr>
              <a:t> to understand full identity:</a:t>
            </a:r>
            <a:endParaRPr lang="en-GB"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It doesn’t explain personal experience.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It doesn’t define social roles or cultural affiliations.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A purely genetic view of identity creates philosophical issues:</a:t>
            </a:r>
            <a:endParaRPr lang="en-GB" sz="20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It reduces a person to mere genetic makeup.</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Courier New" panose="02070309020205020404" pitchFamily="49" charset="0"/>
              <a:buChar char="o"/>
              <a:tabLst>
                <a:tab pos="9144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It ignores the influence of environment, culture, and lived experience.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2441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Final Aim of the Article:</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To advocate for </a:t>
            </a:r>
            <a:r>
              <a:rPr lang="en-GB" b="1" dirty="0">
                <a:latin typeface="Times New Roman" panose="02020603050405020304" pitchFamily="18" charset="0"/>
                <a:ea typeface="Times New Roman" panose="02020603050405020304" pitchFamily="18" charset="0"/>
                <a:cs typeface="Arial" panose="020B0604020202020204" pitchFamily="34" charset="0"/>
              </a:rPr>
              <a:t>integrating genetics with the humanities</a:t>
            </a:r>
            <a:r>
              <a:rPr lang="en-GB" dirty="0">
                <a:latin typeface="Times New Roman" panose="02020603050405020304" pitchFamily="18" charset="0"/>
                <a:ea typeface="Times New Roman" panose="02020603050405020304" pitchFamily="18" charset="0"/>
                <a:cs typeface="Arial" panose="020B0604020202020204" pitchFamily="34" charset="0"/>
              </a:rPr>
              <a:t> in understanding human identity.</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To affirm that </a:t>
            </a:r>
            <a:r>
              <a:rPr lang="en-GB" b="1" dirty="0">
                <a:latin typeface="Times New Roman" panose="02020603050405020304" pitchFamily="18" charset="0"/>
                <a:ea typeface="Times New Roman" panose="02020603050405020304" pitchFamily="18" charset="0"/>
                <a:cs typeface="Arial" panose="020B0604020202020204" pitchFamily="34" charset="0"/>
              </a:rPr>
              <a:t>identity is a complex phenomenon</a:t>
            </a:r>
            <a:r>
              <a:rPr lang="en-GB" dirty="0">
                <a:latin typeface="Times New Roman" panose="02020603050405020304" pitchFamily="18" charset="0"/>
                <a:ea typeface="Times New Roman" panose="02020603050405020304" pitchFamily="18" charset="0"/>
                <a:cs typeface="Arial" panose="020B0604020202020204" pitchFamily="34" charset="0"/>
              </a:rPr>
              <a:t> involving the interaction of genes, mind, society, and history.</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6882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7357534" cy="1303867"/>
          </a:xfrm>
        </p:spPr>
        <p:txBody>
          <a:bodyPr>
            <a:normAutofit fontScale="90000"/>
          </a:bodyPr>
          <a:lstStyle/>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Final Note – Genetic Identity as a Starting Point: “I resemble my parents”</a:t>
            </a:r>
            <a:r>
              <a:rPr lang="en-GB" sz="3200" dirty="0">
                <a:latin typeface="Calibri" panose="020F0502020204030204" pitchFamily="34" charset="0"/>
                <a:ea typeface="Calibri" panose="020F0502020204030204" pitchFamily="34" charset="0"/>
                <a:cs typeface="Arial" panose="020B0604020202020204" pitchFamily="34" charset="0"/>
              </a:rPr>
              <a:t/>
            </a:r>
            <a:br>
              <a:rPr lang="en-GB" sz="32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92500"/>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Arial" panose="020B0604020202020204" pitchFamily="34" charset="0"/>
              </a:rPr>
              <a:t>The author begins with a personal story: people often say he looks like his father or has his mother’s eyes.</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This led him to think that his identity is connected to his genes and parents — in appearance, personality, and possibly even future.</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Arial" panose="020B0604020202020204" pitchFamily="34" charset="0"/>
              </a:rPr>
              <a:t>Core Idea:</a:t>
            </a:r>
            <a:r>
              <a:rPr lang="en-GB" dirty="0">
                <a:latin typeface="Times New Roman" panose="02020603050405020304" pitchFamily="18" charset="0"/>
                <a:ea typeface="Times New Roman" panose="02020603050405020304" pitchFamily="18" charset="0"/>
                <a:cs typeface="Arial" panose="020B0604020202020204" pitchFamily="34" charset="0"/>
              </a:rPr>
              <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In everyday life, we often associate genetic identity with our looks, </a:t>
            </a:r>
            <a:r>
              <a:rPr lang="en-GB" dirty="0" err="1">
                <a:latin typeface="Times New Roman" panose="02020603050405020304" pitchFamily="18" charset="0"/>
                <a:ea typeface="Times New Roman" panose="02020603050405020304" pitchFamily="18" charset="0"/>
                <a:cs typeface="Arial" panose="020B0604020202020204" pitchFamily="34" charset="0"/>
              </a:rPr>
              <a:t>behaviors</a:t>
            </a:r>
            <a:r>
              <a:rPr lang="en-GB" dirty="0">
                <a:latin typeface="Times New Roman" panose="02020603050405020304" pitchFamily="18" charset="0"/>
                <a:ea typeface="Times New Roman" panose="02020603050405020304" pitchFamily="18" charset="0"/>
                <a:cs typeface="Arial" panose="020B0604020202020204" pitchFamily="34" charset="0"/>
              </a:rPr>
              <a:t>, and capabilities.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87340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Secondly: “The Genetic Blame Game” – This is how I was made</a:t>
            </a:r>
            <a:br>
              <a:rPr lang="en-GB" b="1" dirty="0"/>
            </a:br>
            <a:endParaRPr lang="en-GB" b="1" dirty="0"/>
          </a:p>
        </p:txBody>
      </p:sp>
      <p:sp>
        <p:nvSpPr>
          <p:cNvPr id="5" name="Content Placeholder 4"/>
          <p:cNvSpPr>
            <a:spLocks noGrp="1"/>
          </p:cNvSpPr>
          <p:nvPr>
            <p:ph idx="1"/>
          </p:nvPr>
        </p:nvSpPr>
        <p:spPr/>
        <p:txBody>
          <a:bodyPr>
            <a:normAutofit fontScale="85000" lnSpcReduction="20000"/>
          </a:bodyPr>
          <a:lstStyle/>
          <a:p>
            <a:r>
              <a:rPr lang="en-GB" b="1" dirty="0"/>
              <a:t>🔹 Many people use genetics as an excuse:</a:t>
            </a:r>
          </a:p>
          <a:p>
            <a:r>
              <a:rPr lang="en-GB" b="1" dirty="0"/>
              <a:t>“This is how I was made,” or “It’s in my genes”</a:t>
            </a:r>
          </a:p>
          <a:p>
            <a:r>
              <a:rPr lang="en-GB" b="1" dirty="0"/>
              <a:t>to justify:</a:t>
            </a:r>
          </a:p>
          <a:p>
            <a:r>
              <a:rPr lang="en-GB" b="1" dirty="0"/>
              <a:t>• Obesity</a:t>
            </a:r>
          </a:p>
          <a:p>
            <a:r>
              <a:rPr lang="en-GB" b="1" dirty="0"/>
              <a:t>• Mood swings</a:t>
            </a:r>
          </a:p>
          <a:p>
            <a:r>
              <a:rPr lang="en-GB" b="1" dirty="0"/>
              <a:t>• Inability to change</a:t>
            </a:r>
          </a:p>
          <a:p>
            <a:r>
              <a:rPr lang="en-GB" b="1" dirty="0"/>
              <a:t>🔹 But this is a limited way of thinking:</a:t>
            </a:r>
          </a:p>
          <a:p>
            <a:r>
              <a:rPr lang="en-GB" b="1" dirty="0"/>
              <a:t>Genes provide possibilities, but they do not determine a fixed destiny.</a:t>
            </a:r>
          </a:p>
          <a:p>
            <a:endParaRPr lang="en-GB" dirty="0"/>
          </a:p>
          <a:p>
            <a:endParaRPr lang="en-GB" dirty="0"/>
          </a:p>
        </p:txBody>
      </p:sp>
    </p:spTree>
    <p:extLst>
      <p:ext uri="{BB962C8B-B14F-4D97-AF65-F5344CB8AC3E}">
        <p14:creationId xmlns:p14="http://schemas.microsoft.com/office/powerpoint/2010/main" val="1774563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Thirdly: What about “Junk DNA”?</a:t>
            </a:r>
            <a:r>
              <a:rPr lang="en-GB" sz="3600" dirty="0">
                <a:latin typeface="Calibri" panose="020F0502020204030204" pitchFamily="34" charset="0"/>
                <a:ea typeface="Calibri" panose="020F0502020204030204" pitchFamily="34" charset="0"/>
                <a:cs typeface="Arial" panose="020B0604020202020204" pitchFamily="34" charset="0"/>
              </a:rPr>
              <a:t/>
            </a:r>
            <a:br>
              <a:rPr lang="en-GB" sz="36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In the past, scientists referred to parts of DNA as </a:t>
            </a:r>
            <a:r>
              <a:rPr lang="en-GB" i="1" dirty="0">
                <a:latin typeface="Times New Roman" panose="02020603050405020304" pitchFamily="18" charset="0"/>
                <a:ea typeface="Times New Roman" panose="02020603050405020304" pitchFamily="18" charset="0"/>
                <a:cs typeface="Arial" panose="020B0604020202020204" pitchFamily="34" charset="0"/>
              </a:rPr>
              <a:t>“Junk DNA”</a:t>
            </a:r>
            <a:r>
              <a:rPr lang="en-GB" dirty="0">
                <a:latin typeface="Times New Roman" panose="02020603050405020304" pitchFamily="18" charset="0"/>
                <a:ea typeface="Times New Roman" panose="02020603050405020304" pitchFamily="18" charset="0"/>
                <a:cs typeface="Arial" panose="020B0604020202020204" pitchFamily="34" charset="0"/>
              </a:rPr>
              <a:t> because they didn’t contain clear gene-coding sequences.</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Now we know that these parts:</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Regulate gene activity</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Affect </a:t>
            </a:r>
            <a:r>
              <a:rPr lang="en-GB" i="1" dirty="0">
                <a:latin typeface="Times New Roman" panose="02020603050405020304" pitchFamily="18" charset="0"/>
                <a:ea typeface="Times New Roman" panose="02020603050405020304" pitchFamily="18" charset="0"/>
                <a:cs typeface="Arial" panose="020B0604020202020204" pitchFamily="34" charset="0"/>
              </a:rPr>
              <a:t>when and where</a:t>
            </a:r>
            <a:r>
              <a:rPr lang="en-GB" dirty="0">
                <a:latin typeface="Times New Roman" panose="02020603050405020304" pitchFamily="18" charset="0"/>
                <a:ea typeface="Times New Roman" panose="02020603050405020304" pitchFamily="18" charset="0"/>
                <a:cs typeface="Arial" panose="020B0604020202020204" pitchFamily="34" charset="0"/>
              </a:rPr>
              <a:t> a gene is expressed</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A deeper analogy:</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Just as we sometimes view ourselves as “broken,” we also </a:t>
            </a:r>
            <a:r>
              <a:rPr lang="en-GB" dirty="0" err="1">
                <a:latin typeface="Times New Roman" panose="02020603050405020304" pitchFamily="18" charset="0"/>
                <a:ea typeface="Times New Roman" panose="02020603050405020304" pitchFamily="18" charset="0"/>
                <a:cs typeface="Arial" panose="020B0604020202020204" pitchFamily="34" charset="0"/>
              </a:rPr>
              <a:t>labeled</a:t>
            </a:r>
            <a:r>
              <a:rPr lang="en-GB" dirty="0">
                <a:latin typeface="Times New Roman" panose="02020603050405020304" pitchFamily="18" charset="0"/>
                <a:ea typeface="Times New Roman" panose="02020603050405020304" pitchFamily="18" charset="0"/>
                <a:cs typeface="Arial" panose="020B0604020202020204" pitchFamily="34" charset="0"/>
              </a:rPr>
              <a:t> parts of our DNA as “defective” — while in reality, it’s far more complex.</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0909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Fourthly: Genes Aren’t Everything – Identical Twins</a:t>
            </a:r>
            <a:r>
              <a:rPr lang="en-GB" sz="3600" dirty="0">
                <a:latin typeface="Calibri" panose="020F0502020204030204" pitchFamily="34" charset="0"/>
                <a:ea typeface="Calibri" panose="020F0502020204030204" pitchFamily="34" charset="0"/>
                <a:cs typeface="Arial" panose="020B0604020202020204" pitchFamily="34" charset="0"/>
              </a:rPr>
              <a:t/>
            </a:r>
            <a:br>
              <a:rPr lang="en-GB" sz="36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a:bodyPr>
          <a:lstStyle/>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Identical twins have the same DNA, yet:</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One may develop cancer while the other does not.</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One may experience a mental illness while the other remains unaffected.</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Why?</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Because </a:t>
            </a:r>
            <a:r>
              <a:rPr lang="en-GB" i="1" dirty="0">
                <a:latin typeface="Times New Roman" panose="02020603050405020304" pitchFamily="18" charset="0"/>
                <a:ea typeface="Times New Roman" panose="02020603050405020304" pitchFamily="18" charset="0"/>
                <a:cs typeface="Arial" panose="020B0604020202020204" pitchFamily="34" charset="0"/>
              </a:rPr>
              <a:t>environment</a:t>
            </a:r>
            <a:r>
              <a:rPr lang="en-GB" dirty="0">
                <a:latin typeface="Times New Roman" panose="02020603050405020304" pitchFamily="18" charset="0"/>
                <a:ea typeface="Times New Roman" panose="02020603050405020304" pitchFamily="18" charset="0"/>
                <a:cs typeface="Arial" panose="020B0604020202020204" pitchFamily="34" charset="0"/>
              </a:rPr>
              <a:t> and </a:t>
            </a:r>
            <a:r>
              <a:rPr lang="en-GB" i="1" dirty="0">
                <a:latin typeface="Times New Roman" panose="02020603050405020304" pitchFamily="18" charset="0"/>
                <a:ea typeface="Times New Roman" panose="02020603050405020304" pitchFamily="18" charset="0"/>
                <a:cs typeface="Arial" panose="020B0604020202020204" pitchFamily="34" charset="0"/>
              </a:rPr>
              <a:t>epigenetic factors</a:t>
            </a:r>
            <a:r>
              <a:rPr lang="en-GB" dirty="0">
                <a:latin typeface="Times New Roman" panose="02020603050405020304" pitchFamily="18" charset="0"/>
                <a:ea typeface="Times New Roman" panose="02020603050405020304" pitchFamily="18" charset="0"/>
                <a:cs typeface="Arial" panose="020B0604020202020204" pitchFamily="34" charset="0"/>
              </a:rPr>
              <a:t> play a major role in how genes are used.</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02078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Fifthly: The Code Beyond Genes – </a:t>
            </a:r>
            <a:r>
              <a:rPr lang="en-GB" b="1" i="1" dirty="0">
                <a:latin typeface="Times New Roman" panose="02020603050405020304" pitchFamily="18" charset="0"/>
                <a:ea typeface="Times New Roman" panose="02020603050405020304" pitchFamily="18" charset="0"/>
                <a:cs typeface="Arial" panose="020B0604020202020204" pitchFamily="34" charset="0"/>
              </a:rPr>
              <a:t>Epigenetics</a:t>
            </a:r>
            <a:r>
              <a:rPr lang="en-GB" sz="3600" dirty="0">
                <a:latin typeface="Calibri" panose="020F0502020204030204" pitchFamily="34" charset="0"/>
                <a:ea typeface="Calibri" panose="020F0502020204030204" pitchFamily="34" charset="0"/>
                <a:cs typeface="Arial" panose="020B0604020202020204" pitchFamily="34" charset="0"/>
              </a:rPr>
              <a:t/>
            </a:r>
            <a:br>
              <a:rPr lang="en-GB" sz="36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Every cell in the body has the same DNA, but activates different genes (a heart cell ≠ a skin cell).</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This is regulated by chemical tags like </a:t>
            </a:r>
            <a:r>
              <a:rPr lang="en-GB" i="1" dirty="0">
                <a:latin typeface="Times New Roman" panose="02020603050405020304" pitchFamily="18" charset="0"/>
                <a:ea typeface="Times New Roman" panose="02020603050405020304" pitchFamily="18" charset="0"/>
                <a:cs typeface="Arial" panose="020B0604020202020204" pitchFamily="34" charset="0"/>
              </a:rPr>
              <a:t>DNA methylation</a:t>
            </a:r>
            <a:r>
              <a:rPr lang="en-GB" dirty="0">
                <a:latin typeface="Times New Roman" panose="02020603050405020304" pitchFamily="18" charset="0"/>
                <a:ea typeface="Times New Roman" panose="02020603050405020304" pitchFamily="18" charset="0"/>
                <a:cs typeface="Arial" panose="020B0604020202020204" pitchFamily="34" charset="0"/>
              </a:rPr>
              <a:t>.</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Environment (such as diet, stress, and relationships) triggers these modifications.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A beautiful analogy:</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DNA = A complete library</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Epigenetic marks = The books we choose to read or ignore</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0081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Genes and Identity</a:t>
            </a:r>
          </a:p>
        </p:txBody>
      </p:sp>
      <p:sp>
        <p:nvSpPr>
          <p:cNvPr id="3" name="Content Placeholder 2"/>
          <p:cNvSpPr>
            <a:spLocks noGrp="1"/>
          </p:cNvSpPr>
          <p:nvPr>
            <p:ph idx="1"/>
          </p:nvPr>
        </p:nvSpPr>
        <p:spPr/>
        <p:txBody>
          <a:bodyPr>
            <a:normAutofit fontScale="70000" lnSpcReduction="20000"/>
          </a:bodyPr>
          <a:lstStyle/>
          <a:p>
            <a:r>
              <a:t>Do genes define our identity completely?</a:t>
            </a:r>
          </a:p>
          <a:p>
            <a:r>
              <a:t>Genes influence aspects like:</a:t>
            </a:r>
          </a:p>
          <a:p>
            <a:r>
              <a:t>- Introversion or extroversion</a:t>
            </a:r>
          </a:p>
          <a:p>
            <a:r>
              <a:t>- Cognitive abilities</a:t>
            </a:r>
          </a:p>
          <a:p>
            <a:r>
              <a:t>- Susceptibility to psychological or behavioral disorders</a:t>
            </a:r>
          </a:p>
          <a:p>
            <a:endParaRPr/>
          </a:p>
          <a:p>
            <a:r>
              <a:t>Non-genetic factors shaping identity:</a:t>
            </a:r>
          </a:p>
          <a:p>
            <a:r>
              <a:t>- Environment: family, education, society</a:t>
            </a:r>
          </a:p>
          <a:p>
            <a:r>
              <a:t>- Personal experiences: trauma, success</a:t>
            </a:r>
          </a:p>
          <a:p>
            <a:r>
              <a:t>- Culture and history: language, religion, traditions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ea typeface="Times New Roman" panose="02020603050405020304" pitchFamily="18" charset="0"/>
                <a:cs typeface="Arial" panose="020B0604020202020204" pitchFamily="34" charset="0"/>
              </a:rPr>
              <a:t/>
            </a:r>
            <a:br>
              <a:rPr lang="en-GB" b="1" dirty="0">
                <a:latin typeface="Times New Roman" panose="02020603050405020304" pitchFamily="18" charset="0"/>
                <a:ea typeface="Times New Roman" panose="02020603050405020304" pitchFamily="18" charset="0"/>
                <a:cs typeface="Arial" panose="020B0604020202020204" pitchFamily="34" charset="0"/>
              </a:rPr>
            </a:br>
            <a:r>
              <a:rPr lang="en-GB" b="1" dirty="0">
                <a:latin typeface="Times New Roman" panose="02020603050405020304" pitchFamily="18" charset="0"/>
                <a:ea typeface="Times New Roman" panose="02020603050405020304" pitchFamily="18" charset="0"/>
                <a:cs typeface="Arial" panose="020B0604020202020204" pitchFamily="34" charset="0"/>
              </a:rPr>
              <a:t>Sixthly: Can We Influence the Identity of Others?</a:t>
            </a:r>
            <a:r>
              <a:rPr lang="en-GB" sz="3600" dirty="0">
                <a:latin typeface="Calibri" panose="020F0502020204030204" pitchFamily="34" charset="0"/>
                <a:ea typeface="Calibri" panose="020F0502020204030204" pitchFamily="34" charset="0"/>
                <a:cs typeface="Arial" panose="020B0604020202020204" pitchFamily="34" charset="0"/>
              </a:rPr>
              <a:t/>
            </a:r>
            <a:br>
              <a:rPr lang="en-GB" sz="36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85000" lnSpcReduction="20000"/>
          </a:bodyPr>
          <a:lstStyle/>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Yes. Because we are part of other people’s environments.</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A brilliant scientific example (in mice):</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Mice that received good maternal care were less stressed and calmer.</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 Mice raised by neglectful mothers were anxious and aggressive.</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Fascinating: When pups were switched at birth (</a:t>
            </a:r>
            <a:r>
              <a:rPr lang="en-GB" i="1" dirty="0">
                <a:latin typeface="Times New Roman" panose="02020603050405020304" pitchFamily="18" charset="0"/>
                <a:ea typeface="Times New Roman" panose="02020603050405020304" pitchFamily="18" charset="0"/>
                <a:cs typeface="Arial" panose="020B0604020202020204" pitchFamily="34" charset="0"/>
              </a:rPr>
              <a:t>cross-fostering</a:t>
            </a:r>
            <a:r>
              <a:rPr lang="en-GB" dirty="0">
                <a:latin typeface="Times New Roman" panose="02020603050405020304" pitchFamily="18" charset="0"/>
                <a:ea typeface="Times New Roman" panose="02020603050405020304" pitchFamily="18" charset="0"/>
                <a:cs typeface="Arial" panose="020B0604020202020204" pitchFamily="34" charset="0"/>
              </a:rPr>
              <a:t>), the outcomes completely changed.</a:t>
            </a:r>
            <a:endParaRPr lang="en-GB" sz="2000" dirty="0">
              <a:latin typeface="Calibri" panose="020F0502020204030204" pitchFamily="34" charset="0"/>
              <a:ea typeface="Calibri" panose="020F0502020204030204" pitchFamily="34" charset="0"/>
              <a:cs typeface="Arial" panose="020B0604020202020204" pitchFamily="34" charset="0"/>
            </a:endParaRPr>
          </a:p>
          <a:p>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rPr>
              <a:t> The message:</a:t>
            </a:r>
            <a:br>
              <a:rPr lang="en-GB" dirty="0">
                <a:latin typeface="Times New Roman" panose="02020603050405020304" pitchFamily="18" charset="0"/>
                <a:ea typeface="Times New Roman" panose="02020603050405020304" pitchFamily="18" charset="0"/>
              </a:rPr>
            </a:br>
            <a:r>
              <a:rPr lang="en-GB" dirty="0">
                <a:latin typeface="Times New Roman" panose="02020603050405020304" pitchFamily="18" charset="0"/>
                <a:ea typeface="Times New Roman" panose="02020603050405020304" pitchFamily="18" charset="0"/>
              </a:rPr>
              <a:t>Identity is not just genetic — it is shaped by care and environment</a:t>
            </a:r>
            <a:endParaRPr lang="en-GB" dirty="0"/>
          </a:p>
        </p:txBody>
      </p:sp>
    </p:spTree>
    <p:extLst>
      <p:ext uri="{BB962C8B-B14F-4D97-AF65-F5344CB8AC3E}">
        <p14:creationId xmlns:p14="http://schemas.microsoft.com/office/powerpoint/2010/main" val="3354502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7110399" cy="1303867"/>
          </a:xfrm>
        </p:spPr>
        <p:txBody>
          <a:bodyPr>
            <a:normAutofit fontScale="90000"/>
          </a:bodyPr>
          <a:lstStyle/>
          <a:p>
            <a:r>
              <a:rPr lang="en-GB" b="1" dirty="0"/>
              <a:t/>
            </a:r>
            <a:br>
              <a:rPr lang="en-GB" b="1" dirty="0"/>
            </a:br>
            <a:r>
              <a:rPr lang="en-GB" b="1" dirty="0"/>
              <a:t>Seventhly: Intergenerational Effects – Transgenerational Epigenetics</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t>🔹 Exposure to pesticides in the grandparent generation of mice had measurable effects in grandchildren.</a:t>
            </a:r>
          </a:p>
          <a:p>
            <a:r>
              <a:rPr lang="en-GB" dirty="0"/>
              <a:t>🔹 Human examples:</a:t>
            </a:r>
          </a:p>
          <a:p>
            <a:r>
              <a:rPr lang="en-GB" dirty="0"/>
              <a:t>• The Dutch Hunger Winter (1945) impacted the health of the children and grandchildren of pregnant women during that time.</a:t>
            </a:r>
          </a:p>
          <a:p>
            <a:r>
              <a:rPr lang="en-GB" dirty="0"/>
              <a:t>• In Sweden, the nutrition of grandparents affected disease rates in grandchildren.</a:t>
            </a:r>
          </a:p>
          <a:p>
            <a:r>
              <a:rPr lang="en-GB" dirty="0"/>
              <a:t>🔸 Conclusion:</a:t>
            </a:r>
          </a:p>
          <a:p>
            <a:r>
              <a:rPr lang="en-GB" dirty="0"/>
              <a:t>Your current environment affects your children and grandchildren — biologically.</a:t>
            </a:r>
          </a:p>
          <a:p>
            <a:endParaRPr lang="en-GB" dirty="0"/>
          </a:p>
          <a:p>
            <a:endParaRPr lang="en-GB" dirty="0"/>
          </a:p>
        </p:txBody>
      </p:sp>
    </p:spTree>
    <p:extLst>
      <p:ext uri="{BB962C8B-B14F-4D97-AF65-F5344CB8AC3E}">
        <p14:creationId xmlns:p14="http://schemas.microsoft.com/office/powerpoint/2010/main" val="389684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latin typeface="Times New Roman" panose="02020603050405020304" pitchFamily="18" charset="0"/>
                <a:ea typeface="Times New Roman" panose="02020603050405020304" pitchFamily="18" charset="0"/>
                <a:cs typeface="Arial" panose="020B0604020202020204" pitchFamily="34" charset="0"/>
              </a:rPr>
              <a:t/>
            </a:r>
            <a:br>
              <a:rPr lang="en-GB" b="1">
                <a:latin typeface="Times New Roman" panose="02020603050405020304" pitchFamily="18" charset="0"/>
                <a:ea typeface="Times New Roman" panose="02020603050405020304" pitchFamily="18" charset="0"/>
                <a:cs typeface="Arial" panose="020B0604020202020204" pitchFamily="34" charset="0"/>
              </a:rPr>
            </a:br>
            <a:r>
              <a:rPr lang="en-GB" b="1">
                <a:latin typeface="Times New Roman" panose="02020603050405020304" pitchFamily="18" charset="0"/>
                <a:ea typeface="Times New Roman" panose="02020603050405020304" pitchFamily="18" charset="0"/>
                <a:cs typeface="Arial" panose="020B0604020202020204" pitchFamily="34" charset="0"/>
              </a:rPr>
              <a:t>Eighthly</a:t>
            </a:r>
            <a:r>
              <a:rPr lang="en-GB" b="1" dirty="0">
                <a:latin typeface="Times New Roman" panose="02020603050405020304" pitchFamily="18" charset="0"/>
                <a:ea typeface="Times New Roman" panose="02020603050405020304" pitchFamily="18" charset="0"/>
                <a:cs typeface="Arial" panose="020B0604020202020204" pitchFamily="34" charset="0"/>
              </a:rPr>
              <a:t>: What Does Identity Mean in Light of All This?</a:t>
            </a:r>
            <a:r>
              <a:rPr lang="en-GB" sz="3600" dirty="0">
                <a:latin typeface="Calibri" panose="020F0502020204030204" pitchFamily="34" charset="0"/>
                <a:ea typeface="Calibri" panose="020F0502020204030204" pitchFamily="34" charset="0"/>
                <a:cs typeface="Arial" panose="020B0604020202020204" pitchFamily="34" charset="0"/>
              </a:rPr>
              <a:t/>
            </a:r>
            <a:br>
              <a:rPr lang="en-GB" sz="3600"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p:cNvSpPr>
            <a:spLocks noGrp="1"/>
          </p:cNvSpPr>
          <p:nvPr>
            <p:ph idx="1"/>
          </p:nvPr>
        </p:nvSpPr>
        <p:spPr/>
        <p:txBody>
          <a:bodyPr>
            <a:normAutofit fontScale="85000" lnSpcReduction="10000"/>
          </a:bodyPr>
          <a:lstStyle/>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Identity is not fixed or final.</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We are created, but we are also in </a:t>
            </a:r>
            <a:r>
              <a:rPr lang="en-GB" i="1" dirty="0">
                <a:latin typeface="Times New Roman" panose="02020603050405020304" pitchFamily="18" charset="0"/>
                <a:ea typeface="Times New Roman" panose="02020603050405020304" pitchFamily="18" charset="0"/>
                <a:cs typeface="Arial" panose="020B0604020202020204" pitchFamily="34" charset="0"/>
              </a:rPr>
              <a:t>continuous formation</a:t>
            </a:r>
            <a:r>
              <a:rPr lang="en-GB" dirty="0">
                <a:latin typeface="Times New Roman" panose="02020603050405020304" pitchFamily="18" charset="0"/>
                <a:ea typeface="Times New Roman" panose="02020603050405020304" pitchFamily="18" charset="0"/>
                <a:cs typeface="Arial" panose="020B0604020202020204" pitchFamily="34" charset="0"/>
              </a:rPr>
              <a:t>.</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We are not merely the product of our DNA — we shape ourselves and others through our daily actions and </a:t>
            </a:r>
            <a:r>
              <a:rPr lang="en-GB" dirty="0" err="1">
                <a:latin typeface="Times New Roman" panose="02020603050405020304" pitchFamily="18" charset="0"/>
                <a:ea typeface="Times New Roman" panose="02020603050405020304" pitchFamily="18" charset="0"/>
                <a:cs typeface="Arial" panose="020B0604020202020204" pitchFamily="34" charset="0"/>
              </a:rPr>
              <a:t>behaviors</a:t>
            </a:r>
            <a:r>
              <a:rPr lang="en-GB" dirty="0">
                <a:latin typeface="Times New Roman" panose="02020603050405020304" pitchFamily="18" charset="0"/>
                <a:ea typeface="Times New Roman" panose="02020603050405020304" pitchFamily="18" charset="0"/>
                <a:cs typeface="Arial" panose="020B0604020202020204" pitchFamily="34" charset="0"/>
              </a:rPr>
              <a:t>.</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Segoe UI Symbol" panose="020B0502040204020203" pitchFamily="34" charset="0"/>
                <a:ea typeface="Times New Roman" panose="02020603050405020304" pitchFamily="18" charset="0"/>
                <a:cs typeface="Segoe UI Symbol" panose="020B0502040204020203" pitchFamily="34" charset="0"/>
              </a:rPr>
              <a:t>🔸</a:t>
            </a:r>
            <a:r>
              <a:rPr lang="en-GB" dirty="0">
                <a:latin typeface="Times New Roman" panose="02020603050405020304" pitchFamily="18" charset="0"/>
                <a:ea typeface="Times New Roman" panose="02020603050405020304" pitchFamily="18" charset="0"/>
                <a:cs typeface="Arial" panose="020B0604020202020204" pitchFamily="34" charset="0"/>
              </a:rPr>
              <a:t> Final message from the author (with a spiritual tone):</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We are </a:t>
            </a:r>
            <a:r>
              <a:rPr lang="en-GB" i="1" dirty="0">
                <a:latin typeface="Times New Roman" panose="02020603050405020304" pitchFamily="18" charset="0"/>
                <a:ea typeface="Times New Roman" panose="02020603050405020304" pitchFamily="18" charset="0"/>
                <a:cs typeface="Arial" panose="020B0604020202020204" pitchFamily="34" charset="0"/>
              </a:rPr>
              <a:t>stewards</a:t>
            </a:r>
            <a:r>
              <a:rPr lang="en-GB" dirty="0">
                <a:latin typeface="Times New Roman" panose="02020603050405020304" pitchFamily="18" charset="0"/>
                <a:ea typeface="Times New Roman" panose="02020603050405020304" pitchFamily="18" charset="0"/>
                <a:cs typeface="Arial" panose="020B0604020202020204" pitchFamily="34" charset="0"/>
              </a:rPr>
              <a:t> of our own identities and of those around us.</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If we say, </a:t>
            </a:r>
            <a:r>
              <a:rPr lang="en-GB" i="1" dirty="0">
                <a:latin typeface="Times New Roman" panose="02020603050405020304" pitchFamily="18" charset="0"/>
                <a:ea typeface="Times New Roman" panose="02020603050405020304" pitchFamily="18" charset="0"/>
                <a:cs typeface="Arial" panose="020B0604020202020204" pitchFamily="34" charset="0"/>
              </a:rPr>
              <a:t>“This is just who I am,”</a:t>
            </a:r>
            <a:r>
              <a:rPr lang="en-GB" dirty="0">
                <a:latin typeface="Times New Roman" panose="02020603050405020304" pitchFamily="18" charset="0"/>
                <a:ea typeface="Times New Roman" panose="02020603050405020304" pitchFamily="18" charset="0"/>
                <a:cs typeface="Arial" panose="020B0604020202020204" pitchFamily="34" charset="0"/>
              </a:rPr>
              <a:t> we may also say, </a:t>
            </a:r>
            <a:r>
              <a:rPr lang="en-GB" i="1" dirty="0">
                <a:latin typeface="Times New Roman" panose="02020603050405020304" pitchFamily="18" charset="0"/>
                <a:ea typeface="Times New Roman" panose="02020603050405020304" pitchFamily="18" charset="0"/>
                <a:cs typeface="Arial" panose="020B0604020202020204" pitchFamily="34" charset="0"/>
              </a:rPr>
              <a:t>“This is all I can ever be”</a:t>
            </a:r>
            <a:r>
              <a:rPr lang="en-GB" dirty="0">
                <a:latin typeface="Times New Roman" panose="02020603050405020304" pitchFamily="18" charset="0"/>
                <a:ea typeface="Times New Roman" panose="02020603050405020304" pitchFamily="18" charset="0"/>
                <a:cs typeface="Arial" panose="020B0604020202020204" pitchFamily="34" charset="0"/>
              </a:rPr>
              <a:t> — and that’s dangerous.</a:t>
            </a:r>
            <a:br>
              <a:rPr lang="en-GB" dirty="0">
                <a:latin typeface="Times New Roman" panose="02020603050405020304" pitchFamily="18" charset="0"/>
                <a:ea typeface="Times New Roman" panose="02020603050405020304" pitchFamily="18" charset="0"/>
                <a:cs typeface="Arial" panose="020B0604020202020204" pitchFamily="34" charset="0"/>
              </a:rPr>
            </a:br>
            <a:r>
              <a:rPr lang="en-GB" dirty="0">
                <a:latin typeface="Times New Roman" panose="02020603050405020304" pitchFamily="18" charset="0"/>
                <a:ea typeface="Times New Roman" panose="02020603050405020304" pitchFamily="18" charset="0"/>
                <a:cs typeface="Arial" panose="020B0604020202020204" pitchFamily="34" charset="0"/>
              </a:rPr>
              <a:t>Instead, we are called to positive transformation and to leave a generational impact on our communities.</a:t>
            </a:r>
            <a:endParaRPr lang="en-GB" sz="20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11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Behavioral Genetics</a:t>
            </a:r>
          </a:p>
        </p:txBody>
      </p:sp>
      <p:sp>
        <p:nvSpPr>
          <p:cNvPr id="3" name="Content Placeholder 2"/>
          <p:cNvSpPr>
            <a:spLocks noGrp="1"/>
          </p:cNvSpPr>
          <p:nvPr>
            <p:ph idx="1"/>
          </p:nvPr>
        </p:nvSpPr>
        <p:spPr/>
        <p:txBody>
          <a:bodyPr/>
          <a:lstStyle/>
          <a:p>
            <a:r>
              <a:t>A field studying genetic effects on behavior.</a:t>
            </a:r>
          </a:p>
          <a:p>
            <a:r>
              <a:t>Famous studies: Identical vs. fraternal twins</a:t>
            </a:r>
          </a:p>
          <a:p>
            <a:endParaRPr/>
          </a:p>
          <a:p>
            <a:r>
              <a:t>Conclusions:</a:t>
            </a:r>
          </a:p>
          <a:p>
            <a:r>
              <a:t>- Genetics contributes to personality, intelligence, and mental disorders.</a:t>
            </a:r>
          </a:p>
          <a:p>
            <a:r>
              <a:t>- Environment has a major impact.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Ethical and Philosophical Issues</a:t>
            </a:r>
          </a:p>
        </p:txBody>
      </p:sp>
      <p:sp>
        <p:nvSpPr>
          <p:cNvPr id="3" name="Content Placeholder 2"/>
          <p:cNvSpPr>
            <a:spLocks noGrp="1"/>
          </p:cNvSpPr>
          <p:nvPr>
            <p:ph idx="1"/>
          </p:nvPr>
        </p:nvSpPr>
        <p:spPr/>
        <p:txBody>
          <a:bodyPr>
            <a:normAutofit fontScale="62500" lnSpcReduction="20000"/>
          </a:bodyPr>
          <a:lstStyle/>
          <a:p>
            <a:r>
              <a:t>1. Genetic Determinism:</a:t>
            </a:r>
          </a:p>
          <a:p>
            <a:r>
              <a:t>- Belief that genes solely define us.</a:t>
            </a:r>
          </a:p>
          <a:p>
            <a:r>
              <a:t>- Risk: Ignoring environment and experience.</a:t>
            </a:r>
          </a:p>
          <a:p>
            <a:endParaRPr/>
          </a:p>
          <a:p>
            <a:r>
              <a:t>2. Genetic Engineering and Identity:</a:t>
            </a:r>
          </a:p>
          <a:p>
            <a:r>
              <a:t>- Should parents modify their children's genes?</a:t>
            </a:r>
          </a:p>
          <a:p>
            <a:r>
              <a:t>- What is the future of identity in a genetically designed society?</a:t>
            </a:r>
          </a:p>
          <a:p>
            <a:endParaRPr/>
          </a:p>
          <a:p>
            <a:r>
              <a:t>3. Genes and Belonging:</a:t>
            </a:r>
          </a:p>
          <a:p>
            <a:r>
              <a:t>- DNA tests reveal ethnic origin.</a:t>
            </a:r>
          </a:p>
          <a:p>
            <a:r>
              <a:t>- Do genes define who we are, or does culture and affiliation?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Modern Applications</a:t>
            </a:r>
          </a:p>
        </p:txBody>
      </p:sp>
      <p:sp>
        <p:nvSpPr>
          <p:cNvPr id="3" name="Content Placeholder 2"/>
          <p:cNvSpPr>
            <a:spLocks noGrp="1"/>
          </p:cNvSpPr>
          <p:nvPr>
            <p:ph idx="1"/>
          </p:nvPr>
        </p:nvSpPr>
        <p:spPr/>
        <p:txBody>
          <a:bodyPr/>
          <a:lstStyle/>
          <a:p>
            <a:r>
              <a:t>DNA testing for identity:</a:t>
            </a:r>
          </a:p>
          <a:p>
            <a:r>
              <a:t>- Used in forensics, paternity tests, and ethnic origins.</a:t>
            </a:r>
          </a:p>
          <a:p>
            <a:r>
              <a:t>- Popular companies: AncestryDNA, 23andMe</a:t>
            </a:r>
          </a:p>
          <a:p>
            <a:endParaRPr/>
          </a:p>
          <a:p>
            <a:r>
              <a:t>Personalized medicine:</a:t>
            </a:r>
          </a:p>
          <a:p>
            <a:r>
              <a:t>- Treatments tailored to the individual's genetic makeup.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Who Are We?</a:t>
            </a:r>
          </a:p>
        </p:txBody>
      </p:sp>
      <p:sp>
        <p:nvSpPr>
          <p:cNvPr id="3" name="Content Placeholder 2"/>
          <p:cNvSpPr>
            <a:spLocks noGrp="1"/>
          </p:cNvSpPr>
          <p:nvPr>
            <p:ph idx="1"/>
          </p:nvPr>
        </p:nvSpPr>
        <p:spPr/>
        <p:txBody>
          <a:bodyPr/>
          <a:lstStyle/>
          <a:p>
            <a:r>
              <a:t>Genes are the foundation, but identity is broader.</a:t>
            </a:r>
          </a:p>
          <a:p>
            <a:r>
              <a:t>We are the product of genetics, experiences, society, and free will.</a:t>
            </a:r>
          </a:p>
          <a:p>
            <a:r>
              <a:t>Understanding the link between genes and identity helps us better understand ourselves and 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The phrase “</a:t>
            </a:r>
            <a:r>
              <a:rPr lang="en-GB" dirty="0" err="1"/>
              <a:t>AncestryDNA</a:t>
            </a:r>
            <a:r>
              <a:rPr lang="en-GB" dirty="0"/>
              <a:t> advertisement” means:</a:t>
            </a:r>
            <a:br>
              <a:rPr lang="en-GB" dirty="0"/>
            </a:br>
            <a:endParaRPr lang="en-GB" dirty="0"/>
          </a:p>
        </p:txBody>
      </p:sp>
      <p:sp>
        <p:nvSpPr>
          <p:cNvPr id="3" name="Content Placeholder 2"/>
          <p:cNvSpPr>
            <a:spLocks noGrp="1"/>
          </p:cNvSpPr>
          <p:nvPr>
            <p:ph idx="1"/>
          </p:nvPr>
        </p:nvSpPr>
        <p:spPr>
          <a:xfrm>
            <a:off x="1095632" y="2490135"/>
            <a:ext cx="6879969" cy="3444997"/>
          </a:xfrm>
        </p:spPr>
        <p:txBody>
          <a:bodyPr>
            <a:normAutofit fontScale="55000" lnSpcReduction="20000"/>
          </a:bodyPr>
          <a:lstStyle/>
          <a:p>
            <a:pPr>
              <a:lnSpc>
                <a:spcPct val="107000"/>
              </a:lnSpc>
              <a:spcAft>
                <a:spcPts val="800"/>
              </a:spcAft>
            </a:pPr>
            <a:r>
              <a:rPr lang="en-GB" sz="2500" b="1" dirty="0">
                <a:latin typeface="Calibri" panose="020F0502020204030204" pitchFamily="34" charset="0"/>
                <a:ea typeface="Calibri" panose="020F0502020204030204" pitchFamily="34" charset="0"/>
                <a:cs typeface="Arial" panose="020B0604020202020204" pitchFamily="34" charset="0"/>
              </a:rPr>
              <a:t>Ancestry DNA:</a:t>
            </a:r>
          </a:p>
          <a:p>
            <a:pPr>
              <a:lnSpc>
                <a:spcPct val="107000"/>
              </a:lnSpc>
              <a:spcAft>
                <a:spcPts val="800"/>
              </a:spcAft>
            </a:pPr>
            <a:r>
              <a:rPr lang="en-GB" sz="2500" b="1" dirty="0">
                <a:latin typeface="Calibri" panose="020F0502020204030204" pitchFamily="34" charset="0"/>
                <a:ea typeface="Calibri" panose="020F0502020204030204" pitchFamily="34" charset="0"/>
                <a:cs typeface="Arial" panose="020B0604020202020204" pitchFamily="34" charset="0"/>
              </a:rPr>
              <a:t>One of the most famous companies offering DNA tests to reveal an individual’s ethnic and genetic origins. They collect a saliva sample, </a:t>
            </a:r>
            <a:r>
              <a:rPr lang="en-GB" sz="2500" b="1" dirty="0" err="1">
                <a:latin typeface="Calibri" panose="020F0502020204030204" pitchFamily="34" charset="0"/>
                <a:ea typeface="Calibri" panose="020F0502020204030204" pitchFamily="34" charset="0"/>
                <a:cs typeface="Arial" panose="020B0604020202020204" pitchFamily="34" charset="0"/>
              </a:rPr>
              <a:t>analyze</a:t>
            </a:r>
            <a:r>
              <a:rPr lang="en-GB" sz="2500" b="1" dirty="0">
                <a:latin typeface="Calibri" panose="020F0502020204030204" pitchFamily="34" charset="0"/>
                <a:ea typeface="Calibri" panose="020F0502020204030204" pitchFamily="34" charset="0"/>
                <a:cs typeface="Arial" panose="020B0604020202020204" pitchFamily="34" charset="0"/>
              </a:rPr>
              <a:t> your DNA, and inform you about your geographical roots (such as European, Middle Eastern, African, etc.) and sometimes suggest familial connections with other people in their database.</a:t>
            </a:r>
          </a:p>
          <a:p>
            <a:pPr>
              <a:lnSpc>
                <a:spcPct val="107000"/>
              </a:lnSpc>
              <a:spcAft>
                <a:spcPts val="800"/>
              </a:spcAft>
            </a:pPr>
            <a:r>
              <a:rPr lang="en-GB" sz="2500" b="1" dirty="0">
                <a:latin typeface="Segoe UI Symbol" panose="020B0502040204020203" pitchFamily="34" charset="0"/>
                <a:ea typeface="Calibri" panose="020F0502020204030204" pitchFamily="34" charset="0"/>
                <a:cs typeface="Segoe UI Symbol" panose="020B0502040204020203" pitchFamily="34" charset="0"/>
              </a:rPr>
              <a:t>🔹</a:t>
            </a:r>
            <a:r>
              <a:rPr lang="en-GB" sz="2500" b="1" dirty="0">
                <a:latin typeface="Calibri" panose="020F0502020204030204" pitchFamily="34" charset="0"/>
                <a:ea typeface="Calibri" panose="020F0502020204030204" pitchFamily="34" charset="0"/>
                <a:cs typeface="Arial" panose="020B0604020202020204" pitchFamily="34" charset="0"/>
              </a:rPr>
              <a:t> advertisement = </a:t>
            </a:r>
            <a:r>
              <a:rPr lang="ar-SA" sz="2500" b="1" dirty="0">
                <a:latin typeface="Calibri" panose="020F0502020204030204" pitchFamily="34" charset="0"/>
                <a:ea typeface="Calibri" panose="020F0502020204030204" pitchFamily="34" charset="0"/>
                <a:cs typeface="Arial" panose="020B0604020202020204" pitchFamily="34" charset="0"/>
              </a:rPr>
              <a:t>إعلان</a:t>
            </a:r>
            <a:endParaRPr lang="en-GB" sz="25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500" b="1" dirty="0">
                <a:latin typeface="Calibri" panose="020F0502020204030204" pitchFamily="34" charset="0"/>
                <a:ea typeface="Calibri" panose="020F0502020204030204" pitchFamily="34" charset="0"/>
                <a:cs typeface="Arial" panose="020B0604020202020204" pitchFamily="34" charset="0"/>
              </a:rPr>
              <a:t>Any promotional material used to attract people to use the service, which may include:</a:t>
            </a:r>
          </a:p>
          <a:p>
            <a:pPr>
              <a:lnSpc>
                <a:spcPct val="107000"/>
              </a:lnSpc>
              <a:spcAft>
                <a:spcPts val="800"/>
              </a:spcAft>
            </a:pPr>
            <a:r>
              <a:rPr lang="en-GB" sz="2500" b="1" dirty="0">
                <a:latin typeface="Calibri" panose="020F0502020204030204" pitchFamily="34" charset="0"/>
                <a:ea typeface="Calibri" panose="020F0502020204030204" pitchFamily="34" charset="0"/>
                <a:cs typeface="Arial" panose="020B0604020202020204" pitchFamily="34" charset="0"/>
              </a:rPr>
              <a:t>Videos, images, social media posts, and phrases such as:</a:t>
            </a:r>
          </a:p>
          <a:p>
            <a:pPr>
              <a:lnSpc>
                <a:spcPct val="107000"/>
              </a:lnSpc>
              <a:spcAft>
                <a:spcPts val="800"/>
              </a:spcAft>
            </a:pPr>
            <a:r>
              <a:rPr lang="en-GB" sz="2500" b="1" dirty="0">
                <a:latin typeface="Calibri" panose="020F0502020204030204" pitchFamily="34" charset="0"/>
                <a:ea typeface="Calibri" panose="020F0502020204030204" pitchFamily="34" charset="0"/>
                <a:cs typeface="Arial" panose="020B0604020202020204" pitchFamily="34" charset="0"/>
              </a:rPr>
              <a:t>“Discover your ethnic roots now! Have you ever wondered about your origins? Try Ancestry DNA!”</a:t>
            </a:r>
          </a:p>
          <a:p>
            <a:endParaRPr lang="en-GB" dirty="0"/>
          </a:p>
        </p:txBody>
      </p:sp>
    </p:spTree>
    <p:extLst>
      <p:ext uri="{BB962C8B-B14F-4D97-AF65-F5344CB8AC3E}">
        <p14:creationId xmlns:p14="http://schemas.microsoft.com/office/powerpoint/2010/main" val="39761483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120</TotalTime>
  <Words>1767</Words>
  <Application>Microsoft Office PowerPoint</Application>
  <PresentationFormat>On-screen Show (4:3)</PresentationFormat>
  <Paragraphs>235</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Courier New</vt:lpstr>
      <vt:lpstr>Garamond</vt:lpstr>
      <vt:lpstr>Segoe UI Symbol</vt:lpstr>
      <vt:lpstr>Symbol</vt:lpstr>
      <vt:lpstr>Times New Roman</vt:lpstr>
      <vt:lpstr>Organic</vt:lpstr>
      <vt:lpstr>Genes and Identity</vt:lpstr>
      <vt:lpstr>Introduction to Genetics</vt:lpstr>
      <vt:lpstr>What is Identity?</vt:lpstr>
      <vt:lpstr>Genes and Identity</vt:lpstr>
      <vt:lpstr>Behavioral Genetics</vt:lpstr>
      <vt:lpstr>Ethical and Philosophical Issues</vt:lpstr>
      <vt:lpstr>Modern Applications</vt:lpstr>
      <vt:lpstr>Who Are We?</vt:lpstr>
      <vt:lpstr> The phrase “AncestryDNA advertisement” means: </vt:lpstr>
      <vt:lpstr> A Brief Explanation of the Key Ideas in the Text: </vt:lpstr>
      <vt:lpstr>PowerPoint Presentation</vt:lpstr>
      <vt:lpstr> Genetic Testing: Between Enjoyment and Misunderstanding </vt:lpstr>
      <vt:lpstr> The Concept of “Race”: Between Genes and Culture </vt:lpstr>
      <vt:lpstr> Does Inheritance Play a Role? Yes, But a Limited One </vt:lpstr>
      <vt:lpstr> Migration and Mixing: The Rule, Not the Exception </vt:lpstr>
      <vt:lpstr> A Research Application: Cemeteries in Hungary and Italy </vt:lpstr>
      <vt:lpstr> Who Were the “Southerners” in These Cemeteries? </vt:lpstr>
      <vt:lpstr>🧠  Final Thoughts: What Can Genes Tell Us? And What Can’t They? </vt:lpstr>
      <vt:lpstr>PowerPoint Presentation</vt:lpstr>
      <vt:lpstr>The Main Topic of the Article: </vt:lpstr>
      <vt:lpstr>What is Genetic Essentialism? </vt:lpstr>
      <vt:lpstr> How Does Genetic Education Influence Beliefs? </vt:lpstr>
      <vt:lpstr>What Do Researchers Suggest? </vt:lpstr>
      <vt:lpstr> Field Studies from the Special Issue: </vt:lpstr>
      <vt:lpstr>Real-World Examples – “Genetics and Identity”</vt:lpstr>
      <vt:lpstr>PowerPoint Presentation</vt:lpstr>
      <vt:lpstr>PowerPoint Presentation</vt:lpstr>
      <vt:lpstr>PowerPoint Presentation</vt:lpstr>
      <vt:lpstr>PowerPoint Presentation</vt:lpstr>
      <vt:lpstr>Background Context: </vt:lpstr>
      <vt:lpstr>What Does This Research Do? </vt:lpstr>
      <vt:lpstr>The Researcher’s Position on the “Genetic Perspective”: </vt:lpstr>
      <vt:lpstr>Key Points and Criticisms: </vt:lpstr>
      <vt:lpstr>Final Aim of the Article: </vt:lpstr>
      <vt:lpstr> Final Note – Genetic Identity as a Starting Point: “I resemble my parents” </vt:lpstr>
      <vt:lpstr>Secondly: “The Genetic Blame Game” – This is how I was made </vt:lpstr>
      <vt:lpstr> Thirdly: What about “Junk DNA”? </vt:lpstr>
      <vt:lpstr> Fourthly: Genes Aren’t Everything – Identical Twins </vt:lpstr>
      <vt:lpstr> Fifthly: The Code Beyond Genes – Epigenetics </vt:lpstr>
      <vt:lpstr> Sixthly: Can We Influence the Identity of Others? </vt:lpstr>
      <vt:lpstr> Seventhly: Intergenerational Effects – Transgenerational Epigenetics </vt:lpstr>
      <vt:lpstr> Eighthly: What Does Identity Mean in Light of All This?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and Identity</dc:title>
  <dc:subject/>
  <dc:creator>hp</dc:creator>
  <cp:keywords/>
  <dc:description>generated using python-pptx</dc:description>
  <cp:lastModifiedBy>Maher</cp:lastModifiedBy>
  <cp:revision>11</cp:revision>
  <dcterms:created xsi:type="dcterms:W3CDTF">2013-01-27T09:14:16Z</dcterms:created>
  <dcterms:modified xsi:type="dcterms:W3CDTF">2025-06-24T06:16:24Z</dcterms:modified>
  <cp:category/>
</cp:coreProperties>
</file>