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A320B-58F9-2E75-1E09-CDCFB0994C7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375C21-DE66-2813-E0D9-E9E80FBA4A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B96FA0-C5A5-4797-BAF4-352BA1AB82AC}"/>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1CF35605-7374-4399-3DB7-56F7354613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F466A2-1149-5C38-EC43-127510C90CD4}"/>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382802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B77A1-FC3D-1571-A29A-A7E21D8C5D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0CB7C4-A126-E3AB-F108-CC261C7D39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1388AB-2C48-30A3-6AED-58A65A54AF23}"/>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7EA56AFF-F60F-43EB-64A3-7259CB6A0F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2C53E0-43DA-B3E5-060B-22FE91AB2553}"/>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4209173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421222-CC7F-E1E8-6E7B-A96A778048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A28B89-859A-BEA7-5F60-219E0467D8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812A63-B837-D21C-F031-1FEDDB56B23B}"/>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5CC152C0-9981-C75E-879A-77CFE90207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8D6321-1601-519A-EE4A-CF8CF51C9A4D}"/>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48945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4F21D-4E09-5950-3011-AE978558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782DAB-F062-B13A-245A-7707329653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5025C1-F5A1-B7E1-4A21-7543A0A5FD17}"/>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3BBCE8D8-0A0C-0CD5-7A59-494B4A187A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CE078-5541-F6C6-3193-651CF1C8EF31}"/>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1077785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0BC79-8863-3DB7-DD07-B54CE0192D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D79703-E316-3D72-3DB2-9BCEB77AA3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44246D-9D83-232F-DC62-A90C7A841AF3}"/>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B022ED91-932D-2F48-5E0F-1BBAB3ECCC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C186C3-B109-8EF2-F9FC-5BA14DCF2461}"/>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143469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E2DC8-5AEF-B272-C812-0268355037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FC5A9C-FFCF-E719-C5A5-58E033D1FA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4ADF1A-D1D8-FE36-FF8D-9F19B9F34F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16AAD7-0239-35B6-3E2A-3981FA1772AC}"/>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6" name="Footer Placeholder 5">
            <a:extLst>
              <a:ext uri="{FF2B5EF4-FFF2-40B4-BE49-F238E27FC236}">
                <a16:creationId xmlns:a16="http://schemas.microsoft.com/office/drawing/2014/main" id="{6FED7839-26C6-5FED-BE33-C5AFF5A4AC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FA73EF-F263-28EB-1B14-EBD9C78D3979}"/>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1368764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B23DC-C22E-CF84-DFFF-0D7FA849B1B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0F3768-18D1-4227-9469-76B43D8BA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27E18D-8283-EF87-0724-4762DC9ACB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E796CD-572A-3AC1-1B95-1B70F789D3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51819A-AF5D-ADC0-24FE-E0589AF596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729E70-83CD-CEE3-9F9F-F15A8FA4C710}"/>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8" name="Footer Placeholder 7">
            <a:extLst>
              <a:ext uri="{FF2B5EF4-FFF2-40B4-BE49-F238E27FC236}">
                <a16:creationId xmlns:a16="http://schemas.microsoft.com/office/drawing/2014/main" id="{0684ECBA-8DCC-D357-D260-4143841C30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186AECD-8AA2-C139-7793-C0C91F2FC73E}"/>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4144896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BD9BB-DBFA-ED0D-6EDC-D78F5FBB50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528671-5E81-15D4-1317-48C41BF691CC}"/>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4" name="Footer Placeholder 3">
            <a:extLst>
              <a:ext uri="{FF2B5EF4-FFF2-40B4-BE49-F238E27FC236}">
                <a16:creationId xmlns:a16="http://schemas.microsoft.com/office/drawing/2014/main" id="{6AC63B9E-7C0A-4E01-2CBB-1BB8C6244D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FFCD97-806E-0848-571D-D9D937D9E3E7}"/>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1928808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F70B68-A56B-4199-A2B7-62F1BFC5CDDE}"/>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3" name="Footer Placeholder 2">
            <a:extLst>
              <a:ext uri="{FF2B5EF4-FFF2-40B4-BE49-F238E27FC236}">
                <a16:creationId xmlns:a16="http://schemas.microsoft.com/office/drawing/2014/main" id="{F4079BA8-837A-9ADB-54EF-E4FFB1886D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2641BD-E880-572A-AD71-74BA89B015D3}"/>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700857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8F279-20EF-E118-204F-22D73118F0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F7D01E5-A20A-C9A0-4AC8-2FE9A216D7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DA7E23-BF5C-29A2-8F0B-D0A421A697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039DFF-3DEB-0784-4CD8-800602E80960}"/>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6" name="Footer Placeholder 5">
            <a:extLst>
              <a:ext uri="{FF2B5EF4-FFF2-40B4-BE49-F238E27FC236}">
                <a16:creationId xmlns:a16="http://schemas.microsoft.com/office/drawing/2014/main" id="{29CFA054-4357-DE4D-A8F2-125E0694CF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9405DB-6F98-BB8C-EFD3-B94DD4E2E7CD}"/>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2883678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7762A-F332-8AA7-0232-13AC0D23AE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0E7AA8-F3FA-7D4D-B335-63D20956B8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0504A7-9662-7CBE-0079-EA4B399913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7DC1FE-A56F-8F08-C360-CDB74DB959E0}"/>
              </a:ext>
            </a:extLst>
          </p:cNvPr>
          <p:cNvSpPr>
            <a:spLocks noGrp="1"/>
          </p:cNvSpPr>
          <p:nvPr>
            <p:ph type="dt" sz="half" idx="10"/>
          </p:nvPr>
        </p:nvSpPr>
        <p:spPr/>
        <p:txBody>
          <a:bodyPr/>
          <a:lstStyle/>
          <a:p>
            <a:fld id="{092941DD-4457-4783-8E95-984A05F58E92}" type="datetimeFigureOut">
              <a:rPr lang="en-US" smtClean="0"/>
              <a:t>3/5/2025</a:t>
            </a:fld>
            <a:endParaRPr lang="en-US"/>
          </a:p>
        </p:txBody>
      </p:sp>
      <p:sp>
        <p:nvSpPr>
          <p:cNvPr id="6" name="Footer Placeholder 5">
            <a:extLst>
              <a:ext uri="{FF2B5EF4-FFF2-40B4-BE49-F238E27FC236}">
                <a16:creationId xmlns:a16="http://schemas.microsoft.com/office/drawing/2014/main" id="{237C0EC1-5688-E92F-3A2F-8F52883D74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A0C91F-795C-B5F9-7293-2D6FDE1BB00E}"/>
              </a:ext>
            </a:extLst>
          </p:cNvPr>
          <p:cNvSpPr>
            <a:spLocks noGrp="1"/>
          </p:cNvSpPr>
          <p:nvPr>
            <p:ph type="sldNum" sz="quarter" idx="12"/>
          </p:nvPr>
        </p:nvSpPr>
        <p:spPr/>
        <p:txBody>
          <a:bodyPr/>
          <a:lstStyle/>
          <a:p>
            <a:fld id="{6BDB1784-469A-4207-B661-966347196CB7}" type="slidenum">
              <a:rPr lang="en-US" smtClean="0"/>
              <a:t>‹#›</a:t>
            </a:fld>
            <a:endParaRPr lang="en-US"/>
          </a:p>
        </p:txBody>
      </p:sp>
    </p:spTree>
    <p:extLst>
      <p:ext uri="{BB962C8B-B14F-4D97-AF65-F5344CB8AC3E}">
        <p14:creationId xmlns:p14="http://schemas.microsoft.com/office/powerpoint/2010/main" val="335484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F514CC-80DD-D8C3-7C92-09231BF136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341BE9-EBF0-62A8-55A8-5CAA8D3A8F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9C6FE-F3A0-EAB8-58BB-749A4F9B8B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2941DD-4457-4783-8E95-984A05F58E92}" type="datetimeFigureOut">
              <a:rPr lang="en-US" smtClean="0"/>
              <a:t>3/5/2025</a:t>
            </a:fld>
            <a:endParaRPr lang="en-US"/>
          </a:p>
        </p:txBody>
      </p:sp>
      <p:sp>
        <p:nvSpPr>
          <p:cNvPr id="5" name="Footer Placeholder 4">
            <a:extLst>
              <a:ext uri="{FF2B5EF4-FFF2-40B4-BE49-F238E27FC236}">
                <a16:creationId xmlns:a16="http://schemas.microsoft.com/office/drawing/2014/main" id="{14171E09-C253-71B6-A587-93FF92ABE3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18AA2C-585D-B62E-422A-A271AAA46F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DB1784-469A-4207-B661-966347196CB7}" type="slidenum">
              <a:rPr lang="en-US" smtClean="0"/>
              <a:t>‹#›</a:t>
            </a:fld>
            <a:endParaRPr lang="en-US"/>
          </a:p>
        </p:txBody>
      </p:sp>
    </p:spTree>
    <p:extLst>
      <p:ext uri="{BB962C8B-B14F-4D97-AF65-F5344CB8AC3E}">
        <p14:creationId xmlns:p14="http://schemas.microsoft.com/office/powerpoint/2010/main" val="2240844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6156-3FC9-7A41-56BD-C9726A9C6422}"/>
              </a:ext>
            </a:extLst>
          </p:cNvPr>
          <p:cNvSpPr>
            <a:spLocks noGrp="1"/>
          </p:cNvSpPr>
          <p:nvPr>
            <p:ph type="ctrTitle"/>
          </p:nvPr>
        </p:nvSpPr>
        <p:spPr>
          <a:xfrm>
            <a:off x="1524000" y="1122363"/>
            <a:ext cx="9144000" cy="1320800"/>
          </a:xfrm>
        </p:spPr>
        <p:txBody>
          <a:bodyPr>
            <a:normAutofit/>
          </a:bodyPr>
          <a:lstStyle/>
          <a:p>
            <a:r>
              <a:rPr lang="en-US" sz="4000" b="1" dirty="0">
                <a:latin typeface="Times New Roman" panose="02020603050405020304" pitchFamily="18" charset="0"/>
                <a:cs typeface="Times New Roman" panose="02020603050405020304" pitchFamily="18" charset="0"/>
              </a:rPr>
              <a:t>Carcinogenesis and carcinogens</a:t>
            </a:r>
            <a:br>
              <a:rPr lang="en-US" sz="4000" b="1" dirty="0">
                <a:latin typeface="Times New Roman" panose="02020603050405020304" pitchFamily="18" charset="0"/>
                <a:cs typeface="Times New Roman" panose="02020603050405020304" pitchFamily="18" charset="0"/>
              </a:rPr>
            </a:br>
            <a:r>
              <a:rPr lang="ar-IQ" sz="4000" b="1" dirty="0">
                <a:latin typeface="Times New Roman" panose="02020603050405020304" pitchFamily="18" charset="0"/>
                <a:cs typeface="Times New Roman" panose="02020603050405020304" pitchFamily="18" charset="0"/>
              </a:rPr>
              <a:t>المسرطنات</a:t>
            </a:r>
            <a:endParaRPr lang="en-US" sz="40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559A544C-C5A5-56BF-FF4E-1D4270A95BE9}"/>
              </a:ext>
            </a:extLst>
          </p:cNvPr>
          <p:cNvSpPr>
            <a:spLocks noGrp="1"/>
          </p:cNvSpPr>
          <p:nvPr>
            <p:ph type="subTitle" idx="1"/>
          </p:nvPr>
        </p:nvSpPr>
        <p:spPr/>
        <p:txBody>
          <a:bodyPr/>
          <a:lstStyle/>
          <a:p>
            <a:r>
              <a:rPr lang="en-US" b="1" dirty="0">
                <a:latin typeface="Times New Roman" panose="02020603050405020304" pitchFamily="18" charset="0"/>
                <a:cs typeface="Times New Roman" panose="02020603050405020304" pitchFamily="18" charset="0"/>
              </a:rPr>
              <a:t>Prof Dr. Zainab Ismail Ibrahim</a:t>
            </a:r>
          </a:p>
          <a:p>
            <a:r>
              <a:rPr lang="en-US" b="1" dirty="0">
                <a:latin typeface="Times New Roman" panose="02020603050405020304" pitchFamily="18" charset="0"/>
                <a:cs typeface="Times New Roman" panose="02020603050405020304" pitchFamily="18" charset="0"/>
              </a:rPr>
              <a:t>Department of Pathology and poultry diseases</a:t>
            </a:r>
          </a:p>
          <a:p>
            <a:r>
              <a:rPr lang="en-US" b="1" dirty="0">
                <a:latin typeface="Times New Roman" panose="02020603050405020304" pitchFamily="18" charset="0"/>
                <a:cs typeface="Times New Roman" panose="02020603050405020304" pitchFamily="18" charset="0"/>
              </a:rPr>
              <a:t>2024-2025</a:t>
            </a:r>
          </a:p>
        </p:txBody>
      </p:sp>
    </p:spTree>
    <p:extLst>
      <p:ext uri="{BB962C8B-B14F-4D97-AF65-F5344CB8AC3E}">
        <p14:creationId xmlns:p14="http://schemas.microsoft.com/office/powerpoint/2010/main" val="2720193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7BC775-15A2-3F24-C7EA-AAB79C39B215}"/>
              </a:ext>
            </a:extLst>
          </p:cNvPr>
          <p:cNvSpPr>
            <a:spLocks noGrp="1"/>
          </p:cNvSpPr>
          <p:nvPr>
            <p:ph idx="1"/>
          </p:nvPr>
        </p:nvSpPr>
        <p:spPr>
          <a:xfrm>
            <a:off x="838199" y="385763"/>
            <a:ext cx="10691813" cy="6215062"/>
          </a:xfrm>
        </p:spPr>
        <p:txBody>
          <a:bodyPr>
            <a:normAutofit fontScale="77500" lnSpcReduction="20000"/>
          </a:bodyPr>
          <a:lstStyle/>
          <a:p>
            <a:pPr marL="0" indent="0" algn="just" rtl="1">
              <a:lnSpc>
                <a:spcPct val="160000"/>
              </a:lnSpc>
              <a:spcBef>
                <a:spcPts val="0"/>
              </a:spcBef>
            </a:pPr>
            <a:r>
              <a:rPr lang="ar-IQ" b="1" dirty="0"/>
              <a:t>مجموعة رقم 2: </a:t>
            </a:r>
            <a:r>
              <a:rPr lang="ar-IQ" dirty="0"/>
              <a:t>وتقسم إلى قسمين </a:t>
            </a:r>
            <a:endParaRPr lang="en-US" dirty="0"/>
          </a:p>
          <a:p>
            <a:pPr marL="0" indent="0" algn="just" rtl="1">
              <a:lnSpc>
                <a:spcPct val="160000"/>
              </a:lnSpc>
              <a:spcBef>
                <a:spcPts val="0"/>
              </a:spcBef>
            </a:pPr>
            <a:r>
              <a:rPr lang="ar-IQ" b="1" dirty="0"/>
              <a:t>مجموعة 2 أ</a:t>
            </a:r>
            <a:r>
              <a:rPr lang="ar-IQ" dirty="0"/>
              <a:t>، وهي مواد ربما تكون مسرطنة بشريًا، منها: دواء الأدرياميسين  </a:t>
            </a:r>
            <a:r>
              <a:rPr lang="en-US" dirty="0"/>
              <a:t>Adriamycin) </a:t>
            </a:r>
            <a:r>
              <a:rPr lang="ar-IQ" dirty="0"/>
              <a:t> ) المستخدم لعلاج مرض السرطان، ودواء الكلورامفينيكول </a:t>
            </a:r>
            <a:r>
              <a:rPr lang="en-US" dirty="0"/>
              <a:t>Chloramphenicol)</a:t>
            </a:r>
            <a:r>
              <a:rPr lang="ar-IQ" dirty="0"/>
              <a:t>)</a:t>
            </a:r>
            <a:r>
              <a:rPr lang="en-US" dirty="0"/>
              <a:t>، </a:t>
            </a:r>
            <a:r>
              <a:rPr lang="ar-IQ" dirty="0"/>
              <a:t>ودواء سيسبلاتين </a:t>
            </a:r>
            <a:r>
              <a:rPr lang="en-US" dirty="0"/>
              <a:t>Cisplatin)</a:t>
            </a:r>
            <a:r>
              <a:rPr lang="ar-IQ" dirty="0"/>
              <a:t>)</a:t>
            </a:r>
            <a:r>
              <a:rPr lang="en-US" dirty="0"/>
              <a:t>، </a:t>
            </a:r>
            <a:r>
              <a:rPr lang="ar-IQ" dirty="0"/>
              <a:t>المستخدم لعلاج مرض السرطان، ومعدن الكوبالت </a:t>
            </a:r>
            <a:r>
              <a:rPr lang="en-US" dirty="0"/>
              <a:t>Cobalt) </a:t>
            </a:r>
            <a:r>
              <a:rPr lang="ar-IQ" dirty="0"/>
              <a:t>) مع مادة الكنجستون، </a:t>
            </a:r>
          </a:p>
          <a:p>
            <a:pPr marL="0" indent="0" algn="just" rtl="1">
              <a:lnSpc>
                <a:spcPct val="160000"/>
              </a:lnSpc>
              <a:spcBef>
                <a:spcPts val="0"/>
              </a:spcBef>
            </a:pPr>
            <a:r>
              <a:rPr lang="ar-IQ" dirty="0"/>
              <a:t>وقلي الأطعمة والغازات المنبعثة منها على درجات الحرارة العالية، والإصابة بمرض الملاريا، </a:t>
            </a:r>
          </a:p>
          <a:p>
            <a:pPr marL="0" indent="0" algn="just" rtl="1">
              <a:lnSpc>
                <a:spcPct val="160000"/>
              </a:lnSpc>
              <a:spcBef>
                <a:spcPts val="0"/>
              </a:spcBef>
            </a:pPr>
            <a:r>
              <a:rPr lang="ar-IQ" dirty="0"/>
              <a:t>والخردل </a:t>
            </a:r>
            <a:r>
              <a:rPr lang="en-US" dirty="0"/>
              <a:t>Nitrogen Mustard)</a:t>
            </a:r>
            <a:r>
              <a:rPr lang="ar-IQ" dirty="0"/>
              <a:t>)</a:t>
            </a:r>
            <a:r>
              <a:rPr lang="en-US" dirty="0"/>
              <a:t>، </a:t>
            </a:r>
            <a:r>
              <a:rPr lang="ar-IQ" dirty="0"/>
              <a:t>ودواء البيوغليتازون </a:t>
            </a:r>
            <a:r>
              <a:rPr lang="en-US" dirty="0"/>
              <a:t>Pioglitazone)</a:t>
            </a:r>
            <a:r>
              <a:rPr lang="ar-IQ" dirty="0"/>
              <a:t>)</a:t>
            </a:r>
            <a:r>
              <a:rPr lang="en-US" dirty="0"/>
              <a:t>، </a:t>
            </a:r>
            <a:r>
              <a:rPr lang="ar-IQ" dirty="0"/>
              <a:t>المستخدم لعلاج مرض السكري من النوع الثاني، </a:t>
            </a:r>
          </a:p>
          <a:p>
            <a:pPr marL="0" indent="0" algn="just" rtl="1">
              <a:lnSpc>
                <a:spcPct val="160000"/>
              </a:lnSpc>
              <a:spcBef>
                <a:spcPts val="0"/>
              </a:spcBef>
            </a:pPr>
            <a:r>
              <a:rPr lang="ar-IQ" dirty="0"/>
              <a:t>والمشروبات الساخنة جدًا (فوق 65 درجة مئوية)، ومادة النفثالين </a:t>
            </a:r>
            <a:r>
              <a:rPr lang="en-US" dirty="0"/>
              <a:t>Naphthalene)</a:t>
            </a:r>
            <a:r>
              <a:rPr lang="ar-IQ" dirty="0"/>
              <a:t>)</a:t>
            </a:r>
            <a:r>
              <a:rPr lang="en-US" dirty="0"/>
              <a:t>، </a:t>
            </a:r>
            <a:r>
              <a:rPr lang="ar-IQ" dirty="0"/>
              <a:t>ودواء الفينيتوين </a:t>
            </a:r>
            <a:r>
              <a:rPr lang="en-US" dirty="0"/>
              <a:t>Phenytoin)</a:t>
            </a:r>
            <a:r>
              <a:rPr lang="ar-IQ" dirty="0"/>
              <a:t>),</a:t>
            </a:r>
            <a:r>
              <a:rPr lang="en-US" dirty="0"/>
              <a:t> </a:t>
            </a:r>
            <a:r>
              <a:rPr lang="ar-IQ" dirty="0"/>
              <a:t>المستخدم لعلاج مرض الصرع، ودواء البروجيستيرون ), وهو هرمون صناعي يتم تصنيعه في جسم الأنثى. </a:t>
            </a:r>
          </a:p>
          <a:p>
            <a:pPr marL="0" indent="0" algn="just" rtl="1">
              <a:lnSpc>
                <a:spcPct val="160000"/>
              </a:lnSpc>
              <a:spcBef>
                <a:spcPts val="0"/>
              </a:spcBef>
            </a:pPr>
            <a:r>
              <a:rPr lang="ar-IQ" b="1" dirty="0"/>
              <a:t>ومجموعة 2 ب، </a:t>
            </a:r>
            <a:r>
              <a:rPr lang="ar-IQ" dirty="0"/>
              <a:t>مواد يحتمل أن تكون مسرطنة بشريًا.</a:t>
            </a:r>
          </a:p>
          <a:p>
            <a:pPr marL="0" indent="0" algn="just" rtl="1">
              <a:lnSpc>
                <a:spcPct val="160000"/>
              </a:lnSpc>
              <a:spcBef>
                <a:spcPts val="0"/>
              </a:spcBef>
            </a:pPr>
            <a:r>
              <a:rPr lang="ar-IQ" b="1" dirty="0"/>
              <a:t>مجموعة رقم 3: </a:t>
            </a:r>
            <a:r>
              <a:rPr lang="ar-IQ" dirty="0"/>
              <a:t>مواد لا تصنف بأنها مسرطنة بشريًا.</a:t>
            </a:r>
          </a:p>
          <a:p>
            <a:pPr marL="0" indent="0" algn="just" rtl="1">
              <a:lnSpc>
                <a:spcPct val="160000"/>
              </a:lnSpc>
              <a:spcBef>
                <a:spcPts val="0"/>
              </a:spcBef>
            </a:pPr>
            <a:r>
              <a:rPr lang="ar-IQ" b="1" dirty="0"/>
              <a:t>مجموعة رقم 4: </a:t>
            </a:r>
            <a:r>
              <a:rPr lang="ar-IQ" dirty="0"/>
              <a:t>مواد يحتمل أن لا تكون مسرطنة بشريًا.</a:t>
            </a:r>
            <a:endParaRPr lang="en-US" dirty="0"/>
          </a:p>
        </p:txBody>
      </p:sp>
    </p:spTree>
    <p:extLst>
      <p:ext uri="{BB962C8B-B14F-4D97-AF65-F5344CB8AC3E}">
        <p14:creationId xmlns:p14="http://schemas.microsoft.com/office/powerpoint/2010/main" val="1083065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3D51C-2FFC-3870-A07B-2D03BB6F6651}"/>
              </a:ext>
            </a:extLst>
          </p:cNvPr>
          <p:cNvSpPr>
            <a:spLocks noGrp="1"/>
          </p:cNvSpPr>
          <p:nvPr>
            <p:ph type="title"/>
          </p:nvPr>
        </p:nvSpPr>
        <p:spPr>
          <a:xfrm>
            <a:off x="838200" y="365125"/>
            <a:ext cx="10515600" cy="835025"/>
          </a:xfrm>
        </p:spPr>
        <p:txBody>
          <a:bodyPr>
            <a:normAutofit fontScale="90000"/>
          </a:bodyPr>
          <a:lstStyle/>
          <a:p>
            <a:pPr algn="r"/>
            <a:br>
              <a:rPr lang="ar-IQ" sz="3200" b="1" i="0" dirty="0">
                <a:solidFill>
                  <a:srgbClr val="212529"/>
                </a:solidFill>
                <a:effectLst/>
                <a:latin typeface="DroidKufi-Bold"/>
              </a:rPr>
            </a:br>
            <a:r>
              <a:rPr lang="ar-IQ" sz="3200" b="1" i="0" dirty="0">
                <a:solidFill>
                  <a:srgbClr val="212529"/>
                </a:solidFill>
                <a:effectLst/>
                <a:latin typeface="DroidKufi-Bold"/>
              </a:rPr>
              <a:t>عوامل الخطورة: </a:t>
            </a:r>
            <a:br>
              <a:rPr lang="ar-IQ" sz="3200" b="0" i="0" dirty="0">
                <a:solidFill>
                  <a:srgbClr val="212529"/>
                </a:solidFill>
                <a:effectLst/>
                <a:latin typeface="DroidArabicKufi"/>
              </a:rPr>
            </a:br>
            <a:endParaRPr lang="en-US" sz="3200" dirty="0"/>
          </a:p>
        </p:txBody>
      </p:sp>
      <p:sp>
        <p:nvSpPr>
          <p:cNvPr id="3" name="Content Placeholder 2">
            <a:extLst>
              <a:ext uri="{FF2B5EF4-FFF2-40B4-BE49-F238E27FC236}">
                <a16:creationId xmlns:a16="http://schemas.microsoft.com/office/drawing/2014/main" id="{31C89A70-1DC7-E6D2-39FE-4657800C3CA3}"/>
              </a:ext>
            </a:extLst>
          </p:cNvPr>
          <p:cNvSpPr>
            <a:spLocks noGrp="1"/>
          </p:cNvSpPr>
          <p:nvPr>
            <p:ph idx="1"/>
          </p:nvPr>
        </p:nvSpPr>
        <p:spPr>
          <a:xfrm>
            <a:off x="838199" y="1200150"/>
            <a:ext cx="10634663" cy="4976813"/>
          </a:xfrm>
        </p:spPr>
        <p:txBody>
          <a:bodyPr>
            <a:normAutofit lnSpcReduction="10000"/>
          </a:bodyPr>
          <a:lstStyle/>
          <a:p>
            <a:pPr marL="0" indent="0" algn="just" rtl="1">
              <a:lnSpc>
                <a:spcPct val="150000"/>
              </a:lnSpc>
              <a:spcBef>
                <a:spcPts val="0"/>
              </a:spcBef>
              <a:buFont typeface="Arial" panose="020B0604020202020204" pitchFamily="34" charset="0"/>
              <a:buChar char="•"/>
            </a:pPr>
            <a:r>
              <a:rPr lang="ar-IQ" b="1" i="0" dirty="0">
                <a:solidFill>
                  <a:srgbClr val="212529"/>
                </a:solidFill>
                <a:effectLst/>
                <a:latin typeface="DroidKufi-Bold"/>
              </a:rPr>
              <a:t>العمر</a:t>
            </a:r>
            <a:r>
              <a:rPr lang="ar-IQ" b="0" i="0" dirty="0">
                <a:solidFill>
                  <a:srgbClr val="212529"/>
                </a:solidFill>
                <a:effectLst/>
                <a:latin typeface="DroidArabicKufi"/>
              </a:rPr>
              <a:t>: معظم حالات السرطان تكتشف عند سن 55 وأكبر، إلا أن السرطان ممكن أن يُكتشف عند أية مرحلة عمرية. </a:t>
            </a:r>
          </a:p>
          <a:p>
            <a:pPr marL="0" indent="0" algn="just" rtl="1">
              <a:lnSpc>
                <a:spcPct val="150000"/>
              </a:lnSpc>
              <a:spcBef>
                <a:spcPts val="0"/>
              </a:spcBef>
              <a:buFont typeface="Arial" panose="020B0604020202020204" pitchFamily="34" charset="0"/>
              <a:buChar char="•"/>
            </a:pPr>
            <a:r>
              <a:rPr lang="ar-IQ" b="1" i="0" dirty="0">
                <a:solidFill>
                  <a:srgbClr val="212529"/>
                </a:solidFill>
                <a:effectLst/>
                <a:latin typeface="DroidKufi-Bold"/>
              </a:rPr>
              <a:t>نمط الحياة:</a:t>
            </a:r>
            <a:r>
              <a:rPr lang="ar-IQ" b="0" i="0" dirty="0">
                <a:solidFill>
                  <a:srgbClr val="212529"/>
                </a:solidFill>
                <a:effectLst/>
                <a:latin typeface="DroidArabicKufi"/>
              </a:rPr>
              <a:t> يزيد معدل السرطان لدى الأشخاص ذوي السلوكيات غير الصحية كالتدخين، وشرب الكحول، والتعرض المباشر لأشعة الشمس والعلاقات المحرمة. </a:t>
            </a:r>
          </a:p>
          <a:p>
            <a:pPr marL="0" indent="0" algn="just" rtl="1">
              <a:lnSpc>
                <a:spcPct val="150000"/>
              </a:lnSpc>
              <a:spcBef>
                <a:spcPts val="0"/>
              </a:spcBef>
              <a:buFont typeface="Arial" panose="020B0604020202020204" pitchFamily="34" charset="0"/>
              <a:buChar char="•"/>
            </a:pPr>
            <a:r>
              <a:rPr lang="ar-IQ" b="1" i="0" dirty="0">
                <a:solidFill>
                  <a:srgbClr val="212529"/>
                </a:solidFill>
                <a:effectLst/>
                <a:latin typeface="DroidKufi-Bold"/>
              </a:rPr>
              <a:t>التاريخ العائلي:</a:t>
            </a:r>
            <a:r>
              <a:rPr lang="ar-IQ" b="0" i="0" dirty="0">
                <a:solidFill>
                  <a:srgbClr val="212529"/>
                </a:solidFill>
                <a:effectLst/>
                <a:latin typeface="DroidArabicKufi"/>
              </a:rPr>
              <a:t> تتحمل الوراثة 5-10% من نسبة الإصابة بالسرطان؛ ولكن ليس بالضرورة أن كل من لديه عامل وراثي يصاب بالسرطان. </a:t>
            </a:r>
          </a:p>
          <a:p>
            <a:pPr marL="0" indent="0" algn="just" rtl="1">
              <a:lnSpc>
                <a:spcPct val="150000"/>
              </a:lnSpc>
              <a:spcBef>
                <a:spcPts val="0"/>
              </a:spcBef>
              <a:buFont typeface="Arial" panose="020B0604020202020204" pitchFamily="34" charset="0"/>
              <a:buChar char="•"/>
            </a:pPr>
            <a:r>
              <a:rPr lang="ar-IQ" b="1" i="0" dirty="0">
                <a:solidFill>
                  <a:srgbClr val="212529"/>
                </a:solidFill>
                <a:effectLst/>
                <a:latin typeface="DroidKufi-Bold"/>
              </a:rPr>
              <a:t>الحالة الصحية</a:t>
            </a:r>
            <a:r>
              <a:rPr lang="ar-IQ" b="0" i="0" dirty="0">
                <a:solidFill>
                  <a:srgbClr val="212529"/>
                </a:solidFill>
                <a:effectLst/>
                <a:latin typeface="DroidArabicKufi"/>
              </a:rPr>
              <a:t>: هناك علاقة بين الأمراض المزمنة والسرطان مثل مرض التهاب القولون المزمن. </a:t>
            </a:r>
          </a:p>
          <a:p>
            <a:endParaRPr lang="en-US" dirty="0"/>
          </a:p>
        </p:txBody>
      </p:sp>
    </p:spTree>
    <p:extLst>
      <p:ext uri="{BB962C8B-B14F-4D97-AF65-F5344CB8AC3E}">
        <p14:creationId xmlns:p14="http://schemas.microsoft.com/office/powerpoint/2010/main" val="773229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A88EF-2298-5B6E-4AB9-D17FD17C5905}"/>
              </a:ext>
            </a:extLst>
          </p:cNvPr>
          <p:cNvSpPr>
            <a:spLocks noGrp="1"/>
          </p:cNvSpPr>
          <p:nvPr>
            <p:ph type="title"/>
          </p:nvPr>
        </p:nvSpPr>
        <p:spPr/>
        <p:txBody>
          <a:bodyPr/>
          <a:lstStyle/>
          <a:p>
            <a:pPr algn="r"/>
            <a:r>
              <a:rPr lang="ar-IQ" dirty="0"/>
              <a:t>حقائق رئيسية</a:t>
            </a:r>
            <a:br>
              <a:rPr lang="ar-IQ" dirty="0"/>
            </a:br>
            <a:endParaRPr lang="en-US" dirty="0"/>
          </a:p>
        </p:txBody>
      </p:sp>
      <p:sp>
        <p:nvSpPr>
          <p:cNvPr id="3" name="Content Placeholder 2">
            <a:extLst>
              <a:ext uri="{FF2B5EF4-FFF2-40B4-BE49-F238E27FC236}">
                <a16:creationId xmlns:a16="http://schemas.microsoft.com/office/drawing/2014/main" id="{432BAB1E-807D-1059-77A4-D340513E02D7}"/>
              </a:ext>
            </a:extLst>
          </p:cNvPr>
          <p:cNvSpPr>
            <a:spLocks noGrp="1"/>
          </p:cNvSpPr>
          <p:nvPr>
            <p:ph idx="1"/>
          </p:nvPr>
        </p:nvSpPr>
        <p:spPr>
          <a:xfrm>
            <a:off x="457200" y="1027906"/>
            <a:ext cx="11010900" cy="5830094"/>
          </a:xfrm>
        </p:spPr>
        <p:txBody>
          <a:bodyPr>
            <a:normAutofit fontScale="85000" lnSpcReduction="10000"/>
          </a:bodyPr>
          <a:lstStyle/>
          <a:p>
            <a:pPr marL="0" indent="0" algn="r">
              <a:lnSpc>
                <a:spcPct val="160000"/>
              </a:lnSpc>
              <a:buNone/>
            </a:pPr>
            <a:r>
              <a:rPr lang="ar-IQ" b="1" dirty="0">
                <a:cs typeface="+mj-cs"/>
              </a:rPr>
              <a:t>السرطان</a:t>
            </a:r>
            <a:r>
              <a:rPr lang="ar-IQ" dirty="0">
                <a:cs typeface="+mj-cs"/>
              </a:rPr>
              <a:t> سبب رئيسي للوفاة في جميع أنحاء العالم، وقد أزهق أرواح 10 ملايين شخص تقريباً في عام 2020، أو ما يعادل وفاة واحدة تقريباً من كل 6 وفيات.</a:t>
            </a:r>
          </a:p>
          <a:p>
            <a:pPr marL="0" indent="0" algn="r">
              <a:lnSpc>
                <a:spcPct val="160000"/>
              </a:lnSpc>
              <a:buNone/>
            </a:pPr>
            <a:r>
              <a:rPr lang="ar-IQ" dirty="0">
                <a:cs typeface="+mj-cs"/>
              </a:rPr>
              <a:t>من أكثر </a:t>
            </a:r>
            <a:r>
              <a:rPr lang="ar-IQ" b="1" dirty="0">
                <a:cs typeface="+mj-cs"/>
              </a:rPr>
              <a:t>أنواع السرطان شيوعاً </a:t>
            </a:r>
            <a:r>
              <a:rPr lang="ar-IQ" dirty="0">
                <a:cs typeface="+mj-cs"/>
              </a:rPr>
              <a:t>سرطان الثدي وسرطان الرئة وسرطان القولون والمستقيم وسرطان البروستات.</a:t>
            </a:r>
          </a:p>
          <a:p>
            <a:pPr marL="0" indent="0" algn="r">
              <a:lnSpc>
                <a:spcPct val="160000"/>
              </a:lnSpc>
              <a:buNone/>
            </a:pPr>
            <a:r>
              <a:rPr lang="ar-IQ" dirty="0">
                <a:cs typeface="+mj-cs"/>
              </a:rPr>
              <a:t>تُعزى حوالي </a:t>
            </a:r>
            <a:r>
              <a:rPr lang="ar-IQ" b="1" dirty="0">
                <a:cs typeface="+mj-cs"/>
              </a:rPr>
              <a:t>ثلث الوفيات الناجمة عن السرطان </a:t>
            </a:r>
            <a:r>
              <a:rPr lang="ar-IQ" dirty="0">
                <a:cs typeface="+mj-cs"/>
              </a:rPr>
              <a:t>إلى تعاطي التبغ، وارتفاع منسب كتلة الجسم، وتعاطي الكحول، وانخفاض مدخول الجسم من الفواكه والخضروات، وقلّة ممارسة النشاط البدني. وإضافة إلى ذلك، فإن تلوّث الهواء من عوامل الخطر المهمة للإصابة بسرطان الرئة.</a:t>
            </a:r>
          </a:p>
          <a:p>
            <a:pPr marL="0" indent="0" algn="r">
              <a:lnSpc>
                <a:spcPct val="160000"/>
              </a:lnSpc>
              <a:buNone/>
            </a:pPr>
            <a:r>
              <a:rPr lang="ar-IQ" b="1" dirty="0">
                <a:cs typeface="+mj-cs"/>
              </a:rPr>
              <a:t>حالات العدوى المسبّبة للسرطان</a:t>
            </a:r>
            <a:r>
              <a:rPr lang="ar-IQ" dirty="0">
                <a:cs typeface="+mj-cs"/>
              </a:rPr>
              <a:t>، مثل عدوى فيروس الورم الحليمي البشري والتهاب الكبد، مسؤولة عمّا يقارب 30% من حالات السرطان في البلدان المنخفضة الدخل والمنتمية إلى الشريحة الدنيا من الدخل المتوسّط.</a:t>
            </a:r>
          </a:p>
          <a:p>
            <a:pPr marL="0" indent="0" algn="r">
              <a:lnSpc>
                <a:spcPct val="160000"/>
              </a:lnSpc>
              <a:buNone/>
            </a:pPr>
            <a:r>
              <a:rPr lang="ar-IQ" dirty="0">
                <a:cs typeface="+mj-cs"/>
              </a:rPr>
              <a:t>يمكن شفاء الكثير من أنواع السرطان إذا كُشفت حالاته وعُولجت مبكّراً.</a:t>
            </a:r>
            <a:endParaRPr lang="en-US" dirty="0">
              <a:cs typeface="+mj-cs"/>
            </a:endParaRPr>
          </a:p>
        </p:txBody>
      </p:sp>
    </p:spTree>
    <p:extLst>
      <p:ext uri="{BB962C8B-B14F-4D97-AF65-F5344CB8AC3E}">
        <p14:creationId xmlns:p14="http://schemas.microsoft.com/office/powerpoint/2010/main" val="255473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C605C-9CE8-ED25-DD0B-6693955AE780}"/>
              </a:ext>
            </a:extLst>
          </p:cNvPr>
          <p:cNvSpPr>
            <a:spLocks noGrp="1"/>
          </p:cNvSpPr>
          <p:nvPr>
            <p:ph type="title"/>
          </p:nvPr>
        </p:nvSpPr>
        <p:spPr/>
        <p:txBody>
          <a:bodyPr/>
          <a:lstStyle/>
          <a:p>
            <a:pPr algn="r"/>
            <a:r>
              <a:rPr lang="ar-IQ" dirty="0"/>
              <a:t>نظرة عامة</a:t>
            </a:r>
            <a:br>
              <a:rPr lang="ar-IQ" dirty="0"/>
            </a:br>
            <a:endParaRPr lang="en-US" dirty="0"/>
          </a:p>
        </p:txBody>
      </p:sp>
      <p:sp>
        <p:nvSpPr>
          <p:cNvPr id="3" name="Content Placeholder 2">
            <a:extLst>
              <a:ext uri="{FF2B5EF4-FFF2-40B4-BE49-F238E27FC236}">
                <a16:creationId xmlns:a16="http://schemas.microsoft.com/office/drawing/2014/main" id="{05F7585D-9B55-EAF8-8DB0-3F92AE39C8E3}"/>
              </a:ext>
            </a:extLst>
          </p:cNvPr>
          <p:cNvSpPr>
            <a:spLocks noGrp="1"/>
          </p:cNvSpPr>
          <p:nvPr>
            <p:ph idx="1"/>
          </p:nvPr>
        </p:nvSpPr>
        <p:spPr/>
        <p:txBody>
          <a:bodyPr/>
          <a:lstStyle/>
          <a:p>
            <a:pPr marL="0" indent="0" algn="r">
              <a:lnSpc>
                <a:spcPct val="150000"/>
              </a:lnSpc>
              <a:buNone/>
            </a:pPr>
            <a:r>
              <a:rPr lang="ar-IQ" b="1" dirty="0"/>
              <a:t>السرطان مصطلح عام </a:t>
            </a:r>
            <a:r>
              <a:rPr lang="ar-IQ" dirty="0"/>
              <a:t>يشمل مجموعة كبيرة من الأمراض التي يمكن أن تصيب أي جزء من الجسم، وهناك مصطلحات أخرى مستخدمة هي الأورام الخبيثة.</a:t>
            </a:r>
          </a:p>
          <a:p>
            <a:pPr marL="0" indent="0" algn="r">
              <a:lnSpc>
                <a:spcPct val="150000"/>
              </a:lnSpc>
              <a:buNone/>
            </a:pPr>
            <a:r>
              <a:rPr lang="ar-IQ" dirty="0"/>
              <a:t> ومن السمات المميزة للسرطان التولّد (التكاثر او الانقسام) السريع لخلايا شاذة تنمو خارج نطاق حدودها المعتادة وبإمكانها أن تغزو بعد ذلك أجزاءً مجاورة من الجسم وتنتشر في أعضاء أخرى منه؛ وتُطلق على العملية الأخيرة تسمية النقيلة. </a:t>
            </a:r>
          </a:p>
          <a:p>
            <a:pPr marL="0" indent="0" algn="r">
              <a:lnSpc>
                <a:spcPct val="150000"/>
              </a:lnSpc>
              <a:buNone/>
            </a:pPr>
            <a:r>
              <a:rPr lang="ar-IQ" dirty="0"/>
              <a:t>وتمثل النقائل المنتشرة على نطاق واسع أهم أسباب الوفاة من جراء السرطان.</a:t>
            </a:r>
            <a:endParaRPr lang="en-US" dirty="0"/>
          </a:p>
        </p:txBody>
      </p:sp>
    </p:spTree>
    <p:extLst>
      <p:ext uri="{BB962C8B-B14F-4D97-AF65-F5344CB8AC3E}">
        <p14:creationId xmlns:p14="http://schemas.microsoft.com/office/powerpoint/2010/main" val="1642643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5EB0B-DE72-DA77-714F-EF0996B09E0B}"/>
              </a:ext>
            </a:extLst>
          </p:cNvPr>
          <p:cNvSpPr>
            <a:spLocks noGrp="1"/>
          </p:cNvSpPr>
          <p:nvPr>
            <p:ph type="title"/>
          </p:nvPr>
        </p:nvSpPr>
        <p:spPr/>
        <p:txBody>
          <a:bodyPr>
            <a:normAutofit fontScale="90000"/>
          </a:bodyPr>
          <a:lstStyle/>
          <a:p>
            <a:pPr algn="just">
              <a:lnSpc>
                <a:spcPct val="100000"/>
              </a:lnSpc>
            </a:pPr>
            <a:br>
              <a:rPr lang="en-US" dirty="0"/>
            </a:br>
            <a:r>
              <a:rPr lang="ar-IQ" dirty="0"/>
              <a:t>المسرطنات:</a:t>
            </a:r>
            <a:br>
              <a:rPr lang="en-US" b="1" dirty="0"/>
            </a:br>
            <a:r>
              <a:rPr lang="en-US" b="1" dirty="0"/>
              <a:t>carcinogens</a:t>
            </a:r>
            <a:br>
              <a:rPr lang="ar-IQ" dirty="0"/>
            </a:br>
            <a:r>
              <a:rPr lang="ar-IQ" dirty="0"/>
              <a:t> </a:t>
            </a:r>
            <a:endParaRPr lang="en-US" dirty="0"/>
          </a:p>
        </p:txBody>
      </p:sp>
      <p:sp>
        <p:nvSpPr>
          <p:cNvPr id="3" name="Content Placeholder 2">
            <a:extLst>
              <a:ext uri="{FF2B5EF4-FFF2-40B4-BE49-F238E27FC236}">
                <a16:creationId xmlns:a16="http://schemas.microsoft.com/office/drawing/2014/main" id="{B9969523-3254-DFB4-C32C-B3077A4D49DA}"/>
              </a:ext>
            </a:extLst>
          </p:cNvPr>
          <p:cNvSpPr>
            <a:spLocks noGrp="1"/>
          </p:cNvSpPr>
          <p:nvPr>
            <p:ph idx="1"/>
          </p:nvPr>
        </p:nvSpPr>
        <p:spPr/>
        <p:txBody>
          <a:bodyPr/>
          <a:lstStyle/>
          <a:p>
            <a:pPr marL="0" indent="0" algn="just" rtl="1">
              <a:lnSpc>
                <a:spcPct val="150000"/>
              </a:lnSpc>
              <a:spcBef>
                <a:spcPts val="0"/>
              </a:spcBef>
            </a:pPr>
            <a:r>
              <a:rPr lang="ar-IQ" b="0" i="0" dirty="0">
                <a:solidFill>
                  <a:srgbClr val="474747"/>
                </a:solidFill>
                <a:effectLst/>
                <a:latin typeface="Google Sans"/>
              </a:rPr>
              <a:t>ان أول مادة مسرطنة تمّ تعرّفها هي </a:t>
            </a:r>
            <a:r>
              <a:rPr lang="ar-IQ" b="0" i="0" dirty="0">
                <a:solidFill>
                  <a:srgbClr val="040C28"/>
                </a:solidFill>
                <a:effectLst/>
                <a:latin typeface="Google Sans"/>
              </a:rPr>
              <a:t>مادة أروماتية</a:t>
            </a:r>
            <a:r>
              <a:rPr lang="ar-IQ" b="0" i="0" dirty="0">
                <a:solidFill>
                  <a:srgbClr val="474747"/>
                </a:solidFill>
                <a:effectLst/>
                <a:latin typeface="Google Sans"/>
              </a:rPr>
              <a:t> اكتشفت في القرن العشرين في سِناج المداخن. وقد عرف منظفو المداخن في بريطانيا بإصابتهم بالسرطان بمعدلات عالية جدًا. واكتشف العلماء أن السبب في ذلك يعود إلى المركب الأروماتي بنزوبايرين وهو ناتج ثانوي عن احتراق المخاليط المعقدة من المواد العضوية، ومنها الخشب والفحم</a:t>
            </a:r>
            <a:r>
              <a:rPr lang="en-US" dirty="0">
                <a:solidFill>
                  <a:srgbClr val="474747"/>
                </a:solidFill>
                <a:latin typeface="Google Sans"/>
              </a:rPr>
              <a:t>.</a:t>
            </a:r>
            <a:endParaRPr lang="en-US" dirty="0"/>
          </a:p>
        </p:txBody>
      </p:sp>
    </p:spTree>
    <p:extLst>
      <p:ext uri="{BB962C8B-B14F-4D97-AF65-F5344CB8AC3E}">
        <p14:creationId xmlns:p14="http://schemas.microsoft.com/office/powerpoint/2010/main" val="4177520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CA1AD-531D-1609-F367-41A7D55CF3E8}"/>
              </a:ext>
            </a:extLst>
          </p:cNvPr>
          <p:cNvSpPr>
            <a:spLocks noGrp="1"/>
          </p:cNvSpPr>
          <p:nvPr>
            <p:ph type="title"/>
          </p:nvPr>
        </p:nvSpPr>
        <p:spPr>
          <a:xfrm>
            <a:off x="814387" y="171451"/>
            <a:ext cx="10515600" cy="814387"/>
          </a:xfrm>
        </p:spPr>
        <p:txBody>
          <a:bodyPr>
            <a:normAutofit fontScale="90000"/>
          </a:bodyPr>
          <a:lstStyle/>
          <a:p>
            <a:pPr algn="r"/>
            <a:br>
              <a:rPr lang="ar-IQ" dirty="0"/>
            </a:br>
            <a:r>
              <a:rPr lang="ar-IQ" dirty="0"/>
              <a:t>اسباب المرض (السرطان)</a:t>
            </a:r>
            <a:br>
              <a:rPr lang="ar-IQ" dirty="0"/>
            </a:br>
            <a:endParaRPr lang="en-US" dirty="0"/>
          </a:p>
        </p:txBody>
      </p:sp>
      <p:sp>
        <p:nvSpPr>
          <p:cNvPr id="3" name="Content Placeholder 2">
            <a:extLst>
              <a:ext uri="{FF2B5EF4-FFF2-40B4-BE49-F238E27FC236}">
                <a16:creationId xmlns:a16="http://schemas.microsoft.com/office/drawing/2014/main" id="{A809F445-CEE5-3CCA-065E-7B63C6F657C0}"/>
              </a:ext>
            </a:extLst>
          </p:cNvPr>
          <p:cNvSpPr>
            <a:spLocks noGrp="1"/>
          </p:cNvSpPr>
          <p:nvPr>
            <p:ph idx="1"/>
          </p:nvPr>
        </p:nvSpPr>
        <p:spPr>
          <a:xfrm>
            <a:off x="485775" y="985838"/>
            <a:ext cx="11172825" cy="5872162"/>
          </a:xfrm>
        </p:spPr>
        <p:txBody>
          <a:bodyPr>
            <a:noAutofit/>
          </a:bodyPr>
          <a:lstStyle/>
          <a:p>
            <a:pPr marL="0" indent="0" algn="r">
              <a:buNone/>
            </a:pPr>
            <a:r>
              <a:rPr lang="ar-IQ" sz="2400" dirty="0">
                <a:cs typeface="+mj-cs"/>
              </a:rPr>
              <a:t>ينشأ السرطان عن تحول خلايا عادية إلى أخرى ورمية في عملية متعدّدة المراحل تتطور عموماً من آفة سابقة للتسرطن إلى ورم خبيث. وهذه التغيرات ناجمة عن التفاعل بين العوامل الوراثية للشخص وثلاث فئات من العوامل الخارجية، منها ما يلي:</a:t>
            </a:r>
          </a:p>
          <a:p>
            <a:pPr marL="0" indent="0" algn="r">
              <a:buNone/>
            </a:pPr>
            <a:r>
              <a:rPr lang="ar-IQ" sz="2400" b="1" dirty="0">
                <a:cs typeface="+mj-cs"/>
              </a:rPr>
              <a:t>1- العوامل المادية المسرطنة</a:t>
            </a:r>
            <a:r>
              <a:rPr lang="ar-IQ" sz="2400" dirty="0">
                <a:cs typeface="+mj-cs"/>
              </a:rPr>
              <a:t>، مثل الأشعّة فوق البنفسجية والأشعّة المؤيّنة؛</a:t>
            </a:r>
          </a:p>
          <a:p>
            <a:pPr marL="0" indent="0" algn="r">
              <a:buNone/>
            </a:pPr>
            <a:r>
              <a:rPr lang="ar-IQ" sz="2400" b="1" dirty="0">
                <a:cs typeface="+mj-cs"/>
              </a:rPr>
              <a:t>2- والعوامل الكيميائية المسرطنة</a:t>
            </a:r>
            <a:r>
              <a:rPr lang="ar-IQ" sz="2400" dirty="0">
                <a:cs typeface="+mj-cs"/>
              </a:rPr>
              <a:t>، مثل الأسبستوس ومكوّنات دخان التبغ والكحول والأفلاتوكسين (أحد الملوّثات الغذائية) والزرنيخ (أحد ملوّثات مياه الشرب)؛</a:t>
            </a:r>
          </a:p>
          <a:p>
            <a:pPr marL="0" indent="0" algn="r">
              <a:buNone/>
            </a:pPr>
            <a:r>
              <a:rPr lang="ar-IQ" sz="2400" b="1" dirty="0">
                <a:cs typeface="+mj-cs"/>
              </a:rPr>
              <a:t>3- والعوامل البيولوجية المسرطنة</a:t>
            </a:r>
            <a:r>
              <a:rPr lang="ar-IQ" sz="2400" dirty="0">
                <a:cs typeface="+mj-cs"/>
              </a:rPr>
              <a:t>، مثل الالتهابات الناجمة عن بعض الفيروسات أو البكتيريا أو الطفيليات.</a:t>
            </a:r>
          </a:p>
          <a:p>
            <a:pPr marL="0" indent="0" algn="r">
              <a:buNone/>
            </a:pPr>
            <a:endParaRPr lang="ar-IQ" sz="2400" dirty="0">
              <a:cs typeface="+mj-cs"/>
            </a:endParaRPr>
          </a:p>
          <a:p>
            <a:pPr marL="0" indent="0" algn="r">
              <a:buNone/>
            </a:pPr>
            <a:r>
              <a:rPr lang="ar-IQ" sz="2400" dirty="0">
                <a:cs typeface="+mj-cs"/>
              </a:rPr>
              <a:t>وتحرص منظّمة الصحّة العالميّة (المنظّمة) على تصنيف العوامل المسبّبة للسرطان من خلال وكالتها المعنية ببحوث السرطان، وهي </a:t>
            </a:r>
            <a:r>
              <a:rPr lang="ar-IQ" sz="2400" b="1" dirty="0">
                <a:cs typeface="+mj-cs"/>
              </a:rPr>
              <a:t>الوكالة الدولية لبحوث السرطان</a:t>
            </a:r>
            <a:r>
              <a:rPr lang="ar-IQ" sz="2400" dirty="0">
                <a:cs typeface="+mj-cs"/>
              </a:rPr>
              <a:t>.</a:t>
            </a:r>
          </a:p>
          <a:p>
            <a:pPr marL="0" indent="0" algn="r">
              <a:buNone/>
            </a:pPr>
            <a:r>
              <a:rPr lang="ar-IQ" sz="2400" dirty="0">
                <a:cs typeface="+mj-cs"/>
              </a:rPr>
              <a:t>ويرتفع بشدة معدل الإصابة بالسرطان مع التقدم في السن، وذلك على الأرجح بسبب تراكم مخاطر الإصابة بأنواع محدّدة منه، والتي تزداد مع التقدم في السن. ويقترن تراكم مخاطر الإصابة بالسرطان بميل فعّالية آليات إصلاح الخلايا إلى الاضمحلال كلّما تقدم الشخص في السن.</a:t>
            </a:r>
            <a:endParaRPr lang="en-US" sz="2400" dirty="0">
              <a:cs typeface="+mj-cs"/>
            </a:endParaRPr>
          </a:p>
        </p:txBody>
      </p:sp>
    </p:spTree>
    <p:extLst>
      <p:ext uri="{BB962C8B-B14F-4D97-AF65-F5344CB8AC3E}">
        <p14:creationId xmlns:p14="http://schemas.microsoft.com/office/powerpoint/2010/main" val="197503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4E504-9FAA-7F0F-C4B1-B6EFE90BDF04}"/>
              </a:ext>
            </a:extLst>
          </p:cNvPr>
          <p:cNvSpPr>
            <a:spLocks noGrp="1"/>
          </p:cNvSpPr>
          <p:nvPr>
            <p:ph type="title"/>
          </p:nvPr>
        </p:nvSpPr>
        <p:spPr>
          <a:xfrm>
            <a:off x="900113" y="179387"/>
            <a:ext cx="10515600" cy="792163"/>
          </a:xfrm>
        </p:spPr>
        <p:txBody>
          <a:bodyPr>
            <a:normAutofit fontScale="90000"/>
          </a:bodyPr>
          <a:lstStyle/>
          <a:p>
            <a:pPr algn="r"/>
            <a:br>
              <a:rPr lang="ar-IQ" sz="3600" b="1" i="0" dirty="0">
                <a:solidFill>
                  <a:srgbClr val="3C4245"/>
                </a:solidFill>
                <a:effectLst/>
                <a:latin typeface="Noto Sans" panose="020B0502040504020204" pitchFamily="34" charset="0"/>
              </a:rPr>
            </a:br>
            <a:r>
              <a:rPr lang="ar-IQ" sz="3600" b="1" i="0" dirty="0">
                <a:solidFill>
                  <a:srgbClr val="3C4245"/>
                </a:solidFill>
                <a:effectLst/>
                <a:latin typeface="Noto Sans" panose="020B0502040504020204" pitchFamily="34" charset="0"/>
              </a:rPr>
              <a:t>عوامل خطر الإصابة بالمرض</a:t>
            </a:r>
            <a:br>
              <a:rPr lang="ar-IQ" sz="3600" b="1" i="0" dirty="0">
                <a:solidFill>
                  <a:srgbClr val="3C4245"/>
                </a:solidFill>
                <a:effectLst/>
                <a:latin typeface="Noto Sans" panose="020B0502040504020204" pitchFamily="34" charset="0"/>
              </a:rPr>
            </a:br>
            <a:endParaRPr lang="en-US" sz="3600" dirty="0"/>
          </a:p>
        </p:txBody>
      </p:sp>
      <p:sp>
        <p:nvSpPr>
          <p:cNvPr id="3" name="Content Placeholder 2">
            <a:extLst>
              <a:ext uri="{FF2B5EF4-FFF2-40B4-BE49-F238E27FC236}">
                <a16:creationId xmlns:a16="http://schemas.microsoft.com/office/drawing/2014/main" id="{FFD5705D-2842-006A-D9F1-07C49C5B49B4}"/>
              </a:ext>
            </a:extLst>
          </p:cNvPr>
          <p:cNvSpPr>
            <a:spLocks noGrp="1"/>
          </p:cNvSpPr>
          <p:nvPr>
            <p:ph idx="1"/>
          </p:nvPr>
        </p:nvSpPr>
        <p:spPr>
          <a:xfrm>
            <a:off x="571501" y="971550"/>
            <a:ext cx="11172824" cy="5886450"/>
          </a:xfrm>
        </p:spPr>
        <p:txBody>
          <a:bodyPr>
            <a:normAutofit fontScale="92500" lnSpcReduction="20000"/>
          </a:bodyPr>
          <a:lstStyle/>
          <a:p>
            <a:pPr algn="just" rtl="1">
              <a:lnSpc>
                <a:spcPct val="150000"/>
              </a:lnSpc>
            </a:pPr>
            <a:r>
              <a:rPr lang="ar-IQ" b="0" i="0" dirty="0">
                <a:solidFill>
                  <a:srgbClr val="3C4245"/>
                </a:solidFill>
                <a:effectLst/>
                <a:latin typeface="Noto Sans" panose="020B0502040504020204" pitchFamily="34" charset="0"/>
                <a:cs typeface="+mj-cs"/>
              </a:rPr>
              <a:t>تعاطي التبغ والكحول واتباع نظام غذائي غير صحّي وقلّة النشاط البدني وتلوّث الهواء من عوامل الخطر الرئيسية للإصابة بالسرطان وغيره من الأمراض غير السارية.</a:t>
            </a:r>
          </a:p>
          <a:p>
            <a:pPr algn="just" rtl="1">
              <a:lnSpc>
                <a:spcPct val="150000"/>
              </a:lnSpc>
            </a:pPr>
            <a:r>
              <a:rPr lang="ar-IQ" b="0" i="0" dirty="0">
                <a:solidFill>
                  <a:srgbClr val="3C4245"/>
                </a:solidFill>
                <a:effectLst/>
                <a:latin typeface="Noto Sans" panose="020B0502040504020204" pitchFamily="34" charset="0"/>
                <a:cs typeface="+mj-cs"/>
              </a:rPr>
              <a:t>وهناك بعض الالتهابات المزمنة التي تمثل عوامل خطر للإصابة بالسرطان؛ وهي مشكلة بارزة تحديداً في البلدان المنخفضة الدخل والمتوسّطة الدخل. وقد نجمت نسبة 13% تقريباً من أنواع السرطان التي شُخِّصت في عام 2018 على نطاق العالم عن الإصابة بعدوى مسرطنة، ومنها جرثومة الملوية البوابية وفيروس الورم الحليمي البشري وفيروسا التهاب الكبد </a:t>
            </a:r>
            <a:r>
              <a:rPr lang="en-US" b="0" i="0" dirty="0">
                <a:solidFill>
                  <a:srgbClr val="3C4245"/>
                </a:solidFill>
                <a:effectLst/>
                <a:latin typeface="Noto Sans" panose="020B0502040504020204" pitchFamily="34" charset="0"/>
                <a:cs typeface="+mj-cs"/>
              </a:rPr>
              <a:t>B </a:t>
            </a:r>
            <a:r>
              <a:rPr lang="ar-IQ" b="0" i="0" dirty="0">
                <a:solidFill>
                  <a:srgbClr val="3C4245"/>
                </a:solidFill>
                <a:effectLst/>
                <a:latin typeface="Noto Sans" panose="020B0502040504020204" pitchFamily="34" charset="0"/>
                <a:cs typeface="+mj-cs"/>
              </a:rPr>
              <a:t>و</a:t>
            </a:r>
            <a:r>
              <a:rPr lang="en-US" b="0" i="0" dirty="0">
                <a:solidFill>
                  <a:srgbClr val="3C4245"/>
                </a:solidFill>
                <a:effectLst/>
                <a:latin typeface="Noto Sans" panose="020B0502040504020204" pitchFamily="34" charset="0"/>
                <a:cs typeface="+mj-cs"/>
              </a:rPr>
              <a:t>C </a:t>
            </a:r>
            <a:r>
              <a:rPr lang="ar-IQ" b="0" i="0" dirty="0">
                <a:solidFill>
                  <a:srgbClr val="3C4245"/>
                </a:solidFill>
                <a:effectLst/>
                <a:latin typeface="Noto Sans" panose="020B0502040504020204" pitchFamily="34" charset="0"/>
                <a:cs typeface="+mj-cs"/>
              </a:rPr>
              <a:t>وفيروس إبشتاين–بار (2).</a:t>
            </a:r>
          </a:p>
          <a:p>
            <a:pPr algn="just" rtl="1">
              <a:lnSpc>
                <a:spcPct val="150000"/>
              </a:lnSpc>
            </a:pPr>
            <a:r>
              <a:rPr lang="ar-IQ" b="0" i="0" dirty="0">
                <a:solidFill>
                  <a:srgbClr val="3C4245"/>
                </a:solidFill>
                <a:effectLst/>
                <a:latin typeface="Noto Sans" panose="020B0502040504020204" pitchFamily="34" charset="0"/>
                <a:cs typeface="+mj-cs"/>
              </a:rPr>
              <a:t>ويزيد فيروسات التهاب الكبد </a:t>
            </a:r>
            <a:r>
              <a:rPr lang="en-US" b="0" i="0" dirty="0">
                <a:solidFill>
                  <a:srgbClr val="3C4245"/>
                </a:solidFill>
                <a:effectLst/>
                <a:latin typeface="Noto Sans" panose="020B0502040504020204" pitchFamily="34" charset="0"/>
                <a:cs typeface="+mj-cs"/>
              </a:rPr>
              <a:t>B </a:t>
            </a:r>
            <a:r>
              <a:rPr lang="ar-IQ" b="0" i="0" dirty="0">
                <a:solidFill>
                  <a:srgbClr val="3C4245"/>
                </a:solidFill>
                <a:effectLst/>
                <a:latin typeface="Noto Sans" panose="020B0502040504020204" pitchFamily="34" charset="0"/>
                <a:cs typeface="+mj-cs"/>
              </a:rPr>
              <a:t>و</a:t>
            </a:r>
            <a:r>
              <a:rPr lang="en-US" b="0" i="0" dirty="0">
                <a:solidFill>
                  <a:srgbClr val="3C4245"/>
                </a:solidFill>
                <a:effectLst/>
                <a:latin typeface="Noto Sans" panose="020B0502040504020204" pitchFamily="34" charset="0"/>
                <a:cs typeface="+mj-cs"/>
              </a:rPr>
              <a:t>C </a:t>
            </a:r>
            <a:r>
              <a:rPr lang="ar-IQ" b="0" i="0" dirty="0">
                <a:solidFill>
                  <a:srgbClr val="3C4245"/>
                </a:solidFill>
                <a:effectLst/>
                <a:latin typeface="Noto Sans" panose="020B0502040504020204" pitchFamily="34" charset="0"/>
                <a:cs typeface="+mj-cs"/>
              </a:rPr>
              <a:t>وبعض أنماط فيروس الورم الحليمي البشري من خطورة الإصابة بسرطان الكبد وعنق الرحم على التوالي، فيما تسفر الإصابة بعدوى فيروس العوز المناعي البشري (الايدز) عن زيادة خطورة الإصابة بسرطان عنق الرحم بمقدار ستة أمثال، وتزيد بشكل كبير من خطورة الإصابة ببعض أنواع السرطان الأخرى المختارة مثل ساركومة كابوزي.</a:t>
            </a:r>
          </a:p>
          <a:p>
            <a:pPr algn="r"/>
            <a:endParaRPr lang="en-US" dirty="0"/>
          </a:p>
        </p:txBody>
      </p:sp>
    </p:spTree>
    <p:extLst>
      <p:ext uri="{BB962C8B-B14F-4D97-AF65-F5344CB8AC3E}">
        <p14:creationId xmlns:p14="http://schemas.microsoft.com/office/powerpoint/2010/main" val="52821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C3BE4-5D27-1441-8D4E-5B7BBEBF739D}"/>
              </a:ext>
            </a:extLst>
          </p:cNvPr>
          <p:cNvSpPr>
            <a:spLocks noGrp="1"/>
          </p:cNvSpPr>
          <p:nvPr>
            <p:ph type="title"/>
          </p:nvPr>
        </p:nvSpPr>
        <p:spPr>
          <a:xfrm>
            <a:off x="838200" y="442914"/>
            <a:ext cx="10515600" cy="857250"/>
          </a:xfrm>
        </p:spPr>
        <p:txBody>
          <a:bodyPr>
            <a:normAutofit fontScale="90000"/>
          </a:bodyPr>
          <a:lstStyle/>
          <a:p>
            <a:pPr algn="r"/>
            <a:br>
              <a:rPr lang="ar-IQ" sz="3600" b="1" i="0" dirty="0">
                <a:solidFill>
                  <a:srgbClr val="3C4245"/>
                </a:solidFill>
                <a:effectLst/>
                <a:latin typeface="Noto Sans" panose="020B0502040504020204" pitchFamily="34" charset="0"/>
              </a:rPr>
            </a:br>
            <a:r>
              <a:rPr lang="ar-IQ" sz="3600" b="1" i="0" dirty="0">
                <a:solidFill>
                  <a:srgbClr val="3C4245"/>
                </a:solidFill>
                <a:effectLst/>
                <a:latin typeface="Noto Sans" panose="020B0502040504020204" pitchFamily="34" charset="0"/>
              </a:rPr>
              <a:t>الحد من عبء المرض</a:t>
            </a:r>
            <a:br>
              <a:rPr lang="ar-IQ" sz="3600" b="1" i="0" dirty="0">
                <a:solidFill>
                  <a:srgbClr val="3C4245"/>
                </a:solidFill>
                <a:effectLst/>
                <a:latin typeface="Noto Sans" panose="020B0502040504020204" pitchFamily="34" charset="0"/>
              </a:rPr>
            </a:br>
            <a:endParaRPr lang="en-US" sz="3600" dirty="0"/>
          </a:p>
        </p:txBody>
      </p:sp>
      <p:sp>
        <p:nvSpPr>
          <p:cNvPr id="3" name="Content Placeholder 2">
            <a:extLst>
              <a:ext uri="{FF2B5EF4-FFF2-40B4-BE49-F238E27FC236}">
                <a16:creationId xmlns:a16="http://schemas.microsoft.com/office/drawing/2014/main" id="{CC4A896D-A116-66CD-9D57-571F20A8D36C}"/>
              </a:ext>
            </a:extLst>
          </p:cNvPr>
          <p:cNvSpPr>
            <a:spLocks noGrp="1"/>
          </p:cNvSpPr>
          <p:nvPr>
            <p:ph idx="1"/>
          </p:nvPr>
        </p:nvSpPr>
        <p:spPr/>
        <p:txBody>
          <a:bodyPr/>
          <a:lstStyle/>
          <a:p>
            <a:pPr algn="just" rtl="1">
              <a:lnSpc>
                <a:spcPct val="150000"/>
              </a:lnSpc>
            </a:pPr>
            <a:r>
              <a:rPr lang="ar-IQ" b="0" i="0" dirty="0">
                <a:solidFill>
                  <a:srgbClr val="3C4245"/>
                </a:solidFill>
                <a:effectLst/>
                <a:latin typeface="Noto Sans" panose="020B0502040504020204" pitchFamily="34" charset="0"/>
              </a:rPr>
              <a:t>يمكن الوقاية حالياً من نسبة تتراوح بين 30% و50% من حالات السرطان عن طريق تلافي عوامل خطر الإصابة بالمرض وتنفيذ الاستراتيجيات القائمة المسندة بالبيّنات للوقاية منه. </a:t>
            </a:r>
          </a:p>
          <a:p>
            <a:pPr algn="just" rtl="1">
              <a:lnSpc>
                <a:spcPct val="150000"/>
              </a:lnSpc>
            </a:pPr>
            <a:r>
              <a:rPr lang="ar-IQ" b="0" i="0" dirty="0">
                <a:solidFill>
                  <a:srgbClr val="3C4245"/>
                </a:solidFill>
                <a:effectLst/>
                <a:latin typeface="Noto Sans" panose="020B0502040504020204" pitchFamily="34" charset="0"/>
              </a:rPr>
              <a:t>ويمكن أيضاً الحد من عبء السرطان من خلال كشف المرض مبكّراً وتزويد المرضى المُصابين به بقدر كاف من العلاج والرعاية، علماً بأن فرص الشفاء من أنواع كثيرة من السرطان تزيد إذا شُخّصت مبكّراً وعُولِجت كما ينبغي.</a:t>
            </a:r>
          </a:p>
          <a:p>
            <a:endParaRPr lang="en-US" dirty="0"/>
          </a:p>
        </p:txBody>
      </p:sp>
    </p:spTree>
    <p:extLst>
      <p:ext uri="{BB962C8B-B14F-4D97-AF65-F5344CB8AC3E}">
        <p14:creationId xmlns:p14="http://schemas.microsoft.com/office/powerpoint/2010/main" val="582794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D2F94-443E-D8A5-CEC1-3B18C2A6B138}"/>
              </a:ext>
            </a:extLst>
          </p:cNvPr>
          <p:cNvSpPr>
            <a:spLocks noGrp="1"/>
          </p:cNvSpPr>
          <p:nvPr>
            <p:ph type="title"/>
          </p:nvPr>
        </p:nvSpPr>
        <p:spPr>
          <a:xfrm>
            <a:off x="838200" y="365126"/>
            <a:ext cx="10515600" cy="520700"/>
          </a:xfrm>
        </p:spPr>
        <p:txBody>
          <a:bodyPr>
            <a:normAutofit fontScale="90000"/>
          </a:bodyPr>
          <a:lstStyle/>
          <a:p>
            <a:pPr algn="r"/>
            <a:br>
              <a:rPr lang="ar-IQ" sz="3200" b="1" i="0" dirty="0">
                <a:solidFill>
                  <a:srgbClr val="3C4245"/>
                </a:solidFill>
                <a:effectLst/>
                <a:latin typeface="Noto Sans" panose="020B0502040504020204" pitchFamily="34" charset="0"/>
              </a:rPr>
            </a:br>
            <a:br>
              <a:rPr lang="ar-IQ" sz="3200" b="1" i="0" dirty="0">
                <a:solidFill>
                  <a:srgbClr val="3C4245"/>
                </a:solidFill>
                <a:effectLst/>
                <a:latin typeface="Noto Sans" panose="020B0502040504020204" pitchFamily="34" charset="0"/>
              </a:rPr>
            </a:br>
            <a:r>
              <a:rPr lang="ar-IQ" sz="3200" b="1" i="0" dirty="0">
                <a:solidFill>
                  <a:srgbClr val="3C4245"/>
                </a:solidFill>
                <a:effectLst/>
                <a:latin typeface="Noto Sans" panose="020B0502040504020204" pitchFamily="34" charset="0"/>
              </a:rPr>
              <a:t>الوقاية من المرض</a:t>
            </a:r>
            <a:br>
              <a:rPr lang="ar-IQ" sz="3200" b="1" i="0" dirty="0">
                <a:solidFill>
                  <a:srgbClr val="3C4245"/>
                </a:solidFill>
                <a:effectLst/>
                <a:latin typeface="Noto Sans" panose="020B0502040504020204" pitchFamily="34" charset="0"/>
              </a:rPr>
            </a:br>
            <a:br>
              <a:rPr lang="ar-IQ" sz="3200" b="1" i="0" dirty="0">
                <a:solidFill>
                  <a:srgbClr val="3C4245"/>
                </a:solidFill>
                <a:effectLst/>
                <a:latin typeface="Noto Sans" panose="020B0502040504020204" pitchFamily="34" charset="0"/>
              </a:rPr>
            </a:br>
            <a:endParaRPr lang="en-US" sz="3200" dirty="0"/>
          </a:p>
        </p:txBody>
      </p:sp>
      <p:sp>
        <p:nvSpPr>
          <p:cNvPr id="3" name="Content Placeholder 2">
            <a:extLst>
              <a:ext uri="{FF2B5EF4-FFF2-40B4-BE49-F238E27FC236}">
                <a16:creationId xmlns:a16="http://schemas.microsoft.com/office/drawing/2014/main" id="{24DD5273-2DDE-75FC-16BE-0D7884E4BCA8}"/>
              </a:ext>
            </a:extLst>
          </p:cNvPr>
          <p:cNvSpPr>
            <a:spLocks noGrp="1"/>
          </p:cNvSpPr>
          <p:nvPr>
            <p:ph idx="1"/>
          </p:nvPr>
        </p:nvSpPr>
        <p:spPr>
          <a:xfrm>
            <a:off x="500063" y="885826"/>
            <a:ext cx="11201399" cy="5843587"/>
          </a:xfrm>
        </p:spPr>
        <p:txBody>
          <a:bodyPr>
            <a:normAutofit fontScale="32500" lnSpcReduction="20000"/>
          </a:bodyPr>
          <a:lstStyle/>
          <a:p>
            <a:pPr marL="0" indent="0" algn="just" rtl="1">
              <a:lnSpc>
                <a:spcPct val="170000"/>
              </a:lnSpc>
              <a:spcBef>
                <a:spcPts val="0"/>
              </a:spcBef>
            </a:pPr>
            <a:r>
              <a:rPr lang="ar-IQ" sz="5500" b="0" i="0" dirty="0">
                <a:solidFill>
                  <a:srgbClr val="3C4245"/>
                </a:solidFill>
                <a:effectLst/>
                <a:latin typeface="Times New Roman" panose="02020603050405020304" pitchFamily="18" charset="0"/>
                <a:cs typeface="Times New Roman" panose="02020603050405020304" pitchFamily="18" charset="0"/>
              </a:rPr>
              <a:t>يمكن تقليل خطر الإصابة بالسرطان عن طريق ما يلي:</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الإقلاع عن تعاطي التبغ؛</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والحفاظ على وزن صحّي للجسم؛</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واتباع نظام غذائي صحّي يشمل تناول الفواكه والخضروات؛</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وممارسة النشاط البدني بانتظام؛</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وتجنّب تعاطي الكحول أو تقليل تعاطيه؛</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والحصول على التطعيم ضد فيروس الورم الحليمي البشري والتهاب الكبد </a:t>
            </a:r>
            <a:r>
              <a:rPr lang="en-US" sz="5500" b="1" i="0" dirty="0">
                <a:solidFill>
                  <a:srgbClr val="3C4245"/>
                </a:solidFill>
                <a:effectLst/>
                <a:latin typeface="Times New Roman" panose="02020603050405020304" pitchFamily="18" charset="0"/>
                <a:cs typeface="Times New Roman" panose="02020603050405020304" pitchFamily="18" charset="0"/>
              </a:rPr>
              <a:t>B </a:t>
            </a:r>
            <a:r>
              <a:rPr lang="ar-IQ" sz="5500" b="1" i="0" dirty="0">
                <a:solidFill>
                  <a:srgbClr val="3C4245"/>
                </a:solidFill>
                <a:effectLst/>
                <a:latin typeface="Times New Roman" panose="02020603050405020304" pitchFamily="18" charset="0"/>
                <a:cs typeface="Times New Roman" panose="02020603050405020304" pitchFamily="18" charset="0"/>
              </a:rPr>
              <a:t>إذا كنت منتمياً إلى فئة يُوصى بتطعيمها؛</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وتجنّب التعرّض للأشعّة فوق البنفسجية (الناتجة في المقام الأول عن التعرّض لأشعّة الشمس و/ أو أجهزة التسمير الاصطناعية) و/ أو تطبيق تدابير الحماية من أشعّة الشمس؛</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والحد من التعرّض (قدر المُستطاع) للإشعاع المؤيّن (من خلال التصوير التشخيصي المهني أو الطبّي)؛</a:t>
            </a:r>
          </a:p>
          <a:p>
            <a:pPr marL="0" indent="0" algn="just" rtl="1">
              <a:lnSpc>
                <a:spcPct val="170000"/>
              </a:lnSpc>
              <a:spcBef>
                <a:spcPts val="0"/>
              </a:spcBef>
              <a:buNone/>
            </a:pPr>
            <a:r>
              <a:rPr lang="ar-IQ" sz="5500" b="1" i="0" dirty="0">
                <a:solidFill>
                  <a:srgbClr val="3C4245"/>
                </a:solidFill>
                <a:effectLst/>
                <a:latin typeface="Times New Roman" panose="02020603050405020304" pitchFamily="18" charset="0"/>
                <a:cs typeface="Times New Roman" panose="02020603050405020304" pitchFamily="18" charset="0"/>
              </a:rPr>
              <a:t>والحد من التعرّض لتلوّث الهواء في الأماكن المغلقة والمفتوحة، بما فيه غاز الرادون (وهو غاز مشع ينتج عن الاضمحلال الطبّيعي لليورانيوم، ويمكن أن يتراكم في المباني ــــــــــــــــــ المنازل والمدارس وأماكن العمل).</a:t>
            </a:r>
          </a:p>
          <a:p>
            <a:pPr algn="r"/>
            <a:endParaRPr lang="en-US" dirty="0"/>
          </a:p>
        </p:txBody>
      </p:sp>
    </p:spTree>
    <p:extLst>
      <p:ext uri="{BB962C8B-B14F-4D97-AF65-F5344CB8AC3E}">
        <p14:creationId xmlns:p14="http://schemas.microsoft.com/office/powerpoint/2010/main" val="376431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F13A31-F9FA-059E-F1EC-1A869D800808}"/>
              </a:ext>
            </a:extLst>
          </p:cNvPr>
          <p:cNvSpPr>
            <a:spLocks noGrp="1"/>
          </p:cNvSpPr>
          <p:nvPr>
            <p:ph idx="1"/>
          </p:nvPr>
        </p:nvSpPr>
        <p:spPr>
          <a:xfrm>
            <a:off x="171449" y="200025"/>
            <a:ext cx="11801475" cy="6529388"/>
          </a:xfrm>
        </p:spPr>
        <p:txBody>
          <a:bodyPr>
            <a:normAutofit fontScale="70000" lnSpcReduction="20000"/>
          </a:bodyPr>
          <a:lstStyle/>
          <a:p>
            <a:pPr marL="0" indent="0" algn="r">
              <a:lnSpc>
                <a:spcPct val="110000"/>
              </a:lnSpc>
              <a:buNone/>
            </a:pPr>
            <a:r>
              <a:rPr lang="ar-IQ" dirty="0"/>
              <a:t>إنه لمن الصعب وغير الأخلاقي اختبار المواد المسرطنة على البشر وتصنيفها على هذا الأساس، لذلك تم تصنيف القليل من المواد على أنها مواد مسرطنة. </a:t>
            </a:r>
          </a:p>
          <a:p>
            <a:pPr marL="0" indent="0" algn="r">
              <a:lnSpc>
                <a:spcPct val="110000"/>
              </a:lnSpc>
              <a:buNone/>
            </a:pPr>
            <a:r>
              <a:rPr lang="ar-IQ" b="1" dirty="0"/>
              <a:t>الهدف الرئيسي من تصنيف المواد المسرطنة هو تحديد احتمالية الإصابة بالسرطان عند التعرض لمادة معينة</a:t>
            </a:r>
            <a:r>
              <a:rPr lang="ar-IQ" dirty="0"/>
              <a:t>. </a:t>
            </a:r>
          </a:p>
          <a:p>
            <a:pPr marL="0" indent="0" algn="r">
              <a:lnSpc>
                <a:spcPct val="110000"/>
              </a:lnSpc>
              <a:buNone/>
            </a:pPr>
            <a:r>
              <a:rPr lang="ar-IQ" b="1" dirty="0"/>
              <a:t>وتم تصنيف المواد المسرطنة من قبل مؤسسة الصحة العالمية كالتالي</a:t>
            </a:r>
            <a:r>
              <a:rPr lang="ar-IQ" dirty="0"/>
              <a:t>:</a:t>
            </a:r>
          </a:p>
          <a:p>
            <a:pPr marL="0" indent="0" algn="just" rtl="1">
              <a:lnSpc>
                <a:spcPct val="170000"/>
              </a:lnSpc>
              <a:spcBef>
                <a:spcPts val="0"/>
              </a:spcBef>
              <a:buNone/>
            </a:pPr>
            <a:r>
              <a:rPr lang="ar-IQ" b="1" dirty="0"/>
              <a:t>مجموعة رقم 1: </a:t>
            </a:r>
            <a:r>
              <a:rPr lang="ar-IQ" dirty="0"/>
              <a:t>مواد معروفة بأنها مسرطنة بشريًا، منها: مادة الألومنيوم، والمشروبات الكحولية؛ التي ينتج</a:t>
            </a:r>
            <a:r>
              <a:rPr lang="en-US" dirty="0"/>
              <a:t> </a:t>
            </a:r>
            <a:r>
              <a:rPr lang="ar-IQ" dirty="0"/>
              <a:t>عنها مادة الأسيتالدهيد </a:t>
            </a:r>
            <a:r>
              <a:rPr lang="en-US" dirty="0"/>
              <a:t>(Acetaldehyde)  </a:t>
            </a:r>
            <a:r>
              <a:rPr lang="ar-IQ" dirty="0"/>
              <a:t> , ومادة الأسبستوس, والمطر الحمضي والرطوبة الناتجة عنها,ودواء الآزاثيوبرين </a:t>
            </a:r>
            <a:r>
              <a:rPr lang="en-US" dirty="0"/>
              <a:t>Azathioprine)</a:t>
            </a:r>
            <a:r>
              <a:rPr lang="ar-IQ" dirty="0"/>
              <a:t> ) المثبط للمناعة، ومادة البنزين، ومركبات الزرنيخ ومركبات الزرنيخ غير العضوية </a:t>
            </a:r>
            <a:r>
              <a:rPr lang="en-US" dirty="0"/>
              <a:t>Arsenic Compounds)</a:t>
            </a:r>
            <a:r>
              <a:rPr lang="ar-IQ" dirty="0"/>
              <a:t> )</a:t>
            </a:r>
            <a:r>
              <a:rPr lang="en-US" dirty="0"/>
              <a:t> </a:t>
            </a:r>
            <a:r>
              <a:rPr lang="ar-IQ" dirty="0"/>
              <a:t>، ومركبات الكروميوم</a:t>
            </a:r>
          </a:p>
          <a:p>
            <a:pPr marL="0" indent="0" algn="just" rtl="1">
              <a:lnSpc>
                <a:spcPct val="170000"/>
              </a:lnSpc>
              <a:spcBef>
                <a:spcPts val="0"/>
              </a:spcBef>
              <a:buNone/>
            </a:pPr>
            <a:r>
              <a:rPr lang="ar-IQ" dirty="0"/>
              <a:t>والإصابة بجرثومة المعدة </a:t>
            </a:r>
            <a:r>
              <a:rPr lang="en-US" dirty="0"/>
              <a:t>Helicobacter Pylori</a:t>
            </a:r>
            <a:r>
              <a:rPr lang="ar-IQ" dirty="0"/>
              <a:t> والإصابة بمرض التهاب الكبد الوبائي المزمن من النوعان ب وج، والإصابة بفيروس العوز المناعي البشري من النوع الأول </a:t>
            </a:r>
            <a:r>
              <a:rPr lang="en-US" dirty="0"/>
              <a:t>Human Immunodeficiency Virus) </a:t>
            </a:r>
            <a:r>
              <a:rPr lang="ar-IQ" dirty="0"/>
              <a:t> ) وفيروس الورم الحليمي البشري </a:t>
            </a:r>
            <a:r>
              <a:rPr lang="en-US" dirty="0"/>
              <a:t>Human </a:t>
            </a:r>
            <a:r>
              <a:rPr lang="en-US" dirty="0" err="1"/>
              <a:t>PapillomaVirus</a:t>
            </a:r>
            <a:r>
              <a:rPr lang="en-US" dirty="0"/>
              <a:t>)</a:t>
            </a:r>
            <a:r>
              <a:rPr lang="ar-IQ" dirty="0"/>
              <a:t>)</a:t>
            </a:r>
            <a:r>
              <a:rPr lang="en-US" dirty="0"/>
              <a:t>، </a:t>
            </a:r>
            <a:endParaRPr lang="ar-IQ" dirty="0"/>
          </a:p>
          <a:p>
            <a:pPr marL="0" indent="0" algn="just" rtl="1">
              <a:lnSpc>
                <a:spcPct val="170000"/>
              </a:lnSpc>
              <a:spcBef>
                <a:spcPts val="0"/>
              </a:spcBef>
              <a:buNone/>
            </a:pPr>
            <a:endParaRPr lang="ar-IQ" dirty="0"/>
          </a:p>
          <a:p>
            <a:pPr marL="0" indent="0" algn="just" rtl="1">
              <a:lnSpc>
                <a:spcPct val="170000"/>
              </a:lnSpc>
              <a:spcBef>
                <a:spcPts val="0"/>
              </a:spcBef>
              <a:buNone/>
            </a:pPr>
            <a:r>
              <a:rPr lang="ar-IQ" b="1" dirty="0"/>
              <a:t>والإشعاع المؤين بجميع أنواعه</a:t>
            </a:r>
            <a:r>
              <a:rPr lang="ar-IQ" dirty="0"/>
              <a:t>، وغاز الرادون، والتدخين المباشر أو استنشاق رائحة وغاز السجائر، وصناعة المطاط، </a:t>
            </a:r>
            <a:endParaRPr lang="en-US" dirty="0"/>
          </a:p>
          <a:p>
            <a:pPr marL="0" indent="0" algn="just" rtl="1">
              <a:lnSpc>
                <a:spcPct val="170000"/>
              </a:lnSpc>
              <a:spcBef>
                <a:spcPts val="0"/>
              </a:spcBef>
              <a:buNone/>
            </a:pPr>
            <a:r>
              <a:rPr lang="ar-IQ" b="1" dirty="0"/>
              <a:t>واستهلاك اللحوم المصنعة</a:t>
            </a:r>
            <a:r>
              <a:rPr lang="ar-IQ" dirty="0"/>
              <a:t>؛ وهي اللحوم التي تحتوي على المواد الحافظة أو النكهات، وذلك يزيد من خطر الإصابة بسرطان القولون، والأسماك المملحة، ودواء الإيتوبوسيد </a:t>
            </a:r>
            <a:r>
              <a:rPr lang="en-US" dirty="0"/>
              <a:t>Etoposide)، </a:t>
            </a:r>
            <a:r>
              <a:rPr lang="ar-IQ" dirty="0"/>
              <a:t>المستخدم لعلاج مرض السرطان، </a:t>
            </a:r>
          </a:p>
          <a:p>
            <a:pPr marL="0" indent="0" algn="just" rtl="1">
              <a:lnSpc>
                <a:spcPct val="170000"/>
              </a:lnSpc>
              <a:spcBef>
                <a:spcPts val="0"/>
              </a:spcBef>
              <a:buNone/>
            </a:pPr>
            <a:r>
              <a:rPr lang="ar-IQ" b="1" dirty="0"/>
              <a:t>والأشعة فوق البنفسجية</a:t>
            </a:r>
            <a:r>
              <a:rPr lang="ar-IQ" dirty="0"/>
              <a:t>، حيث أن أغلب حالات سرطان الجلد سببها الأشعة فوق البنفسجية سواء الناتجة من الشمس أو من جلسات التسمير الداخلية</a:t>
            </a:r>
            <a:r>
              <a:rPr lang="en-US" dirty="0"/>
              <a:t>.</a:t>
            </a:r>
          </a:p>
        </p:txBody>
      </p:sp>
    </p:spTree>
    <p:extLst>
      <p:ext uri="{BB962C8B-B14F-4D97-AF65-F5344CB8AC3E}">
        <p14:creationId xmlns:p14="http://schemas.microsoft.com/office/powerpoint/2010/main" val="192039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1335</Words>
  <Application>Microsoft Office PowerPoint</Application>
  <PresentationFormat>Widescreen</PresentationFormat>
  <Paragraphs>64</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Calibri Light</vt:lpstr>
      <vt:lpstr>DroidArabicKufi</vt:lpstr>
      <vt:lpstr>DroidKufi-Bold</vt:lpstr>
      <vt:lpstr>Google Sans</vt:lpstr>
      <vt:lpstr>Noto Sans</vt:lpstr>
      <vt:lpstr>Times New Roman</vt:lpstr>
      <vt:lpstr>Office Theme</vt:lpstr>
      <vt:lpstr>Carcinogenesis and carcinogens المسرطنات</vt:lpstr>
      <vt:lpstr>حقائق رئيسية </vt:lpstr>
      <vt:lpstr>نظرة عامة </vt:lpstr>
      <vt:lpstr> المسرطنات: carcinogens  </vt:lpstr>
      <vt:lpstr> اسباب المرض (السرطان) </vt:lpstr>
      <vt:lpstr> عوامل خطر الإصابة بالمرض </vt:lpstr>
      <vt:lpstr> الحد من عبء المرض </vt:lpstr>
      <vt:lpstr>  الوقاية من المرض  </vt:lpstr>
      <vt:lpstr>PowerPoint Presentation</vt:lpstr>
      <vt:lpstr>PowerPoint Presentation</vt:lpstr>
      <vt:lpstr> عوامل الخطورة:  </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zainab ismail</dc:creator>
  <cp:lastModifiedBy>zainab ismail</cp:lastModifiedBy>
  <cp:revision>7</cp:revision>
  <dcterms:created xsi:type="dcterms:W3CDTF">2025-03-04T12:09:01Z</dcterms:created>
  <dcterms:modified xsi:type="dcterms:W3CDTF">2025-03-05T07:05:41Z</dcterms:modified>
</cp:coreProperties>
</file>