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6" r:id="rId2"/>
    <p:sldId id="292" r:id="rId3"/>
    <p:sldId id="293" r:id="rId4"/>
    <p:sldId id="282" r:id="rId5"/>
    <p:sldId id="279" r:id="rId6"/>
    <p:sldId id="287" r:id="rId7"/>
    <p:sldId id="259" r:id="rId8"/>
    <p:sldId id="278" r:id="rId9"/>
    <p:sldId id="286" r:id="rId10"/>
    <p:sldId id="263" r:id="rId11"/>
    <p:sldId id="288" r:id="rId12"/>
    <p:sldId id="281" r:id="rId13"/>
    <p:sldId id="284" r:id="rId14"/>
    <p:sldId id="283" r:id="rId15"/>
    <p:sldId id="289" r:id="rId16"/>
    <p:sldId id="291" r:id="rId17"/>
    <p:sldId id="290" r:id="rId18"/>
    <p:sldId id="280" r:id="rId19"/>
    <p:sldId id="29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7" autoAdjust="0"/>
    <p:restoredTop sz="94660"/>
  </p:normalViewPr>
  <p:slideViewPr>
    <p:cSldViewPr>
      <p:cViewPr>
        <p:scale>
          <a:sx n="75" d="100"/>
          <a:sy n="75" d="100"/>
        </p:scale>
        <p:origin x="-840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EEE73-4667-4FA3-9241-5CE682C52F14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C89E6-6C9D-472B-AC90-265DD02EDC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4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140A55B-01FC-4C1C-AF91-4A98052B6C27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68B227-11CE-4429-8366-164CB206175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2849562"/>
          </a:xfrm>
        </p:spPr>
        <p:txBody>
          <a:bodyPr>
            <a:normAutofit fontScale="90000"/>
          </a:bodyPr>
          <a:lstStyle/>
          <a:p>
            <a:pPr algn="ctr"/>
            <a:r>
              <a:rPr lang="ar-IQ" sz="4900" dirty="0"/>
              <a:t>ادارة الحيوانات </a:t>
            </a:r>
            <a:r>
              <a:rPr lang="ar-IQ" sz="4900" dirty="0" smtClean="0"/>
              <a:t>البرية السليمة  ودورها في الحد من الامراض المشركة  </a:t>
            </a:r>
            <a:r>
              <a:rPr lang="ar-IQ" dirty="0"/>
              <a:t/>
            </a:r>
            <a:br>
              <a:rPr lang="ar-IQ" dirty="0"/>
            </a:br>
            <a:r>
              <a:rPr lang="ar-IQ" sz="3200" dirty="0" smtClean="0"/>
              <a:t>الدكتور عادل جبار الربيعي </a:t>
            </a:r>
            <a:br>
              <a:rPr lang="ar-IQ" sz="3200" dirty="0" smtClean="0"/>
            </a:br>
            <a:r>
              <a:rPr lang="ar-IQ" sz="3200" dirty="0" smtClean="0"/>
              <a:t>دكتوراه في الصحة العامة </a:t>
            </a:r>
            <a:endParaRPr lang="en-US" sz="3200" dirty="0"/>
          </a:p>
        </p:txBody>
      </p:sp>
      <p:pic>
        <p:nvPicPr>
          <p:cNvPr id="5122" name="Picture 2" descr="C:\Users\DELL\Desktop\240_F_415790935_7va5lMHOmyhvAcdskXbSx7lDJUp0cfj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41878"/>
            <a:ext cx="7138050" cy="37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535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r">
              <a:buNone/>
            </a:pPr>
            <a:r>
              <a:rPr lang="ar-IQ" sz="3600" dirty="0" smtClean="0"/>
              <a:t>-الايل والغزال قد تكون مفيدة لكنها قد تحدث اضرارا بالحقول </a:t>
            </a:r>
          </a:p>
          <a:p>
            <a:pPr marL="109728" indent="0" algn="r">
              <a:buNone/>
            </a:pPr>
            <a:r>
              <a:rPr lang="ar-IQ" sz="3600" dirty="0" smtClean="0"/>
              <a:t>-الحيوان الضار قد يكون مفيدا باكل الحيوانات النافقة والمريضة 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IQ" dirty="0" smtClean="0"/>
              <a:t>المفهوم النسبي للحيوان الضار والمفيد</a:t>
            </a:r>
            <a:endParaRPr lang="en-US" dirty="0"/>
          </a:p>
        </p:txBody>
      </p:sp>
      <p:pic>
        <p:nvPicPr>
          <p:cNvPr id="4" name="Picture 5" descr="(Photo of red fox with rabbit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514725"/>
            <a:ext cx="3410346" cy="2560320"/>
          </a:xfrm>
          <a:prstGeom prst="rect">
            <a:avLst/>
          </a:prstGeom>
          <a:noFill/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2800"/>
            <a:ext cx="4048125" cy="270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21038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خطر انتقال الامراض من الحيوانات البرية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ELL\Desktop\images (18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869317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DELL\Desktop\images (25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81200"/>
            <a:ext cx="3918859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8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هل بالامكان بناء علاقات طيبة مع الحيوانات البرية ؟</a:t>
            </a:r>
            <a:endParaRPr lang="en-US" dirty="0"/>
          </a:p>
        </p:txBody>
      </p:sp>
      <p:pic>
        <p:nvPicPr>
          <p:cNvPr id="4" name="Content Placeholder 3" descr="mykitty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57487" y="1596231"/>
            <a:ext cx="3629025" cy="4295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53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 algn="r">
              <a:buNone/>
            </a:pPr>
            <a:r>
              <a:rPr lang="ar-IQ" sz="2800" dirty="0" smtClean="0"/>
              <a:t>1- التربية الطبيعية </a:t>
            </a:r>
          </a:p>
          <a:p>
            <a:pPr marL="109728" indent="0" algn="r">
              <a:buNone/>
            </a:pPr>
            <a:r>
              <a:rPr lang="ar-IQ" sz="2800" dirty="0" smtClean="0"/>
              <a:t>يتم الرعاية في نفس بيئة الحيوان وتوفير الاغذية ومراقبتها من ابراج خاصة </a:t>
            </a:r>
          </a:p>
          <a:p>
            <a:pPr marL="109728" indent="0" algn="r">
              <a:buNone/>
            </a:pPr>
            <a:r>
              <a:rPr lang="ar-IQ" sz="2800" dirty="0" smtClean="0"/>
              <a:t>اجراء الدراسات والابحاث الخاصة بها </a:t>
            </a:r>
          </a:p>
          <a:p>
            <a:pPr marL="109728" indent="0" algn="r">
              <a:buNone/>
            </a:pPr>
            <a:r>
              <a:rPr lang="ar-IQ" sz="2800" dirty="0" smtClean="0"/>
              <a:t>مراقبة نشاطات الصيد وغيرها </a:t>
            </a:r>
          </a:p>
          <a:p>
            <a:pPr marL="109728" indent="0" algn="r">
              <a:buNone/>
            </a:pPr>
            <a:r>
              <a:rPr lang="ar-IQ" sz="2800" dirty="0" smtClean="0"/>
              <a:t>2-التربية شبه الطبيعية </a:t>
            </a:r>
          </a:p>
          <a:p>
            <a:pPr marL="109728" indent="0" algn="r">
              <a:buNone/>
            </a:pPr>
            <a:r>
              <a:rPr lang="ar-IQ" sz="2800" dirty="0" smtClean="0"/>
              <a:t>طريقة خاصة بالحيوانات المهددة بالانقراض وراعيتها مواليدها اوبيضها ثم اطلاقها بالطبيعة </a:t>
            </a:r>
          </a:p>
          <a:p>
            <a:pPr marL="109728" indent="0" algn="r">
              <a:buNone/>
            </a:pPr>
            <a:r>
              <a:rPr lang="ar-IQ" sz="2800" dirty="0" smtClean="0"/>
              <a:t>3-التربية الاصطناعية </a:t>
            </a:r>
          </a:p>
          <a:p>
            <a:pPr marL="109728" indent="0" algn="r">
              <a:buNone/>
            </a:pPr>
            <a:r>
              <a:rPr lang="ar-IQ" sz="2800" dirty="0" smtClean="0"/>
              <a:t>اجراء الدراسات والابحاث لحيوانات خاصة وتربيتها صناعيا واستنباط سلالات اكثر ملائمة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انواع التربية للحيوانات البرية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5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ar-IQ" dirty="0" smtClean="0"/>
              <a:t>- الاغذية السامة هي الحاوية على سموم تنتج من الاحياء المجهرية </a:t>
            </a:r>
          </a:p>
          <a:p>
            <a:pPr marL="109728" indent="0" algn="r">
              <a:buNone/>
            </a:pPr>
            <a:r>
              <a:rPr lang="ar-IQ" dirty="0" smtClean="0"/>
              <a:t>-الحيوانات البرية مقاومة نسبيا للنباتات السامة  وهي تتناولها بكميات قليلة  واحيانا تتجنبها </a:t>
            </a:r>
          </a:p>
          <a:p>
            <a:pPr marL="109728" indent="0" algn="r">
              <a:buNone/>
            </a:pPr>
            <a:r>
              <a:rPr lang="ar-IQ" dirty="0" smtClean="0"/>
              <a:t>-لوحظ ان الغزال لاتقترب من نبات الحرمل المخضر ولكن عندما يصبح اصفر فانها تتقبله ويكون امينا لها </a:t>
            </a:r>
          </a:p>
          <a:p>
            <a:pPr marL="109728" indent="0" algn="r">
              <a:buNone/>
            </a:pPr>
            <a:r>
              <a:rPr lang="ar-IQ" dirty="0" smtClean="0"/>
              <a:t>-تتعرض الحيوانات البرية للتسمم الغذئي اذا تم تقديم الاطعمة القديمة لها في المناطق المحصورة </a:t>
            </a:r>
          </a:p>
          <a:p>
            <a:pPr marL="109728" indent="0" algn="r">
              <a:buNone/>
            </a:pPr>
            <a:r>
              <a:rPr lang="ar-IQ" dirty="0" smtClean="0"/>
              <a:t>-استعمال مبيدات المحاصيل من اهم اسباب التسمم وكذلك الاسمدة </a:t>
            </a:r>
          </a:p>
          <a:p>
            <a:pPr marL="109728" indent="0" algn="r">
              <a:buNone/>
            </a:pPr>
            <a:r>
              <a:rPr lang="ar-IQ" dirty="0" smtClean="0"/>
              <a:t>-استخدام مبيدات الحشرات ايضا  وكذلك استخدام المبيدات في صيد الاسماك له اثر مدمر للطيور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التسمم والاغذية السامة في الحيوانات البرية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0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ar-IQ" dirty="0" smtClean="0"/>
              <a:t>المحمية الطبيعية هي مساحة من الارض تتم حمايتها وادارتها لاسباب بيئية مختلفة ويمكن تخصيصها للحيوانات البرية او النباتات وهي تلعب دورا كبيرا في النظام البيئي والتنوع البايلوجي للارض </a:t>
            </a:r>
          </a:p>
          <a:p>
            <a:pPr marL="109728" indent="0" algn="r">
              <a:buNone/>
            </a:pPr>
            <a:r>
              <a:rPr lang="ar-IQ" dirty="0" smtClean="0"/>
              <a:t>واهم اهدافها حماية الانواع المعرضة للانقراض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المحميات الطبيعية                 </a:t>
            </a:r>
            <a:endParaRPr lang="en-US" dirty="0"/>
          </a:p>
        </p:txBody>
      </p:sp>
      <p:pic>
        <p:nvPicPr>
          <p:cNvPr id="6146" name="Picture 2" descr="C:\Users\DELL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3882869" cy="283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esktop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231274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2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ar-IQ" dirty="0" smtClean="0"/>
              <a:t> 1-اجراءات التعقيم الكاملة عند التعامل مع الحيوانات البرية  </a:t>
            </a:r>
          </a:p>
          <a:p>
            <a:pPr marL="109728" indent="0" algn="r">
              <a:buNone/>
            </a:pPr>
            <a:r>
              <a:rPr lang="ar-IQ" dirty="0" smtClean="0"/>
              <a:t>2-استخدام معدات الحماية لتجنب الملامسة او الاذى الفيزياوي </a:t>
            </a:r>
          </a:p>
          <a:p>
            <a:pPr marL="109728" indent="0" algn="r">
              <a:buNone/>
            </a:pPr>
            <a:r>
              <a:rPr lang="ar-IQ" dirty="0" smtClean="0"/>
              <a:t>3- تطوير الاجراءات الخاصة بالسيطرة وتشجيع الابحاث  والاجهزة المختبرية والتشخيص </a:t>
            </a:r>
          </a:p>
          <a:p>
            <a:pPr marL="109728" indent="0" algn="r">
              <a:buNone/>
            </a:pPr>
            <a:r>
              <a:rPr lang="ar-IQ" dirty="0" smtClean="0"/>
              <a:t>4- اتخاذ اجراءات السلامة  الصحية مع الحيوانات النافقة خشية ان تصبح ناقل للامراض بعد افتراسها من الحيوانات البرية </a:t>
            </a:r>
          </a:p>
          <a:p>
            <a:pPr marL="109728" indent="0" algn="r">
              <a:buNone/>
            </a:pPr>
            <a:r>
              <a:rPr lang="ar-IQ" dirty="0" smtClean="0"/>
              <a:t>5-منع تداول الحيوانات البرية بشكل عشوائي خاصة من الهواة والزام اصحاب المحميات بالشروط الصحية المطلوبة  والبيئة المناسبة لضمان </a:t>
            </a:r>
          </a:p>
          <a:p>
            <a:pPr marL="109728" indent="0" algn="r">
              <a:buNone/>
            </a:pPr>
            <a:r>
              <a:rPr lang="ar-IQ" dirty="0" smtClean="0"/>
              <a:t>صحة الحيوان </a:t>
            </a:r>
          </a:p>
          <a:p>
            <a:pPr marL="109728" indent="0" algn="r">
              <a:buNone/>
            </a:pPr>
            <a:r>
              <a:rPr lang="ar-IQ" dirty="0" smtClean="0"/>
              <a:t>6-المراقبة المستمرة لبيئة الحيوانات البرية وتسجيل المعلومات باستمرار والابلاغ عن اية ظاهرة غير طبيعية لتلافي المضاعفات الخطيرة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ماهي السبل الكفيلة لتجنب الاصابة بالامراض المشتركة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 smtClean="0"/>
              <a:t>توفير البيئة المناسبة هو السبيل الامثل للمحافظة على حيوان صحي 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524000"/>
            <a:ext cx="4040180" cy="27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371600"/>
            <a:ext cx="24384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‫أكبر 5 محميات طبيعية في العالم - منتديات الهدى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 descr="C:\Users\DELL\Desktop\download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50520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2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الاعلان عن تاسيس مركز بحوث الحيوانات البرية</a:t>
            </a:r>
            <a:r>
              <a:rPr lang="en-US" dirty="0" smtClean="0"/>
              <a:t> </a:t>
            </a:r>
            <a:r>
              <a:rPr lang="ar-IQ" dirty="0" smtClean="0"/>
              <a:t>بالتعاون مع حديقة الحيوان في الزوراء       </a:t>
            </a:r>
            <a:endParaRPr lang="en-US" dirty="0"/>
          </a:p>
        </p:txBody>
      </p:sp>
      <p:pic>
        <p:nvPicPr>
          <p:cNvPr id="5122" name="Picture 2" descr="C:\Users\DELL\Desktop\downlo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35655"/>
            <a:ext cx="4450450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ELL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86" y="3200400"/>
            <a:ext cx="366822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DELL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24025"/>
            <a:ext cx="31051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ELL\Desktop\images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85900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30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ar-IQ" sz="6600" dirty="0" smtClean="0"/>
              <a:t>شكرا لحضوركم </a:t>
            </a:r>
            <a:endParaRPr lang="ar-IQ" sz="6600" dirty="0"/>
          </a:p>
          <a:p>
            <a:pPr marL="109728" indent="0" algn="ctr">
              <a:buNone/>
            </a:pPr>
            <a:r>
              <a:rPr lang="ar-IQ" sz="6600" dirty="0" smtClean="0"/>
              <a:t>و</a:t>
            </a:r>
          </a:p>
          <a:p>
            <a:pPr marL="109728" indent="0" algn="ctr">
              <a:buNone/>
            </a:pPr>
            <a:r>
              <a:rPr lang="ar-IQ" sz="8000" dirty="0" smtClean="0"/>
              <a:t>ودعمكم  </a:t>
            </a:r>
            <a:r>
              <a:rPr lang="ar-IQ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109728" indent="0" algn="r">
              <a:buNone/>
            </a:pPr>
            <a:r>
              <a:rPr lang="ar-IQ" sz="2800" dirty="0"/>
              <a:t>◄ الادوار والاهمية الحيوية والاقتصادية للحيوانات البرية </a:t>
            </a:r>
            <a:endParaRPr lang="ar-IQ" sz="2800" dirty="0" smtClean="0"/>
          </a:p>
          <a:p>
            <a:pPr marL="109728" indent="0" algn="r">
              <a:buNone/>
            </a:pPr>
            <a:r>
              <a:rPr lang="ar-IQ" sz="2800" dirty="0" smtClean="0"/>
              <a:t>◄ </a:t>
            </a:r>
            <a:r>
              <a:rPr lang="ar-IQ" dirty="0" smtClean="0"/>
              <a:t>اهداف </a:t>
            </a:r>
            <a:r>
              <a:rPr lang="ar-IQ" dirty="0"/>
              <a:t>ادارة الحيوانات </a:t>
            </a:r>
            <a:r>
              <a:rPr lang="ar-IQ" dirty="0" smtClean="0"/>
              <a:t>البرية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علاقة </a:t>
            </a:r>
            <a:r>
              <a:rPr lang="ar-IQ" dirty="0"/>
              <a:t>علم الحياة البرية بالعلوم </a:t>
            </a:r>
            <a:r>
              <a:rPr lang="ar-IQ" dirty="0" smtClean="0"/>
              <a:t>الاخرى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طرق </a:t>
            </a:r>
            <a:r>
              <a:rPr lang="ar-IQ" dirty="0"/>
              <a:t>ادارة الحيوانات </a:t>
            </a:r>
            <a:r>
              <a:rPr lang="ar-IQ" dirty="0" smtClean="0"/>
              <a:t>البرية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المفهوم </a:t>
            </a:r>
            <a:r>
              <a:rPr lang="ar-IQ" dirty="0"/>
              <a:t>النسبي للحيوان الضار </a:t>
            </a:r>
            <a:r>
              <a:rPr lang="ar-IQ" dirty="0" smtClean="0"/>
              <a:t>والمفيد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دور </a:t>
            </a:r>
            <a:r>
              <a:rPr lang="ar-IQ" dirty="0"/>
              <a:t>الحيوانات البرية في توازن خطر انتقال الامراض من الحيوانات البرية </a:t>
            </a:r>
            <a:endParaRPr lang="ar-IQ" dirty="0" smtClean="0"/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التسمم </a:t>
            </a:r>
            <a:r>
              <a:rPr lang="ar-IQ" dirty="0"/>
              <a:t>والاغذية السامة في الحيوانات البرية </a:t>
            </a:r>
            <a:r>
              <a:rPr lang="ar-IQ" dirty="0" smtClean="0"/>
              <a:t>للحيوانات البرية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/>
              <a:t>المحميات الطبيعية للحيوانات </a:t>
            </a:r>
            <a:r>
              <a:rPr lang="ar-IQ" dirty="0" smtClean="0"/>
              <a:t>البرية </a:t>
            </a:r>
          </a:p>
          <a:p>
            <a:pPr marL="109728" indent="0" algn="r">
              <a:buNone/>
            </a:pPr>
            <a:r>
              <a:rPr lang="ar-IQ" dirty="0" smtClean="0"/>
              <a:t> </a:t>
            </a:r>
            <a:r>
              <a:rPr lang="ar-IQ" sz="2400" dirty="0"/>
              <a:t>◄</a:t>
            </a:r>
            <a:r>
              <a:rPr lang="ar-IQ" dirty="0" smtClean="0"/>
              <a:t>   انواع التربية</a:t>
            </a:r>
          </a:p>
          <a:p>
            <a:pPr marL="109728" indent="0" algn="r">
              <a:buNone/>
            </a:pPr>
            <a:r>
              <a:rPr lang="ar-IQ" dirty="0" smtClean="0"/>
              <a:t> </a:t>
            </a:r>
            <a:r>
              <a:rPr lang="ar-IQ" sz="2800" dirty="0" smtClean="0"/>
              <a:t>◄ </a:t>
            </a:r>
            <a:r>
              <a:rPr lang="ar-IQ" dirty="0" smtClean="0"/>
              <a:t>ماهي </a:t>
            </a:r>
            <a:r>
              <a:rPr lang="ar-IQ" dirty="0"/>
              <a:t>السبل الكفيلة لتجنب الاصابة بالامراض المشتركة </a:t>
            </a:r>
          </a:p>
          <a:p>
            <a:pPr marL="109728" indent="0" algn="r">
              <a:buNone/>
            </a:pPr>
            <a:r>
              <a:rPr lang="ar-IQ" sz="2800" dirty="0" smtClean="0"/>
              <a:t>◄ </a:t>
            </a:r>
            <a:r>
              <a:rPr lang="ar-IQ" dirty="0" smtClean="0"/>
              <a:t>المحميات الطبيعية للحيوانات البرية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المحاور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1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اهمية اقتصادية لصناعة المستخلصات الطبية  والمنتجات الخاصة ببعض الحيوانات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السياحة من خلال حدائق الحيوان وهو معلم  حضاري مهم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dirty="0" smtClean="0"/>
              <a:t>استخدام الحيوانات البرية في الابحاث العلمية </a:t>
            </a:r>
          </a:p>
          <a:p>
            <a:pPr marL="109728" indent="0" algn="r">
              <a:buNone/>
            </a:pPr>
            <a:r>
              <a:rPr lang="ar-IQ" dirty="0" smtClean="0"/>
              <a:t> </a:t>
            </a:r>
            <a:r>
              <a:rPr lang="ar-IQ" sz="2800" dirty="0"/>
              <a:t>◄ اداة ضبط ضرورية </a:t>
            </a:r>
            <a:r>
              <a:rPr lang="ar-IQ" sz="2800" dirty="0" smtClean="0"/>
              <a:t>للنظام والتوازن  </a:t>
            </a:r>
            <a:r>
              <a:rPr lang="ar-IQ" sz="2800" dirty="0"/>
              <a:t>البيئي للمساعدة على بقاء المحيط الحيوي</a:t>
            </a:r>
          </a:p>
          <a:p>
            <a:pPr marL="109728" indent="0" algn="r">
              <a:buNone/>
            </a:pPr>
            <a:r>
              <a:rPr lang="ar-IQ" dirty="0" smtClean="0"/>
              <a:t> </a:t>
            </a:r>
            <a:r>
              <a:rPr lang="ar-IQ" sz="2800" dirty="0"/>
              <a:t>◄ </a:t>
            </a:r>
            <a:r>
              <a:rPr lang="ar-IQ" dirty="0" smtClean="0"/>
              <a:t>لها دور في تسميد الاراضي الشاسعة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sz="2800" dirty="0" smtClean="0"/>
              <a:t>قد تسعد بالمحافظة على البيئة </a:t>
            </a:r>
            <a:r>
              <a:rPr lang="ar-IQ" sz="2800" dirty="0"/>
              <a:t>من الامراض وذلك بافتراسها للانواع المريضة وتلك الناقلة للامراض وبذا فهي قد تحد من انتشار الاوبئة</a:t>
            </a:r>
            <a:r>
              <a:rPr lang="ar-IQ" dirty="0"/>
              <a:t> </a:t>
            </a:r>
            <a:endParaRPr lang="ar-IQ" dirty="0" smtClean="0"/>
          </a:p>
          <a:p>
            <a:pPr marL="109728" indent="0" algn="r">
              <a:buNone/>
            </a:pPr>
            <a:r>
              <a:rPr lang="ar-IQ" dirty="0" smtClean="0"/>
              <a:t> </a:t>
            </a:r>
            <a:r>
              <a:rPr lang="ar-IQ" sz="2800" dirty="0"/>
              <a:t>◄</a:t>
            </a:r>
            <a:r>
              <a:rPr lang="ar-IQ" dirty="0" smtClean="0"/>
              <a:t> جانب جمالي وممارسة الصيد وكذلك للفعاليات الرياضية كالسباقات والسيرك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IQ" dirty="0"/>
              <a:t>الادوار والاهمية الحيوية والاقتصادية للحيوانات البرية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96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اهداف ادارة الحيوانات </a:t>
            </a:r>
            <a:r>
              <a:rPr lang="ar-IQ" dirty="0" smtClean="0"/>
              <a:t>البرية       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1371600"/>
            <a:ext cx="4419601" cy="4800600"/>
          </a:xfrm>
        </p:spPr>
        <p:txBody>
          <a:bodyPr>
            <a:normAutofit fontScale="55000" lnSpcReduction="20000"/>
          </a:bodyPr>
          <a:lstStyle/>
          <a:p>
            <a:pPr marL="109728" indent="0" algn="r">
              <a:buNone/>
            </a:pPr>
            <a:r>
              <a:rPr lang="ar-IQ" sz="5400" dirty="0"/>
              <a:t>◄</a:t>
            </a:r>
            <a:r>
              <a:rPr lang="ar-IQ" sz="5100" dirty="0" smtClean="0"/>
              <a:t> توفير القاعدة الغذائية المتنوعة الكافية والملبية لكافة الحتياجات الحيوان البري .</a:t>
            </a:r>
          </a:p>
          <a:p>
            <a:pPr marL="109728" indent="0" algn="r">
              <a:buNone/>
            </a:pPr>
            <a:r>
              <a:rPr lang="ar-IQ" sz="5400" dirty="0"/>
              <a:t>◄</a:t>
            </a:r>
            <a:r>
              <a:rPr lang="ar-IQ" sz="5100" dirty="0" smtClean="0"/>
              <a:t> وضع الخطط الكفيلة للتقليل من اضرار الحيوانات البرية على الغابات والمزارع. </a:t>
            </a:r>
          </a:p>
          <a:p>
            <a:pPr marL="109728" indent="0" algn="r">
              <a:buNone/>
            </a:pPr>
            <a:r>
              <a:rPr lang="ar-IQ" sz="5400" dirty="0"/>
              <a:t>◄ </a:t>
            </a:r>
            <a:r>
              <a:rPr lang="ar-IQ" sz="5100" dirty="0" smtClean="0"/>
              <a:t>اتخاذ كافة الاجراءات البيطرية والصحية للمحافظة على مجاميع الحيوانات البرية .</a:t>
            </a:r>
          </a:p>
          <a:p>
            <a:pPr marL="109728" indent="0" algn="r">
              <a:buNone/>
            </a:pPr>
            <a:r>
              <a:rPr lang="ar-IQ" sz="5400" dirty="0"/>
              <a:t>◄ </a:t>
            </a:r>
            <a:r>
              <a:rPr lang="ar-IQ" sz="5100" dirty="0" smtClean="0"/>
              <a:t>الاتجاه نحو رفع انتاجية الصيد لتحسين المردود الاقتصادي </a:t>
            </a:r>
          </a:p>
          <a:p>
            <a:pPr marL="109728" indent="0" algn="r">
              <a:buNone/>
            </a:pPr>
            <a:r>
              <a:rPr lang="ar-IQ" sz="5400" dirty="0"/>
              <a:t>◄ </a:t>
            </a:r>
            <a:r>
              <a:rPr lang="ar-IQ" sz="5100" dirty="0" smtClean="0"/>
              <a:t>تاسيس المحميات الطبيعية والمتنزهات </a:t>
            </a:r>
            <a:endParaRPr lang="en-US" sz="5100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431" y="2224881"/>
            <a:ext cx="313372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953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البيئة </a:t>
            </a:r>
          </a:p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النبات </a:t>
            </a:r>
          </a:p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الحيوان </a:t>
            </a:r>
          </a:p>
          <a:p>
            <a:pPr marL="109728" indent="0" algn="r">
              <a:buNone/>
            </a:pPr>
            <a:r>
              <a:rPr lang="ar-IQ" sz="2400" dirty="0" smtClean="0"/>
              <a:t>◄ </a:t>
            </a:r>
            <a:r>
              <a:rPr lang="ar-IQ" dirty="0" smtClean="0"/>
              <a:t>علم الكيمياء</a:t>
            </a:r>
          </a:p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الامراض  </a:t>
            </a:r>
          </a:p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الفسلجة </a:t>
            </a:r>
          </a:p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التشريح</a:t>
            </a:r>
          </a:p>
          <a:p>
            <a:pPr marL="109728" indent="0" algn="r">
              <a:buNone/>
            </a:pPr>
            <a:r>
              <a:rPr lang="ar-IQ" sz="2400" dirty="0"/>
              <a:t>◄ </a:t>
            </a:r>
            <a:r>
              <a:rPr lang="ar-IQ" dirty="0" smtClean="0"/>
              <a:t>علم المناخ والارصاد الجوية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علاقة علم الحياة البرية بالعلوم الاخرى </a:t>
            </a:r>
            <a:endParaRPr lang="en-US" dirty="0"/>
          </a:p>
        </p:txBody>
      </p:sp>
      <p:pic>
        <p:nvPicPr>
          <p:cNvPr id="4098" name="Picture 2" descr="C:\Users\DELL\Desktop\صور\images (1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735289" cy="2651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91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طرق ادارة الحيوانات </a:t>
            </a:r>
            <a:r>
              <a:rPr lang="ar-IQ" dirty="0" smtClean="0"/>
              <a:t>البرية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مراقبة الحيوانات البرية الطليقة  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09728" indent="0" algn="r">
              <a:buNone/>
            </a:pPr>
            <a:r>
              <a:rPr lang="ar-IQ" sz="3600" dirty="0"/>
              <a:t>◄</a:t>
            </a:r>
            <a:r>
              <a:rPr lang="ar-IQ" sz="3600" dirty="0" smtClean="0"/>
              <a:t> </a:t>
            </a:r>
            <a:r>
              <a:rPr lang="ar-IQ" sz="3600" dirty="0"/>
              <a:t>زيادة اعداد </a:t>
            </a:r>
            <a:r>
              <a:rPr lang="ar-IQ" sz="3600" dirty="0" smtClean="0"/>
              <a:t>الجماعات</a:t>
            </a:r>
            <a:endParaRPr lang="ar-IQ" sz="3600" dirty="0"/>
          </a:p>
          <a:p>
            <a:pPr marL="109728" indent="0" algn="r">
              <a:buNone/>
            </a:pPr>
            <a:r>
              <a:rPr lang="ar-IQ" sz="3600" dirty="0"/>
              <a:t>◄ </a:t>
            </a:r>
            <a:r>
              <a:rPr lang="ar-IQ" sz="3600" dirty="0" smtClean="0"/>
              <a:t>الاستفادة </a:t>
            </a:r>
            <a:r>
              <a:rPr lang="ar-IQ" sz="3600" dirty="0"/>
              <a:t>منها بشكل </a:t>
            </a:r>
            <a:r>
              <a:rPr lang="ar-IQ" sz="3600" dirty="0" smtClean="0"/>
              <a:t>مستمر </a:t>
            </a:r>
            <a:endParaRPr lang="ar-IQ" sz="3600" dirty="0"/>
          </a:p>
          <a:p>
            <a:pPr marL="109728" indent="0" algn="r">
              <a:buNone/>
            </a:pPr>
            <a:r>
              <a:rPr lang="ar-IQ" sz="3600" dirty="0"/>
              <a:t>◄ </a:t>
            </a:r>
            <a:r>
              <a:rPr lang="ar-IQ" sz="3600" dirty="0" smtClean="0"/>
              <a:t>ترك </a:t>
            </a:r>
            <a:r>
              <a:rPr lang="ar-IQ" sz="3600" dirty="0"/>
              <a:t>هذه الجماعات لحالها ومراقبتها </a:t>
            </a:r>
            <a:r>
              <a:rPr lang="ar-IQ" sz="3600" dirty="0" smtClean="0"/>
              <a:t>عن </a:t>
            </a:r>
            <a:r>
              <a:rPr lang="ar-IQ" sz="3600" dirty="0"/>
              <a:t>بعد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2050" name="Picture 2" descr="C:\Users\DELL\Desktop\images (2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8" y="3657600"/>
            <a:ext cx="2956373" cy="15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ELL\Desktop\images (2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ELL\Desktop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r">
              <a:buNone/>
            </a:pPr>
            <a:r>
              <a:rPr lang="ar-IQ" sz="3200" b="1" dirty="0"/>
              <a:t>◄ </a:t>
            </a:r>
            <a:r>
              <a:rPr lang="ar-IQ" sz="3200" b="1" dirty="0" smtClean="0"/>
              <a:t>ادارة معالجة او بارعة</a:t>
            </a:r>
            <a:endParaRPr lang="ar-IQ" sz="3200" b="1" dirty="0"/>
          </a:p>
          <a:p>
            <a:pPr marL="0" indent="0" algn="r">
              <a:buNone/>
            </a:pPr>
            <a:r>
              <a:rPr lang="ar-IQ" sz="3200" dirty="0" smtClean="0"/>
              <a:t>تعمل بادارة الجماعات الحيوانية اما بتغيير اعدادها بطرق مباشرة او التاثير عليها بطرق غير مباشرة وذلك بتبديل الغذاء او الموطن او كثافة المفترسات او عن طريق السيطرة على الامراض </a:t>
            </a:r>
          </a:p>
          <a:p>
            <a:pPr marL="0" indent="0" algn="r">
              <a:buNone/>
            </a:pPr>
            <a:r>
              <a:rPr lang="ar-IQ" sz="3200" dirty="0"/>
              <a:t>◄ </a:t>
            </a:r>
            <a:r>
              <a:rPr lang="ar-IQ" sz="3200" b="1" dirty="0" smtClean="0"/>
              <a:t>ادارة احتجازية </a:t>
            </a:r>
          </a:p>
          <a:p>
            <a:pPr marL="0" indent="0" algn="r">
              <a:buNone/>
            </a:pPr>
            <a:r>
              <a:rPr lang="ar-IQ" sz="3200" dirty="0" smtClean="0"/>
              <a:t>وهي وقاية وحماية الجماعات الحيوانية مثل الحدائق الوطنية فهي فعاليات بيئية وكذلك حماية الحيوانات المهددة بالانقراض 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IQ" dirty="0" smtClean="0"/>
              <a:t>انواع الادارة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489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/>
              <a:t>دور الحيوانات البرية في توازن الطبيعة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444294"/>
            <a:ext cx="4038600" cy="5185106"/>
          </a:xfrm>
        </p:spPr>
        <p:txBody>
          <a:bodyPr>
            <a:normAutofit lnSpcReduction="10000"/>
          </a:bodyPr>
          <a:lstStyle/>
          <a:p>
            <a:pPr marL="109728" indent="0" algn="r">
              <a:buNone/>
            </a:pPr>
            <a:r>
              <a:rPr lang="ar-IQ" sz="2800" dirty="0"/>
              <a:t>السلاسل الغذائية </a:t>
            </a:r>
          </a:p>
          <a:p>
            <a:pPr marL="109728" indent="0" algn="r">
              <a:buNone/>
            </a:pPr>
            <a:r>
              <a:rPr lang="ar-IQ" sz="2800" dirty="0" smtClean="0"/>
              <a:t>◄ نمو </a:t>
            </a:r>
            <a:r>
              <a:rPr lang="ar-IQ" sz="2800" dirty="0"/>
              <a:t>النبات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sz="2800" dirty="0" smtClean="0"/>
              <a:t>تتغذى </a:t>
            </a:r>
            <a:r>
              <a:rPr lang="ar-IQ" sz="2800" dirty="0"/>
              <a:t>علية الجراد والارانب والغزلان على السيقان والثمر والقوارض على الجذور والطيور على البذور </a:t>
            </a:r>
          </a:p>
          <a:p>
            <a:pPr marL="109728" indent="0" algn="r">
              <a:buNone/>
            </a:pPr>
            <a:r>
              <a:rPr lang="ar-IQ" sz="2800" dirty="0"/>
              <a:t>◄ </a:t>
            </a:r>
            <a:r>
              <a:rPr lang="ar-IQ" sz="2800" dirty="0" smtClean="0"/>
              <a:t>الحيوانات </a:t>
            </a:r>
            <a:r>
              <a:rPr lang="ar-IQ" sz="2800" dirty="0"/>
              <a:t>العشبية تصبح طعاما للذئاب والحيوانات المفترسة </a:t>
            </a:r>
          </a:p>
          <a:p>
            <a:pPr marL="109728" indent="0" algn="r">
              <a:buNone/>
            </a:pPr>
            <a:r>
              <a:rPr lang="ar-IQ" sz="2800" dirty="0"/>
              <a:t>◄</a:t>
            </a:r>
            <a:r>
              <a:rPr lang="ar-IQ" sz="2800" dirty="0" smtClean="0"/>
              <a:t> بعد </a:t>
            </a:r>
            <a:r>
              <a:rPr lang="ar-IQ" sz="2800" dirty="0"/>
              <a:t>موت الكائنات تتحلل </a:t>
            </a:r>
            <a:r>
              <a:rPr lang="ar-IQ" sz="2800" dirty="0" smtClean="0"/>
              <a:t>بواسطة </a:t>
            </a:r>
            <a:r>
              <a:rPr lang="ar-IQ" sz="2800" dirty="0"/>
              <a:t>البكتيريا وتعود دورتها الى الارض والتربة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2" descr="C:\Users\DELL\Desktop\8-3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974337" cy="310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670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>خلل في التوازن البيئي في دولة الصين </a:t>
            </a:r>
            <a:r>
              <a:rPr lang="ar-IQ" sz="3600" dirty="0" smtClean="0"/>
              <a:t>1959-1961</a:t>
            </a:r>
            <a:r>
              <a:rPr lang="ar-IQ" dirty="0" smtClean="0"/>
              <a:t>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ar-IQ" dirty="0" smtClean="0"/>
              <a:t>عصافير الدوري  التي تم القضاء عليها  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ar-IQ" dirty="0" smtClean="0"/>
              <a:t>مجاعة قاتلة اودت بحياة 15 مليون صيني نتيجة المجاعة </a:t>
            </a:r>
            <a:endParaRPr lang="en-US" dirty="0"/>
          </a:p>
        </p:txBody>
      </p:sp>
      <p:pic>
        <p:nvPicPr>
          <p:cNvPr id="1027" name="Picture 3" descr="C:\Users\DELL\Desktop\images (24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408214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ELL\Desktop\download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354031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2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15339</TotalTime>
  <Words>744</Words>
  <Application>Microsoft Office PowerPoint</Application>
  <PresentationFormat>On-screen Show (4:3)</PresentationFormat>
  <Paragraphs>92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ادارة الحيوانات البرية السليمة  ودورها في الحد من الامراض المشركة   الدكتور عادل جبار الربيعي  دكتوراه في الصحة العامة </vt:lpstr>
      <vt:lpstr>المحاور</vt:lpstr>
      <vt:lpstr>الادوار والاهمية الحيوية والاقتصادية للحيوانات البرية</vt:lpstr>
      <vt:lpstr>اهداف ادارة الحيوانات البرية          </vt:lpstr>
      <vt:lpstr>علاقة علم الحياة البرية بالعلوم الاخرى </vt:lpstr>
      <vt:lpstr>طرق ادارة الحيوانات البرية         </vt:lpstr>
      <vt:lpstr>انواع الادارة </vt:lpstr>
      <vt:lpstr>دور الحيوانات البرية في توازن الطبيعة </vt:lpstr>
      <vt:lpstr>خلل في التوازن البيئي في دولة الصين 1959-1961  </vt:lpstr>
      <vt:lpstr>المفهوم النسبي للحيوان الضار والمفيد</vt:lpstr>
      <vt:lpstr>خطر انتقال الامراض من الحيوانات البرية  </vt:lpstr>
      <vt:lpstr>هل بالامكان بناء علاقات طيبة مع الحيوانات البرية ؟</vt:lpstr>
      <vt:lpstr>انواع التربية للحيوانات البرية       </vt:lpstr>
      <vt:lpstr>التسمم والاغذية السامة في الحيوانات البرية </vt:lpstr>
      <vt:lpstr>المحميات الطبيعية                 </vt:lpstr>
      <vt:lpstr>ماهي السبل الكفيلة لتجنب الاصابة بالامراض المشتركة </vt:lpstr>
      <vt:lpstr>توفير البيئة المناسبة هو السبيل الامثل للمحافظة على حيوان صحي </vt:lpstr>
      <vt:lpstr>الاعلان عن تاسيس مركز بحوث الحيوانات البرية بالتعاون مع حديقة الحيوان في الزوراء       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ادارة الحيوانات البرية</dc:title>
  <dc:creator>Maher</dc:creator>
  <cp:lastModifiedBy>Maher</cp:lastModifiedBy>
  <cp:revision>51</cp:revision>
  <dcterms:created xsi:type="dcterms:W3CDTF">2025-02-15T16:53:50Z</dcterms:created>
  <dcterms:modified xsi:type="dcterms:W3CDTF">2025-04-28T16:32:55Z</dcterms:modified>
</cp:coreProperties>
</file>