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sldIdLst>
    <p:sldId id="290" r:id="rId4"/>
    <p:sldId id="284" r:id="rId5"/>
    <p:sldId id="287" r:id="rId6"/>
    <p:sldId id="282" r:id="rId7"/>
    <p:sldId id="294" r:id="rId8"/>
    <p:sldId id="295" r:id="rId9"/>
    <p:sldId id="296" r:id="rId10"/>
    <p:sldId id="291" r:id="rId11"/>
    <p:sldId id="265" r:id="rId12"/>
    <p:sldId id="279" r:id="rId13"/>
    <p:sldId id="297" r:id="rId14"/>
    <p:sldId id="292" r:id="rId15"/>
    <p:sldId id="271" r:id="rId16"/>
    <p:sldId id="257" r:id="rId17"/>
    <p:sldId id="258" r:id="rId18"/>
    <p:sldId id="259" r:id="rId19"/>
    <p:sldId id="260"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theme" Target="theme/theme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viewProps" Target="viewProps.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2.xml" /><Relationship Id="rId5" Type="http://schemas.openxmlformats.org/officeDocument/2006/relationships/image" Target="../media/image4.svg" /><Relationship Id="rId4" Type="http://schemas.openxmlformats.org/officeDocument/2006/relationships/image" Target="../media/image3.png"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2.xml" /><Relationship Id="rId6" Type="http://schemas.openxmlformats.org/officeDocument/2006/relationships/image" Target="../media/image9.svg" /><Relationship Id="rId5" Type="http://schemas.openxmlformats.org/officeDocument/2006/relationships/image" Target="../media/image8.png" /><Relationship Id="rId4" Type="http://schemas.openxmlformats.org/officeDocument/2006/relationships/image" Target="../media/image7.sv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15.svg" /><Relationship Id="rId2" Type="http://schemas.openxmlformats.org/officeDocument/2006/relationships/image" Target="../media/image10.png" /><Relationship Id="rId1" Type="http://schemas.openxmlformats.org/officeDocument/2006/relationships/slideMaster" Target="../slideMasters/slideMaster2.xml" /><Relationship Id="rId6" Type="http://schemas.openxmlformats.org/officeDocument/2006/relationships/image" Target="../media/image14.png" /><Relationship Id="rId5" Type="http://schemas.openxmlformats.org/officeDocument/2006/relationships/image" Target="../media/image13.svg" /><Relationship Id="rId4" Type="http://schemas.openxmlformats.org/officeDocument/2006/relationships/image" Target="../media/image12.png"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5.png" /><Relationship Id="rId1" Type="http://schemas.openxmlformats.org/officeDocument/2006/relationships/slideMaster" Target="../slideMasters/slideMaster2.xml" /><Relationship Id="rId6" Type="http://schemas.openxmlformats.org/officeDocument/2006/relationships/image" Target="../media/image9.svg" /><Relationship Id="rId5" Type="http://schemas.openxmlformats.org/officeDocument/2006/relationships/image" Target="../media/image8.png" /><Relationship Id="rId4" Type="http://schemas.openxmlformats.org/officeDocument/2006/relationships/image" Target="../media/image13.svg"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 /><Relationship Id="rId2" Type="http://schemas.openxmlformats.org/officeDocument/2006/relationships/image" Target="../media/image8.png" /><Relationship Id="rId1" Type="http://schemas.openxmlformats.org/officeDocument/2006/relationships/slideMaster" Target="../slideMasters/slideMaster2.xml"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image" Target="../media/image5.png"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 /><Relationship Id="rId2" Type="http://schemas.openxmlformats.org/officeDocument/2006/relationships/image" Target="../media/image8.png" /><Relationship Id="rId1" Type="http://schemas.openxmlformats.org/officeDocument/2006/relationships/slideMaster" Target="../slideMasters/slideMaster2.xml"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image" Target="../media/image5.png" /></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11.svg" /><Relationship Id="rId7" Type="http://schemas.openxmlformats.org/officeDocument/2006/relationships/image" Target="../media/image4.svg" /><Relationship Id="rId12" Type="http://schemas.openxmlformats.org/officeDocument/2006/relationships/image" Target="../media/image5.png" /><Relationship Id="rId2" Type="http://schemas.openxmlformats.org/officeDocument/2006/relationships/image" Target="../media/image10.png" /><Relationship Id="rId1" Type="http://schemas.openxmlformats.org/officeDocument/2006/relationships/slideMaster" Target="../slideMasters/slideMaster2.xml" /><Relationship Id="rId6" Type="http://schemas.openxmlformats.org/officeDocument/2006/relationships/image" Target="../media/image3.png" /><Relationship Id="rId11" Type="http://schemas.openxmlformats.org/officeDocument/2006/relationships/image" Target="../media/image2.svg" /><Relationship Id="rId5" Type="http://schemas.openxmlformats.org/officeDocument/2006/relationships/image" Target="../media/image13.svg" /><Relationship Id="rId10" Type="http://schemas.openxmlformats.org/officeDocument/2006/relationships/image" Target="../media/image1.png" /><Relationship Id="rId4" Type="http://schemas.openxmlformats.org/officeDocument/2006/relationships/image" Target="../media/image12.png" /><Relationship Id="rId9" Type="http://schemas.openxmlformats.org/officeDocument/2006/relationships/image" Target="../media/image17.sv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Master" Target="../slideMasters/slideMaster2.xml" /><Relationship Id="rId4" Type="http://schemas.openxmlformats.org/officeDocument/2006/relationships/image" Target="../media/image20.sv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 /><Relationship Id="rId2" Type="http://schemas.openxmlformats.org/officeDocument/2006/relationships/image" Target="../media/image14.png" /><Relationship Id="rId1" Type="http://schemas.openxmlformats.org/officeDocument/2006/relationships/slideMaster" Target="../slideMasters/slideMaster2.xml" /><Relationship Id="rId5" Type="http://schemas.openxmlformats.org/officeDocument/2006/relationships/image" Target="../media/image9.svg" /><Relationship Id="rId4" Type="http://schemas.openxmlformats.org/officeDocument/2006/relationships/image" Target="../media/image8.png"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 /><Relationship Id="rId2" Type="http://schemas.openxmlformats.org/officeDocument/2006/relationships/image" Target="../media/image21.png" /><Relationship Id="rId1" Type="http://schemas.openxmlformats.org/officeDocument/2006/relationships/slideMaster" Target="../slideMasters/slideMaster2.xml" /><Relationship Id="rId5" Type="http://schemas.openxmlformats.org/officeDocument/2006/relationships/image" Target="../media/image20.svg" /><Relationship Id="rId4" Type="http://schemas.openxmlformats.org/officeDocument/2006/relationships/image" Target="../media/image19.png" /></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8.png" /><Relationship Id="rId1" Type="http://schemas.openxmlformats.org/officeDocument/2006/relationships/slideMaster" Target="../slideMasters/slideMaster2.xml" /><Relationship Id="rId6" Type="http://schemas.openxmlformats.org/officeDocument/2006/relationships/image" Target="../media/image24.svg" /><Relationship Id="rId5" Type="http://schemas.openxmlformats.org/officeDocument/2006/relationships/image" Target="../media/image23.png" /><Relationship Id="rId4" Type="http://schemas.openxmlformats.org/officeDocument/2006/relationships/image" Target="../media/image22.svg" /></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13.svg" /><Relationship Id="rId2" Type="http://schemas.openxmlformats.org/officeDocument/2006/relationships/image" Target="../media/image10.png" /><Relationship Id="rId1" Type="http://schemas.openxmlformats.org/officeDocument/2006/relationships/slideMaster" Target="../slideMasters/slideMaster2.xml" /><Relationship Id="rId6" Type="http://schemas.openxmlformats.org/officeDocument/2006/relationships/image" Target="../media/image12.png" /><Relationship Id="rId5" Type="http://schemas.openxmlformats.org/officeDocument/2006/relationships/image" Target="../media/image15.svg" /><Relationship Id="rId4" Type="http://schemas.openxmlformats.org/officeDocument/2006/relationships/image" Target="../media/image14.png" /></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8.png" /><Relationship Id="rId1" Type="http://schemas.openxmlformats.org/officeDocument/2006/relationships/slideMaster" Target="../slideMasters/slideMaster2.xml" /><Relationship Id="rId6" Type="http://schemas.openxmlformats.org/officeDocument/2006/relationships/image" Target="../media/image24.svg" /><Relationship Id="rId5" Type="http://schemas.openxmlformats.org/officeDocument/2006/relationships/image" Target="../media/image23.png" /><Relationship Id="rId4" Type="http://schemas.openxmlformats.org/officeDocument/2006/relationships/image" Target="../media/image22.svg" /></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svg" /><Relationship Id="rId2" Type="http://schemas.openxmlformats.org/officeDocument/2006/relationships/image" Target="../media/image25.png" /><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 /><Relationship Id="rId2" Type="http://schemas.openxmlformats.org/officeDocument/2006/relationships/image" Target="../media/image27.png" /><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svg" /><Relationship Id="rId2" Type="http://schemas.openxmlformats.org/officeDocument/2006/relationships/image" Target="../media/image27.png"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Master" Target="../slideMasters/slideMaster2.xml" /><Relationship Id="rId4" Type="http://schemas.openxmlformats.org/officeDocument/2006/relationships/image" Target="../media/image20.svg" /></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 /><Relationship Id="rId7" Type="http://schemas.openxmlformats.org/officeDocument/2006/relationships/image" Target="../media/image15.svg" /><Relationship Id="rId2" Type="http://schemas.openxmlformats.org/officeDocument/2006/relationships/image" Target="../media/image10.png" /><Relationship Id="rId1" Type="http://schemas.openxmlformats.org/officeDocument/2006/relationships/slideMaster" Target="../slideMasters/slideMaster2.xml" /><Relationship Id="rId6" Type="http://schemas.openxmlformats.org/officeDocument/2006/relationships/image" Target="../media/image14.png" /><Relationship Id="rId5" Type="http://schemas.openxmlformats.org/officeDocument/2006/relationships/image" Target="../media/image13.svg" /><Relationship Id="rId4" Type="http://schemas.openxmlformats.org/officeDocument/2006/relationships/image" Target="../media/image12.png"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7EA0-42E9-60BD-72E5-0A7593E0B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14FCF8-9FA2-FEA5-6C1B-DF2C56469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98C46E-4B1C-861B-81EE-C286C393532C}"/>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5" name="Footer Placeholder 4">
            <a:extLst>
              <a:ext uri="{FF2B5EF4-FFF2-40B4-BE49-F238E27FC236}">
                <a16:creationId xmlns:a16="http://schemas.microsoft.com/office/drawing/2014/main" id="{7C6F1B8C-0234-6AFE-F67D-9887205FE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71173-D169-3F2C-E07B-3D2CE115F6C3}"/>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1244037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A5A3-2DF4-4793-84A0-DA709DE28C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92F57C-DC62-47F0-64C1-9BD975EB29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9B7AC-66E0-0BB7-ECA3-5586994812A9}"/>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5" name="Footer Placeholder 4">
            <a:extLst>
              <a:ext uri="{FF2B5EF4-FFF2-40B4-BE49-F238E27FC236}">
                <a16:creationId xmlns:a16="http://schemas.microsoft.com/office/drawing/2014/main" id="{197D9F61-CCC0-ED2D-0ED9-AC430FF64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ED26F-60F4-8654-4D64-FE0FEF07B403}"/>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135775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97583-6B70-D9E0-9A8F-65519EC5C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D9E05F-2C2B-28A7-E904-0F8FD7B297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10488-CE32-5CE5-54B9-C591D0274F2B}"/>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5" name="Footer Placeholder 4">
            <a:extLst>
              <a:ext uri="{FF2B5EF4-FFF2-40B4-BE49-F238E27FC236}">
                <a16:creationId xmlns:a16="http://schemas.microsoft.com/office/drawing/2014/main" id="{44C49942-1AF3-18BC-678E-B92AED4CB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FCD4D-974B-FF8F-09F3-065BED048314}"/>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156913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96449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1768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603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93421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0899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3012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38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4129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BE0F-9ACB-3176-C4CC-0F4576D3A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95F0C-B880-BDA0-29C2-F2738A837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8A642-7DD0-A5AE-B2C8-4E8CD7900C9D}"/>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5" name="Footer Placeholder 4">
            <a:extLst>
              <a:ext uri="{FF2B5EF4-FFF2-40B4-BE49-F238E27FC236}">
                <a16:creationId xmlns:a16="http://schemas.microsoft.com/office/drawing/2014/main" id="{3240B57A-5666-4144-38E4-F250B557D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06276-59E9-F237-18B7-6B641946BE4B}"/>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1424768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50570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6018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pos="73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3561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82987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04735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3072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2380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23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4505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2929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05151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F3F4-7E1A-8CBF-A973-4CDB33F5E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4DF740-1E84-3148-6EB8-FE8FA7A2A6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1CFAF7-7DD4-0203-B73B-216E3F322169}"/>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5" name="Footer Placeholder 4">
            <a:extLst>
              <a:ext uri="{FF2B5EF4-FFF2-40B4-BE49-F238E27FC236}">
                <a16:creationId xmlns:a16="http://schemas.microsoft.com/office/drawing/2014/main" id="{32B81AB9-73AC-D49E-FEBE-115CAC6BE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F68EE-A9CD-8744-F3A7-E595B6DAC105}"/>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98215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13351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1190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4DF88-E788-4AFC-A2F7-8F3E91F3B0D6}" type="datetimeFigureOut">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7BB2-213B-4698-B4A1-5EB0DD66B1BC}" type="slidenum">
              <a:rPr lang="en-US" smtClean="0"/>
              <a:t>‹#›</a:t>
            </a:fld>
            <a:endParaRPr lang="en-US"/>
          </a:p>
        </p:txBody>
      </p:sp>
    </p:spTree>
    <p:extLst>
      <p:ext uri="{BB962C8B-B14F-4D97-AF65-F5344CB8AC3E}">
        <p14:creationId xmlns:p14="http://schemas.microsoft.com/office/powerpoint/2010/main" val="3185657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2477-DA2D-09B0-F5EE-D16BB490E1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5F8B9-D1D1-D899-7789-E78A4C2EB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CBD99-6203-3965-2D95-B1BB75FF2EAD}"/>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5" name="Footer Placeholder 4">
            <a:extLst>
              <a:ext uri="{FF2B5EF4-FFF2-40B4-BE49-F238E27FC236}">
                <a16:creationId xmlns:a16="http://schemas.microsoft.com/office/drawing/2014/main" id="{74CA259C-EEFD-AC5E-574A-59D59D834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0DC95-EA99-152C-CDE4-6CA56E2CEFAA}"/>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154916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4E8B-9E09-1EB4-BBC3-94AA70051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79E60-615A-4684-FB1F-745A2A9C6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EDD71-3B67-C0B3-A73C-ACF61FE38DF1}"/>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5" name="Footer Placeholder 4">
            <a:extLst>
              <a:ext uri="{FF2B5EF4-FFF2-40B4-BE49-F238E27FC236}">
                <a16:creationId xmlns:a16="http://schemas.microsoft.com/office/drawing/2014/main" id="{D6F44046-11DB-D350-25C4-581FF2EF6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4A0D9-7D57-D99D-0F2A-D89C808C523C}"/>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1820355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33E4-DA1B-D28C-6739-524FFDC6E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3FF53C-A32C-4B9F-06DF-6D9C69B1ED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F3985-9F13-4B2A-901D-0634B38F3D29}"/>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5" name="Footer Placeholder 4">
            <a:extLst>
              <a:ext uri="{FF2B5EF4-FFF2-40B4-BE49-F238E27FC236}">
                <a16:creationId xmlns:a16="http://schemas.microsoft.com/office/drawing/2014/main" id="{FFA2FCD7-C95A-01CE-2921-DA027C780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2CB84-0893-D8E2-E1B2-4193A0BDD927}"/>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3464480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5FB5-0624-1227-8B5B-21DA84DDA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D9087-32D3-90CE-15FC-2B3841C29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06E3E-1CE5-B151-127B-55ED002414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736CB-5DDD-78AC-CA43-A74508456F0A}"/>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6" name="Footer Placeholder 5">
            <a:extLst>
              <a:ext uri="{FF2B5EF4-FFF2-40B4-BE49-F238E27FC236}">
                <a16:creationId xmlns:a16="http://schemas.microsoft.com/office/drawing/2014/main" id="{21B2AE27-DD23-1521-D0B5-90CEC799E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5102C-107F-570F-5ACB-630D4932D069}"/>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2655684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B14F-AC80-1FA6-0325-3556328E2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B530DC-4D43-46E6-B151-6ECC01C8B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43B5F-DC1B-FBE7-B6ED-B02BF250D7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B25500-DD64-D290-D219-8082A8570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6F6F2-3A6A-638A-CB27-FEB8A2615A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905E31-D7EA-2A00-3242-53BA0F3992F2}"/>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8" name="Footer Placeholder 7">
            <a:extLst>
              <a:ext uri="{FF2B5EF4-FFF2-40B4-BE49-F238E27FC236}">
                <a16:creationId xmlns:a16="http://schemas.microsoft.com/office/drawing/2014/main" id="{FE045966-D7E6-4762-7F1B-42171F4559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F77CC-01AB-A99D-A98A-F618461BEEEB}"/>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41354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EABC-5423-D131-9614-5152E5CA2C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E2997E-81B1-F39A-999D-D3C3AE9F5F18}"/>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4" name="Footer Placeholder 3">
            <a:extLst>
              <a:ext uri="{FF2B5EF4-FFF2-40B4-BE49-F238E27FC236}">
                <a16:creationId xmlns:a16="http://schemas.microsoft.com/office/drawing/2014/main" id="{699130B9-C312-18CE-0F6E-0BE44E0FB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D14C5-FA86-EF0E-B7E8-E479A56FEF6B}"/>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697652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EE986-433D-4663-9ACD-40CDDCC9F8AA}"/>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3" name="Footer Placeholder 2">
            <a:extLst>
              <a:ext uri="{FF2B5EF4-FFF2-40B4-BE49-F238E27FC236}">
                <a16:creationId xmlns:a16="http://schemas.microsoft.com/office/drawing/2014/main" id="{163DAE7D-5D37-417E-D073-FF55BC5E2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4234F9-F450-918C-2E23-3DD831A08974}"/>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14697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D60F-FCFF-E3F5-DFAB-AFC5C4ED4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23F04-116F-81F5-31F8-0CA994FD5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6D896-88A4-C39F-5BA4-F58DD0AB5D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0B2321-2E2A-6F97-1312-70C35D27106A}"/>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6" name="Footer Placeholder 5">
            <a:extLst>
              <a:ext uri="{FF2B5EF4-FFF2-40B4-BE49-F238E27FC236}">
                <a16:creationId xmlns:a16="http://schemas.microsoft.com/office/drawing/2014/main" id="{5E39A220-1A69-2761-3C03-FFF5B421F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1A449-D719-D100-6FEB-1AC9EB8BE9C1}"/>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389390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2E24-9DAB-266B-14BC-0FE484A98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ECF53A-A16A-69D4-679B-36ABD54C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BF245-24C1-318E-2687-697951CD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1FC9D-DF41-3CB2-19F9-8F9A69E2EDE0}"/>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6" name="Footer Placeholder 5">
            <a:extLst>
              <a:ext uri="{FF2B5EF4-FFF2-40B4-BE49-F238E27FC236}">
                <a16:creationId xmlns:a16="http://schemas.microsoft.com/office/drawing/2014/main" id="{F58DF1B7-E900-D1A7-A678-4A01EEF25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258A7-B108-6FC7-B354-F44DEE49CFFB}"/>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3555717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BE32-E42F-4F42-23A4-FD62A29E9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422DED-AB32-DC86-9C56-A7AC58561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D48DC-01EC-677C-2A17-D8690DBDF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8AE42-EB50-B7DA-BEC9-9A889E1A3FA4}"/>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6" name="Footer Placeholder 5">
            <a:extLst>
              <a:ext uri="{FF2B5EF4-FFF2-40B4-BE49-F238E27FC236}">
                <a16:creationId xmlns:a16="http://schemas.microsoft.com/office/drawing/2014/main" id="{004A4ABE-C2DA-FF63-3A2B-4C9B28870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82EE1-8EDB-5247-ED5B-3D723ED08877}"/>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126529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BB2B-FB4E-9D3C-F1B7-0565E023F5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084D3-78FE-A895-C4B0-F029C451B6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694DC-ABC0-3C03-7F38-DA9D88A9FDEF}"/>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5" name="Footer Placeholder 4">
            <a:extLst>
              <a:ext uri="{FF2B5EF4-FFF2-40B4-BE49-F238E27FC236}">
                <a16:creationId xmlns:a16="http://schemas.microsoft.com/office/drawing/2014/main" id="{4D94F7C5-5355-E5A4-1DDE-31BF7019A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CD05F-F941-C496-FF6B-B2F275C1CA75}"/>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183450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EAC93-A9CA-BB6E-5729-A2C9FDF212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7093B-C570-CF8B-3B05-83A310D11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F18FE-BB30-5288-5439-D538A18B823F}"/>
              </a:ext>
            </a:extLst>
          </p:cNvPr>
          <p:cNvSpPr>
            <a:spLocks noGrp="1"/>
          </p:cNvSpPr>
          <p:nvPr>
            <p:ph type="dt" sz="half" idx="10"/>
          </p:nvPr>
        </p:nvSpPr>
        <p:spPr/>
        <p:txBody>
          <a:bodyPr/>
          <a:lstStyle/>
          <a:p>
            <a:fld id="{E202C74B-6BBD-4D4C-8A0B-8846F7099EF8}" type="datetimeFigureOut">
              <a:rPr lang="en-US" smtClean="0"/>
              <a:t>5/12/2025</a:t>
            </a:fld>
            <a:endParaRPr lang="en-US"/>
          </a:p>
        </p:txBody>
      </p:sp>
      <p:sp>
        <p:nvSpPr>
          <p:cNvPr id="5" name="Footer Placeholder 4">
            <a:extLst>
              <a:ext uri="{FF2B5EF4-FFF2-40B4-BE49-F238E27FC236}">
                <a16:creationId xmlns:a16="http://schemas.microsoft.com/office/drawing/2014/main" id="{57D387C3-E059-00DF-4EA1-EB5325193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CBAE8-F932-E459-8576-744550423CA5}"/>
              </a:ext>
            </a:extLst>
          </p:cNvPr>
          <p:cNvSpPr>
            <a:spLocks noGrp="1"/>
          </p:cNvSpPr>
          <p:nvPr>
            <p:ph type="sldNum" sz="quarter" idx="12"/>
          </p:nvPr>
        </p:nvSpPr>
        <p:spPr/>
        <p:txBody>
          <a:bodyPr/>
          <a:lstStyle/>
          <a:p>
            <a:fld id="{5C2E845A-58B6-454B-B3BB-0B056D4C96AD}" type="slidenum">
              <a:rPr lang="en-US" smtClean="0"/>
              <a:t>‹#›</a:t>
            </a:fld>
            <a:endParaRPr lang="en-US"/>
          </a:p>
        </p:txBody>
      </p:sp>
    </p:spTree>
    <p:extLst>
      <p:ext uri="{BB962C8B-B14F-4D97-AF65-F5344CB8AC3E}">
        <p14:creationId xmlns:p14="http://schemas.microsoft.com/office/powerpoint/2010/main" val="104060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1911-469B-4D0D-4D02-21E9597219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E4F30C-DB86-E1FD-6E51-E447F3523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4D417-4BDA-5910-DC23-F775A3F6BE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FA357-AFCF-03A7-0654-570983BEC8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D20EF2-8A23-7649-EEEB-59EC3FF20F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31BD4-AF4A-FBC3-8C20-89E4418A7582}"/>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8" name="Footer Placeholder 7">
            <a:extLst>
              <a:ext uri="{FF2B5EF4-FFF2-40B4-BE49-F238E27FC236}">
                <a16:creationId xmlns:a16="http://schemas.microsoft.com/office/drawing/2014/main" id="{430C3371-F1B1-0F0A-216F-9271E3971E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01696-26D8-2F19-4A78-1AB3BB82ECFF}"/>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346735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8CAE-474A-6A2C-0FE0-33FD535C84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E2F0ED-C4F9-585F-8422-FA13761DB268}"/>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4" name="Footer Placeholder 3">
            <a:extLst>
              <a:ext uri="{FF2B5EF4-FFF2-40B4-BE49-F238E27FC236}">
                <a16:creationId xmlns:a16="http://schemas.microsoft.com/office/drawing/2014/main" id="{CC46ADE9-A6D8-957B-AF93-D996D954A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C46F8-1FAB-28F9-ABE9-9980D56F9FB7}"/>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335849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7925C-4584-15ED-564D-51017D1A536E}"/>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3" name="Footer Placeholder 2">
            <a:extLst>
              <a:ext uri="{FF2B5EF4-FFF2-40B4-BE49-F238E27FC236}">
                <a16:creationId xmlns:a16="http://schemas.microsoft.com/office/drawing/2014/main" id="{7FAAA03E-303A-75D1-384F-017D046D1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D211E0-6A31-3F68-1E7B-3F46878B5E0B}"/>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350879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DDFB-A346-C9F1-987F-79592C8D9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4473A-138D-5667-75CF-7688CE198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84E738-C7BA-9AA0-9502-FB765612C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DA95A-2472-CF6B-841E-EB1EEDEDDD4B}"/>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6" name="Footer Placeholder 5">
            <a:extLst>
              <a:ext uri="{FF2B5EF4-FFF2-40B4-BE49-F238E27FC236}">
                <a16:creationId xmlns:a16="http://schemas.microsoft.com/office/drawing/2014/main" id="{7456CDAA-D7E1-D0C6-579A-D65E20C78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4553A3-7BE3-E55C-EE97-7C94D68B8683}"/>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313733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65DA-2BCE-2692-B6A0-7CE5AD6C0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36732-1FED-7E1D-E5BB-4B3EA221F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AAE102-38BB-A413-7D83-C7FB721B3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30602-B07B-1974-E545-6806FDAB6F5A}"/>
              </a:ext>
            </a:extLst>
          </p:cNvPr>
          <p:cNvSpPr>
            <a:spLocks noGrp="1"/>
          </p:cNvSpPr>
          <p:nvPr>
            <p:ph type="dt" sz="half" idx="10"/>
          </p:nvPr>
        </p:nvSpPr>
        <p:spPr/>
        <p:txBody>
          <a:bodyPr/>
          <a:lstStyle/>
          <a:p>
            <a:fld id="{78102726-28F4-49D7-B516-6B315EDB8066}" type="datetimeFigureOut">
              <a:rPr lang="en-US" smtClean="0"/>
              <a:t>5/12/2025</a:t>
            </a:fld>
            <a:endParaRPr lang="en-US"/>
          </a:p>
        </p:txBody>
      </p:sp>
      <p:sp>
        <p:nvSpPr>
          <p:cNvPr id="6" name="Footer Placeholder 5">
            <a:extLst>
              <a:ext uri="{FF2B5EF4-FFF2-40B4-BE49-F238E27FC236}">
                <a16:creationId xmlns:a16="http://schemas.microsoft.com/office/drawing/2014/main" id="{E7F3DAE0-E0DD-0121-090F-2B5F38F13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0D64F-01F6-6973-7DE5-EF68E403E105}"/>
              </a:ext>
            </a:extLst>
          </p:cNvPr>
          <p:cNvSpPr>
            <a:spLocks noGrp="1"/>
          </p:cNvSpPr>
          <p:nvPr>
            <p:ph type="sldNum" sz="quarter" idx="12"/>
          </p:nvPr>
        </p:nvSpPr>
        <p:spPr/>
        <p:txBody>
          <a:bodyPr/>
          <a:lstStyle/>
          <a:p>
            <a:fld id="{7F8C6C7E-3484-4925-842A-5735769D5EF6}" type="slidenum">
              <a:rPr lang="en-US" smtClean="0"/>
              <a:t>‹#›</a:t>
            </a:fld>
            <a:endParaRPr lang="en-US"/>
          </a:p>
        </p:txBody>
      </p:sp>
    </p:spTree>
    <p:extLst>
      <p:ext uri="{BB962C8B-B14F-4D97-AF65-F5344CB8AC3E}">
        <p14:creationId xmlns:p14="http://schemas.microsoft.com/office/powerpoint/2010/main" val="3929942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18" Type="http://schemas.openxmlformats.org/officeDocument/2006/relationships/slideLayout" Target="../slideLayouts/slideLayout29.xml" /><Relationship Id="rId3" Type="http://schemas.openxmlformats.org/officeDocument/2006/relationships/slideLayout" Target="../slideLayouts/slideLayout14.xml" /><Relationship Id="rId21" Type="http://schemas.openxmlformats.org/officeDocument/2006/relationships/slideLayout" Target="../slideLayouts/slideLayout32.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slideLayout" Target="../slideLayouts/slideLayout28.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20" Type="http://schemas.openxmlformats.org/officeDocument/2006/relationships/slideLayout" Target="../slideLayouts/slideLayout31.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19" Type="http://schemas.openxmlformats.org/officeDocument/2006/relationships/slideLayout" Target="../slideLayouts/slideLayout30.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 Id="rId22"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 /><Relationship Id="rId3" Type="http://schemas.openxmlformats.org/officeDocument/2006/relationships/slideLayout" Target="../slideLayouts/slideLayout35.xml" /><Relationship Id="rId7" Type="http://schemas.openxmlformats.org/officeDocument/2006/relationships/slideLayout" Target="../slideLayouts/slideLayout39.xml" /><Relationship Id="rId12" Type="http://schemas.openxmlformats.org/officeDocument/2006/relationships/theme" Target="../theme/theme3.xml" /><Relationship Id="rId2" Type="http://schemas.openxmlformats.org/officeDocument/2006/relationships/slideLayout" Target="../slideLayouts/slideLayout34.xml" /><Relationship Id="rId1" Type="http://schemas.openxmlformats.org/officeDocument/2006/relationships/slideLayout" Target="../slideLayouts/slideLayout33.xml" /><Relationship Id="rId6" Type="http://schemas.openxmlformats.org/officeDocument/2006/relationships/slideLayout" Target="../slideLayouts/slideLayout38.xml" /><Relationship Id="rId11" Type="http://schemas.openxmlformats.org/officeDocument/2006/relationships/slideLayout" Target="../slideLayouts/slideLayout43.xml" /><Relationship Id="rId5" Type="http://schemas.openxmlformats.org/officeDocument/2006/relationships/slideLayout" Target="../slideLayouts/slideLayout37.xml" /><Relationship Id="rId10" Type="http://schemas.openxmlformats.org/officeDocument/2006/relationships/slideLayout" Target="../slideLayouts/slideLayout42.xml" /><Relationship Id="rId4" Type="http://schemas.openxmlformats.org/officeDocument/2006/relationships/slideLayout" Target="../slideLayouts/slideLayout36.xml" /><Relationship Id="rId9" Type="http://schemas.openxmlformats.org/officeDocument/2006/relationships/slideLayout" Target="../slideLayouts/slideLayout4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C76CE-88C8-9295-3E5D-95FBC476E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CA9DA-A0BA-1A0F-1150-358E8A978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05364-8C36-935B-2E59-AA5D05957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102726-28F4-49D7-B516-6B315EDB8066}" type="datetimeFigureOut">
              <a:rPr lang="en-US" smtClean="0"/>
              <a:t>5/12/2025</a:t>
            </a:fld>
            <a:endParaRPr lang="en-US"/>
          </a:p>
        </p:txBody>
      </p:sp>
      <p:sp>
        <p:nvSpPr>
          <p:cNvPr id="5" name="Footer Placeholder 4">
            <a:extLst>
              <a:ext uri="{FF2B5EF4-FFF2-40B4-BE49-F238E27FC236}">
                <a16:creationId xmlns:a16="http://schemas.microsoft.com/office/drawing/2014/main" id="{1ECC58C9-9799-EED1-C151-0CCC7F74E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597064-CC6E-A2D3-CB4D-049DBAFC5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8C6C7E-3484-4925-842A-5735769D5EF6}" type="slidenum">
              <a:rPr lang="en-US" smtClean="0"/>
              <a:t>‹#›</a:t>
            </a:fld>
            <a:endParaRPr lang="en-US"/>
          </a:p>
        </p:txBody>
      </p:sp>
    </p:spTree>
    <p:extLst>
      <p:ext uri="{BB962C8B-B14F-4D97-AF65-F5344CB8AC3E}">
        <p14:creationId xmlns:p14="http://schemas.microsoft.com/office/powerpoint/2010/main" val="265328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8087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F2AD6-A448-902B-3B98-B5DE755EE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3D7A1F-491A-EBE7-3C16-1DB926904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822D1-46DA-3C92-A6BD-E926591C5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02C74B-6BBD-4D4C-8A0B-8846F7099EF8}" type="datetimeFigureOut">
              <a:rPr lang="en-US" smtClean="0"/>
              <a:t>5/12/2025</a:t>
            </a:fld>
            <a:endParaRPr lang="en-US"/>
          </a:p>
        </p:txBody>
      </p:sp>
      <p:sp>
        <p:nvSpPr>
          <p:cNvPr id="5" name="Footer Placeholder 4">
            <a:extLst>
              <a:ext uri="{FF2B5EF4-FFF2-40B4-BE49-F238E27FC236}">
                <a16:creationId xmlns:a16="http://schemas.microsoft.com/office/drawing/2014/main" id="{D13F72DC-2205-54BB-BFBC-19CF74D6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285341-EA09-0F22-839B-5784042F8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2E845A-58B6-454B-B3BB-0B056D4C96AD}" type="slidenum">
              <a:rPr lang="en-US" smtClean="0"/>
              <a:t>‹#›</a:t>
            </a:fld>
            <a:endParaRPr lang="en-US"/>
          </a:p>
        </p:txBody>
      </p:sp>
    </p:spTree>
    <p:extLst>
      <p:ext uri="{BB962C8B-B14F-4D97-AF65-F5344CB8AC3E}">
        <p14:creationId xmlns:p14="http://schemas.microsoft.com/office/powerpoint/2010/main" val="6931778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9.png" /><Relationship Id="rId1" Type="http://schemas.openxmlformats.org/officeDocument/2006/relationships/slideLayout" Target="../slideLayouts/slideLayout12.xml" /><Relationship Id="rId4" Type="http://schemas.openxmlformats.org/officeDocument/2006/relationships/image" Target="../media/image30.gif"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 /></Relationships>
</file>

<file path=ppt/slides/_rels/slide13.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39.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41.png" /><Relationship Id="rId1" Type="http://schemas.openxmlformats.org/officeDocument/2006/relationships/slideLayout" Target="../slideLayouts/slideLayout39.xml" /></Relationships>
</file>

<file path=ppt/slides/_rels/slide2.xml.rels><?xml version="1.0" encoding="UTF-8" standalone="yes"?>
<Relationships xmlns="http://schemas.openxmlformats.org/package/2006/relationships"><Relationship Id="rId3" Type="http://schemas.openxmlformats.org/officeDocument/2006/relationships/image" Target="../media/image32.svg" /><Relationship Id="rId7" Type="http://schemas.openxmlformats.org/officeDocument/2006/relationships/image" Target="../media/image36.svg" /><Relationship Id="rId2" Type="http://schemas.openxmlformats.org/officeDocument/2006/relationships/image" Target="../media/image31.png" /><Relationship Id="rId1" Type="http://schemas.openxmlformats.org/officeDocument/2006/relationships/slideLayout" Target="../slideLayouts/slideLayout19.xml" /><Relationship Id="rId6" Type="http://schemas.openxmlformats.org/officeDocument/2006/relationships/image" Target="../media/image35.png" /><Relationship Id="rId5" Type="http://schemas.openxmlformats.org/officeDocument/2006/relationships/image" Target="../media/image34.svg" /><Relationship Id="rId4" Type="http://schemas.openxmlformats.org/officeDocument/2006/relationships/image" Target="../media/image33.png" /></Relationships>
</file>

<file path=ppt/slides/_rels/slide3.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0.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 /></Relationships>
</file>

<file path=ppt/slides/_rels/slide5.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38.png" /><Relationship Id="rId1" Type="http://schemas.openxmlformats.org/officeDocument/2006/relationships/slideLayout" Target="../slideLayouts/slideLayout39.xml" /></Relationships>
</file>

<file path=ppt/slides/_rels/slide6.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39.png" /><Relationship Id="rId1" Type="http://schemas.openxmlformats.org/officeDocument/2006/relationships/slideLayout" Target="../slideLayouts/slideLayout39.xml" /></Relationships>
</file>

<file path=ppt/slides/_rels/slide7.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39.png" /><Relationship Id="rId1" Type="http://schemas.openxmlformats.org/officeDocument/2006/relationships/slideLayout" Target="../slideLayouts/slideLayout39.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78657" y="206974"/>
            <a:ext cx="12024852" cy="1337187"/>
          </a:xfrm>
        </p:spPr>
        <p:txBody>
          <a:bodyPr>
            <a:noAutofit/>
          </a:bodyPr>
          <a:lstStyle/>
          <a:p>
            <a:pPr algn="ctr"/>
            <a:r>
              <a:rPr lang="en-US" sz="4000" dirty="0">
                <a:solidFill>
                  <a:schemeClr val="bg1"/>
                </a:solidFill>
                <a:effectLst>
                  <a:outerShdw blurRad="38100" dist="38100" dir="2700000" algn="tl">
                    <a:srgbClr val="000000">
                      <a:alpha val="43137"/>
                    </a:srgbClr>
                  </a:outerShdw>
                </a:effectLst>
                <a:latin typeface="Californian FB" panose="0207040306080B030204" pitchFamily="18" charset="0"/>
              </a:rPr>
              <a:t>Artificial Intelligence for Combating Multidrug Resistant Bacteria</a:t>
            </a:r>
          </a:p>
        </p:txBody>
      </p:sp>
      <p:pic>
        <p:nvPicPr>
          <p:cNvPr id="4" name="Picture 3">
            <a:extLst>
              <a:ext uri="{FF2B5EF4-FFF2-40B4-BE49-F238E27FC236}">
                <a16:creationId xmlns:a16="http://schemas.microsoft.com/office/drawing/2014/main" id="{0A0F292F-D8D4-4407-A482-044C2C9073FF}"/>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687867" y="1822391"/>
            <a:ext cx="2112957" cy="2683280"/>
          </a:xfrm>
          <a:prstGeom prst="roundRect">
            <a:avLst>
              <a:gd name="adj" fmla="val 4167"/>
            </a:avLst>
          </a:prstGeom>
          <a:solidFill>
            <a:srgbClr val="FFFFFF"/>
          </a:solidFill>
          <a:ln w="76200" cap="sq">
            <a:solidFill>
              <a:srgbClr val="EAEAEA"/>
            </a:solidFill>
            <a:miter lim="800000"/>
          </a:ln>
          <a:effectLst>
            <a:reflection blurRad="6350" stA="50000" endA="295" endPos="92000" dist="1016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a:extLst>
              <a:ext uri="{FF2B5EF4-FFF2-40B4-BE49-F238E27FC236}">
                <a16:creationId xmlns:a16="http://schemas.microsoft.com/office/drawing/2014/main" id="{4D4E5529-1F97-41DE-853E-C7F2A764A495}"/>
              </a:ext>
            </a:extLst>
          </p:cNvPr>
          <p:cNvSpPr txBox="1"/>
          <p:nvPr/>
        </p:nvSpPr>
        <p:spPr>
          <a:xfrm>
            <a:off x="4800824" y="1948313"/>
            <a:ext cx="7334865" cy="243143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prstClr val="white"/>
                  </a:solidFill>
                </a:ln>
                <a:solidFill>
                  <a:prstClr val="white"/>
                </a:solidFill>
                <a:effectLst/>
                <a:uLnTx/>
                <a:uFillTx/>
                <a:latin typeface="Californian FB" panose="0207040306080B030204" pitchFamily="18" charset="0"/>
                <a:ea typeface="+mn-ea"/>
                <a:cs typeface="+mn-cs"/>
              </a:rPr>
              <a:t>Assist. Prof. Dr. Ali                   Al-Shammary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prstClr val="white"/>
                  </a:solidFill>
                </a:ln>
                <a:solidFill>
                  <a:prstClr val="white"/>
                </a:solidFill>
                <a:effectLst/>
                <a:uLnTx/>
                <a:uFillTx/>
                <a:latin typeface="Californian FB" panose="0207040306080B030204" pitchFamily="18" charset="0"/>
                <a:ea typeface="+mn-ea"/>
                <a:cs typeface="+mn-cs"/>
              </a:rPr>
              <a:t>Food Microbiology and Immunology,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prstClr val="white"/>
                  </a:solidFill>
                </a:ln>
                <a:solidFill>
                  <a:prstClr val="white"/>
                </a:solidFill>
                <a:effectLst/>
                <a:uLnTx/>
                <a:uFillTx/>
                <a:latin typeface="Californian FB" panose="0207040306080B030204" pitchFamily="18" charset="0"/>
                <a:ea typeface="+mn-ea"/>
                <a:cs typeface="+mn-cs"/>
              </a:rPr>
              <a:t>Milk Hygiene and Public Health</a:t>
            </a:r>
          </a:p>
        </p:txBody>
      </p:sp>
      <p:sp>
        <p:nvSpPr>
          <p:cNvPr id="10" name="TextBox 9">
            <a:extLst>
              <a:ext uri="{FF2B5EF4-FFF2-40B4-BE49-F238E27FC236}">
                <a16:creationId xmlns:a16="http://schemas.microsoft.com/office/drawing/2014/main" id="{B829F296-A8BD-4953-A7B1-76CF3F1FEEF7}"/>
              </a:ext>
            </a:extLst>
          </p:cNvPr>
          <p:cNvSpPr txBox="1"/>
          <p:nvPr/>
        </p:nvSpPr>
        <p:spPr>
          <a:xfrm>
            <a:off x="5801032" y="4886236"/>
            <a:ext cx="6302477"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prstClr val="white"/>
                  </a:solidFill>
                </a:ln>
                <a:solidFill>
                  <a:prstClr val="white"/>
                </a:solidFill>
                <a:effectLst/>
                <a:uLnTx/>
                <a:uFillTx/>
                <a:latin typeface="Californian FB" panose="0207040306080B030204" pitchFamily="18" charset="0"/>
                <a:ea typeface="FoglihtenNo04" panose="00000600000000000000" pitchFamily="50" charset="0"/>
                <a:cs typeface="+mn-cs"/>
              </a:rPr>
              <a:t>www.alideerwoeesh76@gmail.com</a:t>
            </a:r>
            <a:endParaRPr kumimoji="0" lang="ar-IQ" sz="1600" b="1" i="0" u="none" strike="noStrike" kern="1200" cap="none" spc="0" normalizeH="0" baseline="0" noProof="0" dirty="0">
              <a:ln>
                <a:solidFill>
                  <a:prstClr val="white"/>
                </a:solidFill>
              </a:ln>
              <a:solidFill>
                <a:prstClr val="white"/>
              </a:solidFill>
              <a:effectLst/>
              <a:uLnTx/>
              <a:uFillTx/>
              <a:latin typeface="Californian FB" panose="0207040306080B030204" pitchFamily="18" charset="0"/>
              <a:ea typeface="FoglihtenNo04" panose="00000600000000000000" pitchFamily="50" charset="0"/>
              <a:cs typeface="Arial" panose="020B0604020202020204" pitchFamily="34" charset="0"/>
            </a:endParaRPr>
          </a:p>
        </p:txBody>
      </p:sp>
      <p:sp>
        <p:nvSpPr>
          <p:cNvPr id="12" name="TextBox 11">
            <a:extLst>
              <a:ext uri="{FF2B5EF4-FFF2-40B4-BE49-F238E27FC236}">
                <a16:creationId xmlns:a16="http://schemas.microsoft.com/office/drawing/2014/main" id="{09F8FD39-5084-478A-B065-503B3BF3BA23}"/>
              </a:ext>
            </a:extLst>
          </p:cNvPr>
          <p:cNvSpPr txBox="1"/>
          <p:nvPr/>
        </p:nvSpPr>
        <p:spPr>
          <a:xfrm>
            <a:off x="7541343" y="5699697"/>
            <a:ext cx="3283974"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prstClr val="white"/>
                  </a:solidFill>
                </a:ln>
                <a:solidFill>
                  <a:prstClr val="white"/>
                </a:solidFill>
                <a:effectLst/>
                <a:uLnTx/>
                <a:uFillTx/>
                <a:latin typeface="Symbol" panose="05050102010706020507" pitchFamily="18" charset="2"/>
                <a:ea typeface="FoglihtenNo04" panose="00000600000000000000" pitchFamily="50" charset="0"/>
                <a:cs typeface="+mn-cs"/>
              </a:rPr>
              <a:t>WYVERN76 </a:t>
            </a:r>
            <a:endParaRPr kumimoji="0" lang="ar-IQ" sz="2800" b="1" i="0" u="none" strike="noStrike" kern="1200" cap="none" spc="0" normalizeH="0" baseline="0" noProof="0" dirty="0">
              <a:ln>
                <a:solidFill>
                  <a:prstClr val="white"/>
                </a:solidFill>
              </a:ln>
              <a:solidFill>
                <a:prstClr val="white"/>
              </a:solidFill>
              <a:effectLst/>
              <a:uLnTx/>
              <a:uFillTx/>
              <a:latin typeface="Symbol" panose="05050102010706020507" pitchFamily="18" charset="2"/>
              <a:ea typeface="FoglihtenNo04" panose="00000600000000000000" pitchFamily="50" charset="0"/>
              <a:cs typeface="Arial" panose="020B0604020202020204" pitchFamily="34" charset="0"/>
            </a:endParaRPr>
          </a:p>
        </p:txBody>
      </p:sp>
      <p:pic>
        <p:nvPicPr>
          <p:cNvPr id="13" name="Picture 12">
            <a:extLst>
              <a:ext uri="{FF2B5EF4-FFF2-40B4-BE49-F238E27FC236}">
                <a16:creationId xmlns:a16="http://schemas.microsoft.com/office/drawing/2014/main" id="{7F23B15F-ACE2-4E9D-88FB-59E25C739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086" y="1797405"/>
            <a:ext cx="1234423" cy="1234423"/>
          </a:xfrm>
          <a:prstGeom prst="rect">
            <a:avLst/>
          </a:prstGeom>
        </p:spPr>
      </p:pic>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B3FB6B-E483-6071-B97A-6351247556DC}"/>
              </a:ext>
            </a:extLst>
          </p:cNvPr>
          <p:cNvSpPr txBox="1"/>
          <p:nvPr/>
        </p:nvSpPr>
        <p:spPr>
          <a:xfrm>
            <a:off x="252920" y="134274"/>
            <a:ext cx="11552904"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Pathogenic microbial biofilms critically enclosed recalcitrant electromagnetic charged clouds barriers within food chain bridges of horizontal genes transfer represent a significant threat to the healthcare industry due to their resilience against traditional antimicrobial treatments.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53CD492-2230-F0C9-A042-C016E2DA3347}"/>
              </a:ext>
            </a:extLst>
          </p:cNvPr>
          <p:cNvSpPr txBox="1"/>
          <p:nvPr/>
        </p:nvSpPr>
        <p:spPr>
          <a:xfrm>
            <a:off x="252920" y="2938074"/>
            <a:ext cx="11552904"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solidFill>
                    <a:prstClr val="white"/>
                  </a:solid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Artificial intelligence NPUs guided a smart policy for redirected lytic phages in special time and location for targeted biofilm before production at late lag phase or at early or mid or late log phase, therefore reducing or preventing formation of biofilm a major cause of stress resistance phenomenon. </a:t>
            </a:r>
          </a:p>
        </p:txBody>
      </p:sp>
    </p:spTree>
    <p:extLst>
      <p:ext uri="{BB962C8B-B14F-4D97-AF65-F5344CB8AC3E}">
        <p14:creationId xmlns:p14="http://schemas.microsoft.com/office/powerpoint/2010/main" val="34081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81B5EC-E728-6ED5-264C-B5F104CA9EE6}"/>
              </a:ext>
            </a:extLst>
          </p:cNvPr>
          <p:cNvSpPr txBox="1"/>
          <p:nvPr/>
        </p:nvSpPr>
        <p:spPr>
          <a:xfrm>
            <a:off x="214009" y="0"/>
            <a:ext cx="11780195" cy="68634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4400" kern="0" dirty="0">
                <a:effectLst/>
                <a:latin typeface="+mj-lt"/>
                <a:ea typeface="Aptos" panose="020B0004020202020204" pitchFamily="34" charset="0"/>
              </a:rPr>
              <a:t>	</a:t>
            </a:r>
            <a:r>
              <a:rPr lang="en-US" sz="4400" kern="0" dirty="0" err="1">
                <a:effectLst/>
                <a:highlight>
                  <a:srgbClr val="FFFF00"/>
                </a:highlight>
                <a:latin typeface="+mj-lt"/>
                <a:ea typeface="Aptos" panose="020B0004020202020204" pitchFamily="34" charset="0"/>
              </a:rPr>
              <a:t>Fanous</a:t>
            </a:r>
            <a:r>
              <a:rPr lang="en-US" sz="4400" kern="0" dirty="0">
                <a:effectLst/>
                <a:highlight>
                  <a:srgbClr val="FFFF00"/>
                </a:highlight>
                <a:latin typeface="+mj-lt"/>
                <a:ea typeface="Aptos" panose="020B0004020202020204" pitchFamily="34" charset="0"/>
              </a:rPr>
              <a:t> </a:t>
            </a:r>
            <a:r>
              <a:rPr lang="en-US" sz="4400" i="1" kern="0" dirty="0">
                <a:effectLst/>
                <a:highlight>
                  <a:srgbClr val="FFFF00"/>
                </a:highlight>
                <a:latin typeface="+mj-lt"/>
                <a:ea typeface="Aptos" panose="020B0004020202020204" pitchFamily="34" charset="0"/>
              </a:rPr>
              <a:t>et al</a:t>
            </a:r>
            <a:r>
              <a:rPr lang="en-US" sz="4400" kern="0" dirty="0">
                <a:effectLst/>
                <a:highlight>
                  <a:srgbClr val="FFFF00"/>
                </a:highlight>
                <a:latin typeface="+mj-lt"/>
                <a:ea typeface="Aptos" panose="020B0004020202020204" pitchFamily="34" charset="0"/>
              </a:rPr>
              <a:t> </a:t>
            </a:r>
            <a:r>
              <a:rPr lang="en-US" sz="4400" kern="0" dirty="0">
                <a:effectLst/>
                <a:latin typeface="+mj-lt"/>
                <a:ea typeface="Aptos" panose="020B0004020202020204" pitchFamily="34" charset="0"/>
              </a:rPr>
              <a:t>(</a:t>
            </a:r>
            <a:r>
              <a:rPr lang="en-US" sz="4400" kern="0" dirty="0">
                <a:effectLst/>
                <a:highlight>
                  <a:srgbClr val="FFFF00"/>
                </a:highlight>
                <a:latin typeface="+mj-lt"/>
                <a:ea typeface="Aptos" panose="020B0004020202020204" pitchFamily="34" charset="0"/>
              </a:rPr>
              <a:t>2025</a:t>
            </a:r>
            <a:r>
              <a:rPr lang="en-US" sz="4400" kern="0" dirty="0">
                <a:effectLst/>
                <a:latin typeface="+mj-lt"/>
                <a:ea typeface="Aptos" panose="020B0004020202020204" pitchFamily="34" charset="0"/>
              </a:rPr>
              <a:t>) express dangerous phase of </a:t>
            </a:r>
            <a:r>
              <a:rPr lang="en-US" sz="4400" i="1" kern="0" dirty="0">
                <a:effectLst/>
                <a:latin typeface="+mj-lt"/>
                <a:ea typeface="Aptos" panose="020B0004020202020204" pitchFamily="34" charset="0"/>
              </a:rPr>
              <a:t>Salmonella</a:t>
            </a:r>
            <a:r>
              <a:rPr lang="en-US" sz="4400" kern="0" dirty="0">
                <a:effectLst/>
                <a:latin typeface="+mj-lt"/>
                <a:ea typeface="Aptos" panose="020B0004020202020204" pitchFamily="34" charset="0"/>
              </a:rPr>
              <a:t> that behaves with clever defense tolerance to evade antibiotics that they susceptible to it by creating dormant silence sleeping slow growing phase (</a:t>
            </a:r>
            <a:r>
              <a:rPr lang="en-US" sz="4400" kern="0" dirty="0">
                <a:effectLst/>
                <a:highlight>
                  <a:srgbClr val="FFFF00"/>
                </a:highlight>
                <a:latin typeface="+mj-lt"/>
                <a:ea typeface="Aptos" panose="020B0004020202020204" pitchFamily="34" charset="0"/>
              </a:rPr>
              <a:t>Persisters</a:t>
            </a:r>
            <a:r>
              <a:rPr lang="en-US" sz="4400" kern="0" dirty="0">
                <a:effectLst/>
                <a:latin typeface="+mj-lt"/>
                <a:ea typeface="Aptos" panose="020B0004020202020204" pitchFamily="34" charset="0"/>
              </a:rPr>
              <a:t>) via downregulating metabolism to reduce and even stop actions of antibiotics (works only on active growing curves) on them with generating biofilm quorum sensing machine and extending their lag phase until crisis Era of antibiotics gone or terminated.</a:t>
            </a:r>
            <a:endParaRPr lang="en-US" sz="6600" dirty="0">
              <a:latin typeface="+mj-lt"/>
            </a:endParaRPr>
          </a:p>
        </p:txBody>
      </p:sp>
    </p:spTree>
    <p:extLst>
      <p:ext uri="{BB962C8B-B14F-4D97-AF65-F5344CB8AC3E}">
        <p14:creationId xmlns:p14="http://schemas.microsoft.com/office/powerpoint/2010/main" val="355738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A52892-DC1E-B74C-D3A0-B0C4981FA2B3}"/>
              </a:ext>
            </a:extLst>
          </p:cNvPr>
          <p:cNvSpPr txBox="1"/>
          <p:nvPr/>
        </p:nvSpPr>
        <p:spPr>
          <a:xfrm>
            <a:off x="12971" y="335845"/>
            <a:ext cx="12179029" cy="6186309"/>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A1B1A"/>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a:ln>
                  <a:noFill/>
                </a:ln>
                <a:solidFill>
                  <a:srgbClr val="1A1B1A"/>
                </a:solidFill>
                <a:effectLst/>
                <a:uLnTx/>
                <a:uFillTx/>
                <a:latin typeface="MinionPro-Regular"/>
                <a:ea typeface="+mn-ea"/>
                <a:cs typeface="+mn-cs"/>
              </a:rPr>
              <a:t> Unfortunately, due to the lack of stewardship regarding the use of antibiotics and the natural process of evolution, bacteria have circumvented the efficacy of clinically relevant antibiotics, leading to antibiotic resistance. </a:t>
            </a:r>
            <a:r>
              <a:rPr kumimoji="0" lang="en-US" sz="3600" b="0" i="0" u="none" strike="noStrike" kern="1200" cap="none" spc="0" normalizeH="0" baseline="0" noProof="0" dirty="0">
                <a:ln>
                  <a:noFill/>
                </a:ln>
                <a:solidFill>
                  <a:srgbClr val="1A1B1A"/>
                </a:solidFill>
                <a:effectLst/>
                <a:uLnTx/>
                <a:uFillTx/>
                <a:latin typeface="Calibri" panose="020F0502020204030204" pitchFamily="34" charset="0"/>
                <a:ea typeface="Calibri" panose="020F0502020204030204" pitchFamily="34" charset="0"/>
                <a:cs typeface="Calibri" panose="020F0502020204030204" pitchFamily="34" charset="0"/>
              </a:rPr>
              <a:t>Intrinsic genetic mutations and transferrable antibiotic resistance genes (ARGs) are at the core of the development of antibiotic resistance. </a:t>
            </a:r>
            <a:r>
              <a:rPr kumimoji="0" lang="en-US" sz="3600" b="0" i="0" u="none" strike="noStrike" kern="1200" cap="none" spc="0" normalizeH="0" baseline="0" noProof="0" dirty="0">
                <a:ln>
                  <a:noFill/>
                </a:ln>
                <a:solidFill>
                  <a:srgbClr val="1A1B1A"/>
                </a:solidFill>
                <a:effectLst/>
                <a:uLnTx/>
                <a:uFillTx/>
                <a:latin typeface="MuseoSans-300"/>
                <a:ea typeface="+mn-ea"/>
                <a:cs typeface="+mn-cs"/>
              </a:rPr>
              <a:t>Artificial intelligence (AI) methods and approaches can potentially augment the detection of ARGs and identify antibiotic targets and antagonistic bactericidal and bacteriostatic molecules wit MIC &amp; MBC thresholds critical points that are or can be developed as new redirected modules (</a:t>
            </a:r>
            <a:r>
              <a:rPr kumimoji="0" lang="en-US" sz="3600" b="0" i="0" u="none" strike="noStrike" kern="1200" cap="none" spc="0" normalizeH="0" baseline="0" noProof="0" dirty="0">
                <a:ln>
                  <a:noFill/>
                </a:ln>
                <a:solidFill>
                  <a:srgbClr val="1A1B1A"/>
                </a:solidFill>
                <a:effectLst/>
                <a:highlight>
                  <a:srgbClr val="FFFF00"/>
                </a:highlight>
                <a:uLnTx/>
                <a:uFillTx/>
                <a:latin typeface="MuseoSans-300"/>
                <a:ea typeface="+mn-ea"/>
                <a:cs typeface="+mn-cs"/>
              </a:rPr>
              <a:t>Olatunji </a:t>
            </a:r>
            <a:r>
              <a:rPr kumimoji="0" lang="en-US" sz="3600" b="0" i="1" u="none" strike="noStrike" kern="1200" cap="none" spc="0" normalizeH="0" baseline="0" noProof="0" dirty="0">
                <a:ln>
                  <a:noFill/>
                </a:ln>
                <a:solidFill>
                  <a:srgbClr val="1A1B1A"/>
                </a:solidFill>
                <a:effectLst/>
                <a:highlight>
                  <a:srgbClr val="FFFF00"/>
                </a:highlight>
                <a:uLnTx/>
                <a:uFillTx/>
                <a:latin typeface="MuseoSans-300"/>
                <a:ea typeface="+mn-ea"/>
                <a:cs typeface="+mn-cs"/>
              </a:rPr>
              <a:t>et al</a:t>
            </a:r>
            <a:r>
              <a:rPr kumimoji="0" lang="en-US" sz="3600" b="0" i="0" u="none" strike="noStrike" kern="1200" cap="none" spc="0" normalizeH="0" baseline="0" noProof="0" dirty="0">
                <a:ln>
                  <a:noFill/>
                </a:ln>
                <a:solidFill>
                  <a:srgbClr val="1A1B1A"/>
                </a:solidFill>
                <a:effectLst/>
                <a:highlight>
                  <a:srgbClr val="FFFF00"/>
                </a:highlight>
                <a:uLnTx/>
                <a:uFillTx/>
                <a:latin typeface="MuseoSans-300"/>
                <a:ea typeface="+mn-ea"/>
                <a:cs typeface="+mn-cs"/>
              </a:rPr>
              <a:t>., 2024</a:t>
            </a:r>
            <a:r>
              <a:rPr kumimoji="0" lang="en-US" sz="3600" b="0" i="0" u="none" strike="noStrike" kern="1200" cap="none" spc="0" normalizeH="0" baseline="0" noProof="0" dirty="0">
                <a:ln>
                  <a:noFill/>
                </a:ln>
                <a:solidFill>
                  <a:srgbClr val="1A1B1A"/>
                </a:solidFill>
                <a:effectLst/>
                <a:uLnTx/>
                <a:uFillTx/>
                <a:latin typeface="MuseoSans-300"/>
                <a:ea typeface="+mn-ea"/>
                <a:cs typeface="+mn-cs"/>
              </a:rPr>
              <a:t>). </a:t>
            </a:r>
            <a:r>
              <a:rPr kumimoji="0" lang="en-US" sz="3600" b="0" i="0" u="none" strike="noStrike" kern="1200" cap="none" spc="0" normalizeH="0" baseline="0" noProof="0" dirty="0">
                <a:ln>
                  <a:noFill/>
                </a:ln>
                <a:solidFill>
                  <a:srgbClr val="1A1B1A"/>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46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5A92E2-72D9-8667-A428-7AFA3E2AA7A4}"/>
              </a:ext>
            </a:extLst>
          </p:cNvPr>
          <p:cNvPicPr>
            <a:picLocks noChangeAspect="1"/>
          </p:cNvPicPr>
          <p:nvPr/>
        </p:nvPicPr>
        <p:blipFill>
          <a:blip r:embed="rId2"/>
          <a:stretch>
            <a:fillRect/>
          </a:stretch>
        </p:blipFill>
        <p:spPr>
          <a:xfrm>
            <a:off x="0" y="1726180"/>
            <a:ext cx="8190097" cy="5063725"/>
          </a:xfrm>
          <a:prstGeom prst="rect">
            <a:avLst/>
          </a:prstGeom>
        </p:spPr>
      </p:pic>
      <p:sp>
        <p:nvSpPr>
          <p:cNvPr id="7" name="TextBox 6">
            <a:extLst>
              <a:ext uri="{FF2B5EF4-FFF2-40B4-BE49-F238E27FC236}">
                <a16:creationId xmlns:a16="http://schemas.microsoft.com/office/drawing/2014/main" id="{B230A0F2-9997-D489-9A2A-CD1B7F611C58}"/>
              </a:ext>
            </a:extLst>
          </p:cNvPr>
          <p:cNvSpPr txBox="1"/>
          <p:nvPr/>
        </p:nvSpPr>
        <p:spPr>
          <a:xfrm>
            <a:off x="243191" y="156521"/>
            <a:ext cx="11663464" cy="1569660"/>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In recent years, AI has been used to develop new </a:t>
            </a:r>
            <a:r>
              <a:rPr kumimoji="0" lang="el-GR"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β-</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lactamase inhibitors to combat AMR and the organism. This process uses a Multichannel deep neural network (DeepBLI), Machine learning algorithms, DeepBL Deep Learning-Assisted Photochromic Sensor, and ML-random forest model.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87AE2C3-2F74-1364-53A9-9C0EF2A61D2B}"/>
              </a:ext>
            </a:extLst>
          </p:cNvPr>
          <p:cNvSpPr txBox="1"/>
          <p:nvPr/>
        </p:nvSpPr>
        <p:spPr>
          <a:xfrm>
            <a:off x="6951224" y="4131583"/>
            <a:ext cx="5104589" cy="156966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233363" marR="0" lvl="0" indent="-233363"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Figure 2.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Effect of AI-discovered beta-β-lactamase inhibitors combined with antibiotics on β-lactamase containing bacteria (</a:t>
            </a:r>
            <a:r>
              <a:rPr kumimoji="0" lang="en-US" sz="24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Masud </a:t>
            </a:r>
            <a:r>
              <a:rPr kumimoji="0" lang="en-US" sz="24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et al</a:t>
            </a:r>
            <a:r>
              <a:rPr kumimoji="0" lang="en-US" sz="24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2023</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91542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D33052-3981-6B36-9F64-54FB09E62B0D}"/>
              </a:ext>
            </a:extLst>
          </p:cNvPr>
          <p:cNvSpPr txBox="1"/>
          <p:nvPr/>
        </p:nvSpPr>
        <p:spPr>
          <a:xfrm>
            <a:off x="137809" y="166568"/>
            <a:ext cx="11916382" cy="65248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3800" dirty="0"/>
              <a:t>	Dual Drive Shoot Designed an AI Redirected New Deciphered Antibiotics: </a:t>
            </a:r>
            <a:r>
              <a:rPr lang="en-US" sz="3800" dirty="0">
                <a:ln>
                  <a:solidFill>
                    <a:srgbClr val="FF0000"/>
                  </a:solidFill>
                </a:ln>
                <a:solidFill>
                  <a:srgbClr val="FF0000"/>
                </a:solidFill>
              </a:rPr>
              <a:t>In December 2024 Aleksandrova </a:t>
            </a:r>
            <a:r>
              <a:rPr lang="en-US" sz="3800" i="1" dirty="0">
                <a:ln>
                  <a:solidFill>
                    <a:srgbClr val="FF0000"/>
                  </a:solidFill>
                </a:ln>
                <a:solidFill>
                  <a:srgbClr val="FF0000"/>
                </a:solidFill>
              </a:rPr>
              <a:t>et al.</a:t>
            </a:r>
            <a:r>
              <a:rPr lang="en-US" sz="3800" i="1" dirty="0"/>
              <a:t> </a:t>
            </a:r>
            <a:r>
              <a:rPr lang="en-US" sz="3800" dirty="0"/>
              <a:t>discovered a new AI learning machine algorithm to synthesize dual action-oriented new antibiotics known as </a:t>
            </a:r>
            <a:r>
              <a:rPr lang="en-US" sz="3800" dirty="0">
                <a:highlight>
                  <a:srgbClr val="FFFF00"/>
                </a:highlight>
              </a:rPr>
              <a:t>Macrolones</a:t>
            </a:r>
            <a:r>
              <a:rPr lang="en-US" sz="3800" dirty="0"/>
              <a:t> that target bacterial ribosomes and DNA gyrase and can evade resistance mechanisms. Gyrase is involved primarily in supporting nascent chain elongation during replication of the chromosome, whereas topoisomerase IV separates the topologically linked daughter chromosomes during the terminal stage of DNA replication.</a:t>
            </a:r>
          </a:p>
        </p:txBody>
      </p:sp>
    </p:spTree>
    <p:extLst>
      <p:ext uri="{BB962C8B-B14F-4D97-AF65-F5344CB8AC3E}">
        <p14:creationId xmlns:p14="http://schemas.microsoft.com/office/powerpoint/2010/main" val="237920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B057A4-5A23-0EF8-6FCD-52F93CEAF82D}"/>
              </a:ext>
            </a:extLst>
          </p:cNvPr>
          <p:cNvSpPr txBox="1"/>
          <p:nvPr/>
        </p:nvSpPr>
        <p:spPr>
          <a:xfrm>
            <a:off x="186447" y="0"/>
            <a:ext cx="11819106" cy="69865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3200" dirty="0"/>
              <a:t>	Growing resistance towards ribosome-targeting macrolide antibiotics has limited their clinical utility and urged the search for superior compounds. Macrolones are synthetic macrolide derivatives with a quinolone side chain, structurally similar to DNA topoisomerases-targeting fluoroquinolones. While macrolones show enhanced activity, their modes of action have remained unknown. However, while many of those efforts have been based on ingenious chemical synthesis techniques, they have been largely driven by the rather serendipitous generation of derivatives and establishing structure-activity relationships by microbiological testing. Transition to knowledge-based approaches for antibiotic development requires a clear understanding of the mode of target engagement and mechanism of action of the new compounds (</a:t>
            </a:r>
            <a:r>
              <a:rPr lang="en-US" sz="3200" dirty="0">
                <a:highlight>
                  <a:srgbClr val="FFFF00"/>
                </a:highlight>
              </a:rPr>
              <a:t>Aleksandrova </a:t>
            </a:r>
            <a:r>
              <a:rPr lang="en-US" sz="3200" i="1" dirty="0">
                <a:highlight>
                  <a:srgbClr val="FFFF00"/>
                </a:highlight>
              </a:rPr>
              <a:t>et al</a:t>
            </a:r>
            <a:r>
              <a:rPr lang="en-US" sz="3200" dirty="0">
                <a:highlight>
                  <a:srgbClr val="FFFF00"/>
                </a:highlight>
              </a:rPr>
              <a:t>., 2024</a:t>
            </a:r>
            <a:r>
              <a:rPr lang="en-US" sz="3200" dirty="0"/>
              <a:t>).</a:t>
            </a:r>
          </a:p>
        </p:txBody>
      </p:sp>
    </p:spTree>
    <p:extLst>
      <p:ext uri="{BB962C8B-B14F-4D97-AF65-F5344CB8AC3E}">
        <p14:creationId xmlns:p14="http://schemas.microsoft.com/office/powerpoint/2010/main" val="1811340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8306D-D9C8-3BB9-8A62-502055B44E23}"/>
              </a:ext>
            </a:extLst>
          </p:cNvPr>
          <p:cNvSpPr txBox="1"/>
          <p:nvPr/>
        </p:nvSpPr>
        <p:spPr>
          <a:xfrm>
            <a:off x="139024" y="166568"/>
            <a:ext cx="11913951" cy="65248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3800" dirty="0"/>
              <a:t>	Macrolones efficiently inhibit both the ribosome and DNA topoisomerase in vitro. However, the primary cellular target of chemically distinct macrolones differs dramatically. In contrast to macrolide or fluoroquinolone antibiotics alone, dual-targeting macrolones are less prone to select resistant bacteria carrying target site mutations and also fail to activate inducible macrolide resistance genes. Furthermore, because some macrolones engage Erm-modified ribosomes, they retain activity even against strains with constitutive erm resistance genes (</a:t>
            </a:r>
            <a:r>
              <a:rPr lang="en-US" sz="3800" dirty="0">
                <a:highlight>
                  <a:srgbClr val="FFFF00"/>
                </a:highlight>
              </a:rPr>
              <a:t>Aleksandrova </a:t>
            </a:r>
            <a:r>
              <a:rPr lang="en-US" sz="3800" i="1" dirty="0">
                <a:highlight>
                  <a:srgbClr val="FFFF00"/>
                </a:highlight>
              </a:rPr>
              <a:t>et al</a:t>
            </a:r>
            <a:r>
              <a:rPr lang="en-US" sz="3800" dirty="0">
                <a:highlight>
                  <a:srgbClr val="FFFF00"/>
                </a:highlight>
              </a:rPr>
              <a:t>., 2024</a:t>
            </a:r>
            <a:r>
              <a:rPr lang="en-US" sz="3800" dirty="0"/>
              <a:t>). </a:t>
            </a:r>
          </a:p>
        </p:txBody>
      </p:sp>
    </p:spTree>
    <p:extLst>
      <p:ext uri="{BB962C8B-B14F-4D97-AF65-F5344CB8AC3E}">
        <p14:creationId xmlns:p14="http://schemas.microsoft.com/office/powerpoint/2010/main" val="3890241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B0662-7807-4A37-AF32-8C697A897160}"/>
              </a:ext>
            </a:extLst>
          </p:cNvPr>
          <p:cNvSpPr txBox="1"/>
          <p:nvPr/>
        </p:nvSpPr>
        <p:spPr>
          <a:xfrm>
            <a:off x="259404" y="335845"/>
            <a:ext cx="11673192" cy="618630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3600" dirty="0"/>
              <a:t>	The idiosyncratic interactions of macrolones with the NPET alter the context specificity of action observed for macrolides10, thereby preventing induction of resistance genes. Notably, the double-prong activity of the macrolones that can concomitantly target either the ribosome and DNA gyrase makes it more difficult for cells to gain resistance by acquiring target site mutations. Our findings provide a structural and functional framework for rationally improving conjugation of macrolide antibiotics with other bioactive molecules, such as fluoroquinolones (</a:t>
            </a:r>
            <a:r>
              <a:rPr lang="en-US" sz="3600" dirty="0">
                <a:highlight>
                  <a:srgbClr val="FFFF00"/>
                </a:highlight>
              </a:rPr>
              <a:t>Aleksandrova </a:t>
            </a:r>
            <a:r>
              <a:rPr lang="en-US" sz="3600" i="1" dirty="0">
                <a:highlight>
                  <a:srgbClr val="FFFF00"/>
                </a:highlight>
              </a:rPr>
              <a:t>et al</a:t>
            </a:r>
            <a:r>
              <a:rPr lang="en-US" sz="3600" dirty="0">
                <a:highlight>
                  <a:srgbClr val="FFFF00"/>
                </a:highlight>
              </a:rPr>
              <a:t>., 2024</a:t>
            </a:r>
            <a:r>
              <a:rPr lang="en-US" sz="3600" dirty="0"/>
              <a:t>). </a:t>
            </a:r>
          </a:p>
        </p:txBody>
      </p:sp>
    </p:spTree>
    <p:extLst>
      <p:ext uri="{BB962C8B-B14F-4D97-AF65-F5344CB8AC3E}">
        <p14:creationId xmlns:p14="http://schemas.microsoft.com/office/powerpoint/2010/main" val="615997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Artificial-Intelligence-in-Controlling-Infectious-Diseases-and-Reducing-Antimicrobial-Resistance-34-638.jpg">
            <a:extLst>
              <a:ext uri="{FF2B5EF4-FFF2-40B4-BE49-F238E27FC236}">
                <a16:creationId xmlns:a16="http://schemas.microsoft.com/office/drawing/2014/main" id="{F9F0D71B-6B50-091E-D6FD-A2E78CAE9B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b="6099"/>
          <a:stretch/>
        </p:blipFill>
        <p:spPr>
          <a:xfrm>
            <a:off x="1275372" y="0"/>
            <a:ext cx="9737945" cy="6858000"/>
          </a:xfrm>
          <a:prstGeom prst="rect">
            <a:avLst/>
          </a:prstGeom>
        </p:spPr>
      </p:pic>
      <p:sp>
        <p:nvSpPr>
          <p:cNvPr id="4" name="TextBox 3">
            <a:extLst>
              <a:ext uri="{FF2B5EF4-FFF2-40B4-BE49-F238E27FC236}">
                <a16:creationId xmlns:a16="http://schemas.microsoft.com/office/drawing/2014/main" id="{D8EA01C0-A8CE-BC2D-3712-EB42A3A42B17}"/>
              </a:ext>
            </a:extLst>
          </p:cNvPr>
          <p:cNvSpPr txBox="1"/>
          <p:nvPr/>
        </p:nvSpPr>
        <p:spPr>
          <a:xfrm>
            <a:off x="1887166" y="982493"/>
            <a:ext cx="5243207" cy="76944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4400" b="1" i="0" u="none" strike="noStrike" kern="1200" cap="none" spc="0" normalizeH="0" baseline="0" noProof="0" dirty="0">
                <a:ln>
                  <a:solidFill>
                    <a:srgbClr val="7030A0"/>
                  </a:solid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ا. م. د. علي الشمري </a:t>
            </a:r>
            <a:r>
              <a:rPr kumimoji="0" lang="en-US" sz="4400" b="1" i="0" u="none" strike="noStrike" kern="1200" cap="none" spc="0" normalizeH="0" baseline="0" noProof="0" dirty="0">
                <a:ln>
                  <a:solidFill>
                    <a:srgbClr val="7030A0"/>
                  </a:solid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2025</a:t>
            </a:r>
          </a:p>
        </p:txBody>
      </p:sp>
    </p:spTree>
    <p:extLst>
      <p:ext uri="{BB962C8B-B14F-4D97-AF65-F5344CB8AC3E}">
        <p14:creationId xmlns:p14="http://schemas.microsoft.com/office/powerpoint/2010/main" val="1846770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7191" y="4736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0"/>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7432" y="20369"/>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926585" y="961760"/>
            <a:ext cx="2743200" cy="457200"/>
          </a:xfrm>
        </p:spPr>
        <p:txBody>
          <a:bodyPr/>
          <a:lstStyle/>
          <a:p>
            <a:r>
              <a:rPr lang="en-US" dirty="0"/>
              <a:t>RESEARCH</a:t>
            </a:r>
          </a:p>
        </p:txBody>
      </p:sp>
      <p:sp>
        <p:nvSpPr>
          <p:cNvPr id="3" name="Content Placeholder 2">
            <a:extLst>
              <a:ext uri="{FF2B5EF4-FFF2-40B4-BE49-F238E27FC236}">
                <a16:creationId xmlns:a16="http://schemas.microsoft.com/office/drawing/2014/main" id="{D026614D-21E6-483C-8FE2-C9CF4346C75C}"/>
              </a:ext>
            </a:extLst>
          </p:cNvPr>
          <p:cNvSpPr>
            <a:spLocks noGrp="1"/>
          </p:cNvSpPr>
          <p:nvPr>
            <p:ph sz="half" idx="1"/>
          </p:nvPr>
        </p:nvSpPr>
        <p:spPr>
          <a:xfrm>
            <a:off x="1019991" y="1379572"/>
            <a:ext cx="2743200" cy="2103120"/>
          </a:xfrm>
        </p:spPr>
        <p:txBody>
          <a:bodyPr/>
          <a:lstStyle/>
          <a:p>
            <a:r>
              <a:rPr lang="en-ZA" noProof="1"/>
              <a:t>We based our research on market trends and social media</a:t>
            </a:r>
          </a:p>
          <a:p>
            <a:endParaRPr lang="en-US" dirty="0"/>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4724400" y="801441"/>
            <a:ext cx="2743200" cy="457200"/>
          </a:xfrm>
        </p:spPr>
        <p:txBody>
          <a:bodyPr/>
          <a:lstStyle/>
          <a:p>
            <a:r>
              <a:rPr lang="en-US" dirty="0"/>
              <a:t>ABSTRACT</a:t>
            </a:r>
          </a:p>
        </p:txBody>
      </p:sp>
      <p:sp>
        <p:nvSpPr>
          <p:cNvPr id="7" name="Content Placeholder 6">
            <a:extLst>
              <a:ext uri="{FF2B5EF4-FFF2-40B4-BE49-F238E27FC236}">
                <a16:creationId xmlns:a16="http://schemas.microsoft.com/office/drawing/2014/main" id="{E6614090-4A8B-46A2-BCB9-23379FE06BFA}"/>
              </a:ext>
            </a:extLst>
          </p:cNvPr>
          <p:cNvSpPr>
            <a:spLocks noGrp="1"/>
          </p:cNvSpPr>
          <p:nvPr>
            <p:ph sz="half" idx="14"/>
          </p:nvPr>
        </p:nvSpPr>
        <p:spPr>
          <a:xfrm>
            <a:off x="4875267" y="1258641"/>
            <a:ext cx="2743200" cy="2103120"/>
          </a:xfrm>
        </p:spPr>
        <p:txBody>
          <a:bodyPr/>
          <a:lstStyle/>
          <a:p>
            <a:r>
              <a:rPr lang="en-ZA" noProof="1"/>
              <a:t>We believe people need more products specifically dedicated to this niche market</a:t>
            </a:r>
          </a:p>
          <a:p>
            <a:endParaRPr lang="en-US" dirty="0"/>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668166" y="863871"/>
            <a:ext cx="2743200" cy="457200"/>
          </a:xfrm>
        </p:spPr>
        <p:txBody>
          <a:bodyPr/>
          <a:lstStyle/>
          <a:p>
            <a:r>
              <a:rPr lang="en-US" dirty="0"/>
              <a:t>DESIGN</a:t>
            </a:r>
          </a:p>
        </p:txBody>
      </p:sp>
      <p:sp>
        <p:nvSpPr>
          <p:cNvPr id="4" name="Content Placeholder 3">
            <a:extLst>
              <a:ext uri="{FF2B5EF4-FFF2-40B4-BE49-F238E27FC236}">
                <a16:creationId xmlns:a16="http://schemas.microsoft.com/office/drawing/2014/main" id="{FA5B6D57-2EB5-41BE-ACA0-29F300D5F21B}"/>
              </a:ext>
            </a:extLst>
          </p:cNvPr>
          <p:cNvSpPr>
            <a:spLocks noGrp="1"/>
          </p:cNvSpPr>
          <p:nvPr>
            <p:ph sz="half" idx="2"/>
          </p:nvPr>
        </p:nvSpPr>
        <p:spPr>
          <a:xfrm>
            <a:off x="8608695" y="1343873"/>
            <a:ext cx="2743200" cy="2103120"/>
          </a:xfrm>
        </p:spPr>
        <p:txBody>
          <a:bodyPr/>
          <a:lstStyle/>
          <a:p>
            <a:r>
              <a:rPr lang="en-ZA" noProof="1"/>
              <a:t>Minimalist and easy to use </a:t>
            </a:r>
          </a:p>
        </p:txBody>
      </p:sp>
      <p:sp>
        <p:nvSpPr>
          <p:cNvPr id="110" name="Slide Number Placeholder 109">
            <a:extLst>
              <a:ext uri="{FF2B5EF4-FFF2-40B4-BE49-F238E27FC236}">
                <a16:creationId xmlns:a16="http://schemas.microsoft.com/office/drawing/2014/main" id="{F98EDB96-3F54-4406-B894-1195695ED09C}"/>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20" name="TextBox 19">
            <a:extLst>
              <a:ext uri="{FF2B5EF4-FFF2-40B4-BE49-F238E27FC236}">
                <a16:creationId xmlns:a16="http://schemas.microsoft.com/office/drawing/2014/main" id="{94C6F301-0B64-4012-9897-AEDAE6F35FDE}"/>
              </a:ext>
            </a:extLst>
          </p:cNvPr>
          <p:cNvSpPr txBox="1"/>
          <p:nvPr/>
        </p:nvSpPr>
        <p:spPr>
          <a:xfrm>
            <a:off x="373626" y="2391414"/>
            <a:ext cx="11748817" cy="433195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457200" algn="just" defTabSz="457200" rtl="0" eaLnBrk="1" fontAlgn="auto" latinLnBrk="0" hangingPunct="1">
              <a:lnSpc>
                <a:spcPct val="107000"/>
              </a:lnSpc>
              <a:spcBef>
                <a:spcPts val="0"/>
              </a:spcBef>
              <a:spcAft>
                <a:spcPts val="8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Californian FB" panose="0207040306080B030204" pitchFamily="18" charset="0"/>
                <a:ea typeface="Calibri" panose="020F0502020204030204" pitchFamily="34" charset="0"/>
                <a:cs typeface="Calibri" panose="020F0502020204030204" pitchFamily="34" charset="0"/>
              </a:rPr>
              <a:t>“Genetic material can be transferred either by conjugated plasmids or transformation from external forbidden genetic materials of killed and lysed XDR bacteria within environmental ecosystems of food, water and air chains, and via transduction forbidden prohibited lysogenic prophages. These scenarios of induced bioterrorism overwhelmed with recalcitrant biofilm.”</a:t>
            </a:r>
            <a:endParaRPr kumimoji="0" lang="en-US" sz="3700" b="1" i="0" u="none" strike="noStrike" kern="1200" cap="none" spc="0" normalizeH="0" baseline="0" noProof="0" dirty="0">
              <a:ln>
                <a:noFill/>
              </a:ln>
              <a:solidFill>
                <a:prstClr val="black"/>
              </a:solidFill>
              <a:effectLst/>
              <a:uLnTx/>
              <a:uFillTx/>
              <a:latin typeface="Californian FB" panose="0207040306080B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939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B6D5B665-A640-4C90-A812-51AFE038FDF2}"/>
              </a:ext>
            </a:extLst>
          </p:cNvPr>
          <p:cNvSpPr>
            <a:spLocks noGrp="1"/>
          </p:cNvSpPr>
          <p:nvPr>
            <p:ph type="sldNum" sz="quarter" idx="12"/>
          </p:nvPr>
        </p:nvSpPr>
        <p:spPr>
          <a:xfrm>
            <a:off x="11123295" y="635635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26" name="Picture 25">
            <a:extLst>
              <a:ext uri="{FF2B5EF4-FFF2-40B4-BE49-F238E27FC236}">
                <a16:creationId xmlns:a16="http://schemas.microsoft.com/office/drawing/2014/main" id="{A132B6E4-5B02-41A6-833A-2399AA2B42C8}"/>
              </a:ext>
            </a:extLst>
          </p:cNvPr>
          <p:cNvPicPr>
            <a:picLocks noChangeAspect="1"/>
          </p:cNvPicPr>
          <p:nvPr/>
        </p:nvPicPr>
        <p:blipFill>
          <a:blip r:embed="rId2"/>
          <a:stretch>
            <a:fillRect/>
          </a:stretch>
        </p:blipFill>
        <p:spPr>
          <a:xfrm>
            <a:off x="173222" y="127730"/>
            <a:ext cx="11845555" cy="6602540"/>
          </a:xfrm>
          <a:prstGeom prst="rect">
            <a:avLst/>
          </a:prstGeom>
        </p:spPr>
      </p:pic>
    </p:spTree>
    <p:extLst>
      <p:ext uri="{BB962C8B-B14F-4D97-AF65-F5344CB8AC3E}">
        <p14:creationId xmlns:p14="http://schemas.microsoft.com/office/powerpoint/2010/main" val="167207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4CDF0-2614-FC5D-DAC4-B665E86B8A93}"/>
              </a:ext>
            </a:extLst>
          </p:cNvPr>
          <p:cNvSpPr txBox="1"/>
          <p:nvPr/>
        </p:nvSpPr>
        <p:spPr>
          <a:xfrm>
            <a:off x="139430" y="305068"/>
            <a:ext cx="11913140" cy="6247864"/>
          </a:xfrm>
          <a:prstGeom prst="rect">
            <a:avLst/>
          </a:prstGeom>
          <a:ln w="76200"/>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457200" algn="just" defTabSz="914400" rtl="0" eaLnBrk="1" fontAlgn="auto" latinLnBrk="0" hangingPunct="1">
              <a:lnSpc>
                <a:spcPct val="1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fornian FB" panose="0207040306080B030204" pitchFamily="18" charset="0"/>
                <a:ea typeface="Calibri" panose="020F0502020204030204" pitchFamily="34" charset="0"/>
                <a:cs typeface="Calibri" panose="020F0502020204030204" pitchFamily="34" charset="0"/>
              </a:rPr>
              <a:t>Either, Epigenetic Drift Tolerance i.e., Partial stress on the environment ecosystem surrounding genetic material of bacteria causing sensitization to antimicrobial agents that developed to partial resistance called tolerance; that could be terminated via versatile modules, or Genetic Shift Resistance resulted from continuous mutating stressors to evolved as pluripotent clones carrying divers and versatile evolved genetic materials as stress hardening phenomenon surrounded by recalcitrant quorum sensing electromagnetic clouds of Biofilm, </a:t>
            </a:r>
            <a:endParaRPr kumimoji="0" lang="en-US" sz="4000" b="0" i="0" u="none" strike="noStrike" kern="1200" cap="none" spc="0" normalizeH="0" baseline="0" noProof="0" dirty="0">
              <a:ln>
                <a:noFill/>
              </a:ln>
              <a:solidFill>
                <a:prstClr val="black"/>
              </a:solidFill>
              <a:effectLst/>
              <a:uLnTx/>
              <a:uFillTx/>
              <a:latin typeface="Californian FB" panose="0207040306080B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858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62E5A-F0AF-E898-4229-22740742B481}"/>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a:ln>
            <a:solidFill>
              <a:schemeClr val="accent1"/>
            </a:solidFill>
          </a:ln>
        </p:spPr>
      </p:pic>
      <p:sp>
        <p:nvSpPr>
          <p:cNvPr id="4" name="TextBox 3">
            <a:extLst>
              <a:ext uri="{FF2B5EF4-FFF2-40B4-BE49-F238E27FC236}">
                <a16:creationId xmlns:a16="http://schemas.microsoft.com/office/drawing/2014/main" id="{29DF3CBC-FDA9-B479-68BE-FF29D93BA525}"/>
              </a:ext>
            </a:extLst>
          </p:cNvPr>
          <p:cNvSpPr txBox="1"/>
          <p:nvPr/>
        </p:nvSpPr>
        <p:spPr>
          <a:xfrm>
            <a:off x="1712067" y="2725929"/>
            <a:ext cx="3249039" cy="495200"/>
          </a:xfrm>
          <a:prstGeom prst="rect">
            <a:avLst/>
          </a:prstGeom>
          <a:noFill/>
        </p:spPr>
        <p:txBody>
          <a:bodyPr wrap="square">
            <a:spAutoFit/>
          </a:bodyPr>
          <a:lstStyle/>
          <a:p>
            <a:pPr marL="0" marR="0" indent="457200" algn="ctr">
              <a:lnSpc>
                <a:spcPct val="115000"/>
              </a:lnSpc>
              <a:spcBef>
                <a:spcPts val="0"/>
              </a:spcBef>
              <a:spcAft>
                <a:spcPts val="800"/>
              </a:spcAft>
            </a:pPr>
            <a:r>
              <a:rPr lang="en-US" sz="2400" b="1" kern="100" dirty="0">
                <a:effectLst/>
                <a:latin typeface="Calibri" panose="020F0502020204030204" pitchFamily="34" charset="0"/>
                <a:ea typeface="Aptos" panose="020B0004020202020204" pitchFamily="34" charset="0"/>
                <a:cs typeface="Arial" panose="020B0604020202020204" pitchFamily="34" charset="0"/>
              </a:rPr>
              <a:t>Muteeb </a:t>
            </a:r>
            <a:r>
              <a:rPr lang="en-US" sz="2400" b="1" i="1" kern="100" dirty="0">
                <a:effectLst/>
                <a:latin typeface="Calibri" panose="020F0502020204030204" pitchFamily="34" charset="0"/>
                <a:ea typeface="Aptos" panose="020B0004020202020204" pitchFamily="34" charset="0"/>
                <a:cs typeface="Arial" panose="020B0604020202020204" pitchFamily="34" charset="0"/>
              </a:rPr>
              <a:t>et al</a:t>
            </a:r>
            <a:r>
              <a:rPr lang="en-US" sz="2400" b="1" kern="100" dirty="0">
                <a:effectLst/>
                <a:latin typeface="Calibri" panose="020F0502020204030204" pitchFamily="34" charset="0"/>
                <a:ea typeface="Aptos" panose="020B0004020202020204" pitchFamily="34" charset="0"/>
                <a:cs typeface="Arial" panose="020B0604020202020204" pitchFamily="34" charset="0"/>
              </a:rPr>
              <a:t> (2023) </a:t>
            </a:r>
            <a:endParaRPr lang="en-US" sz="2400" b="1"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7786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9A25C6-018D-618E-08A4-3896448C0948}"/>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8050"/>
          <a:stretch/>
        </p:blipFill>
        <p:spPr>
          <a:xfrm>
            <a:off x="821884" y="-19183"/>
            <a:ext cx="8088651" cy="6877183"/>
          </a:xfrm>
          <a:prstGeom prst="rect">
            <a:avLst/>
          </a:prstGeom>
          <a:ln>
            <a:solidFill>
              <a:schemeClr val="accent1"/>
            </a:solidFill>
          </a:ln>
        </p:spPr>
      </p:pic>
      <p:sp>
        <p:nvSpPr>
          <p:cNvPr id="3" name="TextBox 2">
            <a:extLst>
              <a:ext uri="{FF2B5EF4-FFF2-40B4-BE49-F238E27FC236}">
                <a16:creationId xmlns:a16="http://schemas.microsoft.com/office/drawing/2014/main" id="{75ABD7DF-7827-5589-138C-57278277B49B}"/>
              </a:ext>
            </a:extLst>
          </p:cNvPr>
          <p:cNvSpPr txBox="1"/>
          <p:nvPr/>
        </p:nvSpPr>
        <p:spPr>
          <a:xfrm>
            <a:off x="8725709" y="2054720"/>
            <a:ext cx="3249039" cy="495200"/>
          </a:xfrm>
          <a:prstGeom prst="rect">
            <a:avLst/>
          </a:prstGeom>
          <a:noFill/>
        </p:spPr>
        <p:txBody>
          <a:bodyPr wrap="square">
            <a:spAutoFit/>
          </a:bodyPr>
          <a:lstStyle/>
          <a:p>
            <a:pPr marL="0" marR="0" indent="457200" algn="ctr">
              <a:lnSpc>
                <a:spcPct val="115000"/>
              </a:lnSpc>
              <a:spcBef>
                <a:spcPts val="0"/>
              </a:spcBef>
              <a:spcAft>
                <a:spcPts val="800"/>
              </a:spcAft>
            </a:pPr>
            <a:r>
              <a:rPr lang="en-US" sz="2400" b="1" kern="100" dirty="0">
                <a:effectLst/>
                <a:latin typeface="Calibri" panose="020F0502020204030204" pitchFamily="34" charset="0"/>
                <a:ea typeface="Aptos" panose="020B0004020202020204" pitchFamily="34" charset="0"/>
                <a:cs typeface="Arial" panose="020B0604020202020204" pitchFamily="34" charset="0"/>
              </a:rPr>
              <a:t>Muteeb </a:t>
            </a:r>
            <a:r>
              <a:rPr lang="en-US" sz="2400" b="1" i="1" kern="100" dirty="0">
                <a:effectLst/>
                <a:latin typeface="Calibri" panose="020F0502020204030204" pitchFamily="34" charset="0"/>
                <a:ea typeface="Aptos" panose="020B0004020202020204" pitchFamily="34" charset="0"/>
                <a:cs typeface="Arial" panose="020B0604020202020204" pitchFamily="34" charset="0"/>
              </a:rPr>
              <a:t>et al</a:t>
            </a:r>
            <a:r>
              <a:rPr lang="en-US" sz="2400" b="1" kern="100" dirty="0">
                <a:effectLst/>
                <a:latin typeface="Calibri" panose="020F0502020204030204" pitchFamily="34" charset="0"/>
                <a:ea typeface="Aptos" panose="020B0004020202020204" pitchFamily="34" charset="0"/>
                <a:cs typeface="Arial" panose="020B0604020202020204" pitchFamily="34" charset="0"/>
              </a:rPr>
              <a:t> (2023) </a:t>
            </a:r>
            <a:endParaRPr lang="en-US" sz="2400" b="1"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01572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29CF81-D025-40C3-20E3-BCEDAAEA0347}"/>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2069" b="1450"/>
          <a:stretch/>
        </p:blipFill>
        <p:spPr>
          <a:xfrm>
            <a:off x="1201265" y="-1"/>
            <a:ext cx="7660634" cy="6858001"/>
          </a:xfrm>
          <a:prstGeom prst="rect">
            <a:avLst/>
          </a:prstGeom>
          <a:ln>
            <a:solidFill>
              <a:schemeClr val="accent1"/>
            </a:solidFill>
          </a:ln>
        </p:spPr>
      </p:pic>
    </p:spTree>
    <p:extLst>
      <p:ext uri="{BB962C8B-B14F-4D97-AF65-F5344CB8AC3E}">
        <p14:creationId xmlns:p14="http://schemas.microsoft.com/office/powerpoint/2010/main" val="310058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2953D-D642-1D95-2F1E-DBBC5507BE93}"/>
              </a:ext>
            </a:extLst>
          </p:cNvPr>
          <p:cNvSpPr txBox="1"/>
          <p:nvPr/>
        </p:nvSpPr>
        <p:spPr>
          <a:xfrm>
            <a:off x="97276" y="75454"/>
            <a:ext cx="11997447" cy="670709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From Data to Decisions: Leveraging Artificial Intelligence and Machine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Learning in Combating Antimicrobial Resistance</a:t>
            </a:r>
          </a:p>
          <a:p>
            <a:pPr marL="0" marR="0" lvl="0" indent="457200" algn="just"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emergence of drug-resistant bacteria poses a significant challenge to modern medicine. In response, Artificial Intelligence (AI) and Machine Learning (ML) algorithms have emerged as powerful tools for combating antimicrobial resistance (AMR). AI NPU chipsets cascaded management with a focus on identifying pathogens, understanding resistance patterns, predicting treatment outcomes, and discovering new antibiotic agents. Machine Learning algorithms can analyze genomic data to identify genetic markers associated with antibiotic resistance, enabling the development of targeted treatment strategies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Giske </a:t>
            </a:r>
            <a:r>
              <a:rPr kumimoji="0" lang="en-US" sz="3200" b="0" i="1"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et al</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2024; de la Lastra </a:t>
            </a:r>
            <a:r>
              <a:rPr kumimoji="0" lang="en-US" sz="3200" b="0" i="1"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et al</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2024</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534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6F087D-6CD3-69AD-B644-562F442C18B6}"/>
              </a:ext>
            </a:extLst>
          </p:cNvPr>
          <p:cNvSpPr txBox="1"/>
          <p:nvPr/>
        </p:nvSpPr>
        <p:spPr>
          <a:xfrm>
            <a:off x="155644" y="312163"/>
            <a:ext cx="11828834" cy="6186309"/>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AI systems can help clinicians select the most appropriate antimicrobial therapy by analyzing data and providing personalized treatment recommendations. Clinical decision support systems (CDSS), integrated into electronic health records (EHRs), guide antibiotic selection, dosing, and duration based on patient-specific factors. Computational designs can predict novel AMPs from genome sequences, providing insight into chemical properties and bioactivities in AMP sequences. ML algorithms such as random forest, support vector machine (SVM) or logistic regression, decision trees, and deep learning can predict antimicrobial properties from sequences.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607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_tm33968143_Win32_JB_SL_v3" id="{C3D5CE6D-3494-4BBD-B7F5-AA5B348ED394}" vid="{982B489A-C9B1-4FBF-BBC5-D41820D2710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1150</Words>
  <Application>Microsoft Office PowerPoint</Application>
  <PresentationFormat>شاشة عريضة</PresentationFormat>
  <Paragraphs>33</Paragraphs>
  <Slides>18</Slides>
  <Notes>0</Notes>
  <HiddenSlides>0</HiddenSlides>
  <MMClips>0</MMClips>
  <ScaleCrop>false</ScaleCrop>
  <HeadingPairs>
    <vt:vector size="4" baseType="variant">
      <vt:variant>
        <vt:lpstr>نسق</vt:lpstr>
      </vt:variant>
      <vt:variant>
        <vt:i4>3</vt:i4>
      </vt:variant>
      <vt:variant>
        <vt:lpstr>عناوين الشرائح</vt:lpstr>
      </vt:variant>
      <vt:variant>
        <vt:i4>18</vt:i4>
      </vt:variant>
    </vt:vector>
  </HeadingPairs>
  <TitlesOfParts>
    <vt:vector size="21" baseType="lpstr">
      <vt:lpstr>Office Theme</vt:lpstr>
      <vt:lpstr>1_Office Theme</vt:lpstr>
      <vt:lpstr>2_Office Theme</vt:lpstr>
      <vt:lpstr>Artificial Intelligence for Combating Multidrug Resistant Bacteria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for Combating Multidrug Resistant Bacteria</dc:title>
  <dc:creator>ALI76</dc:creator>
  <cp:lastModifiedBy>Ali Al-Shammary</cp:lastModifiedBy>
  <cp:revision>11</cp:revision>
  <dcterms:created xsi:type="dcterms:W3CDTF">2025-01-25T09:47:03Z</dcterms:created>
  <dcterms:modified xsi:type="dcterms:W3CDTF">2025-05-12T12:20:16Z</dcterms:modified>
</cp:coreProperties>
</file>