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9" r:id="rId6"/>
    <p:sldId id="270" r:id="rId7"/>
    <p:sldId id="271" r:id="rId8"/>
    <p:sldId id="264" r:id="rId9"/>
    <p:sldId id="303" r:id="rId10"/>
    <p:sldId id="304" r:id="rId11"/>
    <p:sldId id="305" r:id="rId12"/>
    <p:sldId id="306" r:id="rId13"/>
    <p:sldId id="265" r:id="rId14"/>
    <p:sldId id="307" r:id="rId15"/>
    <p:sldId id="308" r:id="rId16"/>
    <p:sldId id="274" r:id="rId17"/>
    <p:sldId id="266" r:id="rId18"/>
    <p:sldId id="268" r:id="rId19"/>
    <p:sldId id="279" r:id="rId20"/>
    <p:sldId id="272" r:id="rId21"/>
    <p:sldId id="275" r:id="rId22"/>
    <p:sldId id="277" r:id="rId23"/>
    <p:sldId id="280" r:id="rId24"/>
    <p:sldId id="283" r:id="rId25"/>
    <p:sldId id="284" r:id="rId26"/>
    <p:sldId id="281" r:id="rId27"/>
    <p:sldId id="286" r:id="rId28"/>
    <p:sldId id="282" r:id="rId29"/>
    <p:sldId id="285" r:id="rId30"/>
    <p:sldId id="288" r:id="rId31"/>
    <p:sldId id="289" r:id="rId32"/>
    <p:sldId id="290" r:id="rId33"/>
    <p:sldId id="291" r:id="rId34"/>
    <p:sldId id="292" r:id="rId35"/>
    <p:sldId id="293" r:id="rId36"/>
    <p:sldId id="294" r:id="rId37"/>
    <p:sldId id="296" r:id="rId38"/>
    <p:sldId id="295" r:id="rId39"/>
    <p:sldId id="297" r:id="rId40"/>
    <p:sldId id="298" r:id="rId41"/>
    <p:sldId id="299" r:id="rId42"/>
    <p:sldId id="30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1" autoAdjust="0"/>
    <p:restoredTop sz="94660"/>
  </p:normalViewPr>
  <p:slideViewPr>
    <p:cSldViewPr snapToGrid="0">
      <p:cViewPr>
        <p:scale>
          <a:sx n="78" d="100"/>
          <a:sy n="78" d="100"/>
        </p:scale>
        <p:origin x="456"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22973A-C1DE-4E01-9996-97A1A81213E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149620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2973A-C1DE-4E01-9996-97A1A81213E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1533535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2973A-C1DE-4E01-9996-97A1A81213E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3873808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2973A-C1DE-4E01-9996-97A1A81213E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195307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22973A-C1DE-4E01-9996-97A1A81213E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1086592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22973A-C1DE-4E01-9996-97A1A81213E4}"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247563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22973A-C1DE-4E01-9996-97A1A81213E4}" type="datetimeFigureOut">
              <a:rPr lang="en-US" smtClean="0"/>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3060519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22973A-C1DE-4E01-9996-97A1A81213E4}" type="datetimeFigureOut">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338663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2973A-C1DE-4E01-9996-97A1A81213E4}" type="datetimeFigureOut">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60056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22973A-C1DE-4E01-9996-97A1A81213E4}"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418539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22973A-C1DE-4E01-9996-97A1A81213E4}"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1742A-E89C-4C21-A1E0-2078BBEB383F}" type="slidenum">
              <a:rPr lang="en-US" smtClean="0"/>
              <a:t>‹#›</a:t>
            </a:fld>
            <a:endParaRPr lang="en-US"/>
          </a:p>
        </p:txBody>
      </p:sp>
    </p:spTree>
    <p:extLst>
      <p:ext uri="{BB962C8B-B14F-4D97-AF65-F5344CB8AC3E}">
        <p14:creationId xmlns:p14="http://schemas.microsoft.com/office/powerpoint/2010/main" val="197979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2973A-C1DE-4E01-9996-97A1A81213E4}" type="datetimeFigureOut">
              <a:rPr lang="en-US" smtClean="0"/>
              <a:t>3/19/2025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1742A-E89C-4C21-A1E0-2078BBEB383F}" type="slidenum">
              <a:rPr lang="en-US" smtClean="0"/>
              <a:t>‹#›</a:t>
            </a:fld>
            <a:endParaRPr lang="en-US"/>
          </a:p>
        </p:txBody>
      </p:sp>
    </p:spTree>
    <p:extLst>
      <p:ext uri="{BB962C8B-B14F-4D97-AF65-F5344CB8AC3E}">
        <p14:creationId xmlns:p14="http://schemas.microsoft.com/office/powerpoint/2010/main" val="509968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p:txBody>
          <a:bodyPr/>
          <a:lstStyle/>
          <a:p>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4000" y="4250028"/>
            <a:ext cx="9144000" cy="1007772"/>
          </a:xfrm>
        </p:spPr>
        <p:txBody>
          <a:bodyPr/>
          <a:lstStyle/>
          <a:p>
            <a:r>
              <a:rPr lang="en-US" dirty="0" err="1" smtClean="0">
                <a:latin typeface="Elephant" panose="02020904090505020303" pitchFamily="18" charset="0"/>
              </a:rPr>
              <a:t>Dr.Howaida</a:t>
            </a:r>
            <a:r>
              <a:rPr lang="en-US" dirty="0" smtClean="0">
                <a:latin typeface="Elephant" panose="02020904090505020303" pitchFamily="18" charset="0"/>
              </a:rPr>
              <a:t> </a:t>
            </a:r>
            <a:r>
              <a:rPr lang="en-US" dirty="0" err="1" smtClean="0">
                <a:latin typeface="Elephant" panose="02020904090505020303" pitchFamily="18" charset="0"/>
              </a:rPr>
              <a:t>hamle</a:t>
            </a:r>
            <a:r>
              <a:rPr lang="en-US" dirty="0" smtClean="0">
                <a:latin typeface="Elephant" panose="02020904090505020303" pitchFamily="18" charset="0"/>
              </a:rPr>
              <a:t> </a:t>
            </a:r>
            <a:endParaRPr lang="en-US" dirty="0">
              <a:latin typeface="Elephant" panose="02020904090505020303" pitchFamily="18" charset="0"/>
            </a:endParaRPr>
          </a:p>
        </p:txBody>
      </p:sp>
      <p:sp>
        <p:nvSpPr>
          <p:cNvPr id="6" name="TextBox 5"/>
          <p:cNvSpPr txBox="1"/>
          <p:nvPr/>
        </p:nvSpPr>
        <p:spPr>
          <a:xfrm>
            <a:off x="1161143" y="2135274"/>
            <a:ext cx="10130971" cy="1938992"/>
          </a:xfrm>
          <a:prstGeom prst="rect">
            <a:avLst/>
          </a:prstGeom>
          <a:solidFill>
            <a:schemeClr val="bg1"/>
          </a:solidFill>
        </p:spPr>
        <p:txBody>
          <a:bodyPr wrap="square" rtlCol="0">
            <a:spAutoFit/>
          </a:bodyPr>
          <a:lstStyle/>
          <a:p>
            <a:r>
              <a:rPr lang="en-US" sz="6000" dirty="0">
                <a:latin typeface="Times New Roman" panose="02020603050405020304" pitchFamily="18" charset="0"/>
                <a:cs typeface="Times New Roman" panose="02020603050405020304" pitchFamily="18" charset="0"/>
              </a:rPr>
              <a:t>Detection of </a:t>
            </a:r>
            <a:r>
              <a:rPr lang="en-US" sz="6000" dirty="0" smtClean="0">
                <a:latin typeface="Times New Roman" panose="02020603050405020304" pitchFamily="18" charset="0"/>
                <a:cs typeface="Times New Roman" panose="02020603050405020304" pitchFamily="18" charset="0"/>
              </a:rPr>
              <a:t>Eggs </a:t>
            </a:r>
            <a:r>
              <a:rPr lang="en-US" sz="6000" dirty="0">
                <a:latin typeface="Times New Roman" panose="02020603050405020304" pitchFamily="18" charset="0"/>
                <a:cs typeface="Times New Roman" panose="02020603050405020304" pitchFamily="18" charset="0"/>
              </a:rPr>
              <a:t>and </a:t>
            </a:r>
            <a:r>
              <a:rPr lang="en-US" sz="6000" dirty="0" smtClean="0">
                <a:latin typeface="Times New Roman" panose="02020603050405020304" pitchFamily="18" charset="0"/>
                <a:cs typeface="Times New Roman" panose="02020603050405020304" pitchFamily="18" charset="0"/>
              </a:rPr>
              <a:t>Larval            stages </a:t>
            </a:r>
            <a:r>
              <a:rPr lang="en-US" sz="6000" dirty="0">
                <a:latin typeface="Times New Roman" panose="02020603050405020304" pitchFamily="18" charset="0"/>
                <a:cs typeface="Times New Roman" panose="02020603050405020304" pitchFamily="18" charset="0"/>
              </a:rPr>
              <a:t>of some parasites </a:t>
            </a:r>
            <a:endParaRPr lang="en-US" dirty="0"/>
          </a:p>
        </p:txBody>
      </p:sp>
    </p:spTree>
    <p:extLst>
      <p:ext uri="{BB962C8B-B14F-4D97-AF65-F5344CB8AC3E}">
        <p14:creationId xmlns:p14="http://schemas.microsoft.com/office/powerpoint/2010/main" val="1963449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287224"/>
          </a:xfrm>
          <a:prstGeom prst="rect">
            <a:avLst/>
          </a:prstGeom>
        </p:spPr>
      </p:pic>
    </p:spTree>
    <p:extLst>
      <p:ext uri="{BB962C8B-B14F-4D97-AF65-F5344CB8AC3E}">
        <p14:creationId xmlns:p14="http://schemas.microsoft.com/office/powerpoint/2010/main" val="2704776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65125"/>
            <a:ext cx="10515600" cy="5811838"/>
          </a:xfrm>
        </p:spPr>
        <p:txBody>
          <a:bodyPr>
            <a:normAutofit/>
          </a:bodyPr>
          <a:lstStyle/>
          <a:p>
            <a:pPr marL="0" indent="0">
              <a:buNone/>
            </a:pPr>
            <a:r>
              <a:rPr lang="en-US" b="1" dirty="0" smtClean="0">
                <a:latin typeface="Times New Roman" panose="02020603050405020304" pitchFamily="18" charset="0"/>
              </a:rPr>
              <a:t>Protozoa</a:t>
            </a:r>
            <a:r>
              <a:rPr lang="en-US" b="1" dirty="0">
                <a:latin typeface="Times New Roman" panose="02020603050405020304" pitchFamily="18" charset="0"/>
              </a:rPr>
              <a:t>: (a) </a:t>
            </a:r>
            <a:r>
              <a:rPr lang="en-US" i="1" dirty="0" err="1">
                <a:latin typeface="Times New Roman" panose="02020603050405020304" pitchFamily="18" charset="0"/>
              </a:rPr>
              <a:t>Entamoeba</a:t>
            </a:r>
            <a:r>
              <a:rPr lang="en-US" i="1" dirty="0">
                <a:latin typeface="Times New Roman" panose="02020603050405020304" pitchFamily="18" charset="0"/>
              </a:rPr>
              <a:t> </a:t>
            </a:r>
            <a:r>
              <a:rPr lang="en-US" i="1" dirty="0" err="1">
                <a:latin typeface="Times New Roman" panose="02020603050405020304" pitchFamily="18" charset="0"/>
              </a:rPr>
              <a:t>histolytica</a:t>
            </a:r>
            <a:r>
              <a:rPr lang="en-US" dirty="0">
                <a:latin typeface="Times New Roman" panose="02020603050405020304" pitchFamily="18" charset="0"/>
              </a:rPr>
              <a:t>: To investigate the vegetative phase (</a:t>
            </a:r>
            <a:r>
              <a:rPr lang="en-US" dirty="0" err="1">
                <a:latin typeface="Times New Roman" panose="02020603050405020304" pitchFamily="18" charset="0"/>
              </a:rPr>
              <a:t>trophozoite</a:t>
            </a:r>
            <a:r>
              <a:rPr lang="en-US" dirty="0">
                <a:latin typeface="Times New Roman" panose="02020603050405020304" pitchFamily="18" charset="0"/>
              </a:rPr>
              <a:t>) and cyst, causing amoebic dysentery disease</a:t>
            </a:r>
            <a:r>
              <a:rPr lang="en-US" dirty="0" smtClean="0">
                <a:latin typeface="Times New Roman" panose="02020603050405020304" pitchFamily="18" charset="0"/>
              </a:rPr>
              <a:t>.</a:t>
            </a:r>
          </a:p>
          <a:p>
            <a:pPr marL="0" indent="0">
              <a:buNone/>
            </a:pPr>
            <a:endParaRPr lang="en-US" dirty="0" smtClean="0">
              <a:latin typeface="Times New Roman" panose="02020603050405020304" pitchFamily="18" charset="0"/>
            </a:endParaRPr>
          </a:p>
          <a:p>
            <a:pPr marL="0" indent="0">
              <a:buNone/>
            </a:pPr>
            <a:r>
              <a:rPr lang="en-US" dirty="0" smtClean="0">
                <a:latin typeface="Times New Roman" panose="02020603050405020304" pitchFamily="18" charset="0"/>
              </a:rPr>
              <a:t> </a:t>
            </a:r>
            <a:r>
              <a:rPr lang="en-US" b="1" dirty="0">
                <a:latin typeface="Times New Roman" panose="02020603050405020304" pitchFamily="18" charset="0"/>
              </a:rPr>
              <a:t>(b) </a:t>
            </a:r>
            <a:r>
              <a:rPr lang="en-US" i="1" dirty="0" err="1">
                <a:latin typeface="Times New Roman" panose="02020603050405020304" pitchFamily="18" charset="0"/>
              </a:rPr>
              <a:t>Entamoeba</a:t>
            </a:r>
            <a:r>
              <a:rPr lang="en-US" i="1" dirty="0">
                <a:latin typeface="Times New Roman" panose="02020603050405020304" pitchFamily="18" charset="0"/>
              </a:rPr>
              <a:t> coli</a:t>
            </a:r>
            <a:r>
              <a:rPr lang="en-US" dirty="0">
                <a:latin typeface="Times New Roman" panose="02020603050405020304" pitchFamily="18" charset="0"/>
              </a:rPr>
              <a:t>: </a:t>
            </a:r>
            <a:r>
              <a:rPr lang="en-US" dirty="0" err="1">
                <a:latin typeface="Times New Roman" panose="02020603050405020304" pitchFamily="18" charset="0"/>
              </a:rPr>
              <a:t>trophozoite</a:t>
            </a:r>
            <a:r>
              <a:rPr lang="en-US" dirty="0">
                <a:latin typeface="Times New Roman" panose="02020603050405020304" pitchFamily="18" charset="0"/>
              </a:rPr>
              <a:t> + cyst </a:t>
            </a:r>
            <a:r>
              <a:rPr lang="en-US" i="1" dirty="0">
                <a:latin typeface="Times New Roman" panose="02020603050405020304" pitchFamily="18" charset="0"/>
              </a:rPr>
              <a:t>Note: - </a:t>
            </a:r>
            <a:r>
              <a:rPr lang="en-US" dirty="0">
                <a:latin typeface="Times New Roman" panose="02020603050405020304" pitchFamily="18" charset="0"/>
              </a:rPr>
              <a:t>most of children diarrhea less than 2 years cause by </a:t>
            </a:r>
            <a:r>
              <a:rPr lang="en-US" i="1" dirty="0" err="1">
                <a:latin typeface="Times New Roman" panose="02020603050405020304" pitchFamily="18" charset="0"/>
              </a:rPr>
              <a:t>Entamoeba</a:t>
            </a:r>
            <a:r>
              <a:rPr lang="en-US" i="1" dirty="0">
                <a:latin typeface="Times New Roman" panose="02020603050405020304" pitchFamily="18" charset="0"/>
              </a:rPr>
              <a:t> coli</a:t>
            </a:r>
            <a:r>
              <a:rPr lang="en-US" dirty="0" smtClean="0">
                <a:latin typeface="Times New Roman" panose="02020603050405020304" pitchFamily="18" charset="0"/>
              </a:rPr>
              <a:t>.</a:t>
            </a:r>
          </a:p>
          <a:p>
            <a:pPr marL="0" indent="0">
              <a:buNone/>
            </a:pPr>
            <a:endParaRPr lang="en-US" dirty="0" smtClean="0">
              <a:latin typeface="Times New Roman" panose="02020603050405020304" pitchFamily="18" charset="0"/>
            </a:endParaRPr>
          </a:p>
          <a:p>
            <a:pPr marL="0" indent="0">
              <a:buNone/>
            </a:pPr>
            <a:r>
              <a:rPr lang="en-US" dirty="0" smtClean="0">
                <a:latin typeface="Times New Roman" panose="02020603050405020304" pitchFamily="18" charset="0"/>
              </a:rPr>
              <a:t> </a:t>
            </a:r>
            <a:r>
              <a:rPr lang="en-US" b="1" dirty="0">
                <a:latin typeface="Times New Roman" panose="02020603050405020304" pitchFamily="18" charset="0"/>
              </a:rPr>
              <a:t>(c) </a:t>
            </a:r>
            <a:r>
              <a:rPr lang="en-US" i="1" dirty="0">
                <a:latin typeface="Times New Roman" panose="02020603050405020304" pitchFamily="18" charset="0"/>
              </a:rPr>
              <a:t>Giardia </a:t>
            </a:r>
            <a:r>
              <a:rPr lang="en-US" i="1" dirty="0" err="1">
                <a:latin typeface="Times New Roman" panose="02020603050405020304" pitchFamily="18" charset="0"/>
              </a:rPr>
              <a:t>lamblia</a:t>
            </a:r>
            <a:r>
              <a:rPr lang="en-US" dirty="0">
                <a:latin typeface="Times New Roman" panose="02020603050405020304" pitchFamily="18" charset="0"/>
              </a:rPr>
              <a:t>, </a:t>
            </a:r>
            <a:r>
              <a:rPr lang="en-US" dirty="0" err="1">
                <a:latin typeface="Times New Roman" panose="02020603050405020304" pitchFamily="18" charset="0"/>
              </a:rPr>
              <a:t>trophozoite</a:t>
            </a:r>
            <a:r>
              <a:rPr lang="en-US" dirty="0">
                <a:latin typeface="Times New Roman" panose="02020603050405020304" pitchFamily="18" charset="0"/>
              </a:rPr>
              <a:t> + cyst, Cause watery </a:t>
            </a:r>
            <a:r>
              <a:rPr lang="en-US" dirty="0" smtClean="0">
                <a:latin typeface="Times New Roman" panose="02020603050405020304" pitchFamily="18" charset="0"/>
              </a:rPr>
              <a:t>diarrhea.</a:t>
            </a:r>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r>
              <a:rPr lang="en-US" dirty="0" smtClean="0">
                <a:latin typeface="Times New Roman" panose="02020603050405020304" pitchFamily="18" charset="0"/>
              </a:rPr>
              <a:t> </a:t>
            </a:r>
            <a:r>
              <a:rPr lang="en-US" b="1" dirty="0">
                <a:latin typeface="Times New Roman" panose="02020603050405020304" pitchFamily="18" charset="0"/>
              </a:rPr>
              <a:t>(d) </a:t>
            </a:r>
            <a:r>
              <a:rPr lang="en-US" i="1" dirty="0" err="1">
                <a:latin typeface="Times New Roman" panose="02020603050405020304" pitchFamily="18" charset="0"/>
              </a:rPr>
              <a:t>Balantidium</a:t>
            </a:r>
            <a:r>
              <a:rPr lang="en-US" i="1" dirty="0">
                <a:latin typeface="Times New Roman" panose="02020603050405020304" pitchFamily="18" charset="0"/>
              </a:rPr>
              <a:t> coli, </a:t>
            </a:r>
            <a:r>
              <a:rPr lang="en-US" dirty="0" err="1">
                <a:latin typeface="Times New Roman" panose="02020603050405020304" pitchFamily="18" charset="0"/>
              </a:rPr>
              <a:t>trophozoite</a:t>
            </a:r>
            <a:r>
              <a:rPr lang="en-US" dirty="0">
                <a:latin typeface="Times New Roman" panose="02020603050405020304" pitchFamily="18" charset="0"/>
              </a:rPr>
              <a:t> + cyst, causing </a:t>
            </a:r>
            <a:r>
              <a:rPr lang="en-US" dirty="0" err="1">
                <a:latin typeface="Times New Roman" panose="02020603050405020304" pitchFamily="18" charset="0"/>
              </a:rPr>
              <a:t>Balantidiasis</a:t>
            </a:r>
            <a:r>
              <a:rPr lang="en-US" dirty="0">
                <a:latin typeface="Times New Roman" panose="02020603050405020304" pitchFamily="18" charset="0"/>
              </a:rPr>
              <a:t> in colon</a:t>
            </a:r>
            <a:r>
              <a:rPr lang="en-US" dirty="0" smtClean="0">
                <a:latin typeface="Times New Roman" panose="02020603050405020304" pitchFamily="18" charset="0"/>
              </a:rPr>
              <a:t>.</a:t>
            </a:r>
            <a:endParaRPr lang="en-US" dirty="0">
              <a:latin typeface="Times New Roman" panose="02020603050405020304" pitchFamily="18" charset="0"/>
            </a:endParaRPr>
          </a:p>
        </p:txBody>
      </p:sp>
    </p:spTree>
    <p:extLst>
      <p:ext uri="{BB962C8B-B14F-4D97-AF65-F5344CB8AC3E}">
        <p14:creationId xmlns:p14="http://schemas.microsoft.com/office/powerpoint/2010/main" val="1416899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726141"/>
            <a:ext cx="10515600" cy="5450822"/>
          </a:xfrm>
        </p:spPr>
        <p:txBody>
          <a:bodyPr>
            <a:normAutofit fontScale="92500" lnSpcReduction="10000"/>
          </a:bodyPr>
          <a:lstStyle/>
          <a:p>
            <a:pPr marL="0" lvl="0" indent="0">
              <a:buNone/>
            </a:pPr>
            <a:r>
              <a:rPr lang="en-US" sz="2600" b="1" dirty="0">
                <a:solidFill>
                  <a:prstClr val="black"/>
                </a:solidFill>
                <a:latin typeface="Times New Roman" panose="02020603050405020304" pitchFamily="18" charset="0"/>
              </a:rPr>
              <a:t>Worms : (a) </a:t>
            </a:r>
            <a:r>
              <a:rPr lang="en-US" sz="2600" i="1" dirty="0" err="1">
                <a:solidFill>
                  <a:prstClr val="black"/>
                </a:solidFill>
                <a:latin typeface="Times New Roman" panose="02020603050405020304" pitchFamily="18" charset="0"/>
              </a:rPr>
              <a:t>Enterobius</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vermicularis</a:t>
            </a:r>
            <a:r>
              <a:rPr lang="en-US" sz="2600" i="1" dirty="0">
                <a:solidFill>
                  <a:prstClr val="black"/>
                </a:solidFill>
                <a:latin typeface="Times New Roman" panose="02020603050405020304" pitchFamily="18" charset="0"/>
              </a:rPr>
              <a:t> </a:t>
            </a:r>
            <a:r>
              <a:rPr lang="en-US" sz="2600" dirty="0">
                <a:solidFill>
                  <a:prstClr val="black"/>
                </a:solidFill>
                <a:latin typeface="Times New Roman" panose="02020603050405020304" pitchFamily="18" charset="0"/>
              </a:rPr>
              <a:t>(pinworm): investigating the eggs that are of convex and flat surface and a pointed end</a:t>
            </a:r>
            <a:r>
              <a:rPr lang="en-US" sz="2600" dirty="0" smtClean="0">
                <a:solidFill>
                  <a:prstClr val="black"/>
                </a:solidFill>
                <a:latin typeface="Times New Roman" panose="02020603050405020304" pitchFamily="18" charset="0"/>
              </a:rPr>
              <a:t>.</a:t>
            </a:r>
          </a:p>
          <a:p>
            <a:pPr marL="0" lvl="0" indent="0">
              <a:buNone/>
            </a:pPr>
            <a:endParaRPr lang="en-US" sz="2600" dirty="0">
              <a:solidFill>
                <a:prstClr val="black"/>
              </a:solidFill>
              <a:latin typeface="Times New Roman" panose="02020603050405020304" pitchFamily="18" charset="0"/>
            </a:endParaRPr>
          </a:p>
          <a:p>
            <a:pPr marL="0" lvl="0" indent="0">
              <a:buNone/>
            </a:pPr>
            <a:r>
              <a:rPr lang="en-US" sz="2600" dirty="0">
                <a:solidFill>
                  <a:prstClr val="black"/>
                </a:solidFill>
                <a:latin typeface="Times New Roman" panose="02020603050405020304" pitchFamily="18" charset="0"/>
              </a:rPr>
              <a:t> </a:t>
            </a:r>
            <a:r>
              <a:rPr lang="en-US" sz="2600" b="1" dirty="0">
                <a:solidFill>
                  <a:prstClr val="black"/>
                </a:solidFill>
                <a:latin typeface="Times New Roman" panose="02020603050405020304" pitchFamily="18" charset="0"/>
              </a:rPr>
              <a:t>(b) </a:t>
            </a:r>
            <a:r>
              <a:rPr lang="en-US" sz="2600" i="1" dirty="0" err="1">
                <a:solidFill>
                  <a:prstClr val="black"/>
                </a:solidFill>
                <a:latin typeface="Times New Roman" panose="02020603050405020304" pitchFamily="18" charset="0"/>
              </a:rPr>
              <a:t>Ascaris</a:t>
            </a:r>
            <a:r>
              <a:rPr lang="en-US" sz="2600" i="1" dirty="0">
                <a:solidFill>
                  <a:prstClr val="black"/>
                </a:solidFill>
                <a:latin typeface="Times New Roman" panose="02020603050405020304" pitchFamily="18" charset="0"/>
              </a:rPr>
              <a:t> </a:t>
            </a:r>
            <a:r>
              <a:rPr lang="en-US" sz="2600" i="1" dirty="0" err="1" smtClean="0">
                <a:solidFill>
                  <a:prstClr val="black"/>
                </a:solidFill>
                <a:latin typeface="Times New Roman" panose="02020603050405020304" pitchFamily="18" charset="0"/>
              </a:rPr>
              <a:t>lumbricoides,Parascaris</a:t>
            </a:r>
            <a:r>
              <a:rPr lang="en-US" sz="2600" i="1" dirty="0" smtClean="0">
                <a:solidFill>
                  <a:prstClr val="black"/>
                </a:solidFill>
                <a:latin typeface="Times New Roman" panose="02020603050405020304" pitchFamily="18" charset="0"/>
              </a:rPr>
              <a:t> ,</a:t>
            </a:r>
            <a:r>
              <a:rPr lang="en-US" sz="2600" i="1" dirty="0" err="1" smtClean="0">
                <a:solidFill>
                  <a:prstClr val="black"/>
                </a:solidFill>
                <a:latin typeface="Times New Roman" panose="02020603050405020304" pitchFamily="18" charset="0"/>
              </a:rPr>
              <a:t>Toxocara</a:t>
            </a:r>
            <a:r>
              <a:rPr lang="en-US" sz="2600" i="1" dirty="0" smtClean="0">
                <a:solidFill>
                  <a:prstClr val="black"/>
                </a:solidFill>
                <a:latin typeface="Times New Roman" panose="02020603050405020304" pitchFamily="18" charset="0"/>
              </a:rPr>
              <a:t> : </a:t>
            </a:r>
            <a:r>
              <a:rPr lang="en-US" sz="2600" dirty="0">
                <a:solidFill>
                  <a:prstClr val="black"/>
                </a:solidFill>
                <a:latin typeface="Times New Roman" panose="02020603050405020304" pitchFamily="18" charset="0"/>
              </a:rPr>
              <a:t>investigating for eggs which characterized by the content of granular yellow to Brown irregular albumin membrane</a:t>
            </a:r>
            <a:r>
              <a:rPr lang="en-US" sz="2600" dirty="0" smtClean="0">
                <a:solidFill>
                  <a:prstClr val="black"/>
                </a:solidFill>
                <a:latin typeface="Times New Roman" panose="02020603050405020304" pitchFamily="18" charset="0"/>
              </a:rPr>
              <a:t>.</a:t>
            </a:r>
          </a:p>
          <a:p>
            <a:pPr marL="0" lvl="0" indent="0">
              <a:buNone/>
            </a:pPr>
            <a:endParaRPr lang="en-US" sz="2600" dirty="0">
              <a:solidFill>
                <a:prstClr val="black"/>
              </a:solidFill>
              <a:latin typeface="Times New Roman" panose="02020603050405020304" pitchFamily="18" charset="0"/>
            </a:endParaRPr>
          </a:p>
          <a:p>
            <a:pPr marL="0" lvl="0" indent="0">
              <a:buNone/>
            </a:pPr>
            <a:r>
              <a:rPr lang="en-US" sz="2600" dirty="0">
                <a:solidFill>
                  <a:prstClr val="black"/>
                </a:solidFill>
                <a:latin typeface="Times New Roman" panose="02020603050405020304" pitchFamily="18" charset="0"/>
              </a:rPr>
              <a:t> </a:t>
            </a:r>
            <a:r>
              <a:rPr lang="en-US" sz="2600" b="1" dirty="0">
                <a:solidFill>
                  <a:prstClr val="black"/>
                </a:solidFill>
                <a:latin typeface="Times New Roman" panose="02020603050405020304" pitchFamily="18" charset="0"/>
              </a:rPr>
              <a:t>(c) </a:t>
            </a:r>
            <a:r>
              <a:rPr lang="en-US" sz="2600" dirty="0">
                <a:solidFill>
                  <a:prstClr val="black"/>
                </a:solidFill>
                <a:latin typeface="Times New Roman" panose="02020603050405020304" pitchFamily="18" charset="0"/>
              </a:rPr>
              <a:t>Hookworm (</a:t>
            </a:r>
            <a:r>
              <a:rPr lang="en-US" sz="1900" i="1" dirty="0" err="1">
                <a:solidFill>
                  <a:prstClr val="black"/>
                </a:solidFill>
                <a:latin typeface="Arial" panose="020B0604020202020204" pitchFamily="34" charset="0"/>
              </a:rPr>
              <a:t>Ancylostoma</a:t>
            </a:r>
            <a:r>
              <a:rPr lang="en-US" sz="1900" i="1" dirty="0">
                <a:solidFill>
                  <a:prstClr val="black"/>
                </a:solidFill>
                <a:latin typeface="Arial" panose="020B0604020202020204" pitchFamily="34" charset="0"/>
              </a:rPr>
              <a:t> </a:t>
            </a:r>
            <a:r>
              <a:rPr lang="en-US" sz="1900" i="1" dirty="0" err="1">
                <a:solidFill>
                  <a:prstClr val="black"/>
                </a:solidFill>
                <a:latin typeface="Arial" panose="020B0604020202020204" pitchFamily="34" charset="0"/>
              </a:rPr>
              <a:t>duodenale</a:t>
            </a:r>
            <a:r>
              <a:rPr lang="en-US" sz="1900" i="1" dirty="0">
                <a:solidFill>
                  <a:prstClr val="black"/>
                </a:solidFill>
                <a:latin typeface="Arial" panose="020B0604020202020204" pitchFamily="34" charset="0"/>
              </a:rPr>
              <a:t>)</a:t>
            </a:r>
            <a:r>
              <a:rPr lang="en-US" sz="2600" dirty="0">
                <a:solidFill>
                  <a:prstClr val="black"/>
                </a:solidFill>
                <a:latin typeface="Times New Roman" panose="02020603050405020304" pitchFamily="18" charset="0"/>
              </a:rPr>
              <a:t>: investigating the eggs where the egg yolk is divided and surrounded by a thin membrane. </a:t>
            </a:r>
            <a:endParaRPr lang="en-US" sz="2600" dirty="0" smtClean="0">
              <a:solidFill>
                <a:prstClr val="black"/>
              </a:solidFill>
              <a:latin typeface="Times New Roman" panose="02020603050405020304" pitchFamily="18" charset="0"/>
            </a:endParaRPr>
          </a:p>
          <a:p>
            <a:pPr marL="0" lvl="0" indent="0">
              <a:buNone/>
            </a:pPr>
            <a:endParaRPr lang="en-US" sz="2600" dirty="0">
              <a:solidFill>
                <a:prstClr val="black"/>
              </a:solidFill>
              <a:latin typeface="Times New Roman" panose="02020603050405020304" pitchFamily="18" charset="0"/>
            </a:endParaRPr>
          </a:p>
          <a:p>
            <a:pPr marL="0" lvl="0" indent="0">
              <a:buNone/>
            </a:pPr>
            <a:r>
              <a:rPr lang="en-US" sz="2600" b="1" dirty="0">
                <a:solidFill>
                  <a:prstClr val="black"/>
                </a:solidFill>
                <a:latin typeface="Times New Roman" panose="02020603050405020304" pitchFamily="18" charset="0"/>
              </a:rPr>
              <a:t>(d) </a:t>
            </a:r>
            <a:r>
              <a:rPr lang="en-US" sz="2600" dirty="0">
                <a:solidFill>
                  <a:prstClr val="black"/>
                </a:solidFill>
                <a:latin typeface="Times New Roman" panose="02020603050405020304" pitchFamily="18" charset="0"/>
              </a:rPr>
              <a:t>Tapeworms, (</a:t>
            </a:r>
            <a:r>
              <a:rPr lang="en-US" sz="2600" dirty="0" err="1">
                <a:solidFill>
                  <a:prstClr val="black"/>
                </a:solidFill>
                <a:latin typeface="Times New Roman" panose="02020603050405020304" pitchFamily="18" charset="0"/>
              </a:rPr>
              <a:t>Taenia</a:t>
            </a:r>
            <a:r>
              <a:rPr lang="en-US" sz="2600"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solium</a:t>
            </a:r>
            <a:r>
              <a:rPr lang="en-US" sz="2600" i="1" dirty="0">
                <a:solidFill>
                  <a:prstClr val="black"/>
                </a:solidFill>
                <a:latin typeface="Times New Roman" panose="02020603050405020304" pitchFamily="18" charset="0"/>
              </a:rPr>
              <a:t>)</a:t>
            </a:r>
            <a:r>
              <a:rPr lang="en-US" sz="2600" dirty="0">
                <a:solidFill>
                  <a:prstClr val="black"/>
                </a:solidFill>
                <a:latin typeface="Times New Roman" panose="02020603050405020304" pitchFamily="18" charset="0"/>
              </a:rPr>
              <a:t>: investigating the worm pieces called (</a:t>
            </a:r>
            <a:r>
              <a:rPr lang="en-US" sz="2600" b="1" dirty="0">
                <a:solidFill>
                  <a:prstClr val="black"/>
                </a:solidFill>
                <a:latin typeface="Times New Roman" panose="02020603050405020304" pitchFamily="18" charset="0"/>
              </a:rPr>
              <a:t>gravid segments or </a:t>
            </a:r>
            <a:r>
              <a:rPr lang="en-US" sz="2600" b="1" dirty="0" err="1">
                <a:solidFill>
                  <a:prstClr val="black"/>
                </a:solidFill>
                <a:latin typeface="Times New Roman" panose="02020603050405020304" pitchFamily="18" charset="0"/>
              </a:rPr>
              <a:t>Proglottids</a:t>
            </a:r>
            <a:r>
              <a:rPr lang="en-US" sz="2600" b="1" dirty="0">
                <a:solidFill>
                  <a:prstClr val="black"/>
                </a:solidFill>
                <a:latin typeface="Times New Roman" panose="02020603050405020304" pitchFamily="18" charset="0"/>
              </a:rPr>
              <a:t>) </a:t>
            </a:r>
            <a:r>
              <a:rPr lang="en-US" sz="2600" dirty="0">
                <a:solidFill>
                  <a:prstClr val="black"/>
                </a:solidFill>
                <a:latin typeface="Times New Roman" panose="02020603050405020304" pitchFamily="18" charset="0"/>
              </a:rPr>
              <a:t>that comes out with the feces</a:t>
            </a:r>
            <a:r>
              <a:rPr lang="en-US" sz="2600" dirty="0" smtClean="0">
                <a:solidFill>
                  <a:prstClr val="black"/>
                </a:solidFill>
                <a:latin typeface="Times New Roman" panose="02020603050405020304" pitchFamily="18" charset="0"/>
              </a:rPr>
              <a:t>.</a:t>
            </a:r>
          </a:p>
          <a:p>
            <a:pPr marL="0" lvl="0" indent="0">
              <a:buNone/>
            </a:pPr>
            <a:r>
              <a:rPr lang="en-US" sz="2600" dirty="0" smtClean="0">
                <a:solidFill>
                  <a:prstClr val="black"/>
                </a:solidFill>
                <a:latin typeface="Times New Roman" panose="02020603050405020304" pitchFamily="18" charset="0"/>
              </a:rPr>
              <a:t> </a:t>
            </a:r>
            <a:endParaRPr lang="en-US" sz="2600" dirty="0">
              <a:solidFill>
                <a:prstClr val="black"/>
              </a:solidFill>
              <a:latin typeface="Times New Roman" panose="02020603050405020304" pitchFamily="18" charset="0"/>
            </a:endParaRPr>
          </a:p>
          <a:p>
            <a:pPr marL="0" lvl="0" indent="0">
              <a:buNone/>
            </a:pPr>
            <a:r>
              <a:rPr lang="en-US" sz="2600" b="1" dirty="0">
                <a:solidFill>
                  <a:prstClr val="black"/>
                </a:solidFill>
                <a:latin typeface="Times New Roman" panose="02020603050405020304" pitchFamily="18" charset="0"/>
              </a:rPr>
              <a:t>(e) </a:t>
            </a:r>
            <a:r>
              <a:rPr lang="en-US" sz="2600" i="1" dirty="0" err="1">
                <a:solidFill>
                  <a:prstClr val="black"/>
                </a:solidFill>
                <a:latin typeface="Times New Roman" panose="02020603050405020304" pitchFamily="18" charset="0"/>
              </a:rPr>
              <a:t>Schistosoma</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mansoni</a:t>
            </a:r>
            <a:r>
              <a:rPr lang="en-US" sz="2600" dirty="0">
                <a:solidFill>
                  <a:prstClr val="black"/>
                </a:solidFill>
                <a:latin typeface="Times New Roman" panose="02020603050405020304" pitchFamily="18" charset="0"/>
              </a:rPr>
              <a:t>: Investigating the eggs distinct by lateral spin.</a:t>
            </a:r>
            <a:endParaRPr lang="en-US" sz="2600" dirty="0">
              <a:solidFill>
                <a:prstClr val="black"/>
              </a:solidFill>
            </a:endParaRPr>
          </a:p>
          <a:p>
            <a:endParaRPr lang="en-US" dirty="0"/>
          </a:p>
        </p:txBody>
      </p:sp>
    </p:spTree>
    <p:extLst>
      <p:ext uri="{BB962C8B-B14F-4D97-AF65-F5344CB8AC3E}">
        <p14:creationId xmlns:p14="http://schemas.microsoft.com/office/powerpoint/2010/main" val="3352705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FF0000"/>
                </a:solidFill>
                <a:latin typeface="Times New Roman" pitchFamily="18" charset="0"/>
                <a:cs typeface="Times New Roman" pitchFamily="18" charset="0"/>
              </a:rPr>
              <a:t>B\ Urine Examination</a:t>
            </a:r>
            <a:endParaRPr lang="en-US" sz="6000" dirty="0"/>
          </a:p>
        </p:txBody>
      </p:sp>
      <p:sp>
        <p:nvSpPr>
          <p:cNvPr id="3" name="Content Placeholder 2"/>
          <p:cNvSpPr>
            <a:spLocks noGrp="1"/>
          </p:cNvSpPr>
          <p:nvPr>
            <p:ph idx="1"/>
          </p:nvPr>
        </p:nvSpPr>
        <p:spPr>
          <a:xfrm>
            <a:off x="838200" y="1492624"/>
            <a:ext cx="10515600" cy="4684339"/>
          </a:xfrm>
        </p:spPr>
        <p:txBody>
          <a:bodyPr>
            <a:normAutofit lnSpcReduction="10000"/>
          </a:bodyPr>
          <a:lstStyle/>
          <a:p>
            <a:pPr marL="0" lvl="0" indent="0">
              <a:lnSpc>
                <a:spcPct val="100000"/>
              </a:lnSpc>
              <a:spcBef>
                <a:spcPct val="20000"/>
              </a:spcBef>
              <a:buNone/>
            </a:pP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a:p>
            <a:pPr marL="0" lvl="0" indent="0">
              <a:lnSpc>
                <a:spcPct val="100000"/>
              </a:lnSpc>
              <a:spcBef>
                <a:spcPct val="20000"/>
              </a:spcBef>
              <a:buNone/>
            </a:pPr>
            <a:endParaRPr lang="en-US" sz="2400" dirty="0">
              <a:solidFill>
                <a:prstClr val="black"/>
              </a:solidFill>
              <a:latin typeface="Times New Roman" pitchFamily="18" charset="0"/>
              <a:cs typeface="Times New Roman" pitchFamily="18" charset="0"/>
            </a:endParaRPr>
          </a:p>
          <a:p>
            <a:pPr marL="0" lvl="0" indent="0">
              <a:lnSpc>
                <a:spcPct val="100000"/>
              </a:lnSpc>
              <a:spcBef>
                <a:spcPct val="20000"/>
              </a:spcBef>
              <a:buNone/>
            </a:pPr>
            <a:r>
              <a:rPr lang="en-US" b="1" dirty="0" smtClean="0">
                <a:latin typeface="Times New Roman" pitchFamily="18" charset="0"/>
                <a:cs typeface="Times New Roman" pitchFamily="18" charset="0"/>
              </a:rPr>
              <a:t>Urine </a:t>
            </a:r>
            <a:r>
              <a:rPr lang="en-US" b="1" dirty="0">
                <a:latin typeface="Times New Roman" pitchFamily="18" charset="0"/>
                <a:cs typeface="Times New Roman" pitchFamily="18" charset="0"/>
              </a:rPr>
              <a:t>has a long, rich history as a source for measuring health and well-being and remains an important tool for clinical diagnosis.</a:t>
            </a:r>
          </a:p>
          <a:p>
            <a:pPr marL="0" lvl="0" indent="0">
              <a:lnSpc>
                <a:spcPct val="200000"/>
              </a:lnSpc>
              <a:spcBef>
                <a:spcPct val="20000"/>
              </a:spcBef>
              <a:buNone/>
            </a:pPr>
            <a:r>
              <a:rPr lang="en-US" sz="2400" dirty="0" smtClean="0">
                <a:solidFill>
                  <a:prstClr val="black"/>
                </a:solidFill>
                <a:latin typeface="Times New Roman" pitchFamily="18" charset="0"/>
                <a:cs typeface="Times New Roman" pitchFamily="18" charset="0"/>
              </a:rPr>
              <a:t>      This </a:t>
            </a:r>
            <a:r>
              <a:rPr lang="en-US" sz="2400" dirty="0">
                <a:solidFill>
                  <a:prstClr val="black"/>
                </a:solidFill>
                <a:latin typeface="Times New Roman" pitchFamily="18" charset="0"/>
                <a:cs typeface="Times New Roman" pitchFamily="18" charset="0"/>
              </a:rPr>
              <a:t>test detects ova (egg) or parasites in urine. It is used to evaluate a suspected parasitic infection .A terminal urine sample may be collected randomly or over 24 hours for this test. A terminal urine sample collects the last portion of the urine passed (approximately 10 to 20 milliliters).</a:t>
            </a:r>
          </a:p>
          <a:p>
            <a:endParaRPr lang="en-US" dirty="0"/>
          </a:p>
        </p:txBody>
      </p:sp>
    </p:spTree>
    <p:extLst>
      <p:ext uri="{BB962C8B-B14F-4D97-AF65-F5344CB8AC3E}">
        <p14:creationId xmlns:p14="http://schemas.microsoft.com/office/powerpoint/2010/main" val="2442326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089212"/>
            <a:ext cx="10515600" cy="5087751"/>
          </a:xfrm>
        </p:spPr>
        <p:txBody>
          <a:bodyPr>
            <a:normAutofit fontScale="92500" lnSpcReduction="20000"/>
          </a:bodyPr>
          <a:lstStyle/>
          <a:p>
            <a:r>
              <a:rPr lang="en-US" sz="3200" dirty="0">
                <a:latin typeface="Times New Roman" panose="02020603050405020304" pitchFamily="18" charset="0"/>
                <a:cs typeface="Times New Roman" panose="02020603050405020304" pitchFamily="18" charset="0"/>
              </a:rPr>
              <a:t>PRINCIPLE </a:t>
            </a:r>
            <a:endParaRPr lang="en-US" sz="3200" dirty="0" smtClean="0">
              <a:latin typeface="Times New Roman" panose="02020603050405020304" pitchFamily="18" charset="0"/>
              <a:cs typeface="Times New Roman" panose="02020603050405020304" pitchFamily="18" charset="0"/>
            </a:endParaRPr>
          </a:p>
          <a:p>
            <a:pPr algn="just">
              <a:lnSpc>
                <a:spcPct val="150000"/>
              </a:lnSpc>
            </a:pPr>
            <a:r>
              <a:rPr lang="en-US" sz="3200" dirty="0" smtClean="0">
                <a:latin typeface="Times New Roman" panose="02020603050405020304" pitchFamily="18" charset="0"/>
                <a:cs typeface="Times New Roman" panose="02020603050405020304" pitchFamily="18" charset="0"/>
              </a:rPr>
              <a:t>Urine </a:t>
            </a:r>
            <a:r>
              <a:rPr lang="en-US" sz="3200" dirty="0">
                <a:latin typeface="Times New Roman" panose="02020603050405020304" pitchFamily="18" charset="0"/>
                <a:cs typeface="Times New Roman" panose="02020603050405020304" pitchFamily="18" charset="0"/>
              </a:rPr>
              <a:t>samples can be submitted for the detection of </a:t>
            </a:r>
            <a:r>
              <a:rPr lang="en-US" sz="3200" i="1" dirty="0" err="1">
                <a:solidFill>
                  <a:srgbClr val="FF0000"/>
                </a:solidFill>
                <a:latin typeface="Times New Roman" panose="02020603050405020304" pitchFamily="18" charset="0"/>
                <a:cs typeface="Times New Roman" panose="02020603050405020304" pitchFamily="18" charset="0"/>
              </a:rPr>
              <a:t>Schistosoma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hematobium</a:t>
            </a:r>
            <a:r>
              <a:rPr lang="en-US" sz="3200" dirty="0">
                <a:latin typeface="Times New Roman" panose="02020603050405020304" pitchFamily="18" charset="0"/>
                <a:cs typeface="Times New Roman" panose="02020603050405020304" pitchFamily="18" charset="0"/>
              </a:rPr>
              <a:t> or for the presence of </a:t>
            </a:r>
            <a:r>
              <a:rPr lang="en-US" sz="3200" i="1" dirty="0" err="1">
                <a:solidFill>
                  <a:srgbClr val="FF0000"/>
                </a:solidFill>
                <a:latin typeface="Times New Roman" panose="02020603050405020304" pitchFamily="18" charset="0"/>
                <a:cs typeface="Times New Roman" panose="02020603050405020304" pitchFamily="18" charset="0"/>
              </a:rPr>
              <a:t>Trichomonas</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vaginalis</a:t>
            </a:r>
            <a:r>
              <a:rPr lang="en-US" sz="3200" dirty="0" smtClean="0">
                <a:latin typeface="Times New Roman" panose="02020603050405020304" pitchFamily="18" charset="0"/>
                <a:cs typeface="Times New Roman" panose="02020603050405020304" pitchFamily="18" charset="0"/>
              </a:rPr>
              <a:t>.</a:t>
            </a:r>
          </a:p>
          <a:p>
            <a:pPr algn="just">
              <a:lnSpc>
                <a:spcPct val="150000"/>
              </a:lnSpc>
            </a:pPr>
            <a:r>
              <a:rPr lang="en-US" sz="3200" dirty="0" smtClean="0">
                <a:latin typeface="Times New Roman" panose="02020603050405020304" pitchFamily="18" charset="0"/>
                <a:cs typeface="Times New Roman" panose="02020603050405020304" pitchFamily="18" charset="0"/>
              </a:rPr>
              <a:t>Adult </a:t>
            </a:r>
            <a:r>
              <a:rPr lang="en-US" sz="3200" i="1" dirty="0" err="1">
                <a:solidFill>
                  <a:srgbClr val="FF0000"/>
                </a:solidFill>
                <a:latin typeface="Times New Roman" panose="02020603050405020304" pitchFamily="18" charset="0"/>
                <a:cs typeface="Times New Roman" panose="02020603050405020304" pitchFamily="18" charset="0"/>
              </a:rPr>
              <a:t>Schistosomes</a:t>
            </a:r>
            <a:r>
              <a:rPr lang="en-US" sz="3200" dirty="0">
                <a:latin typeface="Times New Roman" panose="02020603050405020304" pitchFamily="18" charset="0"/>
                <a:cs typeface="Times New Roman" panose="02020603050405020304" pitchFamily="18" charset="0"/>
              </a:rPr>
              <a:t> take up residence near the bladder and start to release eggs. The eggs migrate to bladder and are released when the </a:t>
            </a:r>
            <a:r>
              <a:rPr lang="en-US" sz="3200" dirty="0" smtClean="0">
                <a:latin typeface="Times New Roman" panose="02020603050405020304" pitchFamily="18" charset="0"/>
                <a:cs typeface="Times New Roman" panose="02020603050405020304" pitchFamily="18" charset="0"/>
              </a:rPr>
              <a:t>host urinates .</a:t>
            </a:r>
          </a:p>
          <a:p>
            <a:pPr algn="just">
              <a:lnSpc>
                <a:spcPct val="150000"/>
              </a:lnSpc>
            </a:pPr>
            <a:r>
              <a:rPr lang="en-US" sz="3200" i="1" dirty="0" smtClean="0">
                <a:solidFill>
                  <a:srgbClr val="FF0000"/>
                </a:solidFill>
                <a:latin typeface="Times New Roman" panose="02020603050405020304" pitchFamily="18" charset="0"/>
                <a:cs typeface="Times New Roman" panose="02020603050405020304" pitchFamily="18" charset="0"/>
              </a:rPr>
              <a:t>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vaginallis</a:t>
            </a:r>
            <a:r>
              <a:rPr lang="en-US" sz="3200" i="1" dirty="0">
                <a:solidFill>
                  <a:srgbClr val="FF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lives in the vagina and can produce a frothy secretion which can be released during urination.</a:t>
            </a:r>
          </a:p>
        </p:txBody>
      </p:sp>
    </p:spTree>
    <p:extLst>
      <p:ext uri="{BB962C8B-B14F-4D97-AF65-F5344CB8AC3E}">
        <p14:creationId xmlns:p14="http://schemas.microsoft.com/office/powerpoint/2010/main" val="4015830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779929"/>
            <a:ext cx="10515600" cy="5397034"/>
          </a:xfrm>
        </p:spPr>
        <p:txBody>
          <a:bodyPr/>
          <a:lstStyle/>
          <a:p>
            <a:r>
              <a:rPr lang="en-US" dirty="0" smtClean="0">
                <a:solidFill>
                  <a:srgbClr val="FF0000"/>
                </a:solidFill>
                <a:latin typeface="Times New Roman" panose="02020603050405020304" pitchFamily="18" charset="0"/>
                <a:cs typeface="Times New Roman" panose="02020603050405020304" pitchFamily="18" charset="0"/>
              </a:rPr>
              <a:t>SPECIMEN</a:t>
            </a: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 </a:t>
            </a:r>
            <a:r>
              <a:rPr lang="en-US" i="1" dirty="0" err="1">
                <a:latin typeface="Times New Roman" panose="02020603050405020304" pitchFamily="18" charset="0"/>
                <a:cs typeface="Times New Roman" panose="02020603050405020304" pitchFamily="18" charset="0"/>
              </a:rPr>
              <a:t>Schistosoma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hematobium</a:t>
            </a:r>
            <a:r>
              <a:rPr lang="en-US" dirty="0">
                <a:latin typeface="Times New Roman" panose="02020603050405020304" pitchFamily="18" charset="0"/>
                <a:cs typeface="Times New Roman" panose="02020603050405020304" pitchFamily="18" charset="0"/>
              </a:rPr>
              <a:t>, obtain the last few drops of urine passed about or shortly after noon.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 </a:t>
            </a:r>
            <a:r>
              <a:rPr lang="en-US" i="1" dirty="0">
                <a:latin typeface="Times New Roman" panose="02020603050405020304" pitchFamily="18" charset="0"/>
                <a:cs typeface="Times New Roman" panose="02020603050405020304" pitchFamily="18" charset="0"/>
              </a:rPr>
              <a:t>T. </a:t>
            </a:r>
            <a:r>
              <a:rPr lang="en-US" i="1" dirty="0" err="1">
                <a:latin typeface="Times New Roman" panose="02020603050405020304" pitchFamily="18" charset="0"/>
                <a:cs typeface="Times New Roman" panose="02020603050405020304" pitchFamily="18" charset="0"/>
              </a:rPr>
              <a:t>vaginalis</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obtain the first portion of voided urine.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PROCEDURE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1) Spin urine sample at 500 g for 5 minutes.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2) Examine sediment under low power  parasites species in urine sample: </a:t>
            </a:r>
            <a:r>
              <a:rPr lang="en-US" dirty="0" err="1" smtClean="0">
                <a:latin typeface="Times New Roman" panose="02020603050405020304" pitchFamily="18" charset="0"/>
                <a:cs typeface="Times New Roman" panose="02020603050405020304" pitchFamily="18" charset="0"/>
              </a:rPr>
              <a:t>helminths</a:t>
            </a:r>
            <a:r>
              <a:rPr lang="en-US" dirty="0" smtClean="0">
                <a:latin typeface="Times New Roman" panose="02020603050405020304" pitchFamily="18" charset="0"/>
                <a:cs typeface="Times New Roman" panose="02020603050405020304" pitchFamily="18" charset="0"/>
              </a:rPr>
              <a:t> </a:t>
            </a:r>
            <a:r>
              <a:rPr lang="en-US" i="1" dirty="0" smtClean="0">
                <a:solidFill>
                  <a:srgbClr val="FF0000"/>
                </a:solidFill>
                <a:latin typeface="Times New Roman" panose="02020603050405020304" pitchFamily="18" charset="0"/>
                <a:cs typeface="Times New Roman" panose="02020603050405020304" pitchFamily="18" charset="0"/>
              </a:rPr>
              <a:t>• Sch. </a:t>
            </a:r>
            <a:r>
              <a:rPr lang="en-US" i="1" dirty="0" err="1" smtClean="0">
                <a:solidFill>
                  <a:srgbClr val="FF0000"/>
                </a:solidFill>
                <a:latin typeface="Times New Roman" panose="02020603050405020304" pitchFamily="18" charset="0"/>
                <a:cs typeface="Times New Roman" panose="02020603050405020304" pitchFamily="18" charset="0"/>
              </a:rPr>
              <a:t>haematobium.egg</a:t>
            </a:r>
            <a:r>
              <a:rPr lang="en-US" i="1" dirty="0" smtClean="0">
                <a:solidFill>
                  <a:srgbClr val="FF0000"/>
                </a:solidFill>
                <a:latin typeface="Times New Roman" panose="02020603050405020304" pitchFamily="18" charset="0"/>
                <a:cs typeface="Times New Roman" panose="02020603050405020304" pitchFamily="18" charset="0"/>
              </a:rPr>
              <a:t> •  E. </a:t>
            </a:r>
            <a:r>
              <a:rPr lang="en-US" i="1" dirty="0" err="1" smtClean="0">
                <a:solidFill>
                  <a:srgbClr val="FF0000"/>
                </a:solidFill>
                <a:latin typeface="Times New Roman" panose="02020603050405020304" pitchFamily="18" charset="0"/>
                <a:cs typeface="Times New Roman" panose="02020603050405020304" pitchFamily="18" charset="0"/>
              </a:rPr>
              <a:t>vermicularis</a:t>
            </a:r>
            <a:r>
              <a:rPr lang="en-US" i="1" dirty="0" smtClean="0">
                <a:solidFill>
                  <a:srgbClr val="FF0000"/>
                </a:solidFill>
                <a:latin typeface="Times New Roman" panose="02020603050405020304" pitchFamily="18" charset="0"/>
                <a:cs typeface="Times New Roman" panose="02020603050405020304" pitchFamily="18" charset="0"/>
              </a:rPr>
              <a:t>. egg •  Sch. </a:t>
            </a:r>
            <a:r>
              <a:rPr lang="en-US" i="1" dirty="0" err="1" smtClean="0">
                <a:solidFill>
                  <a:srgbClr val="FF0000"/>
                </a:solidFill>
                <a:latin typeface="Times New Roman" panose="02020603050405020304" pitchFamily="18" charset="0"/>
                <a:cs typeface="Times New Roman" panose="02020603050405020304" pitchFamily="18" charset="0"/>
              </a:rPr>
              <a:t>mansoni</a:t>
            </a:r>
            <a:r>
              <a:rPr lang="en-US" i="1" dirty="0" smtClean="0">
                <a:solidFill>
                  <a:srgbClr val="FF0000"/>
                </a:solidFill>
                <a:latin typeface="Times New Roman" panose="02020603050405020304" pitchFamily="18" charset="0"/>
                <a:cs typeface="Times New Roman" panose="02020603050405020304" pitchFamily="18" charset="0"/>
              </a:rPr>
              <a:t> egg •  </a:t>
            </a:r>
            <a:r>
              <a:rPr lang="en-US" i="1" dirty="0" err="1" smtClean="0">
                <a:solidFill>
                  <a:srgbClr val="FF0000"/>
                </a:solidFill>
                <a:latin typeface="Times New Roman" panose="02020603050405020304" pitchFamily="18" charset="0"/>
                <a:cs typeface="Times New Roman" panose="02020603050405020304" pitchFamily="18" charset="0"/>
              </a:rPr>
              <a:t>Micrfilaria</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Ov</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Wb</a:t>
            </a:r>
            <a:r>
              <a:rPr lang="en-US" i="1" dirty="0" smtClean="0">
                <a:solidFill>
                  <a:srgbClr val="FF0000"/>
                </a:solidFill>
                <a:latin typeface="Times New Roman" panose="02020603050405020304" pitchFamily="18" charset="0"/>
                <a:cs typeface="Times New Roman" panose="02020603050405020304" pitchFamily="18" charset="0"/>
              </a:rPr>
              <a:t>) •  </a:t>
            </a:r>
            <a:r>
              <a:rPr lang="en-US" i="1" dirty="0" err="1" smtClean="0">
                <a:solidFill>
                  <a:srgbClr val="FF0000"/>
                </a:solidFill>
                <a:latin typeface="Times New Roman" panose="02020603050405020304" pitchFamily="18" charset="0"/>
                <a:cs typeface="Times New Roman" panose="02020603050405020304" pitchFamily="18" charset="0"/>
              </a:rPr>
              <a:t>Hydatid</a:t>
            </a:r>
            <a:r>
              <a:rPr lang="en-US" i="1" dirty="0" smtClean="0">
                <a:solidFill>
                  <a:srgbClr val="FF0000"/>
                </a:solidFill>
                <a:latin typeface="Times New Roman" panose="02020603050405020304" pitchFamily="18" charset="0"/>
                <a:cs typeface="Times New Roman" panose="02020603050405020304" pitchFamily="18" charset="0"/>
              </a:rPr>
              <a:t> sand</a:t>
            </a:r>
          </a:p>
          <a:p>
            <a:r>
              <a:rPr lang="en-US" i="1" dirty="0" smtClean="0">
                <a:latin typeface="Times New Roman" panose="02020603050405020304" pitchFamily="18" charset="0"/>
                <a:cs typeface="Times New Roman" panose="02020603050405020304" pitchFamily="18" charset="0"/>
              </a:rPr>
              <a:t> protozoa: </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Tricomonas</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Vaginalis</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troph</a:t>
            </a:r>
            <a:r>
              <a:rPr lang="en-US" i="1" dirty="0" smtClean="0">
                <a:solidFill>
                  <a:srgbClr val="FF0000"/>
                </a:solidFill>
                <a:latin typeface="Times New Roman" panose="02020603050405020304" pitchFamily="18" charset="0"/>
                <a:cs typeface="Times New Roman" panose="02020603050405020304" pitchFamily="18" charset="0"/>
              </a:rPr>
              <a:t> </a:t>
            </a:r>
            <a:endParaRPr lang="en-US"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2294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just">
              <a:spcBef>
                <a:spcPts val="1000"/>
              </a:spcBef>
            </a:pP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Identification of parasites in centrifuged deposits of urine sediment is a relatively rare occurrence in clinical practice.</a:t>
            </a:r>
            <a:endParaRPr lang="en-US" sz="4800" dirty="0">
              <a:solidFill>
                <a:srgbClr val="FF0000"/>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5735782" y="457200"/>
            <a:ext cx="5943600" cy="5611091"/>
          </a:xfrm>
          <a:prstGeom prst="rect">
            <a:avLst/>
          </a:prstGeom>
        </p:spPr>
      </p:pic>
      <p:sp>
        <p:nvSpPr>
          <p:cNvPr id="4" name="Text Placeholder 3"/>
          <p:cNvSpPr>
            <a:spLocks noGrp="1"/>
          </p:cNvSpPr>
          <p:nvPr>
            <p:ph type="body" sz="half" idx="2"/>
          </p:nvPr>
        </p:nvSpPr>
        <p:spPr>
          <a:xfrm>
            <a:off x="839788" y="2366682"/>
            <a:ext cx="3932237" cy="3502306"/>
          </a:xfrm>
        </p:spPr>
        <p:txBody>
          <a:bodyPr>
            <a:normAutofit/>
          </a:bodyPr>
          <a:lstStyle/>
          <a:p>
            <a:pPr algn="just"/>
            <a:r>
              <a:rPr lang="en-US" sz="2000" dirty="0" smtClean="0">
                <a:latin typeface="Times New Roman" panose="02020603050405020304" pitchFamily="18" charset="0"/>
                <a:cs typeface="Times New Roman" panose="02020603050405020304" pitchFamily="18" charset="0"/>
              </a:rPr>
              <a:t>A </a:t>
            </a:r>
            <a:r>
              <a:rPr lang="en-US" sz="2000" dirty="0">
                <a:latin typeface="Times New Roman" panose="02020603050405020304" pitchFamily="18" charset="0"/>
                <a:cs typeface="Times New Roman" panose="02020603050405020304" pitchFamily="18" charset="0"/>
              </a:rPr>
              <a:t>fairly wide morphological spectrum of parasites may be </a:t>
            </a:r>
            <a:r>
              <a:rPr lang="en-US" sz="2000" dirty="0" smtClean="0">
                <a:latin typeface="Times New Roman" panose="02020603050405020304" pitchFamily="18" charset="0"/>
                <a:cs typeface="Times New Roman" panose="02020603050405020304" pitchFamily="18" charset="0"/>
              </a:rPr>
              <a:t>diagnosed </a:t>
            </a:r>
            <a:r>
              <a:rPr lang="en-US" sz="2000" dirty="0" smtClean="0">
                <a:latin typeface="Times New Roman" panose="02020603050405020304" pitchFamily="18" charset="0"/>
                <a:cs typeface="Times New Roman" panose="02020603050405020304" pitchFamily="18" charset="0"/>
              </a:rPr>
              <a:t>microscopic </a:t>
            </a:r>
            <a:r>
              <a:rPr lang="en-US" sz="2000" dirty="0">
                <a:latin typeface="Times New Roman" panose="02020603050405020304" pitchFamily="18" charset="0"/>
                <a:cs typeface="Times New Roman" panose="02020603050405020304" pitchFamily="18" charset="0"/>
              </a:rPr>
              <a:t>examination of centrifuged urine sediment. </a:t>
            </a:r>
            <a:endParaRPr lang="en-US" sz="2000" dirty="0" smtClean="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They </a:t>
            </a:r>
            <a:r>
              <a:rPr lang="en-US" sz="2000" dirty="0">
                <a:latin typeface="Times New Roman" panose="02020603050405020304" pitchFamily="18" charset="0"/>
                <a:cs typeface="Times New Roman" panose="02020603050405020304" pitchFamily="18" charset="0"/>
              </a:rPr>
              <a:t>may present with symptoms like </a:t>
            </a:r>
            <a:r>
              <a:rPr lang="en-US" sz="2000" dirty="0" err="1">
                <a:latin typeface="Times New Roman" panose="02020603050405020304" pitchFamily="18" charset="0"/>
                <a:cs typeface="Times New Roman" panose="02020603050405020304" pitchFamily="18" charset="0"/>
              </a:rPr>
              <a:t>pyuria</a:t>
            </a:r>
            <a:r>
              <a:rPr lang="en-US" sz="2000" dirty="0">
                <a:latin typeface="Times New Roman" panose="02020603050405020304" pitchFamily="18" charset="0"/>
                <a:cs typeface="Times New Roman" panose="02020603050405020304" pitchFamily="18" charset="0"/>
              </a:rPr>
              <a:t>, hematuria, </a:t>
            </a:r>
            <a:r>
              <a:rPr lang="en-US" sz="2000" dirty="0" smtClean="0">
                <a:latin typeface="Times New Roman" panose="02020603050405020304" pitchFamily="18" charset="0"/>
                <a:cs typeface="Times New Roman" panose="02020603050405020304" pitchFamily="18" charset="0"/>
              </a:rPr>
              <a:t>burning </a:t>
            </a:r>
            <a:r>
              <a:rPr lang="en-US" sz="2000" dirty="0">
                <a:latin typeface="Times New Roman" panose="02020603050405020304" pitchFamily="18" charset="0"/>
                <a:cs typeface="Times New Roman" panose="02020603050405020304" pitchFamily="18" charset="0"/>
              </a:rPr>
              <a:t>micturition, itching and morphological awareness helps in prompt and effective management in most cases.</a:t>
            </a:r>
          </a:p>
          <a:p>
            <a:endParaRPr lang="en-US" dirty="0"/>
          </a:p>
        </p:txBody>
      </p:sp>
    </p:spTree>
    <p:extLst>
      <p:ext uri="{BB962C8B-B14F-4D97-AF65-F5344CB8AC3E}">
        <p14:creationId xmlns:p14="http://schemas.microsoft.com/office/powerpoint/2010/main" val="2480305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40434"/>
            <a:ext cx="10515600" cy="2211820"/>
          </a:xfrm>
        </p:spPr>
        <p:txBody>
          <a:bodyPr>
            <a:noAutofit/>
          </a:bodyPr>
          <a:lstStyle/>
          <a:p>
            <a:r>
              <a:rPr lang="en-US" sz="2400" dirty="0">
                <a:latin typeface="Times New Roman" panose="02020603050405020304" pitchFamily="18" charset="0"/>
                <a:cs typeface="Times New Roman" panose="02020603050405020304" pitchFamily="18" charset="0"/>
              </a:rPr>
              <a:t>Fig</a:t>
            </a:r>
            <a:r>
              <a:rPr lang="en-US" sz="2400" dirty="0" smtClean="0">
                <a:latin typeface="Times New Roman" panose="02020603050405020304" pitchFamily="18" charset="0"/>
                <a:cs typeface="Times New Roman" panose="02020603050405020304" pitchFamily="18" charset="0"/>
              </a:rPr>
              <a:t>. Urine </a:t>
            </a:r>
            <a:r>
              <a:rPr lang="en-US" sz="2400" dirty="0">
                <a:latin typeface="Times New Roman" panose="02020603050405020304" pitchFamily="18" charset="0"/>
                <a:cs typeface="Times New Roman" panose="02020603050405020304" pitchFamily="18" charset="0"/>
              </a:rPr>
              <a:t>sediment analysis: (A) Cyst of </a:t>
            </a:r>
            <a:r>
              <a:rPr lang="en-US" sz="2400" i="1" dirty="0" err="1">
                <a:solidFill>
                  <a:srgbClr val="FF0000"/>
                </a:solidFill>
                <a:latin typeface="Times New Roman" panose="02020603050405020304" pitchFamily="18" charset="0"/>
                <a:cs typeface="Times New Roman" panose="02020603050405020304" pitchFamily="18" charset="0"/>
              </a:rPr>
              <a:t>Entamoeba</a:t>
            </a:r>
            <a:r>
              <a:rPr lang="en-US" sz="2400" i="1" dirty="0">
                <a:solidFill>
                  <a:srgbClr val="FF0000"/>
                </a:solidFill>
                <a:latin typeface="Times New Roman" panose="02020603050405020304" pitchFamily="18" charset="0"/>
                <a:cs typeface="Times New Roman" panose="02020603050405020304" pitchFamily="18" charset="0"/>
              </a:rPr>
              <a:t> coli</a:t>
            </a:r>
            <a:r>
              <a:rPr lang="en-US" sz="2400" dirty="0">
                <a:latin typeface="Times New Roman" panose="02020603050405020304" pitchFamily="18" charset="0"/>
                <a:cs typeface="Times New Roman" panose="02020603050405020304" pitchFamily="18" charset="0"/>
              </a:rPr>
              <a:t>; (B) Egg of </a:t>
            </a:r>
            <a:r>
              <a:rPr lang="en-US" sz="2400" i="1" dirty="0" err="1">
                <a:solidFill>
                  <a:srgbClr val="FF0000"/>
                </a:solidFill>
                <a:latin typeface="Times New Roman" panose="02020603050405020304" pitchFamily="18" charset="0"/>
                <a:cs typeface="Times New Roman" panose="02020603050405020304" pitchFamily="18" charset="0"/>
              </a:rPr>
              <a:t>Enterobius</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vermicularis</a:t>
            </a:r>
            <a:r>
              <a:rPr lang="en-US" sz="2400" dirty="0">
                <a:latin typeface="Times New Roman" panose="02020603050405020304" pitchFamily="18" charset="0"/>
                <a:cs typeface="Times New Roman" panose="02020603050405020304" pitchFamily="18" charset="0"/>
              </a:rPr>
              <a:t>; (C) Organism similar to mites. Microscopic stool examination: (D) Cyst of </a:t>
            </a:r>
            <a:r>
              <a:rPr lang="en-US" sz="2400" dirty="0" err="1">
                <a:solidFill>
                  <a:srgbClr val="FF0000"/>
                </a:solidFill>
                <a:latin typeface="Times New Roman" panose="02020603050405020304" pitchFamily="18" charset="0"/>
                <a:cs typeface="Times New Roman" panose="02020603050405020304" pitchFamily="18" charset="0"/>
              </a:rPr>
              <a:t>Entamoeba</a:t>
            </a:r>
            <a:r>
              <a:rPr lang="en-US" sz="2400" dirty="0">
                <a:solidFill>
                  <a:srgbClr val="FF0000"/>
                </a:solidFill>
                <a:latin typeface="Times New Roman" panose="02020603050405020304" pitchFamily="18" charset="0"/>
                <a:cs typeface="Times New Roman" panose="02020603050405020304" pitchFamily="18" charset="0"/>
              </a:rPr>
              <a:t> coli</a:t>
            </a:r>
            <a:r>
              <a:rPr lang="en-US" sz="2400" dirty="0">
                <a:latin typeface="Times New Roman" panose="02020603050405020304" pitchFamily="18" charset="0"/>
                <a:cs typeface="Times New Roman" panose="02020603050405020304" pitchFamily="18" charset="0"/>
              </a:rPr>
              <a:t>; (E) Egg of </a:t>
            </a:r>
            <a:r>
              <a:rPr lang="en-US" sz="2400" dirty="0" err="1">
                <a:solidFill>
                  <a:srgbClr val="FF0000"/>
                </a:solidFill>
                <a:latin typeface="Times New Roman" panose="02020603050405020304" pitchFamily="18" charset="0"/>
                <a:cs typeface="Times New Roman" panose="02020603050405020304" pitchFamily="18" charset="0"/>
              </a:rPr>
              <a:t>Enterobius</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vermicularis</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 Egg of hookworm</a:t>
            </a:r>
          </a:p>
        </p:txBody>
      </p:sp>
      <p:pic>
        <p:nvPicPr>
          <p:cNvPr id="4" name="Content Placeholder 3"/>
          <p:cNvPicPr>
            <a:picLocks noGrp="1" noChangeAspect="1"/>
          </p:cNvPicPr>
          <p:nvPr>
            <p:ph idx="1"/>
          </p:nvPr>
        </p:nvPicPr>
        <p:blipFill>
          <a:blip r:embed="rId2"/>
          <a:stretch>
            <a:fillRect/>
          </a:stretch>
        </p:blipFill>
        <p:spPr>
          <a:xfrm>
            <a:off x="838199" y="2202874"/>
            <a:ext cx="10924309" cy="4239490"/>
          </a:xfrm>
          <a:prstGeom prst="rect">
            <a:avLst/>
          </a:prstGeom>
        </p:spPr>
      </p:pic>
    </p:spTree>
    <p:extLst>
      <p:ext uri="{BB962C8B-B14F-4D97-AF65-F5344CB8AC3E}">
        <p14:creationId xmlns:p14="http://schemas.microsoft.com/office/powerpoint/2010/main" val="3778825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1" y="561108"/>
            <a:ext cx="10695708" cy="6296891"/>
          </a:xfrm>
          <a:prstGeom prst="rect">
            <a:avLst/>
          </a:prstGeom>
        </p:spPr>
      </p:pic>
    </p:spTree>
    <p:extLst>
      <p:ext uri="{BB962C8B-B14F-4D97-AF65-F5344CB8AC3E}">
        <p14:creationId xmlns:p14="http://schemas.microsoft.com/office/powerpoint/2010/main" val="752783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5678263" y="1247777"/>
            <a:ext cx="5182049" cy="4352921"/>
          </a:xfrm>
          <a:prstGeom prst="rect">
            <a:avLst/>
          </a:prstGeom>
        </p:spPr>
      </p:pic>
      <p:sp>
        <p:nvSpPr>
          <p:cNvPr id="4" name="Text Placeholder 3"/>
          <p:cNvSpPr>
            <a:spLocks noGrp="1"/>
          </p:cNvSpPr>
          <p:nvPr>
            <p:ph type="body" sz="half" idx="2"/>
          </p:nvPr>
        </p:nvSpPr>
        <p:spPr>
          <a:xfrm>
            <a:off x="839788" y="1039091"/>
            <a:ext cx="4480357" cy="4829897"/>
          </a:xfrm>
        </p:spPr>
        <p:txBody>
          <a:bodyPr>
            <a:normAutofit/>
          </a:bodyPr>
          <a:lstStyle/>
          <a:p>
            <a:pPr algn="just"/>
            <a:r>
              <a:rPr lang="en-US" sz="2600" dirty="0" err="1" smtClean="0">
                <a:latin typeface="Times New Roman" panose="02020603050405020304" pitchFamily="18" charset="0"/>
                <a:cs typeface="Times New Roman" panose="02020603050405020304" pitchFamily="18" charset="0"/>
              </a:rPr>
              <a:t>Figure:Sediment</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examination of a 24-hour urine sample demonstrated a moderate number of live </a:t>
            </a:r>
            <a:r>
              <a:rPr lang="en-US" sz="2600" i="1" dirty="0" err="1">
                <a:latin typeface="Times New Roman" panose="02020603050405020304" pitchFamily="18" charset="0"/>
                <a:cs typeface="Times New Roman" panose="02020603050405020304" pitchFamily="18" charset="0"/>
              </a:rPr>
              <a:t>Schistosoma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haematobium</a:t>
            </a:r>
            <a:r>
              <a:rPr lang="en-US" sz="2600" i="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eggs with movement of the entire </a:t>
            </a:r>
            <a:r>
              <a:rPr lang="en-US" sz="2600" dirty="0" err="1">
                <a:latin typeface="Times New Roman" panose="02020603050405020304" pitchFamily="18" charset="0"/>
                <a:cs typeface="Times New Roman" panose="02020603050405020304" pitchFamily="18" charset="0"/>
              </a:rPr>
              <a:t>miracidium</a:t>
            </a:r>
            <a:r>
              <a:rPr lang="en-US" sz="2600" dirty="0">
                <a:latin typeface="Times New Roman" panose="02020603050405020304" pitchFamily="18" charset="0"/>
                <a:cs typeface="Times New Roman" panose="02020603050405020304" pitchFamily="18" charset="0"/>
              </a:rPr>
              <a:t> or the flame cells only. Some eggs started to hatch under the microscope light. (b) </a:t>
            </a:r>
            <a:r>
              <a:rPr lang="en-US" sz="2600" dirty="0" err="1">
                <a:latin typeface="Times New Roman" panose="02020603050405020304" pitchFamily="18" charset="0"/>
                <a:cs typeface="Times New Roman" panose="02020603050405020304" pitchFamily="18" charset="0"/>
              </a:rPr>
              <a:t>Miracidium</a:t>
            </a:r>
            <a:r>
              <a:rPr lang="en-US" sz="2600" dirty="0">
                <a:latin typeface="Times New Roman" panose="02020603050405020304" pitchFamily="18" charset="0"/>
                <a:cs typeface="Times New Roman" panose="02020603050405020304" pitchFamily="18" charset="0"/>
              </a:rPr>
              <a:t> leaving the shell of the egg (wet urine sediment preparation ×400</a:t>
            </a:r>
            <a:r>
              <a:rPr lang="en-US" sz="260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endParaRPr lang="en-US" dirty="0"/>
          </a:p>
        </p:txBody>
      </p:sp>
      <p:pic>
        <p:nvPicPr>
          <p:cNvPr id="6" name="Picture 5"/>
          <p:cNvPicPr>
            <a:picLocks noChangeAspect="1"/>
          </p:cNvPicPr>
          <p:nvPr/>
        </p:nvPicPr>
        <p:blipFill>
          <a:blip r:embed="rId3"/>
          <a:stretch>
            <a:fillRect/>
          </a:stretch>
        </p:blipFill>
        <p:spPr>
          <a:xfrm>
            <a:off x="6643253" y="457200"/>
            <a:ext cx="4724401" cy="5472112"/>
          </a:xfrm>
          <a:prstGeom prst="rect">
            <a:avLst/>
          </a:prstGeom>
        </p:spPr>
      </p:pic>
    </p:spTree>
    <p:extLst>
      <p:ext uri="{BB962C8B-B14F-4D97-AF65-F5344CB8AC3E}">
        <p14:creationId xmlns:p14="http://schemas.microsoft.com/office/powerpoint/2010/main" val="3673083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0000"/>
                </a:solidFill>
                <a:latin typeface="Times New Roman" pitchFamily="18" charset="0"/>
                <a:cs typeface="Times New Roman" pitchFamily="18" charset="0"/>
              </a:rPr>
              <a:t>Introduction</a:t>
            </a:r>
            <a:endParaRPr lang="en-US" dirty="0"/>
          </a:p>
        </p:txBody>
      </p:sp>
      <p:sp>
        <p:nvSpPr>
          <p:cNvPr id="3" name="Content Placeholder 2"/>
          <p:cNvSpPr>
            <a:spLocks noGrp="1"/>
          </p:cNvSpPr>
          <p:nvPr>
            <p:ph idx="1"/>
          </p:nvPr>
        </p:nvSpPr>
        <p:spPr/>
        <p:txBody>
          <a:bodyPr>
            <a:normAutofit fontScale="92500"/>
          </a:bodyPr>
          <a:lstStyle/>
          <a:p>
            <a:pPr algn="just"/>
            <a:r>
              <a:rPr lang="en-US" dirty="0">
                <a:latin typeface="Times New Roman" panose="02020603050405020304" pitchFamily="18" charset="0"/>
                <a:cs typeface="Times New Roman" panose="02020603050405020304" pitchFamily="18" charset="0"/>
              </a:rPr>
              <a:t>In the field of diagnostic Medical Parasitology, proper specimen collection is critical since the final laboratory results are based on parasite recovery and identification will depend on the initial quality of the samples taken.</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Unless the appropriate specimens is properly collected, preserved and processed, these infections may not be detected.</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Laboratory procedures detects organisms within clinical specimens using morphological criteria, rather culture or biochemical tests and/or physical growth characteristics. </a:t>
            </a:r>
          </a:p>
          <a:p>
            <a:endParaRPr lang="en-US" dirty="0"/>
          </a:p>
        </p:txBody>
      </p:sp>
    </p:spTree>
    <p:extLst>
      <p:ext uri="{BB962C8B-B14F-4D97-AF65-F5344CB8AC3E}">
        <p14:creationId xmlns:p14="http://schemas.microsoft.com/office/powerpoint/2010/main" val="1160841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6564" y="311726"/>
            <a:ext cx="5166879" cy="1288473"/>
          </a:xfrm>
        </p:spPr>
        <p:txBody>
          <a:bodyPr>
            <a:noAutofit/>
          </a:bodyPr>
          <a:lstStyle/>
          <a:p>
            <a:pPr algn="just"/>
            <a:r>
              <a:rPr lang="en-US" sz="1800" dirty="0" smtClean="0">
                <a:solidFill>
                  <a:srgbClr val="262626"/>
                </a:solidFill>
                <a:latin typeface="Times New Roman" panose="02020603050405020304" pitchFamily="18" charset="0"/>
                <a:cs typeface="Times New Roman" panose="02020603050405020304" pitchFamily="18" charset="0"/>
              </a:rPr>
              <a:t>Fig.:</a:t>
            </a:r>
            <a:r>
              <a:rPr lang="en-US" sz="1800" dirty="0" err="1" smtClean="0">
                <a:solidFill>
                  <a:srgbClr val="262626"/>
                </a:solidFill>
                <a:latin typeface="Times New Roman" panose="02020603050405020304" pitchFamily="18" charset="0"/>
                <a:cs typeface="Times New Roman" panose="02020603050405020304" pitchFamily="18" charset="0"/>
              </a:rPr>
              <a:t>Trophozoite</a:t>
            </a:r>
            <a:r>
              <a:rPr lang="en-US" sz="1800" dirty="0" smtClean="0">
                <a:solidFill>
                  <a:srgbClr val="262626"/>
                </a:solidFill>
                <a:latin typeface="Times New Roman" panose="02020603050405020304" pitchFamily="18" charset="0"/>
                <a:cs typeface="Times New Roman" panose="02020603050405020304" pitchFamily="18" charset="0"/>
              </a:rPr>
              <a:t> </a:t>
            </a:r>
            <a:r>
              <a:rPr lang="en-US" sz="1800" dirty="0">
                <a:solidFill>
                  <a:srgbClr val="262626"/>
                </a:solidFill>
                <a:latin typeface="Times New Roman" panose="02020603050405020304" pitchFamily="18" charset="0"/>
                <a:cs typeface="Times New Roman" panose="02020603050405020304" pitchFamily="18" charset="0"/>
              </a:rPr>
              <a:t>stage of </a:t>
            </a:r>
            <a:r>
              <a:rPr lang="en-US" sz="1800" dirty="0" err="1">
                <a:solidFill>
                  <a:srgbClr val="262626"/>
                </a:solidFill>
                <a:latin typeface="Times New Roman" panose="02020603050405020304" pitchFamily="18" charset="0"/>
                <a:cs typeface="Times New Roman" panose="02020603050405020304" pitchFamily="18" charset="0"/>
              </a:rPr>
              <a:t>Balantidium</a:t>
            </a:r>
            <a:r>
              <a:rPr lang="en-US" sz="1800" dirty="0">
                <a:solidFill>
                  <a:srgbClr val="262626"/>
                </a:solidFill>
                <a:latin typeface="Times New Roman" panose="02020603050405020304" pitchFamily="18" charset="0"/>
                <a:cs typeface="Times New Roman" panose="02020603050405020304" pitchFamily="18" charset="0"/>
              </a:rPr>
              <a:t> coli, having a mouth (blue arrow) along with its cyst (yellow arrow) found in an elderly female urine[Wet mount, high power].</a:t>
            </a:r>
            <a:endParaRPr lang="en-US" sz="1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5943600" y="1600200"/>
            <a:ext cx="5153891" cy="3933825"/>
          </a:xfrm>
          <a:prstGeom prst="rect">
            <a:avLst/>
          </a:prstGeom>
        </p:spPr>
      </p:pic>
      <p:sp>
        <p:nvSpPr>
          <p:cNvPr id="4" name="Text Placeholder 3"/>
          <p:cNvSpPr>
            <a:spLocks noGrp="1"/>
          </p:cNvSpPr>
          <p:nvPr>
            <p:ph type="body" sz="half" idx="2"/>
          </p:nvPr>
        </p:nvSpPr>
        <p:spPr>
          <a:xfrm>
            <a:off x="839788" y="623455"/>
            <a:ext cx="3932237" cy="5245533"/>
          </a:xfrm>
        </p:spPr>
        <p:txBody>
          <a:bodyPr>
            <a:normAutofit fontScale="92500" lnSpcReduction="20000"/>
          </a:bodyPr>
          <a:lstStyle/>
          <a:p>
            <a:pPr marL="342900" lvl="0" indent="-342900" algn="just">
              <a:lnSpc>
                <a:spcPct val="100000"/>
              </a:lnSpc>
              <a:spcBef>
                <a:spcPct val="20000"/>
              </a:spcBef>
              <a:buFont typeface="Arial" pitchFamily="34" charset="0"/>
              <a:buChar char="•"/>
            </a:pPr>
            <a:r>
              <a:rPr lang="en-US" sz="2600" dirty="0">
                <a:solidFill>
                  <a:prstClr val="black"/>
                </a:solidFill>
                <a:latin typeface="Times New Roman" pitchFamily="18" charset="0"/>
                <a:cs typeface="Times New Roman" pitchFamily="18" charset="0"/>
              </a:rPr>
              <a:t>In this </a:t>
            </a:r>
            <a:r>
              <a:rPr lang="en-US" sz="2600" dirty="0" smtClean="0">
                <a:solidFill>
                  <a:prstClr val="black"/>
                </a:solidFill>
                <a:latin typeface="Times New Roman" pitchFamily="18" charset="0"/>
                <a:cs typeface="Times New Roman" pitchFamily="18" charset="0"/>
              </a:rPr>
              <a:t>machine-based, </a:t>
            </a:r>
            <a:r>
              <a:rPr lang="en-US" sz="2600" dirty="0">
                <a:solidFill>
                  <a:prstClr val="black"/>
                </a:solidFill>
                <a:latin typeface="Times New Roman" pitchFamily="18" charset="0"/>
                <a:cs typeface="Times New Roman" pitchFamily="18" charset="0"/>
              </a:rPr>
              <a:t>these organisms are easily missed, and though doing things manually becomes cumbersome, microscopic examination of urinary sediments is very important for the diagnosis of these organisms. Various motile organisms that can be seen in urine are </a:t>
            </a:r>
            <a:r>
              <a:rPr lang="en-US" sz="2600" b="1" i="1" dirty="0">
                <a:solidFill>
                  <a:srgbClr val="FF0000"/>
                </a:solidFill>
                <a:latin typeface="Times New Roman" pitchFamily="18" charset="0"/>
                <a:cs typeface="Times New Roman" pitchFamily="18" charset="0"/>
              </a:rPr>
              <a:t>Trichomonas</a:t>
            </a:r>
            <a:r>
              <a:rPr lang="en-US" sz="2600" dirty="0">
                <a:solidFill>
                  <a:prstClr val="black"/>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Micofilaria</a:t>
            </a:r>
            <a:r>
              <a:rPr lang="en-US" sz="2600" i="1" dirty="0">
                <a:solidFill>
                  <a:prstClr val="black"/>
                </a:solidFill>
                <a:latin typeface="Times New Roman" pitchFamily="18" charset="0"/>
                <a:cs typeface="Times New Roman" pitchFamily="18" charset="0"/>
              </a:rPr>
              <a:t>,</a:t>
            </a:r>
            <a:r>
              <a:rPr lang="en-US" sz="2600" dirty="0">
                <a:solidFill>
                  <a:prstClr val="black"/>
                </a:solidFill>
                <a:latin typeface="Times New Roman" pitchFamily="18" charset="0"/>
                <a:cs typeface="Times New Roman" pitchFamily="18" charset="0"/>
              </a:rPr>
              <a:t> and </a:t>
            </a:r>
            <a:r>
              <a:rPr lang="en-US" sz="2600" b="1" i="1" dirty="0" err="1">
                <a:solidFill>
                  <a:srgbClr val="FF0000"/>
                </a:solidFill>
                <a:latin typeface="Times New Roman" pitchFamily="18" charset="0"/>
                <a:cs typeface="Times New Roman" pitchFamily="18" charset="0"/>
              </a:rPr>
              <a:t>Schistosoma</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hematobium</a:t>
            </a:r>
            <a:r>
              <a:rPr lang="en-US" sz="2600" dirty="0">
                <a:solidFill>
                  <a:prstClr val="black"/>
                </a:solidFill>
                <a:latin typeface="Times New Roman" pitchFamily="18" charset="0"/>
                <a:cs typeface="Times New Roman" pitchFamily="18" charset="0"/>
              </a:rPr>
              <a:t>, and other rare organisms are </a:t>
            </a:r>
            <a:r>
              <a:rPr lang="en-US" sz="2600" b="1" i="1" dirty="0" err="1">
                <a:solidFill>
                  <a:srgbClr val="FF0000"/>
                </a:solidFill>
                <a:latin typeface="Times New Roman" pitchFamily="18" charset="0"/>
                <a:cs typeface="Times New Roman" pitchFamily="18" charset="0"/>
              </a:rPr>
              <a:t>Balantidium</a:t>
            </a:r>
            <a:r>
              <a:rPr lang="en-US" sz="2600" b="1" i="1" dirty="0">
                <a:solidFill>
                  <a:srgbClr val="FF0000"/>
                </a:solidFill>
                <a:latin typeface="Times New Roman" pitchFamily="18" charset="0"/>
                <a:cs typeface="Times New Roman" pitchFamily="18" charset="0"/>
              </a:rPr>
              <a:t>. coli </a:t>
            </a:r>
            <a:r>
              <a:rPr lang="en-US" sz="2600" dirty="0">
                <a:solidFill>
                  <a:prstClr val="black"/>
                </a:solidFill>
                <a:latin typeface="Times New Roman" pitchFamily="18" charset="0"/>
                <a:cs typeface="Times New Roman" pitchFamily="18" charset="0"/>
              </a:rPr>
              <a:t>and </a:t>
            </a:r>
            <a:r>
              <a:rPr lang="en-US" sz="2600" b="1" i="1" dirty="0">
                <a:solidFill>
                  <a:srgbClr val="FF0000"/>
                </a:solidFill>
                <a:latin typeface="Times New Roman" pitchFamily="18" charset="0"/>
                <a:cs typeface="Times New Roman" pitchFamily="18" charset="0"/>
              </a:rPr>
              <a:t>Paramecium</a:t>
            </a:r>
            <a:r>
              <a:rPr lang="en-US" sz="2600" dirty="0">
                <a:solidFill>
                  <a:prstClr val="black"/>
                </a:solidFill>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4207890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008418" y="1309687"/>
            <a:ext cx="6359237" cy="4229100"/>
          </a:xfrm>
          <a:prstGeom prst="rect">
            <a:avLst/>
          </a:prstGeom>
        </p:spPr>
      </p:pic>
      <p:sp>
        <p:nvSpPr>
          <p:cNvPr id="4" name="Text Placeholder 3"/>
          <p:cNvSpPr>
            <a:spLocks noGrp="1"/>
          </p:cNvSpPr>
          <p:nvPr>
            <p:ph type="body" sz="half" idx="2"/>
          </p:nvPr>
        </p:nvSpPr>
        <p:spPr>
          <a:xfrm>
            <a:off x="290946" y="2057400"/>
            <a:ext cx="4481080" cy="3811588"/>
          </a:xfrm>
        </p:spPr>
        <p:txBody>
          <a:bodyPr>
            <a:normAutofit/>
          </a:bodyPr>
          <a:lstStyle/>
          <a:p>
            <a:pPr algn="just"/>
            <a:r>
              <a:rPr lang="en-US" sz="3200" dirty="0">
                <a:solidFill>
                  <a:srgbClr val="262626"/>
                </a:solidFill>
                <a:latin typeface="Times New Roman" panose="02020603050405020304" pitchFamily="18" charset="0"/>
                <a:cs typeface="Times New Roman" panose="02020603050405020304" pitchFamily="18" charset="0"/>
              </a:rPr>
              <a:t>Fig. </a:t>
            </a:r>
            <a:r>
              <a:rPr lang="en-US" sz="3200" dirty="0" smtClean="0">
                <a:solidFill>
                  <a:srgbClr val="262626"/>
                </a:solidFill>
                <a:latin typeface="Times New Roman" panose="02020603050405020304" pitchFamily="18" charset="0"/>
                <a:cs typeface="Times New Roman" panose="02020603050405020304" pitchFamily="18" charset="0"/>
              </a:rPr>
              <a:t>: </a:t>
            </a:r>
            <a:r>
              <a:rPr lang="en-US" sz="3200" dirty="0">
                <a:solidFill>
                  <a:srgbClr val="262626"/>
                </a:solidFill>
                <a:latin typeface="Times New Roman" panose="02020603050405020304" pitchFamily="18" charset="0"/>
                <a:cs typeface="Times New Roman" panose="02020603050405020304" pitchFamily="18" charset="0"/>
              </a:rPr>
              <a:t>Microfilaria (white arrow) associated with marked hematuria [Wet mount, high power]</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3321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287338" y="987425"/>
            <a:ext cx="5963900" cy="4873625"/>
          </a:xfrm>
          <a:prstGeom prst="rect">
            <a:avLst/>
          </a:prstGeom>
        </p:spPr>
      </p:pic>
      <p:sp>
        <p:nvSpPr>
          <p:cNvPr id="4" name="Text Placeholder 3"/>
          <p:cNvSpPr>
            <a:spLocks noGrp="1"/>
          </p:cNvSpPr>
          <p:nvPr>
            <p:ph type="body" sz="half" idx="2"/>
          </p:nvPr>
        </p:nvSpPr>
        <p:spPr>
          <a:xfrm>
            <a:off x="839788" y="1288473"/>
            <a:ext cx="3932237" cy="4580515"/>
          </a:xfrm>
        </p:spPr>
        <p:txBody>
          <a:bodyPr>
            <a:normAutofit/>
          </a:bodyPr>
          <a:lstStyle/>
          <a:p>
            <a:pPr algn="just"/>
            <a:r>
              <a:rPr lang="en-US" sz="2400" dirty="0">
                <a:solidFill>
                  <a:srgbClr val="262626"/>
                </a:solidFill>
                <a:latin typeface="Times New Roman" panose="02020603050405020304" pitchFamily="18" charset="0"/>
                <a:cs typeface="Times New Roman" panose="02020603050405020304" pitchFamily="18" charset="0"/>
              </a:rPr>
              <a:t>Fig. 1. A typical barrel-shaped </a:t>
            </a:r>
            <a:r>
              <a:rPr lang="en-US" sz="2400" dirty="0" err="1">
                <a:solidFill>
                  <a:srgbClr val="262626"/>
                </a:solidFill>
                <a:latin typeface="Times New Roman" panose="02020603050405020304" pitchFamily="18" charset="0"/>
                <a:cs typeface="Times New Roman" panose="02020603050405020304" pitchFamily="18" charset="0"/>
              </a:rPr>
              <a:t>Capillaria</a:t>
            </a:r>
            <a:r>
              <a:rPr lang="en-US" sz="2400" dirty="0">
                <a:solidFill>
                  <a:srgbClr val="262626"/>
                </a:solidFill>
                <a:latin typeface="Times New Roman" panose="02020603050405020304" pitchFamily="18" charset="0"/>
                <a:cs typeface="Times New Roman" panose="02020603050405020304" pitchFamily="18" charset="0"/>
              </a:rPr>
              <a:t> </a:t>
            </a:r>
            <a:r>
              <a:rPr lang="en-US" sz="2400" dirty="0" err="1">
                <a:solidFill>
                  <a:srgbClr val="262626"/>
                </a:solidFill>
                <a:latin typeface="Times New Roman" panose="02020603050405020304" pitchFamily="18" charset="0"/>
                <a:cs typeface="Times New Roman" panose="02020603050405020304" pitchFamily="18" charset="0"/>
              </a:rPr>
              <a:t>plica</a:t>
            </a:r>
            <a:r>
              <a:rPr lang="en-US" sz="2400" dirty="0">
                <a:solidFill>
                  <a:srgbClr val="262626"/>
                </a:solidFill>
                <a:latin typeface="Times New Roman" panose="02020603050405020304" pitchFamily="18" charset="0"/>
                <a:cs typeface="Times New Roman" panose="02020603050405020304" pitchFamily="18" charset="0"/>
              </a:rPr>
              <a:t> egg in urine sediment from a red fox. The egg show a slightly pitted shell and two </a:t>
            </a:r>
            <a:r>
              <a:rPr lang="en-US" sz="2400" dirty="0" err="1">
                <a:solidFill>
                  <a:srgbClr val="262626"/>
                </a:solidFill>
                <a:latin typeface="Times New Roman" panose="02020603050405020304" pitchFamily="18" charset="0"/>
                <a:cs typeface="Times New Roman" panose="02020603050405020304" pitchFamily="18" charset="0"/>
              </a:rPr>
              <a:t>opercules</a:t>
            </a:r>
            <a:r>
              <a:rPr lang="en-US" sz="2400" dirty="0">
                <a:solidFill>
                  <a:srgbClr val="262626"/>
                </a:solidFill>
                <a:latin typeface="Times New Roman" panose="02020603050405020304" pitchFamily="18" charset="0"/>
                <a:cs typeface="Times New Roman" panose="02020603050405020304" pitchFamily="18" charset="0"/>
              </a:rPr>
              <a:t> with polar plugs. (For interpretation of the references to </a:t>
            </a:r>
            <a:r>
              <a:rPr lang="en-US" sz="2400" dirty="0" err="1">
                <a:solidFill>
                  <a:srgbClr val="262626"/>
                </a:solidFill>
                <a:latin typeface="Times New Roman" panose="02020603050405020304" pitchFamily="18" charset="0"/>
                <a:cs typeface="Times New Roman" panose="02020603050405020304" pitchFamily="18" charset="0"/>
              </a:rPr>
              <a:t>colour</a:t>
            </a:r>
            <a:r>
              <a:rPr lang="en-US" sz="2400" dirty="0">
                <a:solidFill>
                  <a:srgbClr val="262626"/>
                </a:solidFill>
                <a:latin typeface="Times New Roman" panose="02020603050405020304" pitchFamily="18" charset="0"/>
                <a:cs typeface="Times New Roman" panose="02020603050405020304" pitchFamily="18" charset="0"/>
              </a:rPr>
              <a:t> in this figure legend, the reader is referred to the Web version of this article.)</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112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nSpc>
                <a:spcPct val="100000"/>
              </a:lnSpc>
              <a:spcBef>
                <a:spcPct val="20000"/>
              </a:spcBef>
            </a:pPr>
            <a:r>
              <a:rPr lang="en-US" sz="2600" b="1" dirty="0">
                <a:solidFill>
                  <a:srgbClr val="FF0000"/>
                </a:solidFill>
                <a:latin typeface="Times New Roman" pitchFamily="18" charset="0"/>
                <a:cs typeface="Times New Roman" pitchFamily="18" charset="0"/>
              </a:rPr>
              <a:t>C\ Blood Specimens – Microscopic Examination</a:t>
            </a:r>
            <a:br>
              <a:rPr lang="en-US" sz="2600" b="1" dirty="0">
                <a:solidFill>
                  <a:srgbClr val="FF0000"/>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normAutofit/>
          </a:bodyPr>
          <a:lstStyle/>
          <a:p>
            <a:pPr marL="0" lvl="0" indent="0">
              <a:lnSpc>
                <a:spcPct val="100000"/>
              </a:lnSpc>
              <a:spcBef>
                <a:spcPct val="20000"/>
              </a:spcBef>
              <a:buNone/>
            </a:pPr>
            <a:endParaRPr lang="en-US" sz="2600" b="1" dirty="0">
              <a:solidFill>
                <a:srgbClr val="FF0000"/>
              </a:solidFill>
              <a:latin typeface="Times New Roman" pitchFamily="18" charset="0"/>
              <a:cs typeface="Times New Roman" pitchFamily="18" charset="0"/>
            </a:endParaRPr>
          </a:p>
          <a:p>
            <a:pPr marL="0" lvl="0" indent="0" algn="just">
              <a:lnSpc>
                <a:spcPct val="100000"/>
              </a:lnSpc>
              <a:spcBef>
                <a:spcPct val="20000"/>
              </a:spcBef>
              <a:buNone/>
            </a:pPr>
            <a:r>
              <a:rPr lang="en-US" sz="2400" dirty="0">
                <a:solidFill>
                  <a:prstClr val="black"/>
                </a:solidFill>
                <a:latin typeface="Times New Roman" pitchFamily="18" charset="0"/>
                <a:cs typeface="Times New Roman" pitchFamily="18" charset="0"/>
              </a:rPr>
              <a:t>Blood smear, this test is used to look for parasites that are found in the blood. By looking at a blood smear under a microscope, parasitic diseases such as </a:t>
            </a:r>
            <a:r>
              <a:rPr lang="en-US" sz="2400" dirty="0" err="1">
                <a:solidFill>
                  <a:prstClr val="black"/>
                </a:solidFill>
                <a:latin typeface="Times New Roman" pitchFamily="18" charset="0"/>
                <a:cs typeface="Times New Roman" pitchFamily="18" charset="0"/>
              </a:rPr>
              <a:t>filariasis</a:t>
            </a:r>
            <a:r>
              <a:rPr lang="en-US" sz="2400" dirty="0">
                <a:solidFill>
                  <a:prstClr val="black"/>
                </a:solidFill>
                <a:latin typeface="Times New Roman" pitchFamily="18" charset="0"/>
                <a:cs typeface="Times New Roman" pitchFamily="18" charset="0"/>
              </a:rPr>
              <a:t>, malaria, or </a:t>
            </a:r>
            <a:r>
              <a:rPr lang="en-US" sz="2400" dirty="0" err="1">
                <a:solidFill>
                  <a:prstClr val="black"/>
                </a:solidFill>
                <a:latin typeface="Times New Roman" pitchFamily="18" charset="0"/>
                <a:cs typeface="Times New Roman" pitchFamily="18" charset="0"/>
              </a:rPr>
              <a:t>babesiosis</a:t>
            </a:r>
            <a:r>
              <a:rPr lang="en-US" sz="2400" dirty="0">
                <a:solidFill>
                  <a:prstClr val="black"/>
                </a:solidFill>
                <a:latin typeface="Times New Roman" pitchFamily="18" charset="0"/>
                <a:cs typeface="Times New Roman" pitchFamily="18" charset="0"/>
              </a:rPr>
              <a:t>, can be diagnosed. </a:t>
            </a:r>
            <a:endParaRPr lang="en-US" sz="2400" dirty="0" smtClean="0">
              <a:solidFill>
                <a:prstClr val="black"/>
              </a:solidFill>
              <a:latin typeface="Times New Roman" pitchFamily="18" charset="0"/>
              <a:cs typeface="Times New Roman" pitchFamily="18" charset="0"/>
            </a:endParaRPr>
          </a:p>
          <a:p>
            <a:pPr marL="0" lvl="0" indent="0" algn="just">
              <a:lnSpc>
                <a:spcPct val="100000"/>
              </a:lnSpc>
              <a:spcBef>
                <a:spcPct val="20000"/>
              </a:spcBef>
              <a:buNone/>
            </a:pPr>
            <a:r>
              <a:rPr lang="en-US" sz="2600" b="1" dirty="0" smtClean="0">
                <a:solidFill>
                  <a:prstClr val="black"/>
                </a:solidFill>
                <a:latin typeface="Times New Roman" pitchFamily="18" charset="0"/>
                <a:cs typeface="Times New Roman" pitchFamily="18" charset="0"/>
              </a:rPr>
              <a:t>I</a:t>
            </a:r>
            <a:r>
              <a:rPr lang="en-US" sz="2600" b="1" dirty="0">
                <a:solidFill>
                  <a:prstClr val="black"/>
                </a:solidFill>
                <a:latin typeface="Times New Roman" pitchFamily="18" charset="0"/>
                <a:cs typeface="Times New Roman" pitchFamily="18" charset="0"/>
              </a:rPr>
              <a:t>. Examining thick smears</a:t>
            </a:r>
          </a:p>
          <a:p>
            <a:pPr marL="0" lvl="0" indent="0">
              <a:lnSpc>
                <a:spcPct val="100000"/>
              </a:lnSpc>
              <a:spcBef>
                <a:spcPct val="20000"/>
              </a:spcBef>
              <a:buNone/>
            </a:pPr>
            <a:r>
              <a:rPr lang="en-US" sz="2600" b="1" dirty="0" smtClean="0">
                <a:solidFill>
                  <a:prstClr val="black"/>
                </a:solidFill>
                <a:latin typeface="Times New Roman" pitchFamily="18" charset="0"/>
                <a:cs typeface="Times New Roman" pitchFamily="18" charset="0"/>
              </a:rPr>
              <a:t>II</a:t>
            </a:r>
            <a:r>
              <a:rPr lang="en-US" sz="2600" b="1" dirty="0">
                <a:solidFill>
                  <a:prstClr val="black"/>
                </a:solidFill>
                <a:latin typeface="Times New Roman" pitchFamily="18" charset="0"/>
                <a:cs typeface="Times New Roman" pitchFamily="18" charset="0"/>
              </a:rPr>
              <a:t>. Examining thin smears</a:t>
            </a:r>
          </a:p>
          <a:p>
            <a:endParaRPr lang="en-US" dirty="0"/>
          </a:p>
        </p:txBody>
      </p:sp>
    </p:spTree>
    <p:extLst>
      <p:ext uri="{BB962C8B-B14F-4D97-AF65-F5344CB8AC3E}">
        <p14:creationId xmlns:p14="http://schemas.microsoft.com/office/powerpoint/2010/main" val="266698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40158" y="432985"/>
            <a:ext cx="10264462" cy="5743978"/>
          </a:xfrm>
          <a:prstGeom prst="rect">
            <a:avLst/>
          </a:prstGeom>
        </p:spPr>
      </p:pic>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1135914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33341" y="365124"/>
            <a:ext cx="9878096" cy="5945523"/>
          </a:xfrm>
          <a:prstGeom prst="rect">
            <a:avLst/>
          </a:prstGeom>
        </p:spPr>
      </p:pic>
    </p:spTree>
    <p:extLst>
      <p:ext uri="{BB962C8B-B14F-4D97-AF65-F5344CB8AC3E}">
        <p14:creationId xmlns:p14="http://schemas.microsoft.com/office/powerpoint/2010/main" val="29863579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476607" y="695459"/>
            <a:ext cx="5772150" cy="5821251"/>
          </a:xfrm>
          <a:prstGeom prst="rect">
            <a:avLst/>
          </a:prstGeom>
        </p:spPr>
      </p:pic>
      <p:pic>
        <p:nvPicPr>
          <p:cNvPr id="5" name="Picture 4"/>
          <p:cNvPicPr>
            <a:picLocks noChangeAspect="1"/>
          </p:cNvPicPr>
          <p:nvPr/>
        </p:nvPicPr>
        <p:blipFill>
          <a:blip r:embed="rId3"/>
          <a:stretch>
            <a:fillRect/>
          </a:stretch>
        </p:blipFill>
        <p:spPr>
          <a:xfrm>
            <a:off x="284409" y="695459"/>
            <a:ext cx="5087155" cy="5821251"/>
          </a:xfrm>
          <a:prstGeom prst="rect">
            <a:avLst/>
          </a:prstGeom>
        </p:spPr>
      </p:pic>
    </p:spTree>
    <p:extLst>
      <p:ext uri="{BB962C8B-B14F-4D97-AF65-F5344CB8AC3E}">
        <p14:creationId xmlns:p14="http://schemas.microsoft.com/office/powerpoint/2010/main" val="1351752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2700" dirty="0"/>
              <a:t>Figure 39. A-B. A 55-year-old man who returned from a safari in East Africa 6 days ago. Fevers, reduced consciousness, </a:t>
            </a:r>
            <a:r>
              <a:rPr lang="en-US" sz="2700" dirty="0" err="1"/>
              <a:t>diarrhoea</a:t>
            </a:r>
            <a:r>
              <a:rPr lang="en-US" sz="2700" dirty="0"/>
              <a:t>, and tachycardia (150 bpm). Thick film with Τ. b. </a:t>
            </a:r>
            <a:r>
              <a:rPr lang="en-US" sz="2700" dirty="0" err="1"/>
              <a:t>rhodesiense</a:t>
            </a:r>
            <a:r>
              <a:rPr lang="en-US" sz="2700" dirty="0"/>
              <a:t> </a:t>
            </a:r>
            <a:r>
              <a:rPr lang="en-US" sz="2700" dirty="0" err="1"/>
              <a:t>trypomastigotes</a:t>
            </a:r>
            <a:r>
              <a:rPr lang="en-US" sz="2700" dirty="0"/>
              <a:t>.</a:t>
            </a:r>
          </a:p>
        </p:txBody>
      </p:sp>
      <p:pic>
        <p:nvPicPr>
          <p:cNvPr id="4" name="Content Placeholder 3"/>
          <p:cNvPicPr>
            <a:picLocks noGrp="1" noChangeAspect="1"/>
          </p:cNvPicPr>
          <p:nvPr>
            <p:ph idx="1"/>
          </p:nvPr>
        </p:nvPicPr>
        <p:blipFill>
          <a:blip r:embed="rId2"/>
          <a:stretch>
            <a:fillRect/>
          </a:stretch>
        </p:blipFill>
        <p:spPr>
          <a:xfrm>
            <a:off x="1043189" y="2047741"/>
            <a:ext cx="8886623" cy="4159876"/>
          </a:xfrm>
          <a:prstGeom prst="rect">
            <a:avLst/>
          </a:prstGeom>
        </p:spPr>
      </p:pic>
    </p:spTree>
    <p:extLst>
      <p:ext uri="{BB962C8B-B14F-4D97-AF65-F5344CB8AC3E}">
        <p14:creationId xmlns:p14="http://schemas.microsoft.com/office/powerpoint/2010/main" val="2730097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52388"/>
            <a:ext cx="11471564" cy="6962775"/>
          </a:xfrm>
          <a:prstGeom prst="rect">
            <a:avLst/>
          </a:prstGeom>
        </p:spPr>
      </p:pic>
    </p:spTree>
    <p:extLst>
      <p:ext uri="{BB962C8B-B14F-4D97-AF65-F5344CB8AC3E}">
        <p14:creationId xmlns:p14="http://schemas.microsoft.com/office/powerpoint/2010/main" val="15028229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7583" y="0"/>
            <a:ext cx="10006885" cy="6606862"/>
          </a:xfrm>
          <a:prstGeom prst="rect">
            <a:avLst/>
          </a:prstGeom>
        </p:spPr>
      </p:pic>
    </p:spTree>
    <p:extLst>
      <p:ext uri="{BB962C8B-B14F-4D97-AF65-F5344CB8AC3E}">
        <p14:creationId xmlns:p14="http://schemas.microsoft.com/office/powerpoint/2010/main" val="632921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nSpc>
                <a:spcPct val="100000"/>
              </a:lnSpc>
              <a:spcBef>
                <a:spcPct val="20000"/>
              </a:spcBef>
            </a:pPr>
            <a:r>
              <a:rPr lang="en-US" sz="4000" b="1" dirty="0">
                <a:solidFill>
                  <a:srgbClr val="FF0000"/>
                </a:solidFill>
                <a:latin typeface="Times New Roman" pitchFamily="18" charset="0"/>
                <a:cs typeface="Times New Roman" pitchFamily="18" charset="0"/>
              </a:rPr>
              <a:t>Microscopy</a:t>
            </a:r>
            <a:r>
              <a:rPr lang="en-US" sz="2300" b="1" dirty="0">
                <a:solidFill>
                  <a:srgbClr val="FF0000"/>
                </a:solidFill>
                <a:latin typeface="Times New Roman" pitchFamily="18" charset="0"/>
                <a:cs typeface="Times New Roman" pitchFamily="18" charset="0"/>
              </a:rPr>
              <a:t/>
            </a:r>
            <a:br>
              <a:rPr lang="en-US" sz="2300" b="1" dirty="0">
                <a:solidFill>
                  <a:srgbClr val="FF0000"/>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normAutofit fontScale="92500" lnSpcReduction="20000"/>
          </a:bodyPr>
          <a:lstStyle/>
          <a:p>
            <a:pPr marL="342900" lvl="0" indent="-342900" algn="just">
              <a:lnSpc>
                <a:spcPct val="100000"/>
              </a:lnSpc>
              <a:spcBef>
                <a:spcPct val="20000"/>
              </a:spcBef>
            </a:pPr>
            <a:r>
              <a:rPr lang="en-US" sz="2500" dirty="0" smtClean="0">
                <a:solidFill>
                  <a:prstClr val="black"/>
                </a:solidFill>
                <a:latin typeface="Times New Roman" pitchFamily="18" charset="0"/>
                <a:cs typeface="Times New Roman" pitchFamily="18" charset="0"/>
              </a:rPr>
              <a:t>The </a:t>
            </a:r>
            <a:r>
              <a:rPr lang="en-US" sz="2500" dirty="0">
                <a:solidFill>
                  <a:prstClr val="black"/>
                </a:solidFill>
                <a:latin typeface="Times New Roman" pitchFamily="18" charset="0"/>
                <a:cs typeface="Times New Roman" pitchFamily="18" charset="0"/>
              </a:rPr>
              <a:t>introduction of the microscope had an influential effect on the field of medical diagnostics. For any new diagnostic method, whether it is molecular, serological, or proteomic, to have a meaningful impact in the field of diagnosis, it is likely to be compared with microscopy, which is still considered the gold standard.</a:t>
            </a:r>
          </a:p>
          <a:p>
            <a:pPr marL="0" lvl="0" indent="0" algn="just">
              <a:lnSpc>
                <a:spcPct val="100000"/>
              </a:lnSpc>
              <a:spcBef>
                <a:spcPct val="20000"/>
              </a:spcBef>
              <a:buNone/>
            </a:pPr>
            <a:endParaRPr lang="ar-IQ" sz="2500" dirty="0">
              <a:solidFill>
                <a:prstClr val="black"/>
              </a:solidFill>
              <a:latin typeface="Times New Roman" pitchFamily="18" charset="0"/>
              <a:cs typeface="Times New Roman" pitchFamily="18" charset="0"/>
            </a:endParaRPr>
          </a:p>
          <a:p>
            <a:pPr marL="342900" lvl="0" indent="-342900" algn="just">
              <a:lnSpc>
                <a:spcPct val="100000"/>
              </a:lnSpc>
              <a:spcBef>
                <a:spcPct val="20000"/>
              </a:spcBef>
            </a:pPr>
            <a:r>
              <a:rPr lang="en-US" sz="2500" dirty="0">
                <a:solidFill>
                  <a:prstClr val="black"/>
                </a:solidFill>
                <a:latin typeface="Times New Roman" pitchFamily="18" charset="0"/>
                <a:cs typeface="Times New Roman" pitchFamily="18" charset="0"/>
              </a:rPr>
              <a:t> The popularity of this technique lies in its simplicity. </a:t>
            </a:r>
            <a:endParaRPr lang="en-US" sz="2500" dirty="0" smtClean="0">
              <a:solidFill>
                <a:prstClr val="black"/>
              </a:solidFill>
              <a:latin typeface="Times New Roman" pitchFamily="18" charset="0"/>
              <a:cs typeface="Times New Roman" pitchFamily="18" charset="0"/>
            </a:endParaRPr>
          </a:p>
          <a:p>
            <a:pPr marL="342900" lvl="0" indent="-342900" algn="just">
              <a:lnSpc>
                <a:spcPct val="100000"/>
              </a:lnSpc>
              <a:spcBef>
                <a:spcPct val="20000"/>
              </a:spcBef>
            </a:pPr>
            <a:endParaRPr lang="en-US" sz="2500" dirty="0" smtClean="0">
              <a:solidFill>
                <a:prstClr val="black"/>
              </a:solidFill>
              <a:latin typeface="Times New Roman" pitchFamily="18" charset="0"/>
              <a:cs typeface="Times New Roman" pitchFamily="18" charset="0"/>
            </a:endParaRPr>
          </a:p>
          <a:p>
            <a:pPr marL="342900" lvl="0" indent="-342900" algn="just">
              <a:lnSpc>
                <a:spcPct val="100000"/>
              </a:lnSpc>
              <a:spcBef>
                <a:spcPct val="20000"/>
              </a:spcBef>
            </a:pPr>
            <a:r>
              <a:rPr lang="en-US" sz="2500" dirty="0" smtClean="0">
                <a:solidFill>
                  <a:prstClr val="black"/>
                </a:solidFill>
                <a:latin typeface="Times New Roman" pitchFamily="18" charset="0"/>
                <a:cs typeface="Times New Roman" pitchFamily="18" charset="0"/>
              </a:rPr>
              <a:t>Diagnosis </a:t>
            </a:r>
            <a:r>
              <a:rPr lang="en-US" sz="2500" dirty="0">
                <a:solidFill>
                  <a:prstClr val="black"/>
                </a:solidFill>
                <a:latin typeface="Times New Roman" pitchFamily="18" charset="0"/>
                <a:cs typeface="Times New Roman" pitchFamily="18" charset="0"/>
              </a:rPr>
              <a:t>via microscopy requires nothing more than the microscope itself, the specimen, and, for some techniques, a readily available dye.</a:t>
            </a:r>
          </a:p>
          <a:p>
            <a:pPr marL="342900" lvl="0" indent="-342900" algn="just">
              <a:lnSpc>
                <a:spcPct val="100000"/>
              </a:lnSpc>
              <a:spcBef>
                <a:spcPct val="20000"/>
              </a:spcBef>
            </a:pPr>
            <a:endParaRPr lang="en-US" sz="2500" dirty="0">
              <a:solidFill>
                <a:prstClr val="black"/>
              </a:solidFill>
              <a:latin typeface="Times New Roman" pitchFamily="18" charset="0"/>
              <a:cs typeface="Times New Roman" pitchFamily="18" charset="0"/>
            </a:endParaRPr>
          </a:p>
          <a:p>
            <a:pPr marL="342900" lvl="0" indent="-342900" algn="just">
              <a:lnSpc>
                <a:spcPct val="100000"/>
              </a:lnSpc>
              <a:spcBef>
                <a:spcPct val="20000"/>
              </a:spcBef>
            </a:pPr>
            <a:r>
              <a:rPr lang="en-US" sz="2500" dirty="0">
                <a:solidFill>
                  <a:prstClr val="black"/>
                </a:solidFill>
                <a:latin typeface="Times New Roman" pitchFamily="18" charset="0"/>
                <a:cs typeface="Times New Roman" pitchFamily="18" charset="0"/>
              </a:rPr>
              <a:t>Microscopy has been the mainstay diagnostic tool for decades, and even though other techniques may exist, often results still require confirmation by microscopy since the newer diagnostic methods often lack standardization</a:t>
            </a:r>
          </a:p>
          <a:p>
            <a:pPr marL="0" lvl="0" indent="0">
              <a:buNone/>
            </a:pPr>
            <a:endParaRPr lang="en-US" dirty="0"/>
          </a:p>
        </p:txBody>
      </p:sp>
    </p:spTree>
    <p:extLst>
      <p:ext uri="{BB962C8B-B14F-4D97-AF65-F5344CB8AC3E}">
        <p14:creationId xmlns:p14="http://schemas.microsoft.com/office/powerpoint/2010/main" val="38937366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000" dirty="0" smtClean="0">
                <a:solidFill>
                  <a:srgbClr val="FF0000"/>
                </a:solidFill>
                <a:latin typeface="Times New Roman" panose="02020603050405020304" pitchFamily="18" charset="0"/>
                <a:cs typeface="Times New Roman" panose="02020603050405020304" pitchFamily="18" charset="0"/>
              </a:rPr>
              <a:t>Parasites of </a:t>
            </a:r>
            <a:r>
              <a:rPr lang="en-US" sz="4000" dirty="0">
                <a:solidFill>
                  <a:srgbClr val="FF0000"/>
                </a:solidFill>
                <a:latin typeface="Times New Roman" panose="02020603050405020304" pitchFamily="18" charset="0"/>
                <a:cs typeface="Times New Roman" panose="02020603050405020304" pitchFamily="18" charset="0"/>
              </a:rPr>
              <a:t>the Skin and Subcutaneous </a:t>
            </a:r>
            <a:r>
              <a:rPr lang="en-US" sz="4000" dirty="0" smtClean="0">
                <a:solidFill>
                  <a:srgbClr val="FF0000"/>
                </a:solidFill>
                <a:latin typeface="Times New Roman" panose="02020603050405020304" pitchFamily="18" charset="0"/>
                <a:cs typeface="Times New Roman" panose="02020603050405020304" pitchFamily="18" charset="0"/>
              </a:rPr>
              <a:t>Tissues</a:t>
            </a:r>
          </a:p>
          <a:p>
            <a:pPr marL="0" indent="0" algn="just">
              <a:buNone/>
            </a:pPr>
            <a:r>
              <a:rPr lang="en-US" sz="3600" dirty="0" smtClean="0">
                <a:latin typeface="Times New Roman" panose="02020603050405020304" pitchFamily="18" charset="0"/>
                <a:cs typeface="Times New Roman" panose="02020603050405020304" pitchFamily="18" charset="0"/>
              </a:rPr>
              <a:t>         A </a:t>
            </a:r>
            <a:r>
              <a:rPr lang="en-US" sz="3600" dirty="0">
                <a:latin typeface="Times New Roman" panose="02020603050405020304" pitchFamily="18" charset="0"/>
                <a:cs typeface="Times New Roman" panose="02020603050405020304" pitchFamily="18" charset="0"/>
              </a:rPr>
              <a:t>variety of arthropods, protozoa, and </a:t>
            </a:r>
            <a:r>
              <a:rPr lang="en-US" sz="3600" dirty="0" smtClean="0">
                <a:latin typeface="Times New Roman" panose="02020603050405020304" pitchFamily="18" charset="0"/>
                <a:cs typeface="Times New Roman" panose="02020603050405020304" pitchFamily="18" charset="0"/>
              </a:rPr>
              <a:t>helminthes </a:t>
            </a:r>
            <a:r>
              <a:rPr lang="en-US" sz="3600" dirty="0">
                <a:latin typeface="Times New Roman" panose="02020603050405020304" pitchFamily="18" charset="0"/>
                <a:cs typeface="Times New Roman" panose="02020603050405020304" pitchFamily="18" charset="0"/>
              </a:rPr>
              <a:t>infect the skin and subcutaneous tissues and may be identified by anatomic pathologists in standard cytology and histology preparations.</a:t>
            </a:r>
          </a:p>
        </p:txBody>
      </p:sp>
    </p:spTree>
    <p:extLst>
      <p:ext uri="{BB962C8B-B14F-4D97-AF65-F5344CB8AC3E}">
        <p14:creationId xmlns:p14="http://schemas.microsoft.com/office/powerpoint/2010/main" val="3539296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852055"/>
            <a:ext cx="10515600" cy="5324908"/>
          </a:xfrm>
        </p:spPr>
        <p:txBody>
          <a:bodyPr>
            <a:normAutofit fontScale="92500"/>
          </a:bodyPr>
          <a:lstStyle/>
          <a:p>
            <a:pPr algn="just">
              <a:lnSpc>
                <a:spcPct val="200000"/>
              </a:lnSpc>
            </a:pPr>
            <a:r>
              <a:rPr lang="en-US" dirty="0">
                <a:latin typeface="Times New Roman" panose="02020603050405020304" pitchFamily="18" charset="0"/>
                <a:cs typeface="Times New Roman" panose="02020603050405020304" pitchFamily="18" charset="0"/>
              </a:rPr>
              <a:t>Arthropods are the most commonly encountered parasites in the skin and subcutaneous tissues and include </a:t>
            </a:r>
            <a:r>
              <a:rPr lang="en-US" i="1" dirty="0" err="1">
                <a:latin typeface="Times New Roman" panose="02020603050405020304" pitchFamily="18" charset="0"/>
                <a:cs typeface="Times New Roman" panose="02020603050405020304" pitchFamily="18" charset="0"/>
              </a:rPr>
              <a:t>Sarcoptes</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scabei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Demodex</a:t>
            </a:r>
            <a:r>
              <a:rPr lang="en-US" i="1" dirty="0">
                <a:latin typeface="Times New Roman" panose="02020603050405020304" pitchFamily="18" charset="0"/>
                <a:cs typeface="Times New Roman" panose="02020603050405020304" pitchFamily="18" charset="0"/>
              </a:rPr>
              <a:t> species, </a:t>
            </a:r>
            <a:r>
              <a:rPr lang="en-US" i="1" dirty="0" err="1">
                <a:latin typeface="Times New Roman" panose="02020603050405020304" pitchFamily="18" charset="0"/>
                <a:cs typeface="Times New Roman" panose="02020603050405020304" pitchFamily="18" charset="0"/>
              </a:rPr>
              <a:t>Tunga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penetrans</a:t>
            </a:r>
            <a:r>
              <a:rPr lang="en-US" i="1" dirty="0">
                <a:latin typeface="Times New Roman" panose="02020603050405020304" pitchFamily="18" charset="0"/>
                <a:cs typeface="Times New Roman" panose="02020603050405020304" pitchFamily="18" charset="0"/>
              </a:rPr>
              <a:t>, and </a:t>
            </a:r>
            <a:r>
              <a:rPr lang="en-US" i="1" dirty="0" err="1" smtClean="0">
                <a:latin typeface="Times New Roman" panose="02020603050405020304" pitchFamily="18" charset="0"/>
                <a:cs typeface="Times New Roman" panose="02020603050405020304" pitchFamily="18" charset="0"/>
              </a:rPr>
              <a:t>myiasis.</a:t>
            </a:r>
            <a:r>
              <a:rPr lang="en-US" dirty="0" err="1" smtClean="0">
                <a:latin typeface="Times New Roman" panose="02020603050405020304" pitchFamily="18" charset="0"/>
                <a:cs typeface="Times New Roman" panose="02020603050405020304" pitchFamily="18" charset="0"/>
              </a:rPr>
              <a:t>Protozoal</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parasites such as </a:t>
            </a:r>
            <a:r>
              <a:rPr lang="en-US" i="1" dirty="0" err="1">
                <a:latin typeface="Times New Roman" panose="02020603050405020304" pitchFamily="18" charset="0"/>
                <a:cs typeface="Times New Roman" panose="02020603050405020304" pitchFamily="18" charset="0"/>
              </a:rPr>
              <a:t>Leishmania</a:t>
            </a:r>
            <a:r>
              <a:rPr lang="en-US" dirty="0">
                <a:latin typeface="Times New Roman" panose="02020603050405020304" pitchFamily="18" charset="0"/>
                <a:cs typeface="Times New Roman" panose="02020603050405020304" pitchFamily="18" charset="0"/>
              </a:rPr>
              <a:t> may also be common in some settings. </a:t>
            </a:r>
            <a:r>
              <a:rPr lang="en-US" dirty="0" err="1">
                <a:latin typeface="Times New Roman" panose="02020603050405020304" pitchFamily="18" charset="0"/>
                <a:cs typeface="Times New Roman" panose="02020603050405020304" pitchFamily="18" charset="0"/>
              </a:rPr>
              <a:t>Helminths</a:t>
            </a:r>
            <a:r>
              <a:rPr lang="en-US" dirty="0">
                <a:latin typeface="Times New Roman" panose="02020603050405020304" pitchFamily="18" charset="0"/>
                <a:cs typeface="Times New Roman" panose="02020603050405020304" pitchFamily="18" charset="0"/>
              </a:rPr>
              <a:t> are less often seen, and include round worms (</a:t>
            </a:r>
            <a:r>
              <a:rPr lang="en-US" dirty="0" err="1">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Dirofilaria</a:t>
            </a:r>
            <a:r>
              <a:rPr lang="en-US" dirty="0">
                <a:latin typeface="Times New Roman" panose="02020603050405020304" pitchFamily="18" charset="0"/>
                <a:cs typeface="Times New Roman" panose="02020603050405020304" pitchFamily="18" charset="0"/>
              </a:rPr>
              <a:t> spp.), tapeworms (</a:t>
            </a:r>
            <a:r>
              <a:rPr lang="en-US" dirty="0" err="1">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Taenia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solium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Spirometra</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spp.), and flukes (</a:t>
            </a:r>
            <a:r>
              <a:rPr lang="en-US" dirty="0" err="1">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Schistosoma</a:t>
            </a:r>
            <a:r>
              <a:rPr lang="en-US" i="1" dirty="0">
                <a:latin typeface="Times New Roman" panose="02020603050405020304" pitchFamily="18" charset="0"/>
                <a:cs typeface="Times New Roman" panose="02020603050405020304" pitchFamily="18" charset="0"/>
              </a:rPr>
              <a:t> spp</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4935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80654"/>
          </a:xfrm>
        </p:spPr>
        <p:txBody>
          <a:bodyPr>
            <a:noAutofit/>
          </a:bodyPr>
          <a:lstStyle/>
          <a:p>
            <a:r>
              <a:rPr lang="en-US" sz="2800" dirty="0">
                <a:latin typeface="Times New Roman" panose="02020603050405020304" pitchFamily="18" charset="0"/>
                <a:cs typeface="Times New Roman" panose="02020603050405020304" pitchFamily="18" charset="0"/>
              </a:rPr>
              <a:t>TABLE 1. Arthropod Parasites of the Skin and Subcutaneous Tissues Parasite (Infection) Cutaneous/Subcutaneous Manifestation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5877395"/>
              </p:ext>
            </p:extLst>
          </p:nvPr>
        </p:nvGraphicFramePr>
        <p:xfrm>
          <a:off x="838200" y="1080655"/>
          <a:ext cx="10342418" cy="5664315"/>
        </p:xfrm>
        <a:graphic>
          <a:graphicData uri="http://schemas.openxmlformats.org/drawingml/2006/table">
            <a:tbl>
              <a:tblPr firstRow="1" bandRow="1">
                <a:tableStyleId>{5C22544A-7EE6-4342-B048-85BDC9FD1C3A}</a:tableStyleId>
              </a:tblPr>
              <a:tblGrid>
                <a:gridCol w="5171209"/>
                <a:gridCol w="5171209"/>
              </a:tblGrid>
              <a:tr h="526895">
                <a:tc>
                  <a:txBody>
                    <a:bodyPr/>
                    <a:lstStyle/>
                    <a:p>
                      <a:r>
                        <a:rPr lang="en-US" sz="2400" dirty="0" smtClean="0">
                          <a:latin typeface="Times New Roman" panose="02020603050405020304" pitchFamily="18" charset="0"/>
                          <a:cs typeface="Times New Roman" panose="02020603050405020304" pitchFamily="18" charset="0"/>
                        </a:rPr>
                        <a:t>Parasite (Infection)</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Cutaneous/Subcutaneous Manifestation</a:t>
                      </a:r>
                      <a:endParaRPr lang="en-US" sz="2400" dirty="0">
                        <a:latin typeface="Times New Roman" panose="02020603050405020304" pitchFamily="18" charset="0"/>
                        <a:cs typeface="Times New Roman" panose="02020603050405020304" pitchFamily="18" charset="0"/>
                      </a:endParaRPr>
                    </a:p>
                  </a:txBody>
                  <a:tcPr/>
                </a:tc>
              </a:tr>
              <a:tr h="909435">
                <a:tc>
                  <a:txBody>
                    <a:bodyPr/>
                    <a:lstStyle/>
                    <a:p>
                      <a:r>
                        <a:rPr lang="en-US" sz="2400" dirty="0" err="1" smtClean="0">
                          <a:latin typeface="Times New Roman" panose="02020603050405020304" pitchFamily="18" charset="0"/>
                          <a:cs typeface="Times New Roman" panose="02020603050405020304" pitchFamily="18" charset="0"/>
                        </a:rPr>
                        <a:t>Demodex</a:t>
                      </a:r>
                      <a:r>
                        <a:rPr lang="en-US" sz="2400" dirty="0" smtClean="0">
                          <a:latin typeface="Times New Roman" panose="02020603050405020304" pitchFamily="18" charset="0"/>
                          <a:cs typeface="Times New Roman" panose="02020603050405020304" pitchFamily="18" charset="0"/>
                        </a:rPr>
                        <a:t> species (</a:t>
                      </a:r>
                      <a:r>
                        <a:rPr lang="en-US" sz="2400" dirty="0" err="1" smtClean="0">
                          <a:latin typeface="Times New Roman" panose="02020603050405020304" pitchFamily="18" charset="0"/>
                          <a:cs typeface="Times New Roman" panose="02020603050405020304" pitchFamily="18" charset="0"/>
                        </a:rPr>
                        <a:t>demodicidosis</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smtClean="0">
                          <a:latin typeface="Times New Roman" panose="02020603050405020304" pitchFamily="18" charset="0"/>
                          <a:cs typeface="Times New Roman" panose="02020603050405020304" pitchFamily="18" charset="0"/>
                        </a:rPr>
                        <a:t>papulopustular</a:t>
                      </a:r>
                      <a:r>
                        <a:rPr lang="en-US" sz="2400" dirty="0" smtClean="0">
                          <a:latin typeface="Times New Roman" panose="02020603050405020304" pitchFamily="18" charset="0"/>
                          <a:cs typeface="Times New Roman" panose="02020603050405020304" pitchFamily="18" charset="0"/>
                        </a:rPr>
                        <a:t> rosacea, </a:t>
                      </a:r>
                      <a:r>
                        <a:rPr lang="en-US" sz="2400" dirty="0" err="1" smtClean="0">
                          <a:latin typeface="Times New Roman" panose="02020603050405020304" pitchFamily="18" charset="0"/>
                          <a:cs typeface="Times New Roman" panose="02020603050405020304" pitchFamily="18" charset="0"/>
                        </a:rPr>
                        <a:t>blepharitis</a:t>
                      </a:r>
                      <a:r>
                        <a:rPr lang="en-US" sz="2400" dirty="0" smtClean="0">
                          <a:latin typeface="Times New Roman" panose="02020603050405020304" pitchFamily="18" charset="0"/>
                          <a:cs typeface="Times New Roman" panose="02020603050405020304" pitchFamily="18" charset="0"/>
                        </a:rPr>
                        <a:t>, perioral dermatitis, folliculitis, and abscesses</a:t>
                      </a:r>
                      <a:endParaRPr lang="en-US" sz="2400" dirty="0">
                        <a:latin typeface="Times New Roman" panose="02020603050405020304" pitchFamily="18" charset="0"/>
                        <a:cs typeface="Times New Roman" panose="02020603050405020304" pitchFamily="18" charset="0"/>
                      </a:endParaRPr>
                    </a:p>
                  </a:txBody>
                  <a:tcPr/>
                </a:tc>
              </a:tr>
              <a:tr h="909435">
                <a:tc>
                  <a:txBody>
                    <a:bodyPr/>
                    <a:lstStyle/>
                    <a:p>
                      <a:r>
                        <a:rPr lang="en-US" sz="2400" dirty="0" smtClean="0">
                          <a:latin typeface="Times New Roman" panose="02020603050405020304" pitchFamily="18" charset="0"/>
                          <a:cs typeface="Times New Roman" panose="02020603050405020304" pitchFamily="18" charset="0"/>
                        </a:rPr>
                        <a:t>Fly larvae (</a:t>
                      </a:r>
                      <a:r>
                        <a:rPr lang="en-US" sz="2400" dirty="0" err="1" smtClean="0">
                          <a:latin typeface="Times New Roman" panose="02020603050405020304" pitchFamily="18" charset="0"/>
                          <a:cs typeface="Times New Roman" panose="02020603050405020304" pitchFamily="18" charset="0"/>
                        </a:rPr>
                        <a:t>myiasis</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Furuncles and ulcers (</a:t>
                      </a:r>
                      <a:r>
                        <a:rPr lang="en-US" sz="2400" dirty="0" err="1" smtClean="0">
                          <a:latin typeface="Times New Roman" panose="02020603050405020304" pitchFamily="18" charset="0"/>
                          <a:cs typeface="Times New Roman" panose="02020603050405020304" pitchFamily="18" charset="0"/>
                        </a:rPr>
                        <a:t>furuncular</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myiasis</a:t>
                      </a:r>
                      <a:r>
                        <a:rPr lang="en-US" sz="2400" dirty="0" smtClean="0">
                          <a:latin typeface="Times New Roman" panose="02020603050405020304" pitchFamily="18" charset="0"/>
                          <a:cs typeface="Times New Roman" panose="02020603050405020304" pitchFamily="18" charset="0"/>
                        </a:rPr>
                        <a:t>), wound </a:t>
                      </a:r>
                      <a:r>
                        <a:rPr lang="en-US" sz="2400" dirty="0" err="1" smtClean="0">
                          <a:latin typeface="Times New Roman" panose="02020603050405020304" pitchFamily="18" charset="0"/>
                          <a:cs typeface="Times New Roman" panose="02020603050405020304" pitchFamily="18" charset="0"/>
                        </a:rPr>
                        <a:t>myiasis</a:t>
                      </a:r>
                      <a:endParaRPr lang="en-US" sz="2400" dirty="0">
                        <a:latin typeface="Times New Roman" panose="02020603050405020304" pitchFamily="18" charset="0"/>
                        <a:cs typeface="Times New Roman" panose="02020603050405020304" pitchFamily="18" charset="0"/>
                      </a:endParaRPr>
                    </a:p>
                  </a:txBody>
                  <a:tcPr/>
                </a:tc>
              </a:tr>
              <a:tr h="909435">
                <a:tc>
                  <a:txBody>
                    <a:bodyPr/>
                    <a:lstStyle/>
                    <a:p>
                      <a:r>
                        <a:rPr lang="en-US" sz="2400" dirty="0" err="1" smtClean="0">
                          <a:latin typeface="Times New Roman" panose="02020603050405020304" pitchFamily="18" charset="0"/>
                          <a:cs typeface="Times New Roman" panose="02020603050405020304" pitchFamily="18" charset="0"/>
                        </a:rPr>
                        <a:t>Pthirus</a:t>
                      </a:r>
                      <a:r>
                        <a:rPr lang="en-US" sz="2400" dirty="0" smtClean="0">
                          <a:latin typeface="Times New Roman" panose="02020603050405020304" pitchFamily="18" charset="0"/>
                          <a:cs typeface="Times New Roman" panose="02020603050405020304" pitchFamily="18" charset="0"/>
                        </a:rPr>
                        <a:t> pubis (</a:t>
                      </a:r>
                      <a:r>
                        <a:rPr lang="en-US" sz="2400" dirty="0" err="1" smtClean="0">
                          <a:latin typeface="Times New Roman" panose="02020603050405020304" pitchFamily="18" charset="0"/>
                          <a:cs typeface="Times New Roman" panose="02020603050405020304" pitchFamily="18" charset="0"/>
                        </a:rPr>
                        <a:t>pthiriasis</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Adults/nits on pubic and/or axillary hairs, eyebrows; bluish macula on trunk (maculae </a:t>
                      </a:r>
                      <a:r>
                        <a:rPr lang="en-US" sz="2400" dirty="0" err="1" smtClean="0">
                          <a:latin typeface="Times New Roman" panose="02020603050405020304" pitchFamily="18" charset="0"/>
                          <a:cs typeface="Times New Roman" panose="02020603050405020304" pitchFamily="18" charset="0"/>
                        </a:rPr>
                        <a:t>ceruleae</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r>
              <a:tr h="1299193">
                <a:tc>
                  <a:txBody>
                    <a:bodyPr/>
                    <a:lstStyle/>
                    <a:p>
                      <a:r>
                        <a:rPr lang="en-US" sz="2400" dirty="0" err="1" smtClean="0">
                          <a:latin typeface="Times New Roman" panose="02020603050405020304" pitchFamily="18" charset="0"/>
                          <a:cs typeface="Times New Roman" panose="02020603050405020304" pitchFamily="18" charset="0"/>
                        </a:rPr>
                        <a:t>Sarcoptes</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scabei</a:t>
                      </a:r>
                      <a:r>
                        <a:rPr lang="en-US" sz="2400" dirty="0" smtClean="0">
                          <a:latin typeface="Times New Roman" panose="02020603050405020304" pitchFamily="18" charset="0"/>
                          <a:cs typeface="Times New Roman" panose="02020603050405020304" pitchFamily="18" charset="0"/>
                        </a:rPr>
                        <a:t> (scabies)</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Pruritic papules/vesicles and short erythematous tracts (classical scabies), widespread crusted </a:t>
                      </a:r>
                      <a:r>
                        <a:rPr lang="en-US" sz="2400" dirty="0" err="1" smtClean="0">
                          <a:latin typeface="Times New Roman" panose="02020603050405020304" pitchFamily="18" charset="0"/>
                          <a:cs typeface="Times New Roman" panose="02020603050405020304" pitchFamily="18" charset="0"/>
                        </a:rPr>
                        <a:t>hyperkeratotic</a:t>
                      </a:r>
                      <a:r>
                        <a:rPr lang="en-US" sz="2400" dirty="0" smtClean="0">
                          <a:latin typeface="Times New Roman" panose="02020603050405020304" pitchFamily="18" charset="0"/>
                          <a:cs typeface="Times New Roman" panose="02020603050405020304" pitchFamily="18" charset="0"/>
                        </a:rPr>
                        <a:t> plaques (crusted scabies)</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353450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TABLE 2. Protozoa Parasites of the Skin and Subcutaneous </a:t>
            </a:r>
            <a:r>
              <a:rPr lang="en-US" sz="2800" b="1" dirty="0" smtClean="0"/>
              <a:t>Tissues.</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5992688"/>
              </p:ext>
            </p:extLst>
          </p:nvPr>
        </p:nvGraphicFramePr>
        <p:xfrm>
          <a:off x="838200" y="1840865"/>
          <a:ext cx="10515600" cy="4757541"/>
        </p:xfrm>
        <a:graphic>
          <a:graphicData uri="http://schemas.openxmlformats.org/drawingml/2006/table">
            <a:tbl>
              <a:tblPr firstRow="1" bandRow="1">
                <a:tableStyleId>{5C22544A-7EE6-4342-B048-85BDC9FD1C3A}</a:tableStyleId>
              </a:tblPr>
              <a:tblGrid>
                <a:gridCol w="5257800"/>
                <a:gridCol w="5257800"/>
              </a:tblGrid>
              <a:tr h="488187">
                <a:tc>
                  <a:txBody>
                    <a:bodyPr/>
                    <a:lstStyle/>
                    <a:p>
                      <a:r>
                        <a:rPr lang="en-US" dirty="0" smtClean="0">
                          <a:latin typeface="Times New Roman" panose="02020603050405020304" pitchFamily="18" charset="0"/>
                          <a:cs typeface="Times New Roman" panose="02020603050405020304" pitchFamily="18" charset="0"/>
                        </a:rPr>
                        <a:t>Parasite </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Cutaneous/Subcutaneous Manifestation</a:t>
                      </a:r>
                      <a:endParaRPr lang="en-US" dirty="0">
                        <a:latin typeface="Times New Roman" panose="02020603050405020304" pitchFamily="18" charset="0"/>
                        <a:cs typeface="Times New Roman" panose="02020603050405020304" pitchFamily="18" charset="0"/>
                      </a:endParaRPr>
                    </a:p>
                  </a:txBody>
                  <a:tcPr/>
                </a:tc>
              </a:tr>
              <a:tr h="1220467">
                <a:tc>
                  <a:txBody>
                    <a:bodyPr/>
                    <a:lstStyle/>
                    <a:p>
                      <a:r>
                        <a:rPr lang="en-US" dirty="0" err="1" smtClean="0">
                          <a:latin typeface="Times New Roman" panose="02020603050405020304" pitchFamily="18" charset="0"/>
                          <a:cs typeface="Times New Roman" panose="02020603050405020304" pitchFamily="18" charset="0"/>
                        </a:rPr>
                        <a:t>Entamoeba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histolytica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amebiasis</a:t>
                      </a:r>
                      <a:r>
                        <a:rPr lang="en-US" dirty="0" smtClean="0">
                          <a:latin typeface="Times New Roman" panose="02020603050405020304" pitchFamily="18" charset="0"/>
                          <a:cs typeface="Times New Roman" panose="02020603050405020304" pitchFamily="18" charset="0"/>
                        </a:rPr>
                        <a:t> cutis)</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smtClean="0">
                          <a:latin typeface="Times New Roman" panose="02020603050405020304" pitchFamily="18" charset="0"/>
                          <a:cs typeface="Times New Roman" panose="02020603050405020304" pitchFamily="18" charset="0"/>
                        </a:rPr>
                        <a:t>Anogenital</a:t>
                      </a:r>
                      <a:r>
                        <a:rPr lang="en-US" dirty="0" smtClean="0">
                          <a:latin typeface="Times New Roman" panose="02020603050405020304" pitchFamily="18" charset="0"/>
                          <a:cs typeface="Times New Roman" panose="02020603050405020304" pitchFamily="18" charset="0"/>
                        </a:rPr>
                        <a:t> ulcers, </a:t>
                      </a:r>
                      <a:r>
                        <a:rPr lang="en-US" dirty="0" err="1" smtClean="0">
                          <a:latin typeface="Times New Roman" panose="02020603050405020304" pitchFamily="18" charset="0"/>
                          <a:cs typeface="Times New Roman" panose="02020603050405020304" pitchFamily="18" charset="0"/>
                        </a:rPr>
                        <a:t>exophytic</a:t>
                      </a:r>
                      <a:r>
                        <a:rPr lang="en-US" dirty="0" smtClean="0">
                          <a:latin typeface="Times New Roman" panose="02020603050405020304" pitchFamily="18" charset="0"/>
                          <a:cs typeface="Times New Roman" panose="02020603050405020304" pitchFamily="18" charset="0"/>
                        </a:rPr>
                        <a:t> lesions; extension of visceral disease to skin around abdominal wounds/colostomy site</a:t>
                      </a:r>
                      <a:endParaRPr lang="en-US" dirty="0">
                        <a:latin typeface="Times New Roman" panose="02020603050405020304" pitchFamily="18" charset="0"/>
                        <a:cs typeface="Times New Roman" panose="02020603050405020304" pitchFamily="18" charset="0"/>
                      </a:endParaRPr>
                    </a:p>
                  </a:txBody>
                  <a:tcPr/>
                </a:tc>
              </a:tr>
              <a:tr h="854327">
                <a:tc>
                  <a:txBody>
                    <a:bodyPr/>
                    <a:lstStyle/>
                    <a:p>
                      <a:r>
                        <a:rPr lang="en-US" dirty="0" smtClean="0">
                          <a:latin typeface="Times New Roman" panose="02020603050405020304" pitchFamily="18" charset="0"/>
                          <a:cs typeface="Times New Roman" panose="02020603050405020304" pitchFamily="18" charset="0"/>
                        </a:rPr>
                        <a:t>Free-living amebae: </a:t>
                      </a:r>
                      <a:r>
                        <a:rPr lang="en-US" dirty="0" err="1" smtClean="0">
                          <a:latin typeface="Times New Roman" panose="02020603050405020304" pitchFamily="18" charset="0"/>
                          <a:cs typeface="Times New Roman" panose="02020603050405020304" pitchFamily="18" charset="0"/>
                        </a:rPr>
                        <a:t>Acanthamoeba</a:t>
                      </a:r>
                      <a:r>
                        <a:rPr lang="en-US" dirty="0" smtClean="0">
                          <a:latin typeface="Times New Roman" panose="02020603050405020304" pitchFamily="18" charset="0"/>
                          <a:cs typeface="Times New Roman" panose="02020603050405020304" pitchFamily="18" charset="0"/>
                        </a:rPr>
                        <a:t> species, </a:t>
                      </a:r>
                      <a:r>
                        <a:rPr lang="en-US" dirty="0" err="1" smtClean="0">
                          <a:latin typeface="Times New Roman" panose="02020603050405020304" pitchFamily="18" charset="0"/>
                          <a:cs typeface="Times New Roman" panose="02020603050405020304" pitchFamily="18" charset="0"/>
                        </a:rPr>
                        <a:t>Balamuthia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mandrillaris</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amebiasis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Ulcers, pustules, nodules, plaques</a:t>
                      </a:r>
                      <a:endParaRPr lang="en-US" dirty="0">
                        <a:latin typeface="Times New Roman" panose="02020603050405020304" pitchFamily="18" charset="0"/>
                        <a:cs typeface="Times New Roman" panose="02020603050405020304" pitchFamily="18" charset="0"/>
                      </a:endParaRPr>
                    </a:p>
                  </a:txBody>
                  <a:tcPr/>
                </a:tc>
              </a:tr>
              <a:tr h="854327">
                <a:tc>
                  <a:txBody>
                    <a:bodyPr/>
                    <a:lstStyle/>
                    <a:p>
                      <a:r>
                        <a:rPr lang="en-US" dirty="0" err="1" smtClean="0">
                          <a:latin typeface="Times New Roman" panose="02020603050405020304" pitchFamily="18" charset="0"/>
                          <a:cs typeface="Times New Roman" panose="02020603050405020304" pitchFamily="18" charset="0"/>
                        </a:rPr>
                        <a:t>Leishmania</a:t>
                      </a:r>
                      <a:r>
                        <a:rPr lang="en-US" dirty="0" smtClean="0">
                          <a:latin typeface="Times New Roman" panose="02020603050405020304" pitchFamily="18" charset="0"/>
                          <a:cs typeface="Times New Roman" panose="02020603050405020304" pitchFamily="18" charset="0"/>
                        </a:rPr>
                        <a:t> species (cutaneous and </a:t>
                      </a:r>
                      <a:r>
                        <a:rPr lang="en-US" dirty="0" err="1" smtClean="0">
                          <a:latin typeface="Times New Roman" panose="02020603050405020304" pitchFamily="18" charset="0"/>
                          <a:cs typeface="Times New Roman" panose="02020603050405020304" pitchFamily="18" charset="0"/>
                        </a:rPr>
                        <a:t>mucocutaneous</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leishmaniasis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Cutaneous: varies by form of disease, ulcers, macules, papules, nodules, patches; </a:t>
                      </a:r>
                      <a:r>
                        <a:rPr lang="en-US" dirty="0" err="1" smtClean="0">
                          <a:latin typeface="Times New Roman" panose="02020603050405020304" pitchFamily="18" charset="0"/>
                          <a:cs typeface="Times New Roman" panose="02020603050405020304" pitchFamily="18" charset="0"/>
                        </a:rPr>
                        <a:t>Mucocutaneous</a:t>
                      </a:r>
                      <a:r>
                        <a:rPr lang="en-US" dirty="0" smtClean="0">
                          <a:latin typeface="Times New Roman" panose="02020603050405020304" pitchFamily="18" charset="0"/>
                          <a:cs typeface="Times New Roman" panose="02020603050405020304" pitchFamily="18" charset="0"/>
                        </a:rPr>
                        <a:t>: destructive ulcerative lesions</a:t>
                      </a:r>
                      <a:endParaRPr lang="en-US" dirty="0">
                        <a:latin typeface="Times New Roman" panose="02020603050405020304" pitchFamily="18" charset="0"/>
                        <a:cs typeface="Times New Roman" panose="02020603050405020304" pitchFamily="18" charset="0"/>
                      </a:endParaRPr>
                    </a:p>
                  </a:txBody>
                  <a:tcPr/>
                </a:tc>
              </a:tr>
              <a:tr h="488187">
                <a:tc>
                  <a:txBody>
                    <a:bodyPr/>
                    <a:lstStyle/>
                    <a:p>
                      <a:r>
                        <a:rPr lang="en-US" dirty="0" smtClean="0">
                          <a:latin typeface="Times New Roman" panose="02020603050405020304" pitchFamily="18" charset="0"/>
                          <a:cs typeface="Times New Roman" panose="02020603050405020304" pitchFamily="18" charset="0"/>
                        </a:rPr>
                        <a:t>Toxoplasma </a:t>
                      </a:r>
                      <a:r>
                        <a:rPr lang="en-US" dirty="0" err="1" smtClean="0">
                          <a:latin typeface="Times New Roman" panose="02020603050405020304" pitchFamily="18" charset="0"/>
                          <a:cs typeface="Times New Roman" panose="02020603050405020304" pitchFamily="18" charset="0"/>
                        </a:rPr>
                        <a:t>gondii</a:t>
                      </a:r>
                      <a:r>
                        <a:rPr lang="en-US" dirty="0" smtClean="0">
                          <a:latin typeface="Times New Roman" panose="02020603050405020304" pitchFamily="18" charset="0"/>
                          <a:cs typeface="Times New Roman" panose="02020603050405020304" pitchFamily="18" charset="0"/>
                        </a:rPr>
                        <a:t> (toxoplasmosis)</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Macules, papules; hemorrhagic, </a:t>
                      </a:r>
                      <a:r>
                        <a:rPr lang="en-US" dirty="0" err="1" smtClean="0">
                          <a:latin typeface="Times New Roman" panose="02020603050405020304" pitchFamily="18" charset="0"/>
                          <a:cs typeface="Times New Roman" panose="02020603050405020304" pitchFamily="18" charset="0"/>
                        </a:rPr>
                        <a:t>lichenoid</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exfoliative</a:t>
                      </a:r>
                      <a:r>
                        <a:rPr lang="en-US" dirty="0" smtClean="0">
                          <a:latin typeface="Times New Roman" panose="02020603050405020304" pitchFamily="18" charset="0"/>
                          <a:cs typeface="Times New Roman" panose="02020603050405020304" pitchFamily="18" charset="0"/>
                        </a:rPr>
                        <a:t> lesions</a:t>
                      </a:r>
                      <a:endParaRPr lang="en-US" dirty="0">
                        <a:latin typeface="Times New Roman" panose="02020603050405020304" pitchFamily="18" charset="0"/>
                        <a:cs typeface="Times New Roman" panose="02020603050405020304" pitchFamily="18" charset="0"/>
                      </a:endParaRPr>
                    </a:p>
                  </a:txBody>
                  <a:tcPr/>
                </a:tc>
              </a:tr>
              <a:tr h="488187">
                <a:tc>
                  <a:txBody>
                    <a:bodyPr/>
                    <a:lstStyle/>
                    <a:p>
                      <a:r>
                        <a:rPr lang="en-US" dirty="0" err="1" smtClean="0">
                          <a:latin typeface="Times New Roman" panose="02020603050405020304" pitchFamily="18" charset="0"/>
                          <a:cs typeface="Times New Roman" panose="02020603050405020304" pitchFamily="18" charset="0"/>
                        </a:rPr>
                        <a:t>Trypanosoma</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Chancre at bite site, </a:t>
                      </a:r>
                      <a:r>
                        <a:rPr lang="en-US" dirty="0" err="1" smtClean="0">
                          <a:latin typeface="Times New Roman" panose="02020603050405020304" pitchFamily="18" charset="0"/>
                          <a:cs typeface="Times New Roman" panose="02020603050405020304" pitchFamily="18" charset="0"/>
                        </a:rPr>
                        <a:t>maculopapular</a:t>
                      </a:r>
                      <a:r>
                        <a:rPr lang="en-US" dirty="0" smtClean="0">
                          <a:latin typeface="Times New Roman" panose="02020603050405020304" pitchFamily="18" charset="0"/>
                          <a:cs typeface="Times New Roman" panose="02020603050405020304" pitchFamily="18" charset="0"/>
                        </a:rPr>
                        <a:t> rash with </a:t>
                      </a:r>
                      <a:r>
                        <a:rPr lang="en-US" dirty="0" err="1" smtClean="0">
                          <a:latin typeface="Times New Roman" panose="02020603050405020304" pitchFamily="18" charset="0"/>
                          <a:cs typeface="Times New Roman" panose="02020603050405020304" pitchFamily="18" charset="0"/>
                        </a:rPr>
                        <a:t>circinate</a:t>
                      </a:r>
                      <a:r>
                        <a:rPr lang="en-US" dirty="0" smtClean="0">
                          <a:latin typeface="Times New Roman" panose="02020603050405020304" pitchFamily="18" charset="0"/>
                          <a:cs typeface="Times New Roman" panose="02020603050405020304" pitchFamily="18" charset="0"/>
                        </a:rPr>
                        <a:t> forms</a:t>
                      </a:r>
                      <a:endParaRPr lang="en-US"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20349759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smtClean="0">
                <a:latin typeface="Times New Roman" panose="02020603050405020304" pitchFamily="18" charset="0"/>
                <a:cs typeface="Times New Roman" panose="02020603050405020304" pitchFamily="18" charset="0"/>
              </a:rPr>
              <a:t>FIG. </a:t>
            </a:r>
            <a:r>
              <a:rPr lang="en-US" sz="1800" dirty="0">
                <a:latin typeface="Times New Roman" panose="02020603050405020304" pitchFamily="18" charset="0"/>
                <a:cs typeface="Times New Roman" panose="02020603050405020304" pitchFamily="18" charset="0"/>
              </a:rPr>
              <a:t>Crust from a patient with crusted scabies </a:t>
            </a:r>
            <a:r>
              <a:rPr lang="en-US" sz="1800" dirty="0" smtClean="0">
                <a:latin typeface="Times New Roman" panose="02020603050405020304" pitchFamily="18" charset="0"/>
                <a:cs typeface="Times New Roman" panose="02020603050405020304" pitchFamily="18" charset="0"/>
              </a:rPr>
              <a:t>showing three </a:t>
            </a:r>
            <a:r>
              <a:rPr lang="en-US" sz="1800" dirty="0">
                <a:latin typeface="Times New Roman" panose="02020603050405020304" pitchFamily="18" charset="0"/>
                <a:cs typeface="Times New Roman" panose="02020603050405020304" pitchFamily="18" charset="0"/>
              </a:rPr>
              <a:t>scabies mite eggs (arrows) and a coiled empty egg </a:t>
            </a:r>
            <a:r>
              <a:rPr lang="en-US" sz="1800" dirty="0" smtClean="0">
                <a:latin typeface="Times New Roman" panose="02020603050405020304" pitchFamily="18" charset="0"/>
                <a:cs typeface="Times New Roman" panose="02020603050405020304" pitchFamily="18" charset="0"/>
              </a:rPr>
              <a:t>shell (</a:t>
            </a:r>
            <a:r>
              <a:rPr lang="en-US" sz="1800" dirty="0">
                <a:latin typeface="Times New Roman" panose="02020603050405020304" pitchFamily="18" charset="0"/>
                <a:cs typeface="Times New Roman" panose="02020603050405020304" pitchFamily="18" charset="0"/>
              </a:rPr>
              <a:t>arrow head) commonly referred to as a “pink pigtail” (</a:t>
            </a:r>
            <a:r>
              <a:rPr lang="en-US" sz="1800" dirty="0" err="1" smtClean="0">
                <a:latin typeface="Times New Roman" panose="02020603050405020304" pitchFamily="18" charset="0"/>
                <a:cs typeface="Times New Roman" panose="02020603050405020304" pitchFamily="18" charset="0"/>
              </a:rPr>
              <a:t>hematoxylin</a:t>
            </a:r>
            <a:r>
              <a:rPr lang="en-US" sz="1800" dirty="0" smtClean="0">
                <a:latin typeface="Times New Roman" panose="02020603050405020304" pitchFamily="18" charset="0"/>
                <a:cs typeface="Times New Roman" panose="02020603050405020304" pitchFamily="18" charset="0"/>
              </a:rPr>
              <a:t> and </a:t>
            </a:r>
            <a:r>
              <a:rPr lang="en-US" sz="1800" dirty="0">
                <a:latin typeface="Times New Roman" panose="02020603050405020304" pitchFamily="18" charset="0"/>
                <a:cs typeface="Times New Roman" panose="02020603050405020304" pitchFamily="18" charset="0"/>
              </a:rPr>
              <a:t>eosin, ×100). </a:t>
            </a:r>
          </a:p>
        </p:txBody>
      </p:sp>
      <p:pic>
        <p:nvPicPr>
          <p:cNvPr id="6" name="Content Placeholder 5"/>
          <p:cNvPicPr>
            <a:picLocks noGrp="1" noChangeAspect="1"/>
          </p:cNvPicPr>
          <p:nvPr>
            <p:ph idx="1"/>
          </p:nvPr>
        </p:nvPicPr>
        <p:blipFill>
          <a:blip r:embed="rId2"/>
          <a:stretch>
            <a:fillRect/>
          </a:stretch>
        </p:blipFill>
        <p:spPr>
          <a:xfrm>
            <a:off x="1524000" y="1503653"/>
            <a:ext cx="9144000" cy="5167312"/>
          </a:xfrm>
          <a:prstGeom prst="rect">
            <a:avLst/>
          </a:prstGeom>
        </p:spPr>
      </p:pic>
    </p:spTree>
    <p:extLst>
      <p:ext uri="{BB962C8B-B14F-4D97-AF65-F5344CB8AC3E}">
        <p14:creationId xmlns:p14="http://schemas.microsoft.com/office/powerpoint/2010/main" val="14257571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600" dirty="0" smtClean="0">
                <a:latin typeface="Times New Roman" panose="02020603050405020304" pitchFamily="18" charset="0"/>
                <a:cs typeface="Times New Roman" panose="02020603050405020304" pitchFamily="18" charset="0"/>
              </a:rPr>
              <a:t>FIG. </a:t>
            </a:r>
            <a:r>
              <a:rPr lang="en-US" sz="1600" dirty="0">
                <a:latin typeface="Times New Roman" panose="02020603050405020304" pitchFamily="18" charset="0"/>
                <a:cs typeface="Times New Roman" panose="02020603050405020304" pitchFamily="18" charset="0"/>
              </a:rPr>
              <a:t>Biopsy demonstrating 2 adult mites within the </a:t>
            </a:r>
            <a:r>
              <a:rPr lang="en-US" sz="1600" dirty="0" smtClean="0">
                <a:latin typeface="Times New Roman" panose="02020603050405020304" pitchFamily="18" charset="0"/>
                <a:cs typeface="Times New Roman" panose="02020603050405020304" pitchFamily="18" charset="0"/>
              </a:rPr>
              <a:t>stratum </a:t>
            </a:r>
            <a:r>
              <a:rPr lang="en-US" sz="1600" dirty="0" err="1" smtClean="0">
                <a:latin typeface="Times New Roman" panose="02020603050405020304" pitchFamily="18" charset="0"/>
                <a:cs typeface="Times New Roman" panose="02020603050405020304" pitchFamily="18" charset="0"/>
              </a:rPr>
              <a:t>corneum</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with associated hyperkeratosis and </a:t>
            </a:r>
            <a:r>
              <a:rPr lang="en-US" sz="1600" dirty="0" err="1">
                <a:latin typeface="Times New Roman" panose="02020603050405020304" pitchFamily="18" charset="0"/>
                <a:cs typeface="Times New Roman" panose="02020603050405020304" pitchFamily="18" charset="0"/>
              </a:rPr>
              <a:t>parakeratosis</a:t>
            </a: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hematoxylin</a:t>
            </a:r>
            <a:r>
              <a:rPr lang="en-US" sz="1600" dirty="0">
                <a:latin typeface="Times New Roman" panose="02020603050405020304" pitchFamily="18" charset="0"/>
                <a:cs typeface="Times New Roman" panose="02020603050405020304" pitchFamily="18" charset="0"/>
              </a:rPr>
              <a:t> and eosin, ×100). </a:t>
            </a:r>
            <a:r>
              <a:rPr lang="en-US" sz="1600" dirty="0" err="1">
                <a:latin typeface="Times New Roman" panose="02020603050405020304" pitchFamily="18" charset="0"/>
                <a:cs typeface="Times New Roman" panose="02020603050405020304" pitchFamily="18" charset="0"/>
              </a:rPr>
              <a:t>Cuticular</a:t>
            </a:r>
            <a:r>
              <a:rPr lang="en-US" sz="1600" dirty="0">
                <a:latin typeface="Times New Roman" panose="02020603050405020304" pitchFamily="18" charset="0"/>
                <a:cs typeface="Times New Roman" panose="02020603050405020304" pitchFamily="18" charset="0"/>
              </a:rPr>
              <a:t> spines (inset, arrow) </a:t>
            </a:r>
            <a:r>
              <a:rPr lang="en-US" sz="1600" dirty="0" smtClean="0">
                <a:latin typeface="Times New Roman" panose="02020603050405020304" pitchFamily="18" charset="0"/>
                <a:cs typeface="Times New Roman" panose="02020603050405020304" pitchFamily="18" charset="0"/>
              </a:rPr>
              <a:t>are visible </a:t>
            </a:r>
            <a:r>
              <a:rPr lang="en-US" sz="1600" dirty="0">
                <a:latin typeface="Times New Roman" panose="02020603050405020304" pitchFamily="18" charset="0"/>
                <a:cs typeface="Times New Roman" panose="02020603050405020304" pitchFamily="18" charset="0"/>
              </a:rPr>
              <a:t>with higher magnification (×400). </a:t>
            </a:r>
          </a:p>
        </p:txBody>
      </p:sp>
      <p:pic>
        <p:nvPicPr>
          <p:cNvPr id="4" name="Content Placeholder 3"/>
          <p:cNvPicPr>
            <a:picLocks noGrp="1" noChangeAspect="1"/>
          </p:cNvPicPr>
          <p:nvPr>
            <p:ph idx="1"/>
          </p:nvPr>
        </p:nvPicPr>
        <p:blipFill>
          <a:blip r:embed="rId2"/>
          <a:stretch>
            <a:fillRect/>
          </a:stretch>
        </p:blipFill>
        <p:spPr>
          <a:xfrm>
            <a:off x="1120462" y="1690689"/>
            <a:ext cx="10122794" cy="4710112"/>
          </a:xfrm>
          <a:prstGeom prst="rect">
            <a:avLst/>
          </a:prstGeom>
        </p:spPr>
      </p:pic>
    </p:spTree>
    <p:extLst>
      <p:ext uri="{BB962C8B-B14F-4D97-AF65-F5344CB8AC3E}">
        <p14:creationId xmlns:p14="http://schemas.microsoft.com/office/powerpoint/2010/main" val="927843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latin typeface="Times New Roman" panose="02020603050405020304" pitchFamily="18" charset="0"/>
                <a:cs typeface="Times New Roman" panose="02020603050405020304" pitchFamily="18" charset="0"/>
              </a:rPr>
              <a:t>FIG. </a:t>
            </a:r>
            <a:r>
              <a:rPr lang="en-US" sz="2000" dirty="0">
                <a:latin typeface="Times New Roman" panose="02020603050405020304" pitchFamily="18" charset="0"/>
                <a:cs typeface="Times New Roman" panose="02020603050405020304" pitchFamily="18" charset="0"/>
              </a:rPr>
              <a:t>Two </a:t>
            </a:r>
            <a:r>
              <a:rPr lang="en-US" sz="2000" dirty="0" err="1">
                <a:latin typeface="Times New Roman" panose="02020603050405020304" pitchFamily="18" charset="0"/>
                <a:cs typeface="Times New Roman" panose="02020603050405020304" pitchFamily="18" charset="0"/>
              </a:rPr>
              <a:t>Demodex</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folliculorum</a:t>
            </a:r>
            <a:r>
              <a:rPr lang="en-US" sz="2000" dirty="0">
                <a:latin typeface="Times New Roman" panose="02020603050405020304" pitchFamily="18" charset="0"/>
                <a:cs typeface="Times New Roman" panose="02020603050405020304" pitchFamily="18" charset="0"/>
              </a:rPr>
              <a:t> adult mites within a hair follicle (A, </a:t>
            </a:r>
            <a:r>
              <a:rPr lang="en-US" sz="2000" dirty="0" err="1">
                <a:latin typeface="Times New Roman" panose="02020603050405020304" pitchFamily="18" charset="0"/>
                <a:cs typeface="Times New Roman" panose="02020603050405020304" pitchFamily="18" charset="0"/>
              </a:rPr>
              <a:t>hematoxylin</a:t>
            </a:r>
            <a:r>
              <a:rPr lang="en-US" sz="2000" dirty="0">
                <a:latin typeface="Times New Roman" panose="02020603050405020304" pitchFamily="18" charset="0"/>
                <a:cs typeface="Times New Roman" panose="02020603050405020304" pitchFamily="18" charset="0"/>
              </a:rPr>
              <a:t> and eosin, ×400). The morphologic features </a:t>
            </a:r>
            <a:r>
              <a:rPr lang="en-US" sz="2000" dirty="0" smtClean="0">
                <a:latin typeface="Times New Roman" panose="02020603050405020304" pitchFamily="18" charset="0"/>
                <a:cs typeface="Times New Roman" panose="02020603050405020304" pitchFamily="18" charset="0"/>
              </a:rPr>
              <a:t>are most </a:t>
            </a:r>
            <a:r>
              <a:rPr lang="en-US" sz="2000" dirty="0">
                <a:latin typeface="Times New Roman" panose="02020603050405020304" pitchFamily="18" charset="0"/>
                <a:cs typeface="Times New Roman" panose="02020603050405020304" pitchFamily="18" charset="0"/>
              </a:rPr>
              <a:t>clearly seen in skin scrapings (B, ×1000); note the presence of 8 short legs (arrow head) and mouthparts (arrow</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253803" y="1825625"/>
            <a:ext cx="8641723" cy="4351338"/>
          </a:xfrm>
          <a:prstGeom prst="rect">
            <a:avLst/>
          </a:prstGeom>
        </p:spPr>
      </p:pic>
    </p:spTree>
    <p:extLst>
      <p:ext uri="{BB962C8B-B14F-4D97-AF65-F5344CB8AC3E}">
        <p14:creationId xmlns:p14="http://schemas.microsoft.com/office/powerpoint/2010/main" val="3825092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b="1" dirty="0" smtClean="0"/>
              <a:t>FIG. </a:t>
            </a:r>
            <a:r>
              <a:rPr lang="en-US" sz="1800" b="1" dirty="0"/>
              <a:t>Anterior end of an unspecified </a:t>
            </a:r>
            <a:r>
              <a:rPr lang="en-US" sz="2400" b="1" dirty="0" err="1"/>
              <a:t>myiasis</a:t>
            </a:r>
            <a:r>
              <a:rPr lang="en-US" sz="2400" b="1" dirty="0"/>
              <a:t>-causing fly </a:t>
            </a:r>
            <a:r>
              <a:rPr lang="en-US" sz="2400" b="1" dirty="0" smtClean="0"/>
              <a:t>larvae showing </a:t>
            </a:r>
            <a:r>
              <a:rPr lang="en-US" sz="2400" b="1" dirty="0"/>
              <a:t>the mouthparts (arrow) and cuticle with sclerotized </a:t>
            </a:r>
            <a:r>
              <a:rPr lang="en-US" sz="2400" b="1" dirty="0" smtClean="0"/>
              <a:t>spines (</a:t>
            </a:r>
            <a:r>
              <a:rPr lang="en-US" sz="2400" b="1" dirty="0" err="1" smtClean="0"/>
              <a:t>hematoxylin</a:t>
            </a:r>
            <a:r>
              <a:rPr lang="en-US" sz="2400" b="1" dirty="0" smtClean="0"/>
              <a:t> </a:t>
            </a:r>
            <a:r>
              <a:rPr lang="en-US" sz="2400" b="1" dirty="0"/>
              <a:t>and eosin, ×20). The spines are seen in greater detail </a:t>
            </a:r>
            <a:r>
              <a:rPr lang="en-US" sz="2400" b="1" dirty="0" smtClean="0"/>
              <a:t>in the </a:t>
            </a:r>
            <a:r>
              <a:rPr lang="en-US" sz="2400" b="1" dirty="0"/>
              <a:t>inset (×100, arrow head).</a:t>
            </a:r>
          </a:p>
        </p:txBody>
      </p:sp>
      <p:pic>
        <p:nvPicPr>
          <p:cNvPr id="4" name="Content Placeholder 3"/>
          <p:cNvPicPr>
            <a:picLocks noGrp="1" noChangeAspect="1"/>
          </p:cNvPicPr>
          <p:nvPr>
            <p:ph idx="1"/>
          </p:nvPr>
        </p:nvPicPr>
        <p:blipFill>
          <a:blip r:embed="rId2"/>
          <a:stretch>
            <a:fillRect/>
          </a:stretch>
        </p:blipFill>
        <p:spPr>
          <a:xfrm>
            <a:off x="2331076" y="1918953"/>
            <a:ext cx="7572778" cy="4468968"/>
          </a:xfrm>
          <a:prstGeom prst="rect">
            <a:avLst/>
          </a:prstGeom>
        </p:spPr>
      </p:pic>
    </p:spTree>
    <p:extLst>
      <p:ext uri="{BB962C8B-B14F-4D97-AF65-F5344CB8AC3E}">
        <p14:creationId xmlns:p14="http://schemas.microsoft.com/office/powerpoint/2010/main" val="28654817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en-US" sz="2000" dirty="0" smtClean="0">
                <a:latin typeface="Times New Roman" panose="02020603050405020304" pitchFamily="18" charset="0"/>
                <a:cs typeface="Times New Roman" panose="02020603050405020304" pitchFamily="18" charset="0"/>
              </a:rPr>
              <a:t>FIG. </a:t>
            </a:r>
            <a:r>
              <a:rPr lang="en-US" sz="2000" dirty="0">
                <a:latin typeface="Times New Roman" panose="02020603050405020304" pitchFamily="18" charset="0"/>
                <a:cs typeface="Times New Roman" panose="02020603050405020304" pitchFamily="18" charset="0"/>
              </a:rPr>
              <a:t>Punch biopsy taken from the edge of an ulcer due to cutaneous </a:t>
            </a:r>
            <a:r>
              <a:rPr lang="en-US" sz="2000" dirty="0" err="1">
                <a:latin typeface="Times New Roman" panose="02020603050405020304" pitchFamily="18" charset="0"/>
                <a:cs typeface="Times New Roman" panose="02020603050405020304" pitchFamily="18" charset="0"/>
              </a:rPr>
              <a:t>leishmaniasis</a:t>
            </a:r>
            <a:r>
              <a:rPr lang="en-US" sz="2000" dirty="0">
                <a:latin typeface="Times New Roman" panose="02020603050405020304" pitchFamily="18" charset="0"/>
                <a:cs typeface="Times New Roman" panose="02020603050405020304" pitchFamily="18" charset="0"/>
              </a:rPr>
              <a:t>. Note the diffuse involvement of the epidermis </a:t>
            </a:r>
            <a:r>
              <a:rPr lang="en-US" sz="2000" dirty="0" smtClean="0">
                <a:latin typeface="Times New Roman" panose="02020603050405020304" pitchFamily="18" charset="0"/>
                <a:cs typeface="Times New Roman" panose="02020603050405020304" pitchFamily="18" charset="0"/>
              </a:rPr>
              <a:t>and dermis</a:t>
            </a:r>
            <a:r>
              <a:rPr lang="en-US" sz="2000" dirty="0">
                <a:latin typeface="Times New Roman" panose="02020603050405020304" pitchFamily="18" charset="0"/>
                <a:cs typeface="Times New Roman" panose="02020603050405020304" pitchFamily="18" charset="0"/>
              </a:rPr>
              <a:t>, extending into the underlying subcutaneous tissue (A, </a:t>
            </a:r>
            <a:r>
              <a:rPr lang="en-US" sz="2000" dirty="0" err="1">
                <a:latin typeface="Times New Roman" panose="02020603050405020304" pitchFamily="18" charset="0"/>
                <a:cs typeface="Times New Roman" panose="02020603050405020304" pitchFamily="18" charset="0"/>
              </a:rPr>
              <a:t>hematoxylin</a:t>
            </a:r>
            <a:r>
              <a:rPr lang="en-US" sz="2000" dirty="0">
                <a:latin typeface="Times New Roman" panose="02020603050405020304" pitchFamily="18" charset="0"/>
                <a:cs typeface="Times New Roman" panose="02020603050405020304" pitchFamily="18" charset="0"/>
              </a:rPr>
              <a:t> and eosin, ×20). On higher magnification (B, ×1000), </a:t>
            </a:r>
            <a:r>
              <a:rPr lang="en-US" sz="2000" dirty="0" smtClean="0">
                <a:latin typeface="Times New Roman" panose="02020603050405020304" pitchFamily="18" charset="0"/>
                <a:cs typeface="Times New Roman" panose="02020603050405020304" pitchFamily="18" charset="0"/>
              </a:rPr>
              <a:t>collections of </a:t>
            </a:r>
            <a:r>
              <a:rPr lang="en-US" sz="2000" dirty="0" err="1">
                <a:latin typeface="Times New Roman" panose="02020603050405020304" pitchFamily="18" charset="0"/>
                <a:cs typeface="Times New Roman" panose="02020603050405020304" pitchFamily="18" charset="0"/>
              </a:rPr>
              <a:t>amastigotes</a:t>
            </a:r>
            <a:r>
              <a:rPr lang="en-US" sz="2000" dirty="0">
                <a:latin typeface="Times New Roman" panose="02020603050405020304" pitchFamily="18" charset="0"/>
                <a:cs typeface="Times New Roman" panose="02020603050405020304" pitchFamily="18" charset="0"/>
              </a:rPr>
              <a:t> are seen within </a:t>
            </a:r>
            <a:r>
              <a:rPr lang="en-US" sz="2000" dirty="0" err="1">
                <a:latin typeface="Times New Roman" panose="02020603050405020304" pitchFamily="18" charset="0"/>
                <a:cs typeface="Times New Roman" panose="02020603050405020304" pitchFamily="18" charset="0"/>
              </a:rPr>
              <a:t>histiocytes</a:t>
            </a:r>
            <a:r>
              <a:rPr lang="en-US" sz="2000" dirty="0">
                <a:latin typeface="Times New Roman" panose="02020603050405020304" pitchFamily="18" charset="0"/>
                <a:cs typeface="Times New Roman" panose="02020603050405020304" pitchFamily="18" charset="0"/>
              </a:rPr>
              <a:t> (arrow). The morphology of the </a:t>
            </a:r>
            <a:r>
              <a:rPr lang="en-US" sz="2000" dirty="0" err="1">
                <a:latin typeface="Times New Roman" panose="02020603050405020304" pitchFamily="18" charset="0"/>
                <a:cs typeface="Times New Roman" panose="02020603050405020304" pitchFamily="18" charset="0"/>
              </a:rPr>
              <a:t>amastigotes</a:t>
            </a:r>
            <a:r>
              <a:rPr lang="en-US" sz="2000" dirty="0">
                <a:latin typeface="Times New Roman" panose="02020603050405020304" pitchFamily="18" charset="0"/>
                <a:cs typeface="Times New Roman" panose="02020603050405020304" pitchFamily="18" charset="0"/>
              </a:rPr>
              <a:t> including the small eccentric nucleus and </a:t>
            </a:r>
            <a:r>
              <a:rPr lang="en-US" sz="2000" dirty="0" err="1">
                <a:latin typeface="Times New Roman" panose="02020603050405020304" pitchFamily="18" charset="0"/>
                <a:cs typeface="Times New Roman" panose="02020603050405020304" pitchFamily="18" charset="0"/>
              </a:rPr>
              <a:t>kinetoplast</a:t>
            </a:r>
            <a:r>
              <a:rPr lang="en-US" sz="2000" dirty="0">
                <a:latin typeface="Times New Roman" panose="02020603050405020304" pitchFamily="18" charset="0"/>
                <a:cs typeface="Times New Roman" panose="02020603050405020304" pitchFamily="18" charset="0"/>
              </a:rPr>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are best seen on </a:t>
            </a:r>
            <a:r>
              <a:rPr lang="en-US" sz="2000" dirty="0" err="1">
                <a:latin typeface="Times New Roman" panose="02020603050405020304" pitchFamily="18" charset="0"/>
                <a:cs typeface="Times New Roman" panose="02020603050405020304" pitchFamily="18" charset="0"/>
              </a:rPr>
              <a:t>Giemsa</a:t>
            </a:r>
            <a:r>
              <a:rPr lang="en-US" sz="2000" dirty="0">
                <a:latin typeface="Times New Roman" panose="02020603050405020304" pitchFamily="18" charset="0"/>
                <a:cs typeface="Times New Roman" panose="02020603050405020304" pitchFamily="18" charset="0"/>
              </a:rPr>
              <a:t>-stained air-dried touch preparations and aspirates (C, arrow heads, ×1000).</a:t>
            </a:r>
          </a:p>
        </p:txBody>
      </p:sp>
      <p:pic>
        <p:nvPicPr>
          <p:cNvPr id="4" name="Content Placeholder 3"/>
          <p:cNvPicPr>
            <a:picLocks noGrp="1" noChangeAspect="1"/>
          </p:cNvPicPr>
          <p:nvPr>
            <p:ph idx="1"/>
          </p:nvPr>
        </p:nvPicPr>
        <p:blipFill>
          <a:blip r:embed="rId2"/>
          <a:stretch>
            <a:fillRect/>
          </a:stretch>
        </p:blipFill>
        <p:spPr>
          <a:xfrm>
            <a:off x="2498501" y="1825625"/>
            <a:ext cx="6500316" cy="4351338"/>
          </a:xfrm>
          <a:prstGeom prst="rect">
            <a:avLst/>
          </a:prstGeom>
        </p:spPr>
      </p:pic>
    </p:spTree>
    <p:extLst>
      <p:ext uri="{BB962C8B-B14F-4D97-AF65-F5344CB8AC3E}">
        <p14:creationId xmlns:p14="http://schemas.microsoft.com/office/powerpoint/2010/main" val="16325811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smtClean="0"/>
              <a:t>FIG.Cutaneous</a:t>
            </a:r>
            <a:r>
              <a:rPr lang="en-US" sz="2000" dirty="0" smtClean="0"/>
              <a:t> </a:t>
            </a:r>
            <a:r>
              <a:rPr lang="en-US" sz="2000" dirty="0" err="1"/>
              <a:t>amebiasis</a:t>
            </a:r>
            <a:r>
              <a:rPr lang="en-US" sz="2000" dirty="0"/>
              <a:t> due to polymerase chain reaction proven </a:t>
            </a:r>
            <a:r>
              <a:rPr lang="en-US" sz="2000" dirty="0" err="1"/>
              <a:t>Balamuthia</a:t>
            </a:r>
            <a:r>
              <a:rPr lang="en-US" sz="2000" dirty="0"/>
              <a:t> </a:t>
            </a:r>
            <a:r>
              <a:rPr lang="en-US" sz="2000" dirty="0" err="1"/>
              <a:t>mandrillaris</a:t>
            </a:r>
            <a:r>
              <a:rPr lang="en-US" sz="2000" dirty="0"/>
              <a:t>. Both cysts (arrow head) and </a:t>
            </a:r>
            <a:r>
              <a:rPr lang="en-US" sz="2000" dirty="0" err="1" smtClean="0"/>
              <a:t>trophozoites</a:t>
            </a:r>
            <a:r>
              <a:rPr lang="en-US" sz="2000" dirty="0" smtClean="0"/>
              <a:t> (</a:t>
            </a:r>
            <a:r>
              <a:rPr lang="en-US" sz="2000" dirty="0"/>
              <a:t>arrows) are visible among the necrosis and inflammatory cells at high magnification (</a:t>
            </a:r>
            <a:r>
              <a:rPr lang="en-US" sz="2000" dirty="0" err="1"/>
              <a:t>hematoxylin</a:t>
            </a:r>
            <a:r>
              <a:rPr lang="en-US" sz="2000" dirty="0"/>
              <a:t> and eosin, ×400 A, ×1000 B). A </a:t>
            </a:r>
            <a:r>
              <a:rPr lang="en-US" sz="2000" dirty="0" smtClean="0"/>
              <a:t>careful search </a:t>
            </a:r>
            <a:r>
              <a:rPr lang="en-US" sz="2000" dirty="0"/>
              <a:t>is often necessary to identify organisms.</a:t>
            </a:r>
          </a:p>
        </p:txBody>
      </p:sp>
      <p:pic>
        <p:nvPicPr>
          <p:cNvPr id="4" name="Content Placeholder 3"/>
          <p:cNvPicPr>
            <a:picLocks noGrp="1" noChangeAspect="1"/>
          </p:cNvPicPr>
          <p:nvPr>
            <p:ph idx="1"/>
          </p:nvPr>
        </p:nvPicPr>
        <p:blipFill>
          <a:blip r:embed="rId2"/>
          <a:stretch>
            <a:fillRect/>
          </a:stretch>
        </p:blipFill>
        <p:spPr>
          <a:xfrm>
            <a:off x="3193183" y="1825625"/>
            <a:ext cx="5805634" cy="4351338"/>
          </a:xfrm>
          <a:prstGeom prst="rect">
            <a:avLst/>
          </a:prstGeom>
        </p:spPr>
      </p:pic>
    </p:spTree>
    <p:extLst>
      <p:ext uri="{BB962C8B-B14F-4D97-AF65-F5344CB8AC3E}">
        <p14:creationId xmlns:p14="http://schemas.microsoft.com/office/powerpoint/2010/main" val="2526725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nSpc>
                <a:spcPct val="100000"/>
              </a:lnSpc>
              <a:spcBef>
                <a:spcPct val="20000"/>
              </a:spcBef>
            </a:pP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Microscopic Examination</a:t>
            </a:r>
            <a:br>
              <a:rPr lang="en-US" sz="3200" b="1" dirty="0">
                <a:solidFill>
                  <a:srgbClr val="FF0000"/>
                </a:solidFill>
                <a:latin typeface="Times New Roman" pitchFamily="18" charset="0"/>
                <a:cs typeface="Times New Roman" pitchFamily="18" charset="0"/>
              </a:rPr>
            </a:br>
            <a:r>
              <a:rPr lang="en-US" sz="2400" b="1" dirty="0">
                <a:solidFill>
                  <a:prstClr val="black"/>
                </a:solidFill>
                <a:latin typeface="Times New Roman" pitchFamily="18" charset="0"/>
                <a:cs typeface="Times New Roman" pitchFamily="18" charset="0"/>
              </a:rPr>
              <a:t/>
            </a:r>
            <a:br>
              <a:rPr lang="en-US" sz="2400" b="1" dirty="0">
                <a:solidFill>
                  <a:prstClr val="black"/>
                </a:solidFill>
                <a:latin typeface="Times New Roman" pitchFamily="18" charset="0"/>
                <a:cs typeface="Times New Roman" pitchFamily="18" charset="0"/>
              </a:rPr>
            </a:br>
            <a:r>
              <a:rPr lang="en-US" sz="2400" dirty="0" smtClean="0">
                <a:solidFill>
                  <a:prstClr val="black"/>
                </a:solidFill>
                <a:latin typeface="Times New Roman" pitchFamily="18" charset="0"/>
                <a:cs typeface="Times New Roman" pitchFamily="18" charset="0"/>
              </a:rPr>
              <a:t>The </a:t>
            </a:r>
            <a:r>
              <a:rPr lang="en-US" sz="2400" dirty="0">
                <a:solidFill>
                  <a:prstClr val="black"/>
                </a:solidFill>
                <a:latin typeface="Times New Roman" pitchFamily="18" charset="0"/>
                <a:cs typeface="Times New Roman" pitchFamily="18" charset="0"/>
              </a:rPr>
              <a:t>majority of intestinal, blood, urinary and skin parasites are usually detected by microscopically in stained or unstained; either directly or following </a:t>
            </a:r>
            <a:r>
              <a:rPr lang="en-US" sz="2400" dirty="0" smtClean="0">
                <a:solidFill>
                  <a:prstClr val="black"/>
                </a:solidFill>
                <a:latin typeface="Times New Roman" pitchFamily="18" charset="0"/>
                <a:cs typeface="Times New Roman" pitchFamily="18" charset="0"/>
              </a:rPr>
              <a:t>concentrations</a:t>
            </a:r>
            <a:endParaRPr lang="en-US" sz="40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342900" lvl="0" indent="-342900" algn="just">
              <a:lnSpc>
                <a:spcPct val="100000"/>
              </a:lnSpc>
              <a:spcBef>
                <a:spcPct val="20000"/>
              </a:spcBef>
            </a:pPr>
            <a:r>
              <a:rPr lang="en-US" sz="3200" b="1" dirty="0">
                <a:solidFill>
                  <a:srgbClr val="FF0000"/>
                </a:solidFill>
                <a:latin typeface="Times New Roman" pitchFamily="18" charset="0"/>
                <a:cs typeface="Times New Roman" pitchFamily="18" charset="0"/>
              </a:rPr>
              <a:t>A\ Stool Examination</a:t>
            </a:r>
            <a:endParaRPr lang="en-US" sz="2000" dirty="0" smtClean="0">
              <a:solidFill>
                <a:prstClr val="black"/>
              </a:solidFill>
              <a:latin typeface="Times New Roman" pitchFamily="18" charset="0"/>
              <a:cs typeface="Times New Roman" pitchFamily="18" charset="0"/>
            </a:endParaRPr>
          </a:p>
          <a:p>
            <a:pPr marL="342900" lvl="0" indent="-342900" algn="just">
              <a:lnSpc>
                <a:spcPct val="100000"/>
              </a:lnSpc>
              <a:spcBef>
                <a:spcPct val="20000"/>
              </a:spcBef>
            </a:pPr>
            <a:r>
              <a:rPr lang="en-US" dirty="0">
                <a:solidFill>
                  <a:prstClr val="black"/>
                </a:solidFill>
                <a:latin typeface="Times New Roman" pitchFamily="18" charset="0"/>
                <a:cs typeface="Times New Roman" pitchFamily="18" charset="0"/>
              </a:rPr>
              <a:t>General Stool Examination (GSE) is carried out in laboratories for various diagnostic purposes. Examination of stool is very helpful in the diagnosis of disease of the gastrointestinal tract.</a:t>
            </a:r>
          </a:p>
          <a:p>
            <a:pPr marL="342900" lvl="0" indent="-342900" algn="just">
              <a:lnSpc>
                <a:spcPct val="100000"/>
              </a:lnSpc>
              <a:spcBef>
                <a:spcPct val="20000"/>
              </a:spcBef>
            </a:pPr>
            <a:r>
              <a:rPr lang="en-US" dirty="0" smtClean="0">
                <a:solidFill>
                  <a:prstClr val="black"/>
                </a:solidFill>
                <a:latin typeface="Times New Roman" pitchFamily="18" charset="0"/>
                <a:cs typeface="Times New Roman" pitchFamily="18" charset="0"/>
              </a:rPr>
              <a:t>The </a:t>
            </a:r>
            <a:r>
              <a:rPr lang="en-US" dirty="0">
                <a:solidFill>
                  <a:prstClr val="black"/>
                </a:solidFill>
                <a:latin typeface="Times New Roman" pitchFamily="18" charset="0"/>
                <a:cs typeface="Times New Roman" pitchFamily="18" charset="0"/>
              </a:rPr>
              <a:t>most frequently performed parasitological procedure is the stool examination. </a:t>
            </a:r>
            <a:endParaRPr lang="en-US" dirty="0" smtClean="0">
              <a:solidFill>
                <a:prstClr val="black"/>
              </a:solidFill>
              <a:latin typeface="Times New Roman" pitchFamily="18" charset="0"/>
              <a:cs typeface="Times New Roman" pitchFamily="18" charset="0"/>
            </a:endParaRPr>
          </a:p>
          <a:p>
            <a:pPr marL="342900" lvl="0" indent="-342900" algn="just">
              <a:lnSpc>
                <a:spcPct val="100000"/>
              </a:lnSpc>
              <a:spcBef>
                <a:spcPct val="20000"/>
              </a:spcBef>
            </a:pPr>
            <a:r>
              <a:rPr lang="en-US" dirty="0" smtClean="0">
                <a:solidFill>
                  <a:prstClr val="black"/>
                </a:solidFill>
                <a:latin typeface="Times New Roman" pitchFamily="18" charset="0"/>
                <a:cs typeface="Times New Roman" pitchFamily="18" charset="0"/>
              </a:rPr>
              <a:t>The </a:t>
            </a:r>
            <a:r>
              <a:rPr lang="en-US" dirty="0">
                <a:solidFill>
                  <a:prstClr val="black"/>
                </a:solidFill>
                <a:latin typeface="Times New Roman" pitchFamily="18" charset="0"/>
                <a:cs typeface="Times New Roman" pitchFamily="18" charset="0"/>
              </a:rPr>
              <a:t>detection and identification of parasites; such as adult worms, larvae, eggs, trophozoites and cysts depends on its proper collection.</a:t>
            </a:r>
          </a:p>
          <a:p>
            <a:endParaRPr lang="en-US" dirty="0"/>
          </a:p>
        </p:txBody>
      </p:sp>
    </p:spTree>
    <p:extLst>
      <p:ext uri="{BB962C8B-B14F-4D97-AF65-F5344CB8AC3E}">
        <p14:creationId xmlns:p14="http://schemas.microsoft.com/office/powerpoint/2010/main" val="41434649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en-US" sz="2000" dirty="0" smtClean="0">
                <a:latin typeface="Times New Roman" panose="02020603050405020304" pitchFamily="18" charset="0"/>
                <a:cs typeface="Times New Roman" panose="02020603050405020304" pitchFamily="18" charset="0"/>
              </a:rPr>
              <a:t>FIG. </a:t>
            </a:r>
            <a:r>
              <a:rPr lang="en-US" sz="2000" dirty="0">
                <a:latin typeface="Times New Roman" panose="02020603050405020304" pitchFamily="18" charset="0"/>
                <a:cs typeface="Times New Roman" panose="02020603050405020304" pitchFamily="18" charset="0"/>
              </a:rPr>
              <a:t>Subcutaneous </a:t>
            </a:r>
            <a:r>
              <a:rPr lang="en-US" sz="2000" dirty="0" err="1">
                <a:latin typeface="Times New Roman" panose="02020603050405020304" pitchFamily="18" charset="0"/>
                <a:cs typeface="Times New Roman" panose="02020603050405020304" pitchFamily="18" charset="0"/>
              </a:rPr>
              <a:t>onchocercoma</a:t>
            </a:r>
            <a:r>
              <a:rPr lang="en-US" sz="2000" dirty="0">
                <a:latin typeface="Times New Roman" panose="02020603050405020304" pitchFamily="18" charset="0"/>
                <a:cs typeface="Times New Roman" panose="02020603050405020304" pitchFamily="18" charset="0"/>
              </a:rPr>
              <a:t> showing several cross-sections and longitudinal sections of male and female </a:t>
            </a:r>
            <a:r>
              <a:rPr lang="en-US" sz="2000" dirty="0" err="1" smtClean="0">
                <a:latin typeface="Times New Roman" panose="02020603050405020304" pitchFamily="18" charset="0"/>
                <a:cs typeface="Times New Roman" panose="02020603050405020304" pitchFamily="18" charset="0"/>
              </a:rPr>
              <a:t>Onchocercavolvulus</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hematoxylin</a:t>
            </a:r>
            <a:r>
              <a:rPr lang="en-US" sz="2000" dirty="0">
                <a:latin typeface="Times New Roman" panose="02020603050405020304" pitchFamily="18" charset="0"/>
                <a:cs typeface="Times New Roman" panose="02020603050405020304" pitchFamily="18" charset="0"/>
              </a:rPr>
              <a:t> and eosin, ×20). Higher magnification (B, ×200) demonstrates a female worm with characteristic “</a:t>
            </a:r>
            <a:r>
              <a:rPr lang="en-US" sz="2000" dirty="0" err="1">
                <a:latin typeface="Times New Roman" panose="02020603050405020304" pitchFamily="18" charset="0"/>
                <a:cs typeface="Times New Roman" panose="02020603050405020304" pitchFamily="18" charset="0"/>
              </a:rPr>
              <a:t>doublebarrel</a:t>
            </a:r>
            <a:r>
              <a:rPr lang="en-US" sz="2000" dirty="0" smtClean="0">
                <a:latin typeface="Times New Roman" panose="02020603050405020304" pitchFamily="18" charset="0"/>
                <a:cs typeface="Times New Roman" panose="02020603050405020304" pitchFamily="18" charset="0"/>
              </a:rPr>
              <a:t>” uterus </a:t>
            </a:r>
            <a:r>
              <a:rPr lang="en-US" sz="2000" dirty="0">
                <a:latin typeface="Times New Roman" panose="02020603050405020304" pitchFamily="18" charset="0"/>
                <a:cs typeface="Times New Roman" panose="02020603050405020304" pitchFamily="18" charset="0"/>
              </a:rPr>
              <a:t>(asterisk placed directly above uterus) containing numerous microfilariae. Microfilariae are also present in the </a:t>
            </a:r>
            <a:r>
              <a:rPr lang="en-US" sz="2000" dirty="0" smtClean="0">
                <a:latin typeface="Times New Roman" panose="02020603050405020304" pitchFamily="18" charset="0"/>
                <a:cs typeface="Times New Roman" panose="02020603050405020304" pitchFamily="18" charset="0"/>
              </a:rPr>
              <a:t>surrounding host </a:t>
            </a:r>
            <a:r>
              <a:rPr lang="en-US" sz="2000" dirty="0">
                <a:latin typeface="Times New Roman" panose="02020603050405020304" pitchFamily="18" charset="0"/>
                <a:cs typeface="Times New Roman" panose="02020603050405020304" pitchFamily="18" charset="0"/>
              </a:rPr>
              <a:t>tissue (arrow head). The microfilariae have a pointed tail, and the internal nuclei do not extend to the tip (arrow, C, ×1000). </a:t>
            </a:r>
          </a:p>
        </p:txBody>
      </p:sp>
      <p:pic>
        <p:nvPicPr>
          <p:cNvPr id="4" name="Content Placeholder 3"/>
          <p:cNvPicPr>
            <a:picLocks noGrp="1" noChangeAspect="1"/>
          </p:cNvPicPr>
          <p:nvPr>
            <p:ph idx="1"/>
          </p:nvPr>
        </p:nvPicPr>
        <p:blipFill>
          <a:blip r:embed="rId2"/>
          <a:stretch>
            <a:fillRect/>
          </a:stretch>
        </p:blipFill>
        <p:spPr>
          <a:xfrm>
            <a:off x="3193183" y="1825625"/>
            <a:ext cx="5805634" cy="4351338"/>
          </a:xfrm>
          <a:prstGeom prst="rect">
            <a:avLst/>
          </a:prstGeom>
        </p:spPr>
      </p:pic>
    </p:spTree>
    <p:extLst>
      <p:ext uri="{BB962C8B-B14F-4D97-AF65-F5344CB8AC3E}">
        <p14:creationId xmlns:p14="http://schemas.microsoft.com/office/powerpoint/2010/main" val="17965870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en-US" sz="2000" dirty="0" smtClean="0">
                <a:latin typeface="Times New Roman" panose="02020603050405020304" pitchFamily="18" charset="0"/>
                <a:cs typeface="Times New Roman" panose="02020603050405020304" pitchFamily="18" charset="0"/>
              </a:rPr>
              <a:t>FIG. </a:t>
            </a:r>
            <a:r>
              <a:rPr lang="en-US" sz="2000" dirty="0">
                <a:latin typeface="Times New Roman" panose="02020603050405020304" pitchFamily="18" charset="0"/>
                <a:cs typeface="Times New Roman" panose="02020603050405020304" pitchFamily="18" charset="0"/>
              </a:rPr>
              <a:t>Zoonotic hookworm larva causing cutaneous larva </a:t>
            </a:r>
            <a:r>
              <a:rPr lang="en-US" sz="2000" dirty="0" err="1">
                <a:latin typeface="Times New Roman" panose="02020603050405020304" pitchFamily="18" charset="0"/>
                <a:cs typeface="Times New Roman" panose="02020603050405020304" pitchFamily="18" charset="0"/>
              </a:rPr>
              <a:t>migrans</a:t>
            </a:r>
            <a:r>
              <a:rPr lang="en-US" sz="2000" dirty="0">
                <a:latin typeface="Times New Roman" panose="02020603050405020304" pitchFamily="18" charset="0"/>
                <a:cs typeface="Times New Roman" panose="02020603050405020304" pitchFamily="18" charset="0"/>
              </a:rPr>
              <a:t> of volar skin with an associated </a:t>
            </a:r>
            <a:r>
              <a:rPr lang="en-US" sz="2000" dirty="0" err="1">
                <a:latin typeface="Times New Roman" panose="02020603050405020304" pitchFamily="18" charset="0"/>
                <a:cs typeface="Times New Roman" panose="02020603050405020304" pitchFamily="18" charset="0"/>
              </a:rPr>
              <a:t>eosinophilic</a:t>
            </a:r>
            <a:r>
              <a:rPr lang="en-US" sz="2000" dirty="0">
                <a:latin typeface="Times New Roman" panose="02020603050405020304" pitchFamily="18" charset="0"/>
                <a:cs typeface="Times New Roman" panose="02020603050405020304" pitchFamily="18" charset="0"/>
              </a:rPr>
              <a:t> infiltrate (A, </a:t>
            </a:r>
            <a:r>
              <a:rPr lang="en-US" sz="2000" dirty="0" err="1" smtClean="0">
                <a:latin typeface="Times New Roman" panose="02020603050405020304" pitchFamily="18" charset="0"/>
                <a:cs typeface="Times New Roman" panose="02020603050405020304" pitchFamily="18" charset="0"/>
              </a:rPr>
              <a:t>arrow,hematoxylin</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and eosin, ×200). Higher magnification (B, ×600) shows the larval nature of the worm, with its lack of defined </a:t>
            </a:r>
            <a:r>
              <a:rPr lang="en-US" sz="2000" dirty="0" smtClean="0">
                <a:latin typeface="Times New Roman" panose="02020603050405020304" pitchFamily="18" charset="0"/>
                <a:cs typeface="Times New Roman" panose="02020603050405020304" pitchFamily="18" charset="0"/>
              </a:rPr>
              <a:t>internal structures </a:t>
            </a:r>
            <a:r>
              <a:rPr lang="en-US" sz="2000" dirty="0">
                <a:latin typeface="Times New Roman" panose="02020603050405020304" pitchFamily="18" charset="0"/>
                <a:cs typeface="Times New Roman" panose="02020603050405020304" pitchFamily="18" charset="0"/>
              </a:rPr>
              <a:t>other than small longitudinally oriented nuclei. Image courtesy of </a:t>
            </a:r>
            <a:r>
              <a:rPr lang="en-US" sz="2000" dirty="0" err="1">
                <a:latin typeface="Times New Roman" panose="02020603050405020304" pitchFamily="18" charset="0"/>
                <a:cs typeface="Times New Roman" panose="02020603050405020304" pitchFamily="18" charset="0"/>
              </a:rPr>
              <a:t>Carles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Saus</a:t>
            </a:r>
            <a:r>
              <a:rPr lang="en-US" sz="2000" dirty="0">
                <a:latin typeface="Times New Roman" panose="02020603050405020304" pitchFamily="18" charset="0"/>
                <a:cs typeface="Times New Roman" panose="02020603050405020304" pitchFamily="18" charset="0"/>
              </a:rPr>
              <a:t>, MD, Hospital </a:t>
            </a:r>
            <a:r>
              <a:rPr lang="en-US" sz="2000" dirty="0" err="1">
                <a:latin typeface="Times New Roman" panose="02020603050405020304" pitchFamily="18" charset="0"/>
                <a:cs typeface="Times New Roman" panose="02020603050405020304" pitchFamily="18" charset="0"/>
              </a:rPr>
              <a:t>Universitari</a:t>
            </a:r>
            <a:r>
              <a:rPr lang="en-US" sz="2000" dirty="0">
                <a:latin typeface="Times New Roman" panose="02020603050405020304" pitchFamily="18" charset="0"/>
                <a:cs typeface="Times New Roman" panose="02020603050405020304" pitchFamily="18" charset="0"/>
              </a:rPr>
              <a:t> Son </a:t>
            </a:r>
            <a:r>
              <a:rPr lang="en-US" sz="2000" dirty="0" err="1">
                <a:latin typeface="Times New Roman" panose="02020603050405020304" pitchFamily="18" charset="0"/>
                <a:cs typeface="Times New Roman" panose="02020603050405020304" pitchFamily="18" charset="0"/>
              </a:rPr>
              <a:t>Espases</a:t>
            </a:r>
            <a:r>
              <a:rPr lang="en-US" sz="2000" dirty="0">
                <a:latin typeface="Times New Roman" panose="02020603050405020304" pitchFamily="18" charset="0"/>
                <a:cs typeface="Times New Roman" panose="02020603050405020304" pitchFamily="18" charset="0"/>
              </a:rPr>
              <a:t>, Palma </a:t>
            </a:r>
            <a:r>
              <a:rPr lang="en-US" sz="2000" dirty="0" smtClean="0">
                <a:latin typeface="Times New Roman" panose="02020603050405020304" pitchFamily="18" charset="0"/>
                <a:cs typeface="Times New Roman" panose="02020603050405020304" pitchFamily="18" charset="0"/>
              </a:rPr>
              <a:t>de Mallorca</a:t>
            </a:r>
            <a:r>
              <a:rPr lang="en-US" sz="2000" dirty="0">
                <a:latin typeface="Times New Roman" panose="02020603050405020304" pitchFamily="18" charset="0"/>
                <a:cs typeface="Times New Roman" panose="02020603050405020304" pitchFamily="18" charset="0"/>
              </a:rPr>
              <a:t>, Spain.</a:t>
            </a:r>
          </a:p>
        </p:txBody>
      </p:sp>
      <p:pic>
        <p:nvPicPr>
          <p:cNvPr id="4" name="Content Placeholder 3"/>
          <p:cNvPicPr>
            <a:picLocks noGrp="1" noChangeAspect="1"/>
          </p:cNvPicPr>
          <p:nvPr>
            <p:ph idx="1"/>
          </p:nvPr>
        </p:nvPicPr>
        <p:blipFill>
          <a:blip r:embed="rId2"/>
          <a:stretch>
            <a:fillRect/>
          </a:stretch>
        </p:blipFill>
        <p:spPr>
          <a:xfrm>
            <a:off x="2150772" y="1825625"/>
            <a:ext cx="6848045" cy="4351338"/>
          </a:xfrm>
          <a:prstGeom prst="rect">
            <a:avLst/>
          </a:prstGeom>
        </p:spPr>
      </p:pic>
    </p:spTree>
    <p:extLst>
      <p:ext uri="{BB962C8B-B14F-4D97-AF65-F5344CB8AC3E}">
        <p14:creationId xmlns:p14="http://schemas.microsoft.com/office/powerpoint/2010/main" val="31109750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2742" y="365125"/>
            <a:ext cx="11806516" cy="6304616"/>
          </a:xfrm>
          <a:prstGeom prst="rect">
            <a:avLst/>
          </a:prstGeom>
        </p:spPr>
      </p:pic>
      <p:sp>
        <p:nvSpPr>
          <p:cNvPr id="5" name="TextBox 4"/>
          <p:cNvSpPr txBox="1"/>
          <p:nvPr/>
        </p:nvSpPr>
        <p:spPr>
          <a:xfrm>
            <a:off x="430306" y="3684494"/>
            <a:ext cx="4262717" cy="2585323"/>
          </a:xfrm>
          <a:prstGeom prst="rect">
            <a:avLst/>
          </a:prstGeom>
          <a:noFill/>
        </p:spPr>
        <p:txBody>
          <a:bodyPr wrap="square" rtlCol="0">
            <a:spAutoFit/>
          </a:bodyPr>
          <a:lstStyle/>
          <a:p>
            <a:r>
              <a:rPr lang="en-US" sz="5400" b="1" dirty="0" smtClean="0">
                <a:solidFill>
                  <a:schemeClr val="tx2"/>
                </a:solidFill>
                <a:latin typeface="Informal Roman" panose="030604020304060B0204" pitchFamily="66" charset="0"/>
                <a:cs typeface="Times New Roman" panose="02020603050405020304" pitchFamily="18" charset="0"/>
              </a:rPr>
              <a:t>THANKS </a:t>
            </a:r>
          </a:p>
          <a:p>
            <a:r>
              <a:rPr lang="en-US" sz="5400" b="1" dirty="0" smtClean="0">
                <a:solidFill>
                  <a:schemeClr val="tx2"/>
                </a:solidFill>
                <a:latin typeface="Informal Roman" panose="030604020304060B0204" pitchFamily="66" charset="0"/>
                <a:cs typeface="Times New Roman" panose="02020603050405020304" pitchFamily="18" charset="0"/>
              </a:rPr>
              <a:t>FOR </a:t>
            </a:r>
          </a:p>
          <a:p>
            <a:r>
              <a:rPr lang="en-US" sz="5400" b="1" dirty="0" smtClean="0">
                <a:solidFill>
                  <a:schemeClr val="tx2"/>
                </a:solidFill>
                <a:latin typeface="Informal Roman" panose="030604020304060B0204" pitchFamily="66" charset="0"/>
                <a:cs typeface="Times New Roman" panose="02020603050405020304" pitchFamily="18" charset="0"/>
              </a:rPr>
              <a:t>LISTINGING </a:t>
            </a:r>
            <a:endParaRPr lang="en-US" sz="5400" b="1" dirty="0">
              <a:solidFill>
                <a:schemeClr val="tx2"/>
              </a:solidFill>
              <a:latin typeface="Informal Roman" panose="030604020304060B0204" pitchFamily="66" charset="0"/>
              <a:cs typeface="Times New Roman" panose="02020603050405020304" pitchFamily="18" charset="0"/>
            </a:endParaRPr>
          </a:p>
        </p:txBody>
      </p:sp>
    </p:spTree>
    <p:extLst>
      <p:ext uri="{BB962C8B-B14F-4D97-AF65-F5344CB8AC3E}">
        <p14:creationId xmlns:p14="http://schemas.microsoft.com/office/powerpoint/2010/main" val="32888903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659" y="124691"/>
            <a:ext cx="6314047" cy="1018309"/>
          </a:xfrm>
        </p:spPr>
        <p:txBody>
          <a:bodyPr>
            <a:noAutofit/>
          </a:bodyPr>
          <a:lstStyle/>
          <a:p>
            <a:r>
              <a:rPr lang="en-US" sz="2000" b="1" dirty="0">
                <a:solidFill>
                  <a:prstClr val="black"/>
                </a:solidFill>
                <a:latin typeface="Times New Roman" pitchFamily="18" charset="0"/>
                <a:cs typeface="Times New Roman" pitchFamily="18" charset="0"/>
              </a:rPr>
              <a:t/>
            </a:r>
            <a:br>
              <a:rPr lang="en-US" sz="2000" b="1" dirty="0">
                <a:solidFill>
                  <a:prstClr val="black"/>
                </a:solidFill>
                <a:latin typeface="Times New Roman" pitchFamily="18" charset="0"/>
                <a:cs typeface="Times New Roman" pitchFamily="18" charset="0"/>
              </a:rPr>
            </a:br>
            <a:r>
              <a:rPr lang="en-US" sz="2400" b="1" dirty="0">
                <a:solidFill>
                  <a:srgbClr val="FF0000"/>
                </a:solidFill>
                <a:latin typeface="Times New Roman" pitchFamily="18" charset="0"/>
                <a:cs typeface="Times New Roman" pitchFamily="18" charset="0"/>
              </a:rPr>
              <a:t>A</a:t>
            </a:r>
            <a:r>
              <a:rPr lang="en-US" sz="2400" b="1" dirty="0" smtClean="0">
                <a:solidFill>
                  <a:srgbClr val="FF0000"/>
                </a:solidFill>
                <a:latin typeface="Times New Roman" pitchFamily="18" charset="0"/>
                <a:cs typeface="Times New Roman" pitchFamily="18" charset="0"/>
              </a:rPr>
              <a:t>.</a:t>
            </a:r>
            <a:r>
              <a:rPr lang="en-US" b="1" dirty="0" smtClean="0">
                <a:solidFill>
                  <a:srgbClr val="FF0000"/>
                </a:solidFill>
                <a:latin typeface="Times New Roman" pitchFamily="18" charset="0"/>
                <a:cs typeface="Times New Roman" pitchFamily="18" charset="0"/>
              </a:rPr>
              <a:t> Physical examination of stool</a:t>
            </a:r>
            <a:r>
              <a:rPr lang="en-US" sz="2400" b="1" dirty="0" smtClean="0">
                <a:solidFill>
                  <a:srgbClr val="FF0000"/>
                </a:solidFill>
                <a:latin typeface="Times New Roman" pitchFamily="18" charset="0"/>
                <a:cs typeface="Times New Roman" pitchFamily="18" charset="0"/>
              </a:rPr>
              <a:t>:</a:t>
            </a:r>
            <a:endParaRPr lang="en-US" sz="3600" dirty="0"/>
          </a:p>
        </p:txBody>
      </p:sp>
      <p:pic>
        <p:nvPicPr>
          <p:cNvPr id="5" name="Content Placeholder 4"/>
          <p:cNvPicPr>
            <a:picLocks noGrp="1" noChangeAspect="1"/>
          </p:cNvPicPr>
          <p:nvPr>
            <p:ph idx="1"/>
          </p:nvPr>
        </p:nvPicPr>
        <p:blipFill>
          <a:blip r:embed="rId2"/>
          <a:stretch>
            <a:fillRect/>
          </a:stretch>
        </p:blipFill>
        <p:spPr>
          <a:xfrm>
            <a:off x="5183188" y="1143000"/>
            <a:ext cx="6172200" cy="4725987"/>
          </a:xfrm>
          <a:prstGeom prst="rect">
            <a:avLst/>
          </a:prstGeom>
        </p:spPr>
      </p:pic>
      <p:sp>
        <p:nvSpPr>
          <p:cNvPr id="4" name="Text Placeholder 3"/>
          <p:cNvSpPr>
            <a:spLocks noGrp="1"/>
          </p:cNvSpPr>
          <p:nvPr>
            <p:ph type="body" sz="half" idx="2"/>
          </p:nvPr>
        </p:nvSpPr>
        <p:spPr>
          <a:xfrm>
            <a:off x="839788" y="1475509"/>
            <a:ext cx="3932237" cy="4393479"/>
          </a:xfrm>
        </p:spPr>
        <p:txBody>
          <a:bodyPr>
            <a:normAutofit/>
          </a:bodyPr>
          <a:lstStyle/>
          <a:p>
            <a:pPr lvl="0">
              <a:lnSpc>
                <a:spcPct val="100000"/>
              </a:lnSpc>
              <a:spcBef>
                <a:spcPct val="20000"/>
              </a:spcBef>
            </a:pPr>
            <a:r>
              <a:rPr lang="en-US" sz="3200" dirty="0">
                <a:solidFill>
                  <a:prstClr val="black"/>
                </a:solidFill>
                <a:latin typeface="Times New Roman" pitchFamily="18" charset="0"/>
                <a:cs typeface="Times New Roman" pitchFamily="18" charset="0"/>
              </a:rPr>
              <a:t>1. Presence of worms:- may have adult helminthes or segments</a:t>
            </a:r>
          </a:p>
          <a:p>
            <a:pPr lvl="0">
              <a:lnSpc>
                <a:spcPct val="100000"/>
              </a:lnSpc>
              <a:spcBef>
                <a:spcPct val="20000"/>
              </a:spcBef>
            </a:pPr>
            <a:r>
              <a:rPr lang="en-US" sz="3200" dirty="0">
                <a:solidFill>
                  <a:srgbClr val="FF0000"/>
                </a:solidFill>
                <a:latin typeface="Times New Roman" pitchFamily="18" charset="0"/>
                <a:cs typeface="Times New Roman" pitchFamily="18" charset="0"/>
              </a:rPr>
              <a:t>Example: </a:t>
            </a:r>
            <a:r>
              <a:rPr lang="en-US" sz="3200" i="1" dirty="0" err="1">
                <a:solidFill>
                  <a:srgbClr val="FF0000"/>
                </a:solidFill>
                <a:latin typeface="Times New Roman" pitchFamily="18" charset="0"/>
                <a:cs typeface="Times New Roman" pitchFamily="18" charset="0"/>
              </a:rPr>
              <a:t>Ascaris</a:t>
            </a:r>
            <a:r>
              <a:rPr lang="en-US" sz="3200"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Taenia</a:t>
            </a:r>
            <a:r>
              <a:rPr lang="en-US" sz="3200" i="1" dirty="0">
                <a:solidFill>
                  <a:srgbClr val="FF0000"/>
                </a:solidFill>
                <a:latin typeface="Times New Roman" pitchFamily="18" charset="0"/>
                <a:cs typeface="Times New Roman" pitchFamily="18" charset="0"/>
              </a:rPr>
              <a:t> species</a:t>
            </a:r>
            <a:r>
              <a:rPr lang="en-US" sz="3200"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E.vermicularis</a:t>
            </a:r>
            <a:r>
              <a:rPr lang="en-US" sz="3200" dirty="0">
                <a:solidFill>
                  <a:srgbClr val="FF0000"/>
                </a:solidFill>
                <a:latin typeface="Times New Roman" pitchFamily="18" charset="0"/>
                <a:cs typeface="Times New Roman" pitchFamily="18" charset="0"/>
              </a:rPr>
              <a:t> and gravid </a:t>
            </a:r>
            <a:r>
              <a:rPr lang="en-US" sz="3200" i="1" dirty="0" err="1">
                <a:solidFill>
                  <a:srgbClr val="FF0000"/>
                </a:solidFill>
                <a:latin typeface="Times New Roman" pitchFamily="18" charset="0"/>
                <a:cs typeface="Times New Roman" pitchFamily="18" charset="0"/>
              </a:rPr>
              <a:t>Taenia</a:t>
            </a:r>
            <a:r>
              <a:rPr lang="en-US" sz="3200" dirty="0">
                <a:solidFill>
                  <a:srgbClr val="FF0000"/>
                </a:solidFill>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species.</a:t>
            </a:r>
            <a:endParaRPr lang="en-US" sz="2000" dirty="0">
              <a:solidFill>
                <a:srgbClr val="FF0000"/>
              </a:solidFill>
            </a:endParaRPr>
          </a:p>
        </p:txBody>
      </p:sp>
    </p:spTree>
    <p:extLst>
      <p:ext uri="{BB962C8B-B14F-4D97-AF65-F5344CB8AC3E}">
        <p14:creationId xmlns:p14="http://schemas.microsoft.com/office/powerpoint/2010/main" val="3515382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735782" y="457201"/>
            <a:ext cx="5860473" cy="5403850"/>
          </a:xfrm>
          <a:prstGeom prst="rect">
            <a:avLst/>
          </a:prstGeom>
        </p:spPr>
      </p:pic>
      <p:sp>
        <p:nvSpPr>
          <p:cNvPr id="4" name="Text Placeholder 3"/>
          <p:cNvSpPr>
            <a:spLocks noGrp="1"/>
          </p:cNvSpPr>
          <p:nvPr>
            <p:ph type="body" sz="half" idx="2"/>
          </p:nvPr>
        </p:nvSpPr>
        <p:spPr>
          <a:xfrm>
            <a:off x="839788" y="457200"/>
            <a:ext cx="3932237" cy="5411788"/>
          </a:xfrm>
        </p:spPr>
        <p:txBody>
          <a:bodyPr>
            <a:normAutofit fontScale="92500"/>
          </a:bodyPr>
          <a:lstStyle/>
          <a:p>
            <a:pPr lvl="0" algn="just">
              <a:lnSpc>
                <a:spcPct val="100000"/>
              </a:lnSpc>
              <a:spcBef>
                <a:spcPct val="20000"/>
              </a:spcBef>
            </a:pPr>
            <a:r>
              <a:rPr lang="en-US" sz="2000" dirty="0">
                <a:solidFill>
                  <a:prstClr val="black"/>
                </a:solidFill>
                <a:latin typeface="Times New Roman" pitchFamily="18" charset="0"/>
                <a:cs typeface="Times New Roman" pitchFamily="18" charset="0"/>
              </a:rPr>
              <a:t>2. </a:t>
            </a:r>
            <a:r>
              <a:rPr lang="en-US" sz="2000" dirty="0">
                <a:solidFill>
                  <a:srgbClr val="FF0000"/>
                </a:solidFill>
                <a:latin typeface="Times New Roman" pitchFamily="18" charset="0"/>
                <a:cs typeface="Times New Roman" pitchFamily="18" charset="0"/>
              </a:rPr>
              <a:t>Consistency</a:t>
            </a:r>
            <a:r>
              <a:rPr lang="en-US" sz="2000" dirty="0">
                <a:solidFill>
                  <a:prstClr val="black"/>
                </a:solidFill>
                <a:latin typeface="Times New Roman" pitchFamily="18" charset="0"/>
                <a:cs typeface="Times New Roman" pitchFamily="18" charset="0"/>
              </a:rPr>
              <a:t> (degree of moisture)- It varies in diet but certain clinical conditions associated with parasite presence may be suggested by particular consistencies.</a:t>
            </a:r>
          </a:p>
          <a:p>
            <a:pPr lvl="0" algn="just">
              <a:lnSpc>
                <a:spcPct val="100000"/>
              </a:lnSpc>
              <a:spcBef>
                <a:spcPct val="20000"/>
              </a:spcBef>
            </a:pPr>
            <a:r>
              <a:rPr lang="en-US" sz="2000" dirty="0">
                <a:solidFill>
                  <a:prstClr val="black"/>
                </a:solidFill>
                <a:latin typeface="Times New Roman" pitchFamily="18" charset="0"/>
                <a:cs typeface="Times New Roman" pitchFamily="18" charset="0"/>
              </a:rPr>
              <a:t>- It will be described as hard, formed, semi-formed </a:t>
            </a:r>
            <a:r>
              <a:rPr lang="en-US" sz="2000" dirty="0" smtClean="0">
                <a:solidFill>
                  <a:prstClr val="black"/>
                </a:solidFill>
                <a:latin typeface="Times New Roman" pitchFamily="18" charset="0"/>
                <a:cs typeface="Times New Roman" pitchFamily="18" charset="0"/>
              </a:rPr>
              <a:t>and </a:t>
            </a:r>
            <a:r>
              <a:rPr lang="en-US" sz="2000" dirty="0" err="1">
                <a:solidFill>
                  <a:prstClr val="black"/>
                </a:solidFill>
                <a:latin typeface="Times New Roman" pitchFamily="18" charset="0"/>
                <a:cs typeface="Times New Roman" pitchFamily="18" charset="0"/>
              </a:rPr>
              <a:t>diarrhoeic</a:t>
            </a:r>
            <a:r>
              <a:rPr lang="en-US" sz="2000" dirty="0">
                <a:solidFill>
                  <a:prstClr val="black"/>
                </a:solidFill>
                <a:latin typeface="Times New Roman" pitchFamily="18" charset="0"/>
                <a:cs typeface="Times New Roman" pitchFamily="18" charset="0"/>
              </a:rPr>
              <a:t>(watery).</a:t>
            </a:r>
          </a:p>
          <a:p>
            <a:pPr lvl="0" algn="just">
              <a:lnSpc>
                <a:spcPct val="100000"/>
              </a:lnSpc>
              <a:spcBef>
                <a:spcPct val="20000"/>
              </a:spcBef>
            </a:pPr>
            <a:r>
              <a:rPr lang="en-US" sz="2400" dirty="0">
                <a:solidFill>
                  <a:prstClr val="black"/>
                </a:solidFill>
                <a:latin typeface="Times New Roman" pitchFamily="18" charset="0"/>
                <a:cs typeface="Times New Roman" pitchFamily="18" charset="0"/>
              </a:rPr>
              <a:t>3. </a:t>
            </a:r>
            <a:r>
              <a:rPr lang="en-US" sz="2400" dirty="0" err="1">
                <a:solidFill>
                  <a:srgbClr val="FF0000"/>
                </a:solidFill>
                <a:latin typeface="Times New Roman" pitchFamily="18" charset="0"/>
                <a:cs typeface="Times New Roman" pitchFamily="18" charset="0"/>
              </a:rPr>
              <a:t>Colour</a:t>
            </a:r>
            <a:r>
              <a:rPr lang="en-US" sz="2400" dirty="0">
                <a:solidFill>
                  <a:prstClr val="black"/>
                </a:solidFill>
                <a:latin typeface="Times New Roman" pitchFamily="18" charset="0"/>
                <a:cs typeface="Times New Roman" pitchFamily="18" charset="0"/>
              </a:rPr>
              <a:t>:- any abnormal </a:t>
            </a:r>
            <a:r>
              <a:rPr lang="en-US" sz="2400" dirty="0" err="1">
                <a:solidFill>
                  <a:prstClr val="black"/>
                </a:solidFill>
                <a:latin typeface="Times New Roman" pitchFamily="18" charset="0"/>
                <a:cs typeface="Times New Roman" pitchFamily="18" charset="0"/>
              </a:rPr>
              <a:t>colour</a:t>
            </a:r>
            <a:r>
              <a:rPr lang="en-US" sz="2400" dirty="0">
                <a:solidFill>
                  <a:prstClr val="black"/>
                </a:solidFill>
                <a:latin typeface="Times New Roman" pitchFamily="18" charset="0"/>
                <a:cs typeface="Times New Roman" pitchFamily="18" charset="0"/>
              </a:rPr>
              <a:t> E.g., pale yellowish passed in </a:t>
            </a:r>
            <a:r>
              <a:rPr lang="en-US" sz="2400" dirty="0" err="1" smtClean="0">
                <a:solidFill>
                  <a:prstClr val="black"/>
                </a:solidFill>
                <a:latin typeface="Times New Roman" pitchFamily="18" charset="0"/>
                <a:cs typeface="Times New Roman" pitchFamily="18" charset="0"/>
              </a:rPr>
              <a:t>steatorrhoea</a:t>
            </a:r>
            <a:r>
              <a:rPr lang="en-US" sz="2400" dirty="0" smtClean="0">
                <a:solidFill>
                  <a:prstClr val="black"/>
                </a:solidFill>
                <a:latin typeface="Times New Roman" pitchFamily="18" charset="0"/>
                <a:cs typeface="Times New Roman" pitchFamily="18" charset="0"/>
              </a:rPr>
              <a:t> conditions </a:t>
            </a:r>
            <a:r>
              <a:rPr lang="en-US" sz="2400" dirty="0">
                <a:solidFill>
                  <a:prstClr val="black"/>
                </a:solidFill>
                <a:latin typeface="Times New Roman" pitchFamily="18" charset="0"/>
                <a:cs typeface="Times New Roman" pitchFamily="18" charset="0"/>
              </a:rPr>
              <a:t>such as giardiasis, dark or black-stools occur when iron or bismuth is taken or when there is intestinal </a:t>
            </a:r>
            <a:r>
              <a:rPr lang="en-US" sz="2400" i="1" dirty="0" smtClean="0">
                <a:solidFill>
                  <a:prstClr val="black"/>
                </a:solidFill>
                <a:latin typeface="Times New Roman" pitchFamily="18" charset="0"/>
                <a:cs typeface="Times New Roman" pitchFamily="18" charset="0"/>
              </a:rPr>
              <a:t>hemorrhag</a:t>
            </a:r>
            <a:r>
              <a:rPr lang="en-US" sz="2400" dirty="0" smtClean="0">
                <a:solidFill>
                  <a:prstClr val="black"/>
                </a:solidFill>
                <a:latin typeface="Times New Roman" pitchFamily="18" charset="0"/>
                <a:cs typeface="Times New Roman" pitchFamily="18" charset="0"/>
              </a:rPr>
              <a:t>e</a:t>
            </a:r>
            <a:r>
              <a:rPr lang="en-US" sz="2400" dirty="0" smtClean="0">
                <a:solidFill>
                  <a:prstClr val="black"/>
                </a:solidFill>
                <a:latin typeface="Times New Roman" pitchFamily="18" charset="0"/>
                <a:cs typeface="Times New Roman" pitchFamily="18" charset="0"/>
              </a:rPr>
              <a:t>.</a:t>
            </a:r>
          </a:p>
          <a:p>
            <a:pPr lvl="0" algn="just">
              <a:lnSpc>
                <a:spcPct val="100000"/>
              </a:lnSpc>
              <a:spcBef>
                <a:spcPct val="20000"/>
              </a:spcBef>
            </a:pPr>
            <a:r>
              <a:rPr lang="en-US" sz="2400" dirty="0" smtClean="0">
                <a:solidFill>
                  <a:prstClr val="black"/>
                </a:solidFill>
                <a:latin typeface="Times New Roman" pitchFamily="18" charset="0"/>
                <a:cs typeface="Times New Roman" pitchFamily="18" charset="0"/>
              </a:rPr>
              <a:t>like  </a:t>
            </a:r>
            <a:r>
              <a:rPr lang="en-US" sz="2400" i="1" dirty="0" err="1" smtClean="0">
                <a:solidFill>
                  <a:prstClr val="black"/>
                </a:solidFill>
                <a:latin typeface="Times New Roman" pitchFamily="18" charset="0"/>
                <a:cs typeface="Times New Roman" pitchFamily="18" charset="0"/>
              </a:rPr>
              <a:t>Heamonchus</a:t>
            </a:r>
            <a:r>
              <a:rPr lang="en-US" sz="2400" i="1" dirty="0" smtClean="0">
                <a:solidFill>
                  <a:prstClr val="black"/>
                </a:solidFill>
                <a:latin typeface="Times New Roman" pitchFamily="18" charset="0"/>
                <a:cs typeface="Times New Roman" pitchFamily="18" charset="0"/>
              </a:rPr>
              <a:t> </a:t>
            </a:r>
            <a:endParaRPr lang="en-US" sz="2400" i="1" dirty="0">
              <a:solidFill>
                <a:prstClr val="black"/>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463348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943600" y="768927"/>
            <a:ext cx="5361709" cy="5278581"/>
          </a:xfrm>
          <a:prstGeom prst="rect">
            <a:avLst/>
          </a:prstGeom>
        </p:spPr>
      </p:pic>
      <p:sp>
        <p:nvSpPr>
          <p:cNvPr id="4" name="Text Placeholder 3"/>
          <p:cNvSpPr>
            <a:spLocks noGrp="1"/>
          </p:cNvSpPr>
          <p:nvPr>
            <p:ph type="body" sz="half" idx="2"/>
          </p:nvPr>
        </p:nvSpPr>
        <p:spPr>
          <a:xfrm>
            <a:off x="839789" y="645459"/>
            <a:ext cx="5103812" cy="5223529"/>
          </a:xfrm>
        </p:spPr>
        <p:txBody>
          <a:bodyPr>
            <a:normAutofit/>
          </a:bodyPr>
          <a:lstStyle/>
          <a:p>
            <a:pPr lvl="0" algn="just">
              <a:lnSpc>
                <a:spcPct val="100000"/>
              </a:lnSpc>
              <a:spcBef>
                <a:spcPct val="20000"/>
              </a:spcBef>
            </a:pPr>
            <a:r>
              <a:rPr lang="en-US" sz="3200" dirty="0" smtClean="0">
                <a:solidFill>
                  <a:srgbClr val="FF0000"/>
                </a:solidFill>
                <a:latin typeface="Times New Roman" pitchFamily="18" charset="0"/>
                <a:cs typeface="Times New Roman" pitchFamily="18" charset="0"/>
              </a:rPr>
              <a:t>4-Odor</a:t>
            </a:r>
            <a:r>
              <a:rPr lang="en-US" sz="3200" dirty="0">
                <a:solidFill>
                  <a:srgbClr val="FF0000"/>
                </a:solidFill>
                <a:latin typeface="Times New Roman" pitchFamily="18" charset="0"/>
                <a:cs typeface="Times New Roman" pitchFamily="18" charset="0"/>
              </a:rPr>
              <a:t>: </a:t>
            </a:r>
            <a:r>
              <a:rPr lang="en-US" sz="3200" dirty="0" smtClean="0">
                <a:solidFill>
                  <a:prstClr val="black"/>
                </a:solidFill>
                <a:latin typeface="Times New Roman" pitchFamily="18" charset="0"/>
                <a:cs typeface="Times New Roman" pitchFamily="18" charset="0"/>
              </a:rPr>
              <a:t>Odor </a:t>
            </a:r>
            <a:r>
              <a:rPr lang="en-US" sz="3200" dirty="0">
                <a:solidFill>
                  <a:prstClr val="black"/>
                </a:solidFill>
                <a:latin typeface="Times New Roman" pitchFamily="18" charset="0"/>
                <a:cs typeface="Times New Roman" pitchFamily="18" charset="0"/>
              </a:rPr>
              <a:t>of stools may become offensive in conditions like, Intestinal </a:t>
            </a:r>
            <a:r>
              <a:rPr lang="en-US" sz="3200" dirty="0" err="1">
                <a:solidFill>
                  <a:prstClr val="black"/>
                </a:solidFill>
                <a:latin typeface="Times New Roman" pitchFamily="18" charset="0"/>
                <a:cs typeface="Times New Roman" pitchFamily="18" charset="0"/>
              </a:rPr>
              <a:t>amoebiasis</a:t>
            </a:r>
            <a:r>
              <a:rPr lang="en-US" sz="3200" dirty="0" smtClean="0">
                <a:solidFill>
                  <a:prstClr val="black"/>
                </a:solidFill>
                <a:latin typeface="Times New Roman" pitchFamily="18" charset="0"/>
                <a:cs typeface="Times New Roman" pitchFamily="18" charset="0"/>
              </a:rPr>
              <a:t>.</a:t>
            </a:r>
          </a:p>
          <a:p>
            <a:pPr lvl="0" algn="just">
              <a:lnSpc>
                <a:spcPct val="100000"/>
              </a:lnSpc>
              <a:spcBef>
                <a:spcPct val="20000"/>
              </a:spcBef>
            </a:pPr>
            <a:r>
              <a:rPr lang="en-US" sz="3200" dirty="0" smtClean="0">
                <a:solidFill>
                  <a:prstClr val="black"/>
                </a:solidFill>
                <a:latin typeface="Times New Roman" pitchFamily="18" charset="0"/>
                <a:cs typeface="Times New Roman" pitchFamily="18" charset="0"/>
              </a:rPr>
              <a:t> </a:t>
            </a:r>
            <a:r>
              <a:rPr lang="en-US" sz="3200" dirty="0">
                <a:solidFill>
                  <a:prstClr val="black"/>
                </a:solidFill>
                <a:latin typeface="Times New Roman" pitchFamily="18" charset="0"/>
                <a:cs typeface="Times New Roman" pitchFamily="18" charset="0"/>
              </a:rPr>
              <a:t>In cases of bacillary dysentery and cholera the stools are not foul smelling due to the absence of fecal </a:t>
            </a:r>
            <a:r>
              <a:rPr lang="en-US" sz="3200" dirty="0" smtClean="0">
                <a:solidFill>
                  <a:prstClr val="black"/>
                </a:solidFill>
                <a:latin typeface="Times New Roman" pitchFamily="18" charset="0"/>
                <a:cs typeface="Times New Roman" pitchFamily="18" charset="0"/>
              </a:rPr>
              <a:t>matter..</a:t>
            </a:r>
            <a:endParaRPr lang="en-US" sz="3200" dirty="0">
              <a:solidFill>
                <a:prstClr val="black"/>
              </a:solidFill>
              <a:latin typeface="Times New Roman" pitchFamily="18" charset="0"/>
              <a:cs typeface="Times New Roman" pitchFamily="18" charset="0"/>
            </a:endParaRPr>
          </a:p>
          <a:p>
            <a:endParaRPr lang="en-US" sz="1200" dirty="0"/>
          </a:p>
        </p:txBody>
      </p:sp>
    </p:spTree>
    <p:extLst>
      <p:ext uri="{BB962C8B-B14F-4D97-AF65-F5344CB8AC3E}">
        <p14:creationId xmlns:p14="http://schemas.microsoft.com/office/powerpoint/2010/main" val="3757773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nSpc>
                <a:spcPct val="100000"/>
              </a:lnSpc>
              <a:spcBef>
                <a:spcPct val="20000"/>
              </a:spcBef>
            </a:pPr>
            <a:r>
              <a:rPr lang="en-US" sz="2400" dirty="0">
                <a:solidFill>
                  <a:prstClr val="black"/>
                </a:solidFill>
                <a:latin typeface="Times New Roman" pitchFamily="18" charset="0"/>
                <a:cs typeface="Times New Roman" pitchFamily="18" charset="0"/>
              </a:rPr>
              <a:t>5. Abnormal features seen (composition): mucus, blood or fat globules.  </a:t>
            </a:r>
            <a:br>
              <a:rPr lang="en-US" sz="2400" dirty="0">
                <a:solidFill>
                  <a:prstClr val="black"/>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027288" y="1701977"/>
            <a:ext cx="8825089" cy="4351338"/>
          </a:xfrm>
          <a:prstGeom prst="rect">
            <a:avLst/>
          </a:prstGeom>
        </p:spPr>
      </p:pic>
    </p:spTree>
    <p:extLst>
      <p:ext uri="{BB962C8B-B14F-4D97-AF65-F5344CB8AC3E}">
        <p14:creationId xmlns:p14="http://schemas.microsoft.com/office/powerpoint/2010/main" val="132119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FF0000"/>
                </a:solidFill>
                <a:latin typeface="Times New Roman" panose="02020603050405020304" pitchFamily="18" charset="0"/>
                <a:cs typeface="Times New Roman" panose="02020603050405020304" pitchFamily="18" charset="0"/>
              </a:rPr>
              <a:t>b. Microscopic examination of stool: the stool can be examined by the following techniques</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927848"/>
            <a:ext cx="10515600" cy="5249116"/>
          </a:xfrm>
        </p:spPr>
        <p:txBody>
          <a:bodyPr>
            <a:normAutofit fontScale="25000" lnSpcReduction="20000"/>
          </a:bodyPr>
          <a:lstStyle/>
          <a:p>
            <a:pPr>
              <a:lnSpc>
                <a:spcPct val="220000"/>
              </a:lnSpc>
            </a:pPr>
            <a:r>
              <a:rPr lang="en-US" dirty="0" smtClean="0">
                <a:latin typeface="Times New Roman" panose="02020603050405020304" pitchFamily="18" charset="0"/>
                <a:cs typeface="Times New Roman" panose="02020603050405020304" pitchFamily="18" charset="0"/>
              </a:rPr>
              <a:t>. </a:t>
            </a:r>
          </a:p>
          <a:p>
            <a:pPr marL="0" indent="0">
              <a:lnSpc>
                <a:spcPct val="170000"/>
              </a:lnSpc>
              <a:buNone/>
            </a:pPr>
            <a:r>
              <a:rPr lang="en-US" sz="8000" b="1" dirty="0" smtClean="0">
                <a:latin typeface="Times New Roman" panose="02020603050405020304" pitchFamily="18" charset="0"/>
                <a:cs typeface="Times New Roman" panose="02020603050405020304" pitchFamily="18" charset="0"/>
              </a:rPr>
              <a:t>a</a:t>
            </a:r>
            <a:r>
              <a:rPr lang="en-US" sz="8000" b="1" dirty="0">
                <a:latin typeface="Times New Roman" panose="02020603050405020304" pitchFamily="18" charset="0"/>
                <a:cs typeface="Times New Roman" panose="02020603050405020304" pitchFamily="18" charset="0"/>
              </a:rPr>
              <a:t>) Wet mounts examination</a:t>
            </a:r>
            <a:r>
              <a:rPr lang="en-US" sz="8000" b="1" dirty="0" smtClean="0">
                <a:latin typeface="Times New Roman" panose="02020603050405020304" pitchFamily="18" charset="0"/>
                <a:cs typeface="Times New Roman" panose="02020603050405020304" pitchFamily="18" charset="0"/>
              </a:rPr>
              <a:t>.</a:t>
            </a:r>
            <a:r>
              <a:rPr lang="en-US" sz="8000" b="1" dirty="0">
                <a:solidFill>
                  <a:prstClr val="black"/>
                </a:solidFill>
                <a:latin typeface="Times New Roman" panose="02020603050405020304" pitchFamily="18" charset="0"/>
                <a:cs typeface="Times New Roman" panose="02020603050405020304" pitchFamily="18" charset="0"/>
              </a:rPr>
              <a:t> (a) </a:t>
            </a:r>
            <a:r>
              <a:rPr lang="en-US" sz="8000" b="1" dirty="0">
                <a:solidFill>
                  <a:srgbClr val="FF0000"/>
                </a:solidFill>
                <a:latin typeface="Times New Roman" panose="02020603050405020304" pitchFamily="18" charset="0"/>
                <a:cs typeface="Times New Roman" panose="02020603050405020304" pitchFamily="18" charset="0"/>
              </a:rPr>
              <a:t>Saline wet mount examination</a:t>
            </a:r>
            <a:r>
              <a:rPr lang="en-US" sz="8000" b="1" dirty="0">
                <a:solidFill>
                  <a:prstClr val="black"/>
                </a:solidFill>
                <a:latin typeface="Times New Roman" panose="02020603050405020304" pitchFamily="18" charset="0"/>
                <a:cs typeface="Times New Roman" panose="02020603050405020304" pitchFamily="18" charset="0"/>
              </a:rPr>
              <a:t>: to observe large molecules, cells, ova and helminthes, then to the 40X objective to complete the test. It is preferable to keep the condenser down and the intensity of the light low for proper visualization of the ova and cysts. </a:t>
            </a:r>
            <a:endParaRPr lang="en-US" sz="8000" b="1" dirty="0" smtClean="0">
              <a:latin typeface="Times New Roman" panose="02020603050405020304" pitchFamily="18" charset="0"/>
              <a:cs typeface="Times New Roman" panose="02020603050405020304" pitchFamily="18" charset="0"/>
            </a:endParaRPr>
          </a:p>
          <a:p>
            <a:pPr marL="0" indent="0">
              <a:lnSpc>
                <a:spcPct val="170000"/>
              </a:lnSpc>
              <a:buNone/>
            </a:pPr>
            <a:r>
              <a:rPr lang="en-US" sz="8000" b="1" dirty="0" smtClean="0">
                <a:latin typeface="Times New Roman" panose="02020603050405020304" pitchFamily="18" charset="0"/>
                <a:cs typeface="Times New Roman" panose="02020603050405020304" pitchFamily="18" charset="0"/>
              </a:rPr>
              <a:t>(</a:t>
            </a:r>
            <a:r>
              <a:rPr lang="en-US" sz="8000" b="1" dirty="0">
                <a:latin typeface="Times New Roman" panose="02020603050405020304" pitchFamily="18" charset="0"/>
                <a:cs typeface="Times New Roman" panose="02020603050405020304" pitchFamily="18" charset="0"/>
              </a:rPr>
              <a:t>b</a:t>
            </a:r>
            <a:r>
              <a:rPr lang="en-US" sz="8000" b="1" dirty="0" smtClean="0">
                <a:latin typeface="Times New Roman" panose="02020603050405020304" pitchFamily="18" charset="0"/>
                <a:cs typeface="Times New Roman" panose="02020603050405020304" pitchFamily="18" charset="0"/>
              </a:rPr>
              <a:t>) </a:t>
            </a:r>
            <a:r>
              <a:rPr lang="en-US" sz="8000" b="1" dirty="0">
                <a:latin typeface="Times New Roman" panose="02020603050405020304" pitchFamily="18" charset="0"/>
                <a:cs typeface="Times New Roman" panose="02020603050405020304" pitchFamily="18" charset="0"/>
              </a:rPr>
              <a:t>Iodine </a:t>
            </a:r>
            <a:r>
              <a:rPr lang="en-US" sz="8000" b="1" dirty="0" smtClean="0">
                <a:latin typeface="Times New Roman" panose="02020603050405020304" pitchFamily="18" charset="0"/>
                <a:cs typeface="Times New Roman" panose="02020603050405020304" pitchFamily="18" charset="0"/>
              </a:rPr>
              <a:t>examination: </a:t>
            </a:r>
            <a:r>
              <a:rPr lang="en-US" sz="8000" b="1" dirty="0">
                <a:latin typeface="Times New Roman" panose="02020603050405020304" pitchFamily="18" charset="0"/>
                <a:cs typeface="Times New Roman" panose="02020603050405020304" pitchFamily="18" charset="0"/>
              </a:rPr>
              <a:t>Iodine preparation leads to better visualization of morphological details of ova and cysts as it stains the glycogen in them. However it has the disadvantage that the live </a:t>
            </a:r>
            <a:r>
              <a:rPr lang="en-US" sz="8000" b="1" dirty="0" err="1">
                <a:latin typeface="Times New Roman" panose="02020603050405020304" pitchFamily="18" charset="0"/>
                <a:cs typeface="Times New Roman" panose="02020603050405020304" pitchFamily="18" charset="0"/>
              </a:rPr>
              <a:t>trophozoites</a:t>
            </a:r>
            <a:r>
              <a:rPr lang="en-US" sz="8000" b="1" dirty="0">
                <a:latin typeface="Times New Roman" panose="02020603050405020304" pitchFamily="18" charset="0"/>
                <a:cs typeface="Times New Roman" panose="02020603050405020304" pitchFamily="18" charset="0"/>
              </a:rPr>
              <a:t> of </a:t>
            </a:r>
            <a:r>
              <a:rPr lang="en-US" sz="8000" b="1" i="1" dirty="0" err="1">
                <a:latin typeface="Times New Roman" panose="02020603050405020304" pitchFamily="18" charset="0"/>
                <a:cs typeface="Times New Roman" panose="02020603050405020304" pitchFamily="18" charset="0"/>
              </a:rPr>
              <a:t>Entamoeba</a:t>
            </a:r>
            <a:r>
              <a:rPr lang="en-US" sz="8000" b="1" i="1" dirty="0">
                <a:latin typeface="Times New Roman" panose="02020603050405020304" pitchFamily="18" charset="0"/>
                <a:cs typeface="Times New Roman" panose="02020603050405020304" pitchFamily="18" charset="0"/>
              </a:rPr>
              <a:t> </a:t>
            </a:r>
            <a:r>
              <a:rPr lang="en-US" sz="8000" b="1" i="1" dirty="0" err="1">
                <a:latin typeface="Times New Roman" panose="02020603050405020304" pitchFamily="18" charset="0"/>
                <a:cs typeface="Times New Roman" panose="02020603050405020304" pitchFamily="18" charset="0"/>
              </a:rPr>
              <a:t>histolytica</a:t>
            </a:r>
            <a:r>
              <a:rPr lang="en-US" sz="8000" b="1" i="1" dirty="0">
                <a:latin typeface="Times New Roman" panose="02020603050405020304" pitchFamily="18" charset="0"/>
                <a:cs typeface="Times New Roman" panose="02020603050405020304" pitchFamily="18" charset="0"/>
              </a:rPr>
              <a:t> </a:t>
            </a:r>
            <a:r>
              <a:rPr lang="en-US" sz="8000" b="1" dirty="0">
                <a:latin typeface="Times New Roman" panose="02020603050405020304" pitchFamily="18" charset="0"/>
                <a:cs typeface="Times New Roman" panose="02020603050405020304" pitchFamily="18" charset="0"/>
              </a:rPr>
              <a:t>and other live parasites cannot be seen as the iodine kills them. The examination instructions in normal saline must be followed the same in iodine </a:t>
            </a:r>
            <a:r>
              <a:rPr lang="en-US" sz="8000" b="1" dirty="0" smtClean="0">
                <a:latin typeface="Times New Roman" panose="02020603050405020304" pitchFamily="18" charset="0"/>
                <a:cs typeface="Times New Roman" panose="02020603050405020304" pitchFamily="18" charset="0"/>
              </a:rPr>
              <a:t>test.</a:t>
            </a:r>
            <a:endParaRPr lang="en-US"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117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2210</Words>
  <Application>Microsoft Office PowerPoint</Application>
  <PresentationFormat>Widescreen</PresentationFormat>
  <Paragraphs>121</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Elephant</vt:lpstr>
      <vt:lpstr>Informal Roman</vt:lpstr>
      <vt:lpstr>Times New Roman</vt:lpstr>
      <vt:lpstr>Office Theme</vt:lpstr>
      <vt:lpstr>PowerPoint Presentation</vt:lpstr>
      <vt:lpstr>Introduction</vt:lpstr>
      <vt:lpstr>Microscopy </vt:lpstr>
      <vt:lpstr> Microscopic Examination  The majority of intestinal, blood, urinary and skin parasites are usually detected by microscopically in stained or unstained; either directly or following concentrations</vt:lpstr>
      <vt:lpstr> A. Physical examination of stool:</vt:lpstr>
      <vt:lpstr>PowerPoint Presentation</vt:lpstr>
      <vt:lpstr>PowerPoint Presentation</vt:lpstr>
      <vt:lpstr>5. Abnormal features seen (composition): mucus, blood or fat globules.   </vt:lpstr>
      <vt:lpstr>b. Microscopic examination of stool: the stool can be examined by the following techniques</vt:lpstr>
      <vt:lpstr>PowerPoint Presentation</vt:lpstr>
      <vt:lpstr>PowerPoint Presentation</vt:lpstr>
      <vt:lpstr>PowerPoint Presentation</vt:lpstr>
      <vt:lpstr>B\ Urine Examination</vt:lpstr>
      <vt:lpstr>PowerPoint Presentation</vt:lpstr>
      <vt:lpstr>PowerPoint Presentation</vt:lpstr>
      <vt:lpstr> Identification of parasites in centrifuged deposits of urine sediment is a relatively rare occurrence in clinical practice.</vt:lpstr>
      <vt:lpstr>Fig. Urine sediment analysis: (A) Cyst of Entamoeba coli; (B) Egg of Enterobius vermicularis; (C) Organism similar to mites. Microscopic stool examination: (D) Cyst of Entamoeba coli; (E) Egg of Enterobius vermicularis; (F) Egg of hookworm</vt:lpstr>
      <vt:lpstr>PowerPoint Presentation</vt:lpstr>
      <vt:lpstr>PowerPoint Presentation</vt:lpstr>
      <vt:lpstr>Fig.:Trophozoite stage of Balantidium coli, having a mouth (blue arrow) along with its cyst (yellow arrow) found in an elderly female urine[Wet mount, high power].</vt:lpstr>
      <vt:lpstr>PowerPoint Presentation</vt:lpstr>
      <vt:lpstr>PowerPoint Presentation</vt:lpstr>
      <vt:lpstr>C\ Blood Specimens – Microscopic Examination </vt:lpstr>
      <vt:lpstr>PowerPoint Presentation</vt:lpstr>
      <vt:lpstr>PowerPoint Presentation</vt:lpstr>
      <vt:lpstr>PowerPoint Presentation</vt:lpstr>
      <vt:lpstr> Figure 39. A-B. A 55-year-old man who returned from a safari in East Africa 6 days ago. Fevers, reduced consciousness, diarrhoea, and tachycardia (150 bpm). Thick film with Τ. b. rhodesiense trypomastigotes.</vt:lpstr>
      <vt:lpstr>PowerPoint Presentation</vt:lpstr>
      <vt:lpstr>PowerPoint Presentation</vt:lpstr>
      <vt:lpstr>PowerPoint Presentation</vt:lpstr>
      <vt:lpstr>PowerPoint Presentation</vt:lpstr>
      <vt:lpstr>TABLE 1. Arthropod Parasites of the Skin and Subcutaneous Tissues Parasite (Infection) Cutaneous/Subcutaneous Manifestation</vt:lpstr>
      <vt:lpstr>TABLE 2. Protozoa Parasites of the Skin and Subcutaneous Tissues.</vt:lpstr>
      <vt:lpstr>FIG. Crust from a patient with crusted scabies showing three scabies mite eggs (arrows) and a coiled empty egg shell (arrow head) commonly referred to as a “pink pigtail” (hematoxylin and eosin, ×100). </vt:lpstr>
      <vt:lpstr>FIG. Biopsy demonstrating 2 adult mites within the stratum corneum with associated hyperkeratosis and parakeratosis (hematoxylin and eosin, ×100). Cuticular spines (inset, arrow) are visible with higher magnification (×400). </vt:lpstr>
      <vt:lpstr>FIG. Two Demodex folliculorum adult mites within a hair follicle (A, hematoxylin and eosin, ×400). The morphologic features are most clearly seen in skin scrapings (B, ×1000); note the presence of 8 short legs (arrow head) and mouthparts (arrow)..</vt:lpstr>
      <vt:lpstr>FIG. Anterior end of an unspecified myiasis-causing fly larvae showing the mouthparts (arrow) and cuticle with sclerotized spines (hematoxylin and eosin, ×20). The spines are seen in greater detail in the inset (×100, arrow head).</vt:lpstr>
      <vt:lpstr>FIG. Punch biopsy taken from the edge of an ulcer due to cutaneous leishmaniasis. Note the diffuse involvement of the epidermis and dermis, extending into the underlying subcutaneous tissue (A, hematoxylin and eosin, ×20). On higher magnification (B, ×1000), collections of amastigotes are seen within histiocytes (arrow). The morphology of the amastigotes including the small eccentric nucleus and kinetoplast are best seen on Giemsa-stained air-dried touch preparations and aspirates (C, arrow heads, ×1000).</vt:lpstr>
      <vt:lpstr>FIG.Cutaneous amebiasis due to polymerase chain reaction proven Balamuthia mandrillaris. Both cysts (arrow head) and trophozoites (arrows) are visible among the necrosis and inflammatory cells at high magnification (hematoxylin and eosin, ×400 A, ×1000 B). A careful search is often necessary to identify organisms.</vt:lpstr>
      <vt:lpstr>FIG. Subcutaneous onchocercoma showing several cross-sections and longitudinal sections of male and female Onchocercavolvulus (A, hematoxylin and eosin, ×20). Higher magnification (B, ×200) demonstrates a female worm with characteristic “doublebarrel” uterus (asterisk placed directly above uterus) containing numerous microfilariae. Microfilariae are also present in the surrounding host tissue (arrow head). The microfilariae have a pointed tail, and the internal nuclei do not extend to the tip (arrow, C, ×1000). </vt:lpstr>
      <vt:lpstr>FIG. Zoonotic hookworm larva causing cutaneous larva migrans of volar skin with an associated eosinophilic infiltrate (A, arrow,hematoxylin and eosin, ×200). Higher magnification (B, ×600) shows the larval nature of the worm, with its lack of defined internal structures other than small longitudinally oriented nuclei. Image courtesy of Carles Saus, MD, Hospital Universitari Son Espases, Palma de Mallorca, Spain.</vt:lpstr>
      <vt:lpstr>PowerPoint Presentation</vt:lpstr>
    </vt:vector>
  </TitlesOfParts>
  <Company>SACC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دور العائلة في تحديات </dc:title>
  <dc:creator>Maher</dc:creator>
  <cp:lastModifiedBy>Maher</cp:lastModifiedBy>
  <cp:revision>36</cp:revision>
  <dcterms:created xsi:type="dcterms:W3CDTF">2025-02-06T14:01:45Z</dcterms:created>
  <dcterms:modified xsi:type="dcterms:W3CDTF">2025-03-19T07:14:43Z</dcterms:modified>
</cp:coreProperties>
</file>