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58" r:id="rId5"/>
    <p:sldId id="295" r:id="rId6"/>
    <p:sldId id="280" r:id="rId7"/>
    <p:sldId id="278" r:id="rId8"/>
    <p:sldId id="276" r:id="rId9"/>
    <p:sldId id="296" r:id="rId10"/>
    <p:sldId id="268" r:id="rId11"/>
    <p:sldId id="281" r:id="rId12"/>
    <p:sldId id="285" r:id="rId13"/>
    <p:sldId id="286" r:id="rId14"/>
    <p:sldId id="287" r:id="rId15"/>
    <p:sldId id="288" r:id="rId16"/>
    <p:sldId id="289" r:id="rId17"/>
    <p:sldId id="292" r:id="rId18"/>
    <p:sldId id="290" r:id="rId19"/>
    <p:sldId id="291" r:id="rId20"/>
    <p:sldId id="262" r:id="rId21"/>
    <p:sldId id="263" r:id="rId22"/>
    <p:sldId id="269" r:id="rId23"/>
    <p:sldId id="270" r:id="rId24"/>
    <p:sldId id="264" r:id="rId25"/>
    <p:sldId id="265" r:id="rId26"/>
    <p:sldId id="266" r:id="rId27"/>
    <p:sldId id="271" r:id="rId28"/>
    <p:sldId id="272" r:id="rId29"/>
    <p:sldId id="284"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58" autoAdjust="0"/>
  </p:normalViewPr>
  <p:slideViewPr>
    <p:cSldViewPr>
      <p:cViewPr>
        <p:scale>
          <a:sx n="69" d="100"/>
          <a:sy n="69" d="100"/>
        </p:scale>
        <p:origin x="-1196" y="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143251"/>
          </a:xfr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a:normAutofit fontScale="90000"/>
          </a:bodyPr>
          <a:lstStyle/>
          <a:p>
            <a:r>
              <a:rPr lang="ar-IQ" b="1" dirty="0">
                <a:cs typeface="+mj-cs"/>
              </a:rPr>
              <a:t>الطرق التقليدية في تشخيص الاوالي الدموية لطائر السمان</a:t>
            </a:r>
            <a:br>
              <a:rPr lang="ar-IQ" b="1" dirty="0">
                <a:cs typeface="+mj-cs"/>
              </a:rPr>
            </a:br>
            <a:r>
              <a:rPr lang="en-GB" b="1" dirty="0">
                <a:cs typeface="+mj-cs"/>
              </a:rPr>
              <a:t>Traditional methods for diagnosing blood protozoa in quail</a:t>
            </a:r>
            <a:br>
              <a:rPr lang="en-GB" b="1" dirty="0">
                <a:cs typeface="+mj-cs"/>
              </a:rPr>
            </a:br>
            <a:endParaRPr lang="ar-IQ" b="1" dirty="0">
              <a:cs typeface="+mj-cs"/>
            </a:endParaRPr>
          </a:p>
        </p:txBody>
      </p:sp>
      <p:sp>
        <p:nvSpPr>
          <p:cNvPr id="3" name="Subtitle 2"/>
          <p:cNvSpPr>
            <a:spLocks noGrp="1"/>
          </p:cNvSpPr>
          <p:nvPr>
            <p:ph type="subTitle" idx="1"/>
          </p:nvPr>
        </p:nvSpPr>
        <p:spPr>
          <a:xfrm>
            <a:off x="228600" y="4572000"/>
            <a:ext cx="5384800" cy="1752600"/>
          </a:xfr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r>
              <a:rPr lang="ar-IQ" b="1" dirty="0">
                <a:solidFill>
                  <a:schemeClr val="tx1"/>
                </a:solidFill>
              </a:rPr>
              <a:t>م.د.شيماء احمد مجيد</a:t>
            </a:r>
          </a:p>
          <a:p>
            <a:r>
              <a:rPr lang="ar-IQ" b="1" dirty="0">
                <a:solidFill>
                  <a:schemeClr val="tx1"/>
                </a:solidFill>
              </a:rPr>
              <a:t>م.سهى طارق عبدالكريم</a:t>
            </a:r>
          </a:p>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04770"/>
            <a:ext cx="3267075" cy="261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63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lgn="r" rtl="1">
              <a:buNone/>
            </a:pPr>
            <a:r>
              <a:rPr lang="ar-IQ" dirty="0"/>
              <a:t>ومن بين تلك الدراسات </a:t>
            </a:r>
            <a:r>
              <a:rPr lang="ar-IQ" dirty="0" smtClean="0"/>
              <a:t>والتي </a:t>
            </a:r>
            <a:r>
              <a:rPr lang="ar-IQ" dirty="0"/>
              <a:t>تعد من أوائل الدراسات التي تناولت طفيليات الدم في الطيور العراقية، هناك دراسات عديدة أجريت على النحو التالي: محمد، (1990، 1991 </a:t>
            </a:r>
            <a:r>
              <a:rPr lang="ar-IQ" dirty="0" smtClean="0"/>
              <a:t>،1996</a:t>
            </a:r>
            <a:r>
              <a:rPr lang="ar-IQ" dirty="0"/>
              <a:t>)، (محمد، 2012؛ إسلام وآخرون، 2013؛ </a:t>
            </a:r>
            <a:r>
              <a:rPr lang="ar-IQ" dirty="0" smtClean="0"/>
              <a:t>2007</a:t>
            </a:r>
            <a:r>
              <a:rPr lang="ar-IQ" dirty="0"/>
              <a:t>؛ </a:t>
            </a:r>
            <a:r>
              <a:rPr lang="ar-IQ" dirty="0" smtClean="0"/>
              <a:t>2004).</a:t>
            </a:r>
          </a:p>
          <a:p>
            <a:pPr marL="0" indent="0" algn="r" rtl="1">
              <a:buNone/>
            </a:pPr>
            <a:r>
              <a:rPr lang="ar-IQ" sz="3000" dirty="0">
                <a:solidFill>
                  <a:prstClr val="black"/>
                </a:solidFill>
              </a:rPr>
              <a:t>كانت الدراسات على طفيليات دم </a:t>
            </a:r>
            <a:r>
              <a:rPr lang="ar-IQ" sz="3000" dirty="0" err="1" smtClean="0">
                <a:solidFill>
                  <a:prstClr val="black"/>
                </a:solidFill>
              </a:rPr>
              <a:t>الطيورفي</a:t>
            </a:r>
            <a:r>
              <a:rPr lang="ar-IQ" sz="3000" dirty="0" smtClean="0">
                <a:solidFill>
                  <a:prstClr val="black"/>
                </a:solidFill>
              </a:rPr>
              <a:t> بدايات القرن الواحد والعشرين، </a:t>
            </a:r>
            <a:r>
              <a:rPr lang="ar-IQ" sz="3000" dirty="0">
                <a:solidFill>
                  <a:prstClr val="black"/>
                </a:solidFill>
              </a:rPr>
              <a:t>وخاصةً السمان، </a:t>
            </a:r>
            <a:r>
              <a:rPr lang="ar-IQ" sz="3000" dirty="0">
                <a:solidFill>
                  <a:srgbClr val="002060"/>
                </a:solidFill>
              </a:rPr>
              <a:t>قليلةً جدًا مقارنةً بالتنوع الكبير في أعداد الطيور في البيئة المحلية </a:t>
            </a:r>
            <a:r>
              <a:rPr lang="ar-IQ" sz="3000" dirty="0" smtClean="0">
                <a:solidFill>
                  <a:srgbClr val="002060"/>
                </a:solidFill>
              </a:rPr>
              <a:t>والأجنبية </a:t>
            </a:r>
            <a:r>
              <a:rPr lang="ar-IQ" sz="3000" dirty="0" err="1" smtClean="0">
                <a:solidFill>
                  <a:srgbClr val="002060"/>
                </a:solidFill>
              </a:rPr>
              <a:t>وذالك</a:t>
            </a:r>
            <a:r>
              <a:rPr lang="ar-IQ" sz="3000" dirty="0" smtClean="0">
                <a:solidFill>
                  <a:srgbClr val="002060"/>
                </a:solidFill>
              </a:rPr>
              <a:t> لعدم تمكنهم من معرفة الاهمية الاقتصادية لهذا الطائر</a:t>
            </a:r>
            <a:endParaRPr lang="ar-IQ" dirty="0">
              <a:solidFill>
                <a:srgbClr val="00206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14800"/>
            <a:ext cx="350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1"/>
            <a:ext cx="342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60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65875"/>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lgn="r" rtl="1">
              <a:buNone/>
            </a:pPr>
            <a:r>
              <a:rPr lang="ar-IQ" dirty="0" smtClean="0"/>
              <a:t>و من </a:t>
            </a:r>
            <a:r>
              <a:rPr lang="ar-IQ" dirty="0"/>
              <a:t>أهم طفيليات الدم في الدواجن</a:t>
            </a:r>
            <a:r>
              <a:rPr lang="ar-IQ" dirty="0" smtClean="0"/>
              <a:t>،، </a:t>
            </a:r>
            <a:r>
              <a:rPr lang="ar-IQ" dirty="0"/>
              <a:t>التي تشمل جنس </a:t>
            </a:r>
            <a:r>
              <a:rPr lang="en-GB" i="1" dirty="0" err="1"/>
              <a:t>Haemoproteus</a:t>
            </a:r>
            <a:r>
              <a:rPr lang="ar-IQ" dirty="0" smtClean="0"/>
              <a:t>،  </a:t>
            </a:r>
            <a:r>
              <a:rPr lang="en-GB" dirty="0" smtClean="0"/>
              <a:t>, </a:t>
            </a:r>
            <a:r>
              <a:rPr lang="en-GB" i="1" dirty="0" err="1" smtClean="0"/>
              <a:t>Leucocytozoon</a:t>
            </a:r>
            <a:r>
              <a:rPr lang="en-GB" dirty="0" smtClean="0"/>
              <a:t> </a:t>
            </a:r>
            <a:r>
              <a:rPr lang="en-GB" i="1" dirty="0" smtClean="0"/>
              <a:t>Plasmodium</a:t>
            </a:r>
            <a:r>
              <a:rPr lang="en-GB" dirty="0" smtClean="0"/>
              <a:t> </a:t>
            </a:r>
            <a:r>
              <a:rPr lang="ar-IQ" dirty="0" smtClean="0"/>
              <a:t> </a:t>
            </a:r>
            <a:r>
              <a:rPr lang="ar-IQ" dirty="0"/>
              <a:t>(ليفين، ١٩٩٤). تُسبب الإصابة بهذه الطفيليات انخفاضًا في اكتساب الوزن، وانخفاضًا في إنتاج البيض، وقد تكون قاتلة للسمان</a:t>
            </a:r>
            <a:r>
              <a:rPr lang="ar-IQ" dirty="0" smtClean="0"/>
              <a:t>.</a:t>
            </a:r>
          </a:p>
          <a:p>
            <a:pPr marL="0" indent="0" algn="r" rtl="1">
              <a:buNone/>
            </a:pPr>
            <a:r>
              <a:rPr lang="ar-IQ" dirty="0"/>
              <a:t>ترتبط أمراض الملاريا التي تسببها أنواع </a:t>
            </a:r>
            <a:r>
              <a:rPr lang="en-GB" i="1" dirty="0" err="1">
                <a:solidFill>
                  <a:prstClr val="black"/>
                </a:solidFill>
              </a:rPr>
              <a:t>Haemoproteus</a:t>
            </a:r>
            <a:r>
              <a:rPr lang="ar-IQ" dirty="0">
                <a:solidFill>
                  <a:prstClr val="black"/>
                </a:solidFill>
              </a:rPr>
              <a:t>،  </a:t>
            </a:r>
            <a:r>
              <a:rPr lang="en-GB" dirty="0">
                <a:solidFill>
                  <a:prstClr val="black"/>
                </a:solidFill>
              </a:rPr>
              <a:t>, </a:t>
            </a:r>
            <a:r>
              <a:rPr lang="en-GB" i="1" dirty="0" err="1">
                <a:solidFill>
                  <a:prstClr val="black"/>
                </a:solidFill>
              </a:rPr>
              <a:t>Leucocytozoon</a:t>
            </a:r>
            <a:r>
              <a:rPr lang="en-GB" dirty="0">
                <a:solidFill>
                  <a:prstClr val="black"/>
                </a:solidFill>
              </a:rPr>
              <a:t> </a:t>
            </a:r>
            <a:r>
              <a:rPr lang="en-GB" i="1" dirty="0">
                <a:solidFill>
                  <a:prstClr val="black"/>
                </a:solidFill>
              </a:rPr>
              <a:t>Plasmodium</a:t>
            </a:r>
            <a:r>
              <a:rPr lang="ar-IQ" dirty="0" smtClean="0"/>
              <a:t> </a:t>
            </a:r>
            <a:r>
              <a:rPr lang="ar-IQ" dirty="0"/>
              <a:t>دائمًا بتغيرات الطقس. وخلال موسم الأمطار، تزداد أعداد النواقل مقارنةً بموسم الجفاف، لأن موسم الأمطار هو البيئة المثالية لنمو وبقاء النواقل التي قد تنقل الأمراض. ويمكن الوقاية من هذه الأمراض بمكافحة تكاثر النواقل (روزيندال، ١٩٩٢).</a:t>
            </a:r>
            <a:endParaRPr lang="en-GB" dirty="0"/>
          </a:p>
          <a:p>
            <a:pPr marL="0" indent="0">
              <a:buNone/>
            </a:pPr>
            <a:endParaRPr lang="ar-IQ" dirty="0"/>
          </a:p>
        </p:txBody>
      </p:sp>
    </p:spTree>
    <p:extLst>
      <p:ext uri="{BB962C8B-B14F-4D97-AF65-F5344CB8AC3E}">
        <p14:creationId xmlns:p14="http://schemas.microsoft.com/office/powerpoint/2010/main" val="128616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r>
              <a:rPr lang="ar-IQ" b="1" dirty="0" smtClean="0"/>
              <a:t>العلامات </a:t>
            </a:r>
            <a:r>
              <a:rPr lang="ar-IQ" b="1" dirty="0"/>
              <a:t>السريرية </a:t>
            </a:r>
            <a:r>
              <a:rPr lang="ar-IQ" b="1" dirty="0" smtClean="0"/>
              <a:t>لطفيلي </a:t>
            </a:r>
            <a:r>
              <a:rPr lang="en-GB" sz="3600" b="1" i="1" dirty="0" err="1" smtClean="0">
                <a:solidFill>
                  <a:schemeClr val="tx2">
                    <a:lumMod val="40000"/>
                    <a:lumOff val="60000"/>
                  </a:schemeClr>
                </a:solidFill>
              </a:rPr>
              <a:t>Haemoproteus</a:t>
            </a:r>
            <a:endParaRPr lang="ar-IQ" dirty="0" smtClean="0">
              <a:solidFill>
                <a:schemeClr val="tx2">
                  <a:lumMod val="40000"/>
                  <a:lumOff val="60000"/>
                </a:schemeClr>
              </a:solidFill>
            </a:endParaRPr>
          </a:p>
          <a:p>
            <a:pPr marL="0" indent="0" algn="r" rtl="1">
              <a:buNone/>
            </a:pPr>
            <a:r>
              <a:rPr lang="ar-IQ" dirty="0" smtClean="0"/>
              <a:t>نادرًا </a:t>
            </a:r>
            <a:r>
              <a:rPr lang="ar-IQ" dirty="0"/>
              <a:t>ما تُسبب الإصابة بأنواع </a:t>
            </a:r>
            <a:r>
              <a:rPr lang="en-GB" i="1" dirty="0" err="1" smtClean="0"/>
              <a:t>Haemoproteus</a:t>
            </a:r>
            <a:r>
              <a:rPr lang="ar-IQ" dirty="0" smtClean="0"/>
              <a:t> أعراضًا </a:t>
            </a:r>
            <a:r>
              <a:rPr lang="ar-IQ" dirty="0"/>
              <a:t>سريرية لدى السمان والديك الرومي. ويمكن ملاحظة </a:t>
            </a:r>
            <a:r>
              <a:rPr lang="ar-IQ" dirty="0">
                <a:solidFill>
                  <a:schemeClr val="tx2">
                    <a:lumMod val="40000"/>
                    <a:lumOff val="60000"/>
                  </a:schemeClr>
                </a:solidFill>
              </a:rPr>
              <a:t>فقر الدم، والاكتئاب، والعرج</a:t>
            </a:r>
            <a:r>
              <a:rPr lang="ar-IQ" dirty="0"/>
              <a:t>. يُشخَّص المرض باستخدام </a:t>
            </a:r>
            <a:r>
              <a:rPr lang="ar-IQ" dirty="0" err="1" smtClean="0"/>
              <a:t>مسحات</a:t>
            </a:r>
            <a:r>
              <a:rPr lang="ar-IQ" dirty="0" smtClean="0"/>
              <a:t> </a:t>
            </a:r>
            <a:r>
              <a:rPr lang="ar-IQ" dirty="0"/>
              <a:t>الدم، وفحص الخلايا النسيجية، والفحص </a:t>
            </a:r>
            <a:r>
              <a:rPr lang="ar-IQ" dirty="0" smtClean="0"/>
              <a:t>النسيجي و </a:t>
            </a:r>
            <a:r>
              <a:rPr lang="en-GB" dirty="0" smtClean="0"/>
              <a:t>(PCR) </a:t>
            </a:r>
            <a:endParaRPr lang="ar-IQ" dirty="0" smtClean="0"/>
          </a:p>
          <a:p>
            <a:pPr marL="0" indent="0" algn="r" rtl="1">
              <a:buNone/>
            </a:pPr>
            <a:endParaRPr lang="ar-IQ" dirty="0"/>
          </a:p>
          <a:p>
            <a:pPr marL="0" indent="0" algn="r" rtl="1">
              <a:buNone/>
            </a:pPr>
            <a:r>
              <a:rPr lang="ar-IQ" dirty="0" smtClean="0"/>
              <a:t>لا </a:t>
            </a:r>
            <a:r>
              <a:rPr lang="ar-IQ" dirty="0"/>
              <a:t>يوجد علاج معتمد للدواجن.</a:t>
            </a:r>
          </a:p>
        </p:txBody>
      </p:sp>
    </p:spTree>
    <p:extLst>
      <p:ext uri="{BB962C8B-B14F-4D97-AF65-F5344CB8AC3E}">
        <p14:creationId xmlns:p14="http://schemas.microsoft.com/office/powerpoint/2010/main" val="96814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GB" dirty="0" smtClean="0"/>
          </a:p>
          <a:p>
            <a:pPr marL="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685800"/>
            <a:ext cx="5715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0" y="4777991"/>
            <a:ext cx="3452158" cy="461665"/>
          </a:xfrm>
          <a:prstGeom prst="rect">
            <a:avLst/>
          </a:prstGeom>
        </p:spPr>
        <p:txBody>
          <a:bodyPr wrap="square">
            <a:spAutoFit/>
          </a:bodyPr>
          <a:lstStyle/>
          <a:p>
            <a:r>
              <a:rPr lang="ar-IQ" sz="2400" b="1" dirty="0"/>
              <a:t>فقر الدم والاكتئاب والعرج</a:t>
            </a:r>
          </a:p>
        </p:txBody>
      </p:sp>
    </p:spTree>
    <p:extLst>
      <p:ext uri="{BB962C8B-B14F-4D97-AF65-F5344CB8AC3E}">
        <p14:creationId xmlns:p14="http://schemas.microsoft.com/office/powerpoint/2010/main" val="9707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791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r>
              <a:rPr lang="ar-IQ" b="1" dirty="0" smtClean="0"/>
              <a:t>العلامات السريرية لمرض</a:t>
            </a:r>
            <a:r>
              <a:rPr lang="ar-IQ" dirty="0" smtClean="0"/>
              <a:t> </a:t>
            </a:r>
            <a:r>
              <a:rPr lang="en-US" b="1" i="1" dirty="0">
                <a:solidFill>
                  <a:srgbClr val="FF0000"/>
                </a:solidFill>
              </a:rPr>
              <a:t>Leucocytozoonosis</a:t>
            </a:r>
            <a:r>
              <a:rPr lang="en-US" b="1" dirty="0">
                <a:solidFill>
                  <a:srgbClr val="FF0000"/>
                </a:solidFill>
              </a:rPr>
              <a:t> </a:t>
            </a:r>
            <a:r>
              <a:rPr lang="ar-IQ" dirty="0" smtClean="0"/>
              <a:t>:</a:t>
            </a:r>
          </a:p>
          <a:p>
            <a:pPr marL="0" indent="0" algn="r" rtl="1">
              <a:buNone/>
            </a:pPr>
            <a:r>
              <a:rPr lang="ar-IQ" dirty="0" smtClean="0"/>
              <a:t>حمى </a:t>
            </a:r>
            <a:r>
              <a:rPr lang="ar-IQ" dirty="0"/>
              <a:t>شديدة، زيادة في شرب الماء، وإسهال ذو لون أصفر مخضر أو ​​أخضر مبيض في الدجاج.يعاني الدجاج من البرد، ومشي غير مستقر، وعرف شاحب، وريش أبيض لزج، وريش مجعد، وفقدان سريع للوزن.يعاني الدجاج من صعوبة في التنفس، </a:t>
            </a:r>
            <a:r>
              <a:rPr lang="ar-IQ" dirty="0" smtClean="0"/>
              <a:t>ويقف </a:t>
            </a:r>
            <a:r>
              <a:rPr lang="ar-IQ" dirty="0"/>
              <a:t>وحيدًا، ثم يتوقف عن الأكل ويموت.</a:t>
            </a:r>
            <a:endParaRPr lang="en-US" dirty="0"/>
          </a:p>
          <a:p>
            <a:pPr marL="0" indent="0">
              <a:buNone/>
            </a:pPr>
            <a:endParaRPr lang="ar-IQ" dirty="0"/>
          </a:p>
        </p:txBody>
      </p:sp>
    </p:spTree>
    <p:extLst>
      <p:ext uri="{BB962C8B-B14F-4D97-AF65-F5344CB8AC3E}">
        <p14:creationId xmlns:p14="http://schemas.microsoft.com/office/powerpoint/2010/main" val="253003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1657"/>
            <a:ext cx="7391401" cy="373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86429" y="5132985"/>
            <a:ext cx="5715000" cy="707886"/>
          </a:xfrm>
          <a:prstGeom prst="rect">
            <a:avLst/>
          </a:prstGeom>
        </p:spPr>
        <p:txBody>
          <a:bodyPr wrap="square">
            <a:spAutoFit/>
          </a:bodyPr>
          <a:lstStyle/>
          <a:p>
            <a:pPr algn="ctr"/>
            <a:r>
              <a:rPr lang="ar-IQ" sz="2000" b="1" dirty="0" smtClean="0"/>
              <a:t>المشية </a:t>
            </a:r>
            <a:r>
              <a:rPr lang="ar-IQ" sz="2000" b="1" dirty="0"/>
              <a:t>غير مستقرة، إسهال مع بقع صفراء مخضرة أو خضراء مبيضة</a:t>
            </a:r>
          </a:p>
        </p:txBody>
      </p:sp>
    </p:spTree>
    <p:extLst>
      <p:ext uri="{BB962C8B-B14F-4D97-AF65-F5344CB8AC3E}">
        <p14:creationId xmlns:p14="http://schemas.microsoft.com/office/powerpoint/2010/main" val="235738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762000"/>
            <a:ext cx="5715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5410200"/>
            <a:ext cx="6096000" cy="830997"/>
          </a:xfrm>
          <a:prstGeom prst="rect">
            <a:avLst/>
          </a:prstGeom>
        </p:spPr>
        <p:txBody>
          <a:bodyPr wrap="square">
            <a:spAutoFit/>
          </a:bodyPr>
          <a:lstStyle/>
          <a:p>
            <a:pPr algn="ctr"/>
            <a:r>
              <a:rPr lang="ar-IQ" sz="2400" b="1" dirty="0"/>
              <a:t>يكون لون عرف الدجاج شاحبًا، أبيض اللون، وقد يكون الدجاج مصابًا بالحمى.</a:t>
            </a:r>
          </a:p>
        </p:txBody>
      </p:sp>
    </p:spTree>
    <p:extLst>
      <p:ext uri="{BB962C8B-B14F-4D97-AF65-F5344CB8AC3E}">
        <p14:creationId xmlns:p14="http://schemas.microsoft.com/office/powerpoint/2010/main" val="804452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44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endParaRPr lang="ar-IQ" b="1" dirty="0" smtClean="0"/>
          </a:p>
          <a:p>
            <a:pPr marL="0" indent="0" algn="r" rtl="1">
              <a:buNone/>
            </a:pPr>
            <a:endParaRPr lang="ar-IQ" b="1" dirty="0"/>
          </a:p>
          <a:p>
            <a:pPr marL="0" indent="0" algn="r" rtl="1">
              <a:buNone/>
            </a:pPr>
            <a:r>
              <a:rPr lang="ar-IQ" b="1" dirty="0" smtClean="0"/>
              <a:t>لعلامات </a:t>
            </a:r>
            <a:r>
              <a:rPr lang="ar-IQ" b="1" dirty="0"/>
              <a:t>السريرية </a:t>
            </a:r>
            <a:r>
              <a:rPr lang="ar-IQ" b="1" dirty="0" smtClean="0"/>
              <a:t>لطفيلي</a:t>
            </a:r>
            <a:r>
              <a:rPr lang="en-US" sz="3600" b="1" i="1" dirty="0" smtClean="0">
                <a:solidFill>
                  <a:srgbClr val="FF0000"/>
                </a:solidFill>
              </a:rPr>
              <a:t>Plasmodium</a:t>
            </a:r>
            <a:r>
              <a:rPr lang="en-US" sz="3600" b="1" dirty="0" smtClean="0">
                <a:solidFill>
                  <a:srgbClr val="FF0000"/>
                </a:solidFill>
              </a:rPr>
              <a:t> </a:t>
            </a:r>
            <a:r>
              <a:rPr lang="ar-IQ" dirty="0" smtClean="0"/>
              <a:t>.</a:t>
            </a:r>
          </a:p>
          <a:p>
            <a:pPr marL="0" indent="0" algn="r" rtl="1">
              <a:buNone/>
            </a:pPr>
            <a:r>
              <a:rPr lang="ar-IQ" dirty="0" smtClean="0"/>
              <a:t> </a:t>
            </a:r>
            <a:r>
              <a:rPr lang="ar-IQ" dirty="0"/>
              <a:t>لا تُسبب الإصابة </a:t>
            </a:r>
            <a:r>
              <a:rPr lang="ar-IQ" dirty="0" smtClean="0"/>
              <a:t>بهذا النوع عادةً </a:t>
            </a:r>
            <a:r>
              <a:rPr lang="ar-IQ" dirty="0"/>
              <a:t>أعراضًا سريرية لدى الطيور. </a:t>
            </a:r>
            <a:r>
              <a:rPr lang="ar-IQ" dirty="0" smtClean="0"/>
              <a:t>حيث </a:t>
            </a:r>
            <a:r>
              <a:rPr lang="ar-IQ" dirty="0" err="1" smtClean="0"/>
              <a:t>يسسب</a:t>
            </a:r>
            <a:r>
              <a:rPr lang="ar-IQ" dirty="0" smtClean="0"/>
              <a:t> احيانا </a:t>
            </a:r>
            <a:r>
              <a:rPr lang="ar-IQ" dirty="0" smtClean="0">
                <a:solidFill>
                  <a:schemeClr val="tx2">
                    <a:lumMod val="40000"/>
                    <a:lumOff val="60000"/>
                  </a:schemeClr>
                </a:solidFill>
              </a:rPr>
              <a:t>الخمول </a:t>
            </a:r>
            <a:r>
              <a:rPr lang="ar-IQ" dirty="0">
                <a:solidFill>
                  <a:schemeClr val="tx2">
                    <a:lumMod val="40000"/>
                    <a:lumOff val="60000"/>
                  </a:schemeClr>
                </a:solidFill>
              </a:rPr>
              <a:t>والإسهال وفقر الدم والشلل</a:t>
            </a:r>
            <a:r>
              <a:rPr lang="ar-IQ" dirty="0"/>
              <a:t>. تشمل العلامات الإضافية للطيور المصابة بنوع البلازموديوم </a:t>
            </a:r>
            <a:r>
              <a:rPr lang="ar-IQ" dirty="0" smtClean="0"/>
              <a:t>نزيفًا </a:t>
            </a:r>
            <a:r>
              <a:rPr lang="ar-IQ" dirty="0"/>
              <a:t>في العين، وأعراضًا في الجهاز العصبي المركزي، وغيبوبة، ونفوقًا.</a:t>
            </a:r>
          </a:p>
        </p:txBody>
      </p:sp>
    </p:spTree>
    <p:extLst>
      <p:ext uri="{BB962C8B-B14F-4D97-AF65-F5344CB8AC3E}">
        <p14:creationId xmlns:p14="http://schemas.microsoft.com/office/powerpoint/2010/main" val="328627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886" y="762000"/>
            <a:ext cx="47433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0" y="5334000"/>
            <a:ext cx="3219151" cy="523220"/>
          </a:xfrm>
          <a:prstGeom prst="rect">
            <a:avLst/>
          </a:prstGeom>
        </p:spPr>
        <p:txBody>
          <a:bodyPr wrap="none">
            <a:spAutoFit/>
          </a:bodyPr>
          <a:lstStyle/>
          <a:p>
            <a:r>
              <a:rPr lang="ar-IQ" sz="2800" b="1" dirty="0"/>
              <a:t>الملاريا الطيور في السمان</a:t>
            </a:r>
            <a:endParaRPr lang="it-IT" b="1" dirty="0"/>
          </a:p>
        </p:txBody>
      </p:sp>
    </p:spTree>
    <p:extLst>
      <p:ext uri="{BB962C8B-B14F-4D97-AF65-F5344CB8AC3E}">
        <p14:creationId xmlns:p14="http://schemas.microsoft.com/office/powerpoint/2010/main" val="55720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629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0" y="5334000"/>
            <a:ext cx="3272050" cy="523220"/>
          </a:xfrm>
          <a:prstGeom prst="rect">
            <a:avLst/>
          </a:prstGeom>
        </p:spPr>
        <p:txBody>
          <a:bodyPr wrap="none">
            <a:spAutoFit/>
          </a:bodyPr>
          <a:lstStyle/>
          <a:p>
            <a:r>
              <a:rPr lang="ar-IQ" sz="2800" b="1" dirty="0"/>
              <a:t>الملاريا الطيور في السمان</a:t>
            </a:r>
            <a:r>
              <a:rPr lang="it-IT" b="1" dirty="0"/>
              <a:t> </a:t>
            </a:r>
          </a:p>
        </p:txBody>
      </p:sp>
    </p:spTree>
    <p:extLst>
      <p:ext uri="{BB962C8B-B14F-4D97-AF65-F5344CB8AC3E}">
        <p14:creationId xmlns:p14="http://schemas.microsoft.com/office/powerpoint/2010/main" val="255507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r>
              <a:rPr lang="ar-IQ" dirty="0">
                <a:solidFill>
                  <a:schemeClr val="accent2"/>
                </a:solidFill>
              </a:rPr>
              <a:t>السمان </a:t>
            </a:r>
            <a:r>
              <a:rPr lang="ar-IQ" dirty="0" err="1" smtClean="0">
                <a:solidFill>
                  <a:schemeClr val="accent2"/>
                </a:solidFill>
              </a:rPr>
              <a:t>اوالسلوى</a:t>
            </a:r>
            <a:r>
              <a:rPr lang="ar-IQ" dirty="0" smtClean="0">
                <a:solidFill>
                  <a:schemeClr val="accent2"/>
                </a:solidFill>
              </a:rPr>
              <a:t> </a:t>
            </a:r>
            <a:r>
              <a:rPr lang="ar-IQ" dirty="0" err="1" smtClean="0">
                <a:solidFill>
                  <a:schemeClr val="accent2"/>
                </a:solidFill>
              </a:rPr>
              <a:t>اوقتيل</a:t>
            </a:r>
            <a:r>
              <a:rPr lang="ar-IQ" dirty="0" smtClean="0">
                <a:solidFill>
                  <a:schemeClr val="accent2"/>
                </a:solidFill>
              </a:rPr>
              <a:t> الرعد</a:t>
            </a:r>
            <a:r>
              <a:rPr lang="ar-IQ" dirty="0" smtClean="0"/>
              <a:t> الاسم العلمي الشائع      </a:t>
            </a:r>
            <a:r>
              <a:rPr lang="en-US" dirty="0" smtClean="0"/>
              <a:t> </a:t>
            </a:r>
            <a:r>
              <a:rPr lang="en-US" dirty="0" err="1" smtClean="0"/>
              <a:t>coturnix</a:t>
            </a:r>
            <a:r>
              <a:rPr lang="ar-IQ" dirty="0" smtClean="0"/>
              <a:t> </a:t>
            </a:r>
            <a:r>
              <a:rPr lang="en-US" dirty="0" err="1" smtClean="0"/>
              <a:t>Coturnix</a:t>
            </a:r>
            <a:r>
              <a:rPr lang="ar-IQ" dirty="0" smtClean="0"/>
              <a:t>اسمٌ </a:t>
            </a:r>
            <a:r>
              <a:rPr lang="ar-IQ" dirty="0"/>
              <a:t>جامعٌ لعدة أجناس من الطيور متوسطة الحجم، تُصنّف عادةً ضمن </a:t>
            </a:r>
            <a:r>
              <a:rPr lang="ar-IQ" dirty="0" smtClean="0"/>
              <a:t>(فصيلة السمانيات) </a:t>
            </a:r>
            <a:r>
              <a:rPr lang="ar-IQ" dirty="0"/>
              <a:t>الاسم </a:t>
            </a:r>
            <a:r>
              <a:rPr lang="ar-IQ" dirty="0" smtClean="0"/>
              <a:t>العام لمجموعة </a:t>
            </a:r>
            <a:r>
              <a:rPr lang="ar-IQ" dirty="0"/>
              <a:t>السمان هو </a:t>
            </a:r>
            <a:r>
              <a:rPr lang="ar-IQ" dirty="0" smtClean="0"/>
              <a:t>سرب </a:t>
            </a:r>
            <a:r>
              <a:rPr lang="en-GB" dirty="0" smtClean="0"/>
              <a:t>a flock</a:t>
            </a:r>
            <a:r>
              <a:rPr lang="ar-IQ" dirty="0" smtClean="0"/>
              <a:t>، </a:t>
            </a:r>
            <a:r>
              <a:rPr lang="en-GB" dirty="0" smtClean="0"/>
              <a:t>covey</a:t>
            </a:r>
            <a:r>
              <a:rPr lang="ar-IQ" dirty="0" smtClean="0"/>
              <a:t>، </a:t>
            </a:r>
            <a:r>
              <a:rPr lang="en-GB" dirty="0" smtClean="0"/>
              <a:t>bevy</a:t>
            </a:r>
            <a:r>
              <a:rPr lang="ar-IQ" dirty="0" smtClean="0"/>
              <a:t>. </a:t>
            </a:r>
          </a:p>
          <a:p>
            <a:pPr marL="0" indent="0" algn="r" rtl="1">
              <a:buNone/>
            </a:pPr>
            <a:r>
              <a:rPr lang="ar-IQ" dirty="0" smtClean="0">
                <a:solidFill>
                  <a:schemeClr val="accent2"/>
                </a:solidFill>
              </a:rPr>
              <a:t>يُصنّف </a:t>
            </a:r>
            <a:r>
              <a:rPr lang="ar-IQ" dirty="0">
                <a:solidFill>
                  <a:schemeClr val="accent2"/>
                </a:solidFill>
              </a:rPr>
              <a:t>سمان العالم القديم ضمن </a:t>
            </a:r>
            <a:r>
              <a:rPr lang="ar-IQ" dirty="0" smtClean="0"/>
              <a:t>(</a:t>
            </a:r>
            <a:r>
              <a:rPr lang="ar-IQ" dirty="0" smtClean="0">
                <a:solidFill>
                  <a:schemeClr val="accent2"/>
                </a:solidFill>
              </a:rPr>
              <a:t>رتبة الدجاجيات تشمل الدجاج ،الديك الرومي ،السمان ، والدراج</a:t>
            </a:r>
            <a:r>
              <a:rPr lang="ar-IQ" dirty="0" smtClean="0"/>
              <a:t>)، </a:t>
            </a:r>
            <a:r>
              <a:rPr lang="ar-IQ" dirty="0">
                <a:solidFill>
                  <a:schemeClr val="accent2"/>
                </a:solidFill>
              </a:rPr>
              <a:t>بينما يُصنّف سمان العالم الجديد </a:t>
            </a:r>
            <a:r>
              <a:rPr lang="ar-IQ" dirty="0" smtClean="0">
                <a:solidFill>
                  <a:schemeClr val="accent2"/>
                </a:solidFill>
              </a:rPr>
              <a:t>ضمن</a:t>
            </a:r>
            <a:r>
              <a:rPr lang="ar-IQ" dirty="0" smtClean="0"/>
              <a:t>( </a:t>
            </a:r>
            <a:r>
              <a:rPr lang="ar-IQ" dirty="0" smtClean="0">
                <a:solidFill>
                  <a:schemeClr val="accent2"/>
                </a:solidFill>
              </a:rPr>
              <a:t>رتبة السمانيات</a:t>
            </a:r>
            <a:r>
              <a:rPr lang="ar-IQ" dirty="0" smtClean="0"/>
              <a:t>)</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0172"/>
            <a:ext cx="3752850" cy="268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26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None/>
            </a:pPr>
            <a:r>
              <a:rPr lang="en-US" b="1" dirty="0" smtClean="0">
                <a:solidFill>
                  <a:schemeClr val="accent2"/>
                </a:solidFill>
              </a:rPr>
              <a:t>Material and methods </a:t>
            </a:r>
          </a:p>
          <a:p>
            <a:pPr>
              <a:buFont typeface="Wingdings" panose="05000000000000000000" pitchFamily="2" charset="2"/>
              <a:buChar char="Ø"/>
            </a:pPr>
            <a:r>
              <a:rPr lang="en-US" dirty="0"/>
              <a:t>sampling was take depend on  clinical symptoms which indicates to blood protozoan infections that could be observed in the field. </a:t>
            </a:r>
            <a:endParaRPr lang="en-US" dirty="0" smtClean="0"/>
          </a:p>
          <a:p>
            <a:pPr>
              <a:buFont typeface="Wingdings" panose="05000000000000000000" pitchFamily="2" charset="2"/>
              <a:buChar char="Ø"/>
            </a:pPr>
            <a:r>
              <a:rPr lang="en-US" dirty="0" smtClean="0"/>
              <a:t>The </a:t>
            </a:r>
            <a:r>
              <a:rPr lang="en-US" dirty="0"/>
              <a:t>materials used were 96% absolute methanol for fixation of blood smear </a:t>
            </a:r>
            <a:r>
              <a:rPr lang="en-US" dirty="0" smtClean="0"/>
              <a:t>preparations.</a:t>
            </a:r>
          </a:p>
          <a:p>
            <a:pPr>
              <a:buFont typeface="Wingdings" panose="05000000000000000000" pitchFamily="2" charset="2"/>
              <a:buChar char="Ø"/>
            </a:pPr>
            <a:r>
              <a:rPr lang="en-US" dirty="0" smtClean="0"/>
              <a:t>Giemsa </a:t>
            </a:r>
            <a:r>
              <a:rPr lang="en-US" dirty="0"/>
              <a:t>10% for staining blood smear </a:t>
            </a:r>
            <a:r>
              <a:rPr lang="en-US" dirty="0" smtClean="0"/>
              <a:t>preparations</a:t>
            </a:r>
          </a:p>
          <a:p>
            <a:pPr>
              <a:buFont typeface="Wingdings" panose="05000000000000000000" pitchFamily="2" charset="2"/>
              <a:buChar char="Ø"/>
            </a:pPr>
            <a:r>
              <a:rPr lang="en-US" dirty="0" smtClean="0"/>
              <a:t>distilled water</a:t>
            </a:r>
          </a:p>
          <a:p>
            <a:pPr>
              <a:buFont typeface="Wingdings" panose="05000000000000000000" pitchFamily="2" charset="2"/>
              <a:buChar char="Ø"/>
            </a:pPr>
            <a:r>
              <a:rPr lang="en-US" dirty="0" smtClean="0"/>
              <a:t>alcohol </a:t>
            </a:r>
            <a:r>
              <a:rPr lang="en-US" dirty="0"/>
              <a:t>70% used when </a:t>
            </a:r>
            <a:endParaRPr lang="en-US" dirty="0" smtClean="0"/>
          </a:p>
          <a:p>
            <a:pPr marL="0" indent="0">
              <a:buNone/>
            </a:pPr>
            <a:r>
              <a:rPr lang="en-US" dirty="0" smtClean="0"/>
              <a:t>taking blood</a:t>
            </a:r>
          </a:p>
          <a:p>
            <a:pPr>
              <a:buFont typeface="Wingdings" panose="05000000000000000000" pitchFamily="2" charset="2"/>
              <a:buChar char="Ø"/>
            </a:pPr>
            <a:r>
              <a:rPr lang="en-US" dirty="0" smtClean="0"/>
              <a:t>immersion </a:t>
            </a:r>
            <a:r>
              <a:rPr lang="en-US" dirty="0"/>
              <a:t>oil to clarify objects when observed under the microscope.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36093"/>
            <a:ext cx="2762250" cy="165735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74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buFont typeface="Wingdings" panose="05000000000000000000" pitchFamily="2" charset="2"/>
              <a:buChar char="Ø"/>
            </a:pPr>
            <a:r>
              <a:rPr lang="en-US" dirty="0"/>
              <a:t>Blood samples were taken through the brachial vein. These blood vessels are located in the wings of the chicken. </a:t>
            </a:r>
            <a:endParaRPr lang="en-US" dirty="0" smtClean="0"/>
          </a:p>
          <a:p>
            <a:pPr>
              <a:buFont typeface="Wingdings" panose="05000000000000000000" pitchFamily="2" charset="2"/>
              <a:buChar char="Ø"/>
            </a:pPr>
            <a:r>
              <a:rPr lang="en-US" dirty="0" smtClean="0"/>
              <a:t>First </a:t>
            </a:r>
            <a:r>
              <a:rPr lang="en-US" dirty="0"/>
              <a:t>clean the blood collection area using a cotton swab that has been moistened with alcohol. </a:t>
            </a:r>
            <a:endParaRPr lang="en-US" dirty="0" smtClean="0"/>
          </a:p>
          <a:p>
            <a:pPr>
              <a:buFont typeface="Wingdings" panose="05000000000000000000" pitchFamily="2" charset="2"/>
              <a:buChar char="Ø"/>
            </a:pPr>
            <a:r>
              <a:rPr lang="en-US" dirty="0" smtClean="0"/>
              <a:t>Blood </a:t>
            </a:r>
            <a:r>
              <a:rPr lang="en-US" dirty="0"/>
              <a:t>was taken by inserting a syringe in the brachial </a:t>
            </a:r>
            <a:r>
              <a:rPr lang="en-US" dirty="0" smtClean="0"/>
              <a:t>vein</a:t>
            </a:r>
            <a:r>
              <a:rPr lang="en-US" dirty="0"/>
              <a:t>, or </a:t>
            </a:r>
            <a:r>
              <a:rPr lang="en-US" dirty="0" smtClean="0"/>
              <a:t>from medial </a:t>
            </a:r>
            <a:r>
              <a:rPr lang="en-US" dirty="0"/>
              <a:t>metatarsal vein </a:t>
            </a:r>
            <a:r>
              <a:rPr lang="en-US" dirty="0" smtClean="0"/>
              <a:t>or from after </a:t>
            </a:r>
            <a:r>
              <a:rPr lang="en-US" dirty="0"/>
              <a:t>the blood came </a:t>
            </a:r>
            <a:r>
              <a:rPr lang="en-US" dirty="0" smtClean="0"/>
              <a:t>out.</a:t>
            </a:r>
          </a:p>
          <a:p>
            <a:pPr>
              <a:buFont typeface="Wingdings" panose="05000000000000000000" pitchFamily="2" charset="2"/>
              <a:buChar char="Ø"/>
            </a:pPr>
            <a:r>
              <a:rPr lang="en-US" dirty="0" smtClean="0"/>
              <a:t> </a:t>
            </a:r>
            <a:r>
              <a:rPr lang="en-US" dirty="0"/>
              <a:t>the blood was collected using </a:t>
            </a:r>
            <a:r>
              <a:rPr lang="en-US" dirty="0" smtClean="0"/>
              <a:t>an EDTA </a:t>
            </a:r>
            <a:r>
              <a:rPr lang="en-US" dirty="0"/>
              <a:t>tube. </a:t>
            </a:r>
            <a:endParaRPr lang="en-US" dirty="0" smtClean="0"/>
          </a:p>
          <a:p>
            <a:pPr>
              <a:buFont typeface="Wingdings" panose="05000000000000000000" pitchFamily="2" charset="2"/>
              <a:buChar char="Ø"/>
            </a:pPr>
            <a:r>
              <a:rPr lang="en-US" dirty="0" smtClean="0"/>
              <a:t>label </a:t>
            </a:r>
            <a:r>
              <a:rPr lang="en-US" dirty="0"/>
              <a:t>with </a:t>
            </a:r>
            <a:r>
              <a:rPr lang="en-US" dirty="0" smtClean="0"/>
              <a:t>adscription </a:t>
            </a:r>
            <a:r>
              <a:rPr lang="en-US" dirty="0"/>
              <a:t>of the sample number, date </a:t>
            </a:r>
            <a:r>
              <a:rPr lang="en-US" dirty="0" smtClean="0"/>
              <a:t>and time </a:t>
            </a:r>
            <a:r>
              <a:rPr lang="en-US" dirty="0"/>
              <a:t>of collection. </a:t>
            </a:r>
            <a:endParaRPr lang="en-US" dirty="0" smtClean="0"/>
          </a:p>
          <a:p>
            <a:pPr>
              <a:buFont typeface="Wingdings" panose="05000000000000000000" pitchFamily="2" charset="2"/>
              <a:buChar char="Ø"/>
            </a:pPr>
            <a:r>
              <a:rPr lang="en-US" dirty="0" smtClean="0"/>
              <a:t>The </a:t>
            </a:r>
            <a:r>
              <a:rPr lang="en-US" dirty="0"/>
              <a:t>EDTA tube filled </a:t>
            </a:r>
            <a:r>
              <a:rPr lang="en-US" dirty="0" smtClean="0"/>
              <a:t>with blood </a:t>
            </a:r>
            <a:r>
              <a:rPr lang="en-US" dirty="0"/>
              <a:t>samples was put into a storage box. </a:t>
            </a:r>
            <a:r>
              <a:rPr lang="en-US" dirty="0" smtClean="0"/>
              <a:t> </a:t>
            </a:r>
          </a:p>
          <a:p>
            <a:pPr>
              <a:buFont typeface="Wingdings" panose="05000000000000000000" pitchFamily="2" charset="2"/>
              <a:buChar char="Ø"/>
            </a:pPr>
            <a:r>
              <a:rPr lang="en-US" dirty="0" smtClean="0"/>
              <a:t>After </a:t>
            </a:r>
            <a:r>
              <a:rPr lang="en-US" dirty="0"/>
              <a:t>taking the blood, the needle puncture marks on the surface of the wing skin were wiped again with a cotton swab moistened with alcohol. </a:t>
            </a:r>
            <a:endParaRPr lang="en-US" dirty="0" smtClean="0"/>
          </a:p>
          <a:p>
            <a:pPr>
              <a:buFont typeface="Wingdings" panose="05000000000000000000" pitchFamily="2" charset="2"/>
              <a:buChar char="Ø"/>
            </a:pPr>
            <a:r>
              <a:rPr lang="en-US" dirty="0" smtClean="0"/>
              <a:t>The </a:t>
            </a:r>
            <a:r>
              <a:rPr lang="en-US" dirty="0"/>
              <a:t>collected samples were fixed and examined at the Parasitology Laboratory.</a:t>
            </a:r>
          </a:p>
          <a:p>
            <a:pPr marL="0" indent="0">
              <a:buNone/>
            </a:pPr>
            <a:endParaRPr lang="ar-IQ" dirty="0"/>
          </a:p>
        </p:txBody>
      </p:sp>
    </p:spTree>
    <p:extLst>
      <p:ext uri="{BB962C8B-B14F-4D97-AF65-F5344CB8AC3E}">
        <p14:creationId xmlns:p14="http://schemas.microsoft.com/office/powerpoint/2010/main" val="103247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248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None/>
            </a:pPr>
            <a:r>
              <a:rPr lang="en-US" b="1" dirty="0"/>
              <a:t>Preparation of the smear </a:t>
            </a:r>
            <a:endParaRPr lang="en-US" b="1" dirty="0" smtClean="0"/>
          </a:p>
          <a:p>
            <a:pPr>
              <a:buFont typeface="Wingdings" panose="05000000000000000000" pitchFamily="2" charset="2"/>
              <a:buChar char="Ø"/>
            </a:pPr>
            <a:r>
              <a:rPr lang="en-US" dirty="0" smtClean="0"/>
              <a:t>preparation </a:t>
            </a:r>
            <a:r>
              <a:rPr lang="en-US" dirty="0"/>
              <a:t>was carried out by using a pipette to collect the blood sample collected in the EDTA tube. </a:t>
            </a:r>
            <a:endParaRPr lang="en-US" dirty="0" smtClean="0"/>
          </a:p>
          <a:p>
            <a:pPr>
              <a:buFont typeface="Wingdings" panose="05000000000000000000" pitchFamily="2" charset="2"/>
              <a:buChar char="Ø"/>
            </a:pPr>
            <a:r>
              <a:rPr lang="en-US" dirty="0" smtClean="0"/>
              <a:t>Then </a:t>
            </a:r>
            <a:r>
              <a:rPr lang="en-US" dirty="0"/>
              <a:t>drop as much as one drop on a clean object glass. Another object glass with a flat end is placed close to the drop of blood forming a 30-45o </a:t>
            </a:r>
            <a:r>
              <a:rPr lang="en-US" dirty="0" smtClean="0"/>
              <a:t>slope.</a:t>
            </a:r>
          </a:p>
          <a:p>
            <a:pPr>
              <a:buFont typeface="Wingdings" panose="05000000000000000000" pitchFamily="2" charset="2"/>
              <a:buChar char="Ø"/>
            </a:pPr>
            <a:r>
              <a:rPr lang="en-US" dirty="0" smtClean="0"/>
              <a:t>The </a:t>
            </a:r>
            <a:r>
              <a:rPr lang="en-US" dirty="0"/>
              <a:t>tip of the object glass is touched to the drop of blood so that the blood spreads to the surface of the object </a:t>
            </a:r>
            <a:r>
              <a:rPr lang="en-US" dirty="0" smtClean="0"/>
              <a:t>glass</a:t>
            </a:r>
          </a:p>
          <a:p>
            <a:pPr>
              <a:buFont typeface="Wingdings" panose="05000000000000000000" pitchFamily="2" charset="2"/>
              <a:buChar char="Ø"/>
            </a:pPr>
            <a:r>
              <a:rPr lang="en-US" dirty="0" smtClean="0"/>
              <a:t> </a:t>
            </a:r>
            <a:r>
              <a:rPr lang="en-US" dirty="0"/>
              <a:t>then push the object glass so that the blood is wiped as thin as </a:t>
            </a:r>
            <a:r>
              <a:rPr lang="en-US" dirty="0" smtClean="0"/>
              <a:t>possible</a:t>
            </a:r>
          </a:p>
          <a:p>
            <a:pPr>
              <a:buFont typeface="Wingdings" panose="05000000000000000000" pitchFamily="2" charset="2"/>
              <a:buChar char="Ø"/>
            </a:pPr>
            <a:r>
              <a:rPr lang="en-US" dirty="0" smtClean="0"/>
              <a:t> </a:t>
            </a:r>
            <a:r>
              <a:rPr lang="en-US" dirty="0"/>
              <a:t>then dried by aerating at room temperature. </a:t>
            </a:r>
            <a:endParaRPr lang="en-US" dirty="0" smtClean="0"/>
          </a:p>
        </p:txBody>
      </p:sp>
    </p:spTree>
    <p:extLst>
      <p:ext uri="{BB962C8B-B14F-4D97-AF65-F5344CB8AC3E}">
        <p14:creationId xmlns:p14="http://schemas.microsoft.com/office/powerpoint/2010/main" val="84488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629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lvl="0">
              <a:buFont typeface="Wingdings" panose="05000000000000000000" pitchFamily="2" charset="2"/>
              <a:buChar char="Ø"/>
            </a:pPr>
            <a:r>
              <a:rPr lang="en-US" sz="2800" dirty="0">
                <a:solidFill>
                  <a:prstClr val="black"/>
                </a:solidFill>
              </a:rPr>
              <a:t>The dried blood smears were fixed with methanol solution for 3-5 minutes</a:t>
            </a:r>
          </a:p>
          <a:p>
            <a:pPr lvl="0">
              <a:buFont typeface="Wingdings" panose="05000000000000000000" pitchFamily="2" charset="2"/>
              <a:buChar char="Ø"/>
            </a:pPr>
            <a:r>
              <a:rPr lang="en-US" sz="2800" dirty="0">
                <a:solidFill>
                  <a:prstClr val="black"/>
                </a:solidFill>
              </a:rPr>
              <a:t> then without being dried the object glass were put into 10% Giemsa solution for 30 minutes. </a:t>
            </a:r>
          </a:p>
          <a:p>
            <a:pPr lvl="0">
              <a:buFont typeface="Wingdings" panose="05000000000000000000" pitchFamily="2" charset="2"/>
              <a:buChar char="Ø"/>
            </a:pPr>
            <a:r>
              <a:rPr lang="en-US" sz="2800" dirty="0">
                <a:solidFill>
                  <a:prstClr val="black"/>
                </a:solidFill>
              </a:rPr>
              <a:t>After staining with Giemsa's solution, the blood smear was removed and washed with running water</a:t>
            </a:r>
          </a:p>
          <a:p>
            <a:pPr lvl="0">
              <a:buFont typeface="Wingdings" panose="05000000000000000000" pitchFamily="2" charset="2"/>
              <a:buChar char="Ø"/>
            </a:pPr>
            <a:r>
              <a:rPr lang="en-US" sz="2800" dirty="0">
                <a:solidFill>
                  <a:prstClr val="black"/>
                </a:solidFill>
              </a:rPr>
              <a:t>then dried on filter paper, then examined under the microscope with 1000x magnification</a:t>
            </a:r>
            <a:endParaRPr lang="ar-IQ" sz="2800" dirty="0">
              <a:solidFill>
                <a:prstClr val="black"/>
              </a:solidFill>
            </a:endParaRPr>
          </a:p>
          <a:p>
            <a:pPr marL="0" indent="0">
              <a:buNone/>
            </a:pP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4953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12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3200" y="5562600"/>
            <a:ext cx="4267200" cy="461665"/>
          </a:xfrm>
          <a:prstGeom prst="rect">
            <a:avLst/>
          </a:prstGeom>
        </p:spPr>
        <p:txBody>
          <a:bodyPr wrap="square">
            <a:spAutoFit/>
          </a:bodyPr>
          <a:lstStyle/>
          <a:p>
            <a:pPr algn="ctr"/>
            <a:r>
              <a:rPr lang="en-GB" sz="2400" b="1" dirty="0">
                <a:cs typeface="+mj-cs"/>
              </a:rPr>
              <a:t>The brachial wing vein</a:t>
            </a:r>
            <a:endParaRPr lang="ar-IQ" sz="2400" b="1" dirty="0">
              <a:cs typeface="+mj-cs"/>
            </a:endParaRPr>
          </a:p>
        </p:txBody>
      </p:sp>
    </p:spTree>
    <p:extLst>
      <p:ext uri="{BB962C8B-B14F-4D97-AF65-F5344CB8AC3E}">
        <p14:creationId xmlns:p14="http://schemas.microsoft.com/office/powerpoint/2010/main" val="285169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GB" dirty="0" smtClean="0"/>
          </a:p>
          <a:p>
            <a:pPr marL="0" indent="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010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5410200"/>
            <a:ext cx="6629400" cy="830997"/>
          </a:xfrm>
          <a:prstGeom prst="rect">
            <a:avLst/>
          </a:prstGeom>
        </p:spPr>
        <p:txBody>
          <a:bodyPr wrap="square">
            <a:spAutoFit/>
          </a:bodyPr>
          <a:lstStyle/>
          <a:p>
            <a:pPr algn="ctr"/>
            <a:r>
              <a:rPr lang="en-US" sz="2400" b="1" dirty="0"/>
              <a:t>The medial metatarsal vein is located proximal to the hock joint of the lower leg (arrow).</a:t>
            </a:r>
            <a:endParaRPr lang="ar-IQ" sz="2400" b="1" dirty="0"/>
          </a:p>
        </p:txBody>
      </p:sp>
    </p:spTree>
    <p:extLst>
      <p:ext uri="{BB962C8B-B14F-4D97-AF65-F5344CB8AC3E}">
        <p14:creationId xmlns:p14="http://schemas.microsoft.com/office/powerpoint/2010/main" val="242805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6705600" cy="472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410200"/>
            <a:ext cx="24082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54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15" y="275770"/>
            <a:ext cx="3965617" cy="292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15186"/>
            <a:ext cx="4038600" cy="48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419092"/>
            <a:ext cx="4267648" cy="2923877"/>
          </a:xfrm>
          <a:prstGeom prst="rect">
            <a:avLst/>
          </a:prstGeom>
        </p:spPr>
        <p:txBody>
          <a:bodyPr wrap="square">
            <a:spAutoFit/>
          </a:bodyPr>
          <a:lstStyle/>
          <a:p>
            <a:pPr algn="ctr"/>
            <a:r>
              <a:rPr lang="en-US" sz="2000" b="1" dirty="0" err="1" smtClean="0"/>
              <a:t>Leucocytozoon</a:t>
            </a:r>
            <a:r>
              <a:rPr lang="en-US" sz="2000" b="1" dirty="0" smtClean="0"/>
              <a:t> </a:t>
            </a:r>
            <a:r>
              <a:rPr lang="en-US" sz="2000" b="1" dirty="0"/>
              <a:t>sp. gametocyte stage.</a:t>
            </a:r>
          </a:p>
          <a:p>
            <a:pPr algn="ctr"/>
            <a:r>
              <a:rPr lang="en-US" sz="2000" b="1" dirty="0" smtClean="0"/>
              <a:t>(A) Microgametes</a:t>
            </a:r>
            <a:r>
              <a:rPr lang="en-US" sz="2000" b="1" dirty="0"/>
              <a:t>; (B) Macrogametes. </a:t>
            </a:r>
            <a:endParaRPr lang="en-US" sz="2000" b="1" dirty="0" smtClean="0"/>
          </a:p>
          <a:p>
            <a:pPr algn="ctr"/>
            <a:r>
              <a:rPr lang="en-US" sz="2000" b="1" dirty="0" smtClean="0"/>
              <a:t>The </a:t>
            </a:r>
            <a:r>
              <a:rPr lang="en-US" sz="2000" b="1" dirty="0"/>
              <a:t>sign (arrow) shows the gametocyte phase of </a:t>
            </a:r>
            <a:r>
              <a:rPr lang="en-US" sz="2000" b="1" dirty="0" err="1"/>
              <a:t>Leucocytozoon</a:t>
            </a:r>
            <a:r>
              <a:rPr lang="en-US" sz="2000" b="1" dirty="0"/>
              <a:t> sp. </a:t>
            </a:r>
            <a:r>
              <a:rPr lang="en-US" sz="2000" b="1" dirty="0" smtClean="0"/>
              <a:t>in </a:t>
            </a:r>
            <a:r>
              <a:rPr lang="en-US" sz="2000" b="1" dirty="0"/>
              <a:t>red blood cells, the sign (triangle) shows the nucleus pushed to the edge. 1000x magnification microscope and using Giemsa staining.</a:t>
            </a:r>
          </a:p>
          <a:p>
            <a:pPr algn="ctr"/>
            <a:endParaRPr lang="ar-IQ" sz="2400" b="1" dirty="0"/>
          </a:p>
        </p:txBody>
      </p:sp>
      <p:sp>
        <p:nvSpPr>
          <p:cNvPr id="4" name="Rectangle 3"/>
          <p:cNvSpPr/>
          <p:nvPr/>
        </p:nvSpPr>
        <p:spPr>
          <a:xfrm>
            <a:off x="5145609" y="1553418"/>
            <a:ext cx="3043782" cy="369332"/>
          </a:xfrm>
          <a:prstGeom prst="rect">
            <a:avLst/>
          </a:prstGeom>
        </p:spPr>
        <p:txBody>
          <a:bodyPr wrap="none">
            <a:spAutoFit/>
          </a:bodyPr>
          <a:lstStyle/>
          <a:p>
            <a:pPr marL="2523490" algn="ctr">
              <a:spcBef>
                <a:spcPts val="5"/>
              </a:spcBef>
              <a:spcAft>
                <a:spcPts val="0"/>
              </a:spcAft>
            </a:pPr>
            <a:r>
              <a:rPr lang="en-US" b="1" spc="-25" dirty="0">
                <a:latin typeface="Times New Roman"/>
                <a:ea typeface="Constantia"/>
                <a:cs typeface="Constantia"/>
              </a:rPr>
              <a:t>(A)</a:t>
            </a:r>
            <a:endParaRPr lang="en-US" b="1" dirty="0">
              <a:effectLst/>
              <a:latin typeface="Constantia"/>
              <a:ea typeface="Constantia"/>
              <a:cs typeface="Constantia"/>
            </a:endParaRPr>
          </a:p>
        </p:txBody>
      </p:sp>
      <p:sp>
        <p:nvSpPr>
          <p:cNvPr id="5" name="Rectangle 4"/>
          <p:cNvSpPr/>
          <p:nvPr/>
        </p:nvSpPr>
        <p:spPr>
          <a:xfrm>
            <a:off x="7239000" y="4511698"/>
            <a:ext cx="489236" cy="400110"/>
          </a:xfrm>
          <a:prstGeom prst="rect">
            <a:avLst/>
          </a:prstGeom>
        </p:spPr>
        <p:txBody>
          <a:bodyPr wrap="none">
            <a:spAutoFit/>
          </a:bodyPr>
          <a:lstStyle/>
          <a:p>
            <a:r>
              <a:rPr lang="en-GB" sz="2000" b="1" dirty="0"/>
              <a:t>(B)</a:t>
            </a:r>
            <a:endParaRPr lang="ar-IQ" sz="2000" b="1" dirty="0"/>
          </a:p>
        </p:txBody>
      </p:sp>
    </p:spTree>
    <p:extLst>
      <p:ext uri="{BB962C8B-B14F-4D97-AF65-F5344CB8AC3E}">
        <p14:creationId xmlns:p14="http://schemas.microsoft.com/office/powerpoint/2010/main" val="1397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2400" b="1" dirty="0" smtClean="0"/>
              <a:t>Blood </a:t>
            </a:r>
            <a:r>
              <a:rPr lang="en-US" sz="2400" b="1" dirty="0"/>
              <a:t>smear from an infected bird showing micro-and </a:t>
            </a:r>
            <a:r>
              <a:rPr lang="en-US" sz="2400" b="1" dirty="0" err="1"/>
              <a:t>macrogametocytes</a:t>
            </a:r>
            <a:r>
              <a:rPr lang="en-US" sz="2400" b="1" dirty="0"/>
              <a:t> of </a:t>
            </a:r>
            <a:r>
              <a:rPr lang="en-US" sz="2400" b="1" i="1" dirty="0" err="1"/>
              <a:t>Haemoproteus</a:t>
            </a:r>
            <a:r>
              <a:rPr lang="en-US" sz="2400" b="1" dirty="0"/>
              <a:t> </a:t>
            </a:r>
            <a:r>
              <a:rPr lang="en-US" sz="2400" b="1" dirty="0" err="1" smtClean="0"/>
              <a:t>sp</a:t>
            </a:r>
            <a:r>
              <a:rPr lang="en-US" sz="2400" b="1" dirty="0" smtClean="0"/>
              <a:t>(×</a:t>
            </a:r>
            <a:r>
              <a:rPr lang="en-US" sz="2400" b="1" dirty="0"/>
              <a:t>1000).</a:t>
            </a:r>
            <a:endParaRPr lang="ar-IQ" sz="24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762000"/>
            <a:ext cx="48577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251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ar-IQ"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1"/>
            <a:ext cx="6096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524000" y="5334000"/>
            <a:ext cx="6096000" cy="1015663"/>
          </a:xfrm>
          <a:prstGeom prst="rect">
            <a:avLst/>
          </a:prstGeom>
        </p:spPr>
        <p:txBody>
          <a:bodyPr wrap="square">
            <a:spAutoFit/>
          </a:bodyPr>
          <a:lstStyle/>
          <a:p>
            <a:pPr algn="ctr"/>
            <a:r>
              <a:rPr lang="en-US" sz="2000" b="1" dirty="0"/>
              <a:t>Chicken blood smear showing RBC infected with </a:t>
            </a:r>
            <a:r>
              <a:rPr lang="en-US" sz="2000" b="1" i="1" dirty="0"/>
              <a:t>Plasmodium</a:t>
            </a:r>
            <a:r>
              <a:rPr lang="en-US" sz="2000" b="1" dirty="0"/>
              <a:t> species. Pigmented gametocytes are present within the cytoplasm of mature erythrocytes</a:t>
            </a:r>
            <a:endParaRPr lang="ar-IQ" sz="2000" b="1" dirty="0"/>
          </a:p>
        </p:txBody>
      </p:sp>
    </p:spTree>
    <p:extLst>
      <p:ext uri="{BB962C8B-B14F-4D97-AF65-F5344CB8AC3E}">
        <p14:creationId xmlns:p14="http://schemas.microsoft.com/office/powerpoint/2010/main" val="384754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lnSpcReduction="10000"/>
          </a:bodyPr>
          <a:lstStyle/>
          <a:p>
            <a:pPr marL="0" lvl="0" indent="0" algn="r" rtl="1">
              <a:buNone/>
            </a:pPr>
            <a:r>
              <a:rPr lang="ar-IQ" dirty="0" smtClean="0">
                <a:solidFill>
                  <a:prstClr val="black"/>
                </a:solidFill>
              </a:rPr>
              <a:t>تُربّى </a:t>
            </a:r>
            <a:r>
              <a:rPr lang="ar-IQ" dirty="0">
                <a:solidFill>
                  <a:prstClr val="black"/>
                </a:solidFill>
              </a:rPr>
              <a:t>العديد من الأنواع الكبيرة الشائعة في المزارع لاستخدامها </a:t>
            </a:r>
            <a:r>
              <a:rPr lang="ar-IQ" dirty="0">
                <a:solidFill>
                  <a:srgbClr val="0070C0"/>
                </a:solidFill>
              </a:rPr>
              <a:t>كغذاء أو </a:t>
            </a:r>
            <a:r>
              <a:rPr lang="ar-IQ" dirty="0" err="1" smtClean="0">
                <a:solidFill>
                  <a:srgbClr val="0070C0"/>
                </a:solidFill>
              </a:rPr>
              <a:t>بيض،وتعتبر</a:t>
            </a:r>
            <a:r>
              <a:rPr lang="ar-IQ" dirty="0" smtClean="0">
                <a:solidFill>
                  <a:srgbClr val="0070C0"/>
                </a:solidFill>
              </a:rPr>
              <a:t> مشاريع تربية السمان من المشاريع الناجحة</a:t>
            </a:r>
            <a:r>
              <a:rPr lang="ar-IQ" dirty="0" smtClean="0">
                <a:solidFill>
                  <a:prstClr val="black"/>
                </a:solidFill>
              </a:rPr>
              <a:t>. </a:t>
            </a:r>
            <a:r>
              <a:rPr lang="ar-IQ" dirty="0">
                <a:solidFill>
                  <a:prstClr val="black"/>
                </a:solidFill>
              </a:rPr>
              <a:t>في عام </a:t>
            </a:r>
            <a:r>
              <a:rPr lang="ar-IQ" dirty="0">
                <a:solidFill>
                  <a:srgbClr val="0070C0"/>
                </a:solidFill>
              </a:rPr>
              <a:t>2007</a:t>
            </a:r>
            <a:r>
              <a:rPr lang="ar-IQ" dirty="0">
                <a:solidFill>
                  <a:prstClr val="black"/>
                </a:solidFill>
              </a:rPr>
              <a:t>، تم </a:t>
            </a:r>
            <a:r>
              <a:rPr lang="ar-IQ" dirty="0">
                <a:solidFill>
                  <a:srgbClr val="0070C0"/>
                </a:solidFill>
              </a:rPr>
              <a:t>إنتاج 40 مليون طائر </a:t>
            </a:r>
            <a:r>
              <a:rPr lang="ar-IQ" dirty="0" smtClean="0">
                <a:solidFill>
                  <a:srgbClr val="0070C0"/>
                </a:solidFill>
              </a:rPr>
              <a:t>سمان </a:t>
            </a:r>
            <a:r>
              <a:rPr lang="ar-IQ" dirty="0">
                <a:solidFill>
                  <a:srgbClr val="0070C0"/>
                </a:solidFill>
              </a:rPr>
              <a:t>في الولايات المتحدة</a:t>
            </a:r>
            <a:r>
              <a:rPr lang="ar-IQ" dirty="0" smtClean="0">
                <a:solidFill>
                  <a:srgbClr val="0070C0"/>
                </a:solidFill>
              </a:rPr>
              <a:t>.</a:t>
            </a:r>
            <a:endParaRPr lang="en-US" dirty="0" smtClean="0">
              <a:solidFill>
                <a:srgbClr val="0070C0"/>
              </a:solidFill>
            </a:endParaRPr>
          </a:p>
          <a:p>
            <a:pPr marL="0" lvl="0" indent="0" algn="r" rtl="1">
              <a:buNone/>
            </a:pPr>
            <a:endParaRPr lang="en-US" dirty="0" smtClean="0">
              <a:solidFill>
                <a:srgbClr val="0070C0"/>
              </a:solidFill>
            </a:endParaRPr>
          </a:p>
          <a:p>
            <a:pPr marL="0" lvl="0" indent="0" algn="r" rtl="1">
              <a:buNone/>
            </a:pPr>
            <a:endParaRPr lang="ar-IQ" dirty="0" smtClean="0">
              <a:solidFill>
                <a:srgbClr val="0070C0"/>
              </a:solidFill>
            </a:endParaRPr>
          </a:p>
          <a:p>
            <a:pPr marL="0" lvl="0" indent="0" algn="r" rtl="1">
              <a:buNone/>
            </a:pPr>
            <a:r>
              <a:rPr lang="ar-IQ" dirty="0">
                <a:solidFill>
                  <a:prstClr val="black"/>
                </a:solidFill>
              </a:rPr>
              <a:t>بما أن تناول البروتين يُنصح به للإنسان في </a:t>
            </a:r>
            <a:r>
              <a:rPr lang="ar-IQ" dirty="0" smtClean="0">
                <a:solidFill>
                  <a:prstClr val="black"/>
                </a:solidFill>
              </a:rPr>
              <a:t>حدود( </a:t>
            </a:r>
            <a:r>
              <a:rPr lang="ar-IQ" dirty="0">
                <a:solidFill>
                  <a:srgbClr val="0070C0"/>
                </a:solidFill>
              </a:rPr>
              <a:t>0.8 </a:t>
            </a:r>
            <a:r>
              <a:rPr lang="ar-IQ" dirty="0" smtClean="0">
                <a:solidFill>
                  <a:srgbClr val="0070C0"/>
                </a:solidFill>
              </a:rPr>
              <a:t>- 1.6</a:t>
            </a:r>
            <a:r>
              <a:rPr lang="ar-IQ" dirty="0" smtClean="0">
                <a:solidFill>
                  <a:prstClr val="black"/>
                </a:solidFill>
              </a:rPr>
              <a:t>) </a:t>
            </a:r>
            <a:r>
              <a:rPr lang="ar-IQ" dirty="0">
                <a:solidFill>
                  <a:srgbClr val="0070C0"/>
                </a:solidFill>
              </a:rPr>
              <a:t>غرام يوميًا </a:t>
            </a:r>
            <a:r>
              <a:rPr lang="ar-IQ" dirty="0">
                <a:solidFill>
                  <a:prstClr val="black"/>
                </a:solidFill>
              </a:rPr>
              <a:t>لكل كيلوغرام من وزن الجسم </a:t>
            </a:r>
            <a:r>
              <a:rPr lang="ar-IQ" dirty="0" smtClean="0">
                <a:solidFill>
                  <a:prstClr val="black"/>
                </a:solidFill>
              </a:rPr>
              <a:t> فإن </a:t>
            </a:r>
            <a:r>
              <a:rPr lang="ar-IQ" dirty="0">
                <a:solidFill>
                  <a:prstClr val="black"/>
                </a:solidFill>
              </a:rPr>
              <a:t>هذا يتطلب من </a:t>
            </a:r>
            <a:r>
              <a:rPr lang="ar-IQ" dirty="0" smtClean="0">
                <a:solidFill>
                  <a:prstClr val="black"/>
                </a:solidFill>
              </a:rPr>
              <a:t>(</a:t>
            </a:r>
            <a:r>
              <a:rPr lang="ar-IQ" dirty="0" smtClean="0">
                <a:solidFill>
                  <a:srgbClr val="0070C0"/>
                </a:solidFill>
              </a:rPr>
              <a:t>56</a:t>
            </a:r>
            <a:r>
              <a:rPr lang="ar-IQ" dirty="0" smtClean="0">
                <a:solidFill>
                  <a:prstClr val="black"/>
                </a:solidFill>
              </a:rPr>
              <a:t> </a:t>
            </a:r>
            <a:r>
              <a:rPr lang="ar-IQ" dirty="0" smtClean="0">
                <a:solidFill>
                  <a:srgbClr val="0070C0"/>
                </a:solidFill>
              </a:rPr>
              <a:t>- 112</a:t>
            </a:r>
            <a:r>
              <a:rPr lang="ar-IQ" dirty="0" smtClean="0">
                <a:solidFill>
                  <a:prstClr val="black"/>
                </a:solidFill>
              </a:rPr>
              <a:t>) </a:t>
            </a:r>
            <a:r>
              <a:rPr lang="ar-IQ" dirty="0">
                <a:solidFill>
                  <a:srgbClr val="0070C0"/>
                </a:solidFill>
              </a:rPr>
              <a:t>غرامًا</a:t>
            </a:r>
            <a:r>
              <a:rPr lang="ar-IQ" dirty="0">
                <a:solidFill>
                  <a:prstClr val="black"/>
                </a:solidFill>
              </a:rPr>
              <a:t> </a:t>
            </a:r>
            <a:r>
              <a:rPr lang="ar-IQ" dirty="0">
                <a:solidFill>
                  <a:srgbClr val="0070C0"/>
                </a:solidFill>
              </a:rPr>
              <a:t>من البروتين يوميًا لشخص يزن </a:t>
            </a:r>
            <a:r>
              <a:rPr lang="ar-IQ" dirty="0" smtClean="0">
                <a:solidFill>
                  <a:srgbClr val="0070C0"/>
                </a:solidFill>
              </a:rPr>
              <a:t>70كغم</a:t>
            </a:r>
            <a:r>
              <a:rPr lang="ar-IQ" dirty="0" smtClean="0">
                <a:solidFill>
                  <a:prstClr val="black"/>
                </a:solidFill>
              </a:rPr>
              <a:t>. لذا </a:t>
            </a:r>
            <a:r>
              <a:rPr lang="ar-IQ" dirty="0">
                <a:solidFill>
                  <a:prstClr val="black"/>
                </a:solidFill>
              </a:rPr>
              <a:t>ثمة حاجة إلى زيادة إنتاج البروتين الحيواني لتلبية احتياجات </a:t>
            </a:r>
            <a:r>
              <a:rPr lang="ar-IQ" dirty="0" smtClean="0">
                <a:solidFill>
                  <a:prstClr val="black"/>
                </a:solidFill>
              </a:rPr>
              <a:t>الانسان لبناء جسم صحي سليم. </a:t>
            </a:r>
            <a:r>
              <a:rPr lang="ar-IQ" dirty="0">
                <a:solidFill>
                  <a:prstClr val="black"/>
                </a:solidFill>
              </a:rPr>
              <a:t>يمكن زيادة إنتاج اللحوم من خلال تربية السمان، حيث يحتوي لحم السمان على بروتين أكثر من </a:t>
            </a:r>
            <a:r>
              <a:rPr lang="ar-IQ" dirty="0" smtClean="0">
                <a:solidFill>
                  <a:prstClr val="black"/>
                </a:solidFill>
              </a:rPr>
              <a:t>الدجاج</a:t>
            </a:r>
          </a:p>
          <a:p>
            <a:pPr marL="0" indent="0" algn="r" rtl="1">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514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90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smtClean="0"/>
          </a:p>
          <a:p>
            <a:pPr marL="0" indent="0">
              <a:buNone/>
            </a:pP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5791200"/>
          </a:xfrm>
          <a:prstGeom prst="rect">
            <a:avLst/>
          </a:prstGeom>
          <a:ln w="38100">
            <a:solidFill>
              <a:schemeClr val="tx2">
                <a:lumMod val="60000"/>
                <a:lumOff val="40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961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172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endParaRPr lang="ar-IQ" dirty="0" smtClean="0"/>
          </a:p>
          <a:p>
            <a:pPr marL="0" indent="0" algn="r" rtl="1">
              <a:buNone/>
            </a:pPr>
            <a:r>
              <a:rPr lang="ar-IQ" dirty="0" smtClean="0"/>
              <a:t>السمان </a:t>
            </a:r>
            <a:r>
              <a:rPr lang="ar-IQ" dirty="0"/>
              <a:t>طائر يُستخدم في المشاريع الإنتاجية والاقتصادية، </a:t>
            </a:r>
            <a:r>
              <a:rPr lang="ar-IQ" dirty="0">
                <a:solidFill>
                  <a:srgbClr val="002060"/>
                </a:solidFill>
              </a:rPr>
              <a:t>صغير الحجم، طويل الأجنحة وقصير الذيل</a:t>
            </a:r>
            <a:r>
              <a:rPr lang="ar-IQ" dirty="0">
                <a:solidFill>
                  <a:schemeClr val="accent1">
                    <a:lumMod val="75000"/>
                  </a:schemeClr>
                </a:solidFill>
              </a:rPr>
              <a:t>، وموطنه الأصلي اليابان </a:t>
            </a:r>
            <a:r>
              <a:rPr lang="ar-IQ" dirty="0" smtClean="0">
                <a:solidFill>
                  <a:srgbClr val="002060"/>
                </a:solidFill>
              </a:rPr>
              <a:t>والسمان </a:t>
            </a:r>
            <a:r>
              <a:rPr lang="ar-IQ" dirty="0">
                <a:solidFill>
                  <a:srgbClr val="002060"/>
                </a:solidFill>
              </a:rPr>
              <a:t>طائر بري يهاجر </a:t>
            </a:r>
            <a:r>
              <a:rPr lang="ar-IQ" dirty="0" smtClean="0">
                <a:solidFill>
                  <a:srgbClr val="002060"/>
                </a:solidFill>
              </a:rPr>
              <a:t>من </a:t>
            </a:r>
            <a:r>
              <a:rPr lang="ar-IQ" dirty="0">
                <a:solidFill>
                  <a:srgbClr val="002060"/>
                </a:solidFill>
              </a:rPr>
              <a:t>مكان لآخر </a:t>
            </a:r>
            <a:r>
              <a:rPr lang="ar-IQ" dirty="0">
                <a:solidFill>
                  <a:schemeClr val="accent1">
                    <a:lumMod val="75000"/>
                  </a:schemeClr>
                </a:solidFill>
              </a:rPr>
              <a:t>ثم يعود إلى </a:t>
            </a:r>
            <a:r>
              <a:rPr lang="ar-IQ" dirty="0" smtClean="0">
                <a:solidFill>
                  <a:schemeClr val="accent1">
                    <a:lumMod val="75000"/>
                  </a:schemeClr>
                </a:solidFill>
              </a:rPr>
              <a:t>موطنه</a:t>
            </a:r>
          </a:p>
          <a:p>
            <a:pPr marL="0" indent="0" algn="r" rtl="1">
              <a:buNone/>
            </a:pPr>
            <a:r>
              <a:rPr lang="ar-IQ" dirty="0" smtClean="0"/>
              <a:t> </a:t>
            </a:r>
            <a:r>
              <a:rPr lang="ar-IQ" dirty="0" smtClean="0">
                <a:solidFill>
                  <a:schemeClr val="accent1">
                    <a:lumMod val="75000"/>
                  </a:schemeClr>
                </a:solidFill>
              </a:rPr>
              <a:t>يتميز </a:t>
            </a:r>
            <a:r>
              <a:rPr lang="ar-IQ" dirty="0">
                <a:solidFill>
                  <a:schemeClr val="accent1">
                    <a:lumMod val="75000"/>
                  </a:schemeClr>
                </a:solidFill>
              </a:rPr>
              <a:t>السمان البري بلونه المتقزح </a:t>
            </a:r>
            <a:r>
              <a:rPr lang="ar-IQ" dirty="0" smtClean="0">
                <a:solidFill>
                  <a:schemeClr val="accent1">
                    <a:lumMod val="75000"/>
                  </a:schemeClr>
                </a:solidFill>
              </a:rPr>
              <a:t>البني، </a:t>
            </a:r>
            <a:r>
              <a:rPr lang="ar-IQ" dirty="0">
                <a:solidFill>
                  <a:schemeClr val="accent1">
                    <a:lumMod val="75000"/>
                  </a:schemeClr>
                </a:solidFill>
              </a:rPr>
              <a:t>تتميز الأنثى بريش أبيض على </a:t>
            </a:r>
            <a:r>
              <a:rPr lang="ar-IQ" dirty="0" smtClean="0">
                <a:solidFill>
                  <a:schemeClr val="accent1">
                    <a:lumMod val="75000"/>
                  </a:schemeClr>
                </a:solidFill>
              </a:rPr>
              <a:t>صدرها </a:t>
            </a:r>
            <a:r>
              <a:rPr lang="ar-IQ" dirty="0">
                <a:solidFill>
                  <a:schemeClr val="accent1">
                    <a:lumMod val="75000"/>
                  </a:schemeClr>
                </a:solidFill>
              </a:rPr>
              <a:t>مرقط بنقاط سوداء. تحمل الذكور </a:t>
            </a:r>
            <a:r>
              <a:rPr lang="ar-IQ" dirty="0" smtClean="0">
                <a:solidFill>
                  <a:schemeClr val="accent1">
                    <a:lumMod val="75000"/>
                  </a:schemeClr>
                </a:solidFill>
              </a:rPr>
              <a:t>نقاط داكنة بنية </a:t>
            </a:r>
            <a:r>
              <a:rPr lang="ar-IQ" dirty="0">
                <a:solidFill>
                  <a:schemeClr val="accent1">
                    <a:lumMod val="75000"/>
                  </a:schemeClr>
                </a:solidFill>
              </a:rPr>
              <a:t>على </a:t>
            </a:r>
            <a:r>
              <a:rPr lang="ar-IQ" dirty="0" smtClean="0">
                <a:solidFill>
                  <a:srgbClr val="002060"/>
                </a:solidFill>
              </a:rPr>
              <a:t>صدرها وراسها. توجد 6 انواع من السمان( الياباني ،الافريقي ،الاثيوبي ،الاوربي ،الاسترالي ،الهندي)</a:t>
            </a:r>
            <a:endParaRPr lang="en-US" dirty="0" smtClean="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85409"/>
            <a:ext cx="3429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0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r>
              <a:rPr lang="ar-IQ" dirty="0"/>
              <a:t>السمان </a:t>
            </a:r>
            <a:r>
              <a:rPr lang="ar-IQ" dirty="0" smtClean="0"/>
              <a:t>طائر( </a:t>
            </a:r>
            <a:r>
              <a:rPr lang="ar-IQ" dirty="0"/>
              <a:t>ذو حرارة داخلية </a:t>
            </a:r>
            <a:r>
              <a:rPr lang="ar-IQ" dirty="0" smtClean="0"/>
              <a:t>ثابتة مستقرة) </a:t>
            </a:r>
            <a:r>
              <a:rPr lang="ar-IQ" dirty="0"/>
              <a:t>بغض النظر عن التأثيرات </a:t>
            </a:r>
            <a:r>
              <a:rPr lang="ar-IQ" dirty="0" smtClean="0"/>
              <a:t>البيئية. </a:t>
            </a:r>
            <a:r>
              <a:rPr lang="ar-IQ" dirty="0"/>
              <a:t>في المناطق الاستوائية وشبه الاستوائية، قد يتكيف السمان </a:t>
            </a:r>
            <a:r>
              <a:rPr lang="ar-IQ" dirty="0" smtClean="0"/>
              <a:t>مع </a:t>
            </a:r>
            <a:r>
              <a:rPr lang="ar-IQ" dirty="0"/>
              <a:t>العيش في مناخ حار، ولكنه يحتاج إلى بيئة مناسبة للحفاظ على درجة حرارة داخلية </a:t>
            </a:r>
            <a:r>
              <a:rPr lang="ar-IQ" dirty="0" smtClean="0"/>
              <a:t>مستقرة، </a:t>
            </a:r>
            <a:r>
              <a:rPr lang="ar-IQ" dirty="0"/>
              <a:t>عندما تتجاوز درجة حرارة البيئة النطاق </a:t>
            </a:r>
            <a:r>
              <a:rPr lang="ar-IQ" dirty="0" smtClean="0"/>
              <a:t>الحراري ، </a:t>
            </a:r>
            <a:r>
              <a:rPr lang="ar-IQ" dirty="0" smtClean="0">
                <a:solidFill>
                  <a:srgbClr val="7030A0"/>
                </a:solidFill>
              </a:rPr>
              <a:t>ترتفع درجة حرارة</a:t>
            </a:r>
            <a:r>
              <a:rPr lang="ar-IQ" dirty="0" smtClean="0"/>
              <a:t> </a:t>
            </a:r>
            <a:r>
              <a:rPr lang="ar-IQ" dirty="0" smtClean="0">
                <a:solidFill>
                  <a:srgbClr val="7030A0"/>
                </a:solidFill>
              </a:rPr>
              <a:t>المستقيم</a:t>
            </a:r>
            <a:r>
              <a:rPr lang="ar-IQ" dirty="0"/>
              <a:t>، </a:t>
            </a:r>
            <a:r>
              <a:rPr lang="ar-IQ" dirty="0">
                <a:solidFill>
                  <a:srgbClr val="7030A0"/>
                </a:solidFill>
              </a:rPr>
              <a:t>وكذلك معدلات التنفس، حيث </a:t>
            </a:r>
            <a:r>
              <a:rPr lang="ar-IQ" dirty="0" smtClean="0">
                <a:solidFill>
                  <a:srgbClr val="7030A0"/>
                </a:solidFill>
              </a:rPr>
              <a:t>تستخدم </a:t>
            </a:r>
            <a:r>
              <a:rPr lang="ar-IQ" dirty="0">
                <a:solidFill>
                  <a:srgbClr val="7030A0"/>
                </a:solidFill>
              </a:rPr>
              <a:t>الطيور اللهاث لزيادة فقدان الحرارة عن طريق التبخر</a:t>
            </a:r>
            <a:r>
              <a:rPr lang="ar-IQ" dirty="0"/>
              <a:t>، وبالتالي محاولة الحفاظ على درجة حرارة </a:t>
            </a:r>
            <a:r>
              <a:rPr lang="ar-IQ" dirty="0" smtClean="0"/>
              <a:t>الجسم </a:t>
            </a:r>
            <a:r>
              <a:rPr lang="ar-IQ" sz="1300" dirty="0" smtClean="0">
                <a:latin typeface="AdvOT1ef757c0"/>
              </a:rPr>
              <a:t> </a:t>
            </a:r>
            <a:r>
              <a:rPr lang="ar-IQ" dirty="0" smtClean="0"/>
              <a:t>قد </a:t>
            </a:r>
            <a:r>
              <a:rPr lang="ar-IQ" dirty="0">
                <a:solidFill>
                  <a:srgbClr val="7030A0"/>
                </a:solidFill>
              </a:rPr>
              <a:t>تعاني الطيور التي تُربى في درجات حرارة تتجاوز نطاقها الحراري </a:t>
            </a:r>
            <a:r>
              <a:rPr lang="ar-IQ" dirty="0" smtClean="0">
                <a:solidFill>
                  <a:srgbClr val="7030A0"/>
                </a:solidFill>
              </a:rPr>
              <a:t>من </a:t>
            </a:r>
            <a:r>
              <a:rPr lang="ar-IQ" dirty="0">
                <a:solidFill>
                  <a:srgbClr val="7030A0"/>
                </a:solidFill>
              </a:rPr>
              <a:t>اضطرابات فسيولوجية شديدة</a:t>
            </a:r>
            <a:r>
              <a:rPr lang="ar-IQ" dirty="0"/>
              <a:t>، مثل </a:t>
            </a:r>
            <a:r>
              <a:rPr lang="ar-IQ" dirty="0">
                <a:solidFill>
                  <a:srgbClr val="7030A0"/>
                </a:solidFill>
              </a:rPr>
              <a:t>انخفاض استهلاك العلف</a:t>
            </a:r>
            <a:r>
              <a:rPr lang="ar-IQ" dirty="0" smtClean="0">
                <a:solidFill>
                  <a:srgbClr val="7030A0"/>
                </a:solidFill>
              </a:rPr>
              <a:t>، </a:t>
            </a:r>
            <a:r>
              <a:rPr lang="ar-IQ" dirty="0">
                <a:solidFill>
                  <a:srgbClr val="7030A0"/>
                </a:solidFill>
              </a:rPr>
              <a:t>وانخفاض إنتاج البيض، بالإضافة إلى انخفاض جودة البيض، مثل سطوع البيض، ووزن الصفار ونسبته المئوية، وانخفاض </a:t>
            </a:r>
            <a:r>
              <a:rPr lang="ar-IQ" dirty="0" smtClean="0">
                <a:solidFill>
                  <a:srgbClr val="7030A0"/>
                </a:solidFill>
              </a:rPr>
              <a:t>الوزن.</a:t>
            </a:r>
            <a:r>
              <a:rPr lang="en-GB" dirty="0" smtClean="0">
                <a:solidFill>
                  <a:srgbClr val="7030A0"/>
                </a:solidFill>
                <a:latin typeface="AdvOT1ef757c0"/>
              </a:rPr>
              <a:t> </a:t>
            </a:r>
            <a:endParaRPr lang="ar-IQ" b="1" dirty="0">
              <a:solidFill>
                <a:srgbClr val="7030A0"/>
              </a:solidFill>
            </a:endParaRPr>
          </a:p>
        </p:txBody>
      </p:sp>
    </p:spTree>
    <p:extLst>
      <p:ext uri="{BB962C8B-B14F-4D97-AF65-F5344CB8AC3E}">
        <p14:creationId xmlns:p14="http://schemas.microsoft.com/office/powerpoint/2010/main" val="8089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9160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lgn="r" rtl="1">
              <a:buNone/>
            </a:pPr>
            <a:endParaRPr lang="ar-IQ" dirty="0" smtClean="0"/>
          </a:p>
          <a:p>
            <a:pPr marL="0" indent="0" algn="r" rtl="1">
              <a:buNone/>
            </a:pPr>
            <a:r>
              <a:rPr lang="ar-IQ" dirty="0" smtClean="0">
                <a:solidFill>
                  <a:srgbClr val="C00000"/>
                </a:solidFill>
              </a:rPr>
              <a:t>وبحسب </a:t>
            </a:r>
            <a:r>
              <a:rPr lang="ar-IQ" dirty="0">
                <a:solidFill>
                  <a:srgbClr val="C00000"/>
                </a:solidFill>
              </a:rPr>
              <a:t>التقرير الوطني الرابع لاتفاقية التنوع البيولوجي </a:t>
            </a:r>
            <a:r>
              <a:rPr lang="ar-IQ" dirty="0"/>
              <a:t>فقد تم التأكيد على أن </a:t>
            </a:r>
            <a:r>
              <a:rPr lang="ar-IQ" dirty="0">
                <a:solidFill>
                  <a:srgbClr val="C00000"/>
                </a:solidFill>
              </a:rPr>
              <a:t>قائمة الطيور العراقية تتضمن 417 نوع من الطيور منها 118 نوع من الطيور </a:t>
            </a:r>
            <a:r>
              <a:rPr lang="ar-IQ" dirty="0" smtClean="0">
                <a:solidFill>
                  <a:srgbClr val="C00000"/>
                </a:solidFill>
              </a:rPr>
              <a:t>المهاجرة </a:t>
            </a:r>
            <a:r>
              <a:rPr lang="ar-IQ" dirty="0">
                <a:solidFill>
                  <a:srgbClr val="002060"/>
                </a:solidFill>
              </a:rPr>
              <a:t>ومن بين هذه الطيور طائر السمان </a:t>
            </a:r>
            <a:r>
              <a:rPr lang="en-GB" dirty="0" smtClean="0">
                <a:solidFill>
                  <a:srgbClr val="002060"/>
                </a:solidFill>
              </a:rPr>
              <a:t> </a:t>
            </a:r>
            <a:r>
              <a:rPr lang="en-GB" i="1" dirty="0" err="1" smtClean="0">
                <a:solidFill>
                  <a:srgbClr val="002060"/>
                </a:solidFill>
              </a:rPr>
              <a:t>Coturnix</a:t>
            </a:r>
            <a:r>
              <a:rPr lang="en-GB" i="1" dirty="0" smtClean="0">
                <a:solidFill>
                  <a:srgbClr val="002060"/>
                </a:solidFill>
              </a:rPr>
              <a:t> </a:t>
            </a:r>
            <a:r>
              <a:rPr lang="en-GB" i="1" dirty="0" err="1">
                <a:solidFill>
                  <a:srgbClr val="002060"/>
                </a:solidFill>
              </a:rPr>
              <a:t>coturnix</a:t>
            </a:r>
            <a:r>
              <a:rPr lang="en-GB" i="1" dirty="0">
                <a:solidFill>
                  <a:srgbClr val="002060"/>
                </a:solidFill>
              </a:rPr>
              <a:t> </a:t>
            </a:r>
            <a:r>
              <a:rPr lang="ar-IQ" dirty="0"/>
              <a:t>الذي ينتمي إلى رتبة الدجاجيات </a:t>
            </a:r>
            <a:r>
              <a:rPr lang="ar-IQ" dirty="0" smtClean="0"/>
              <a:t>والذي ينتشر في </a:t>
            </a:r>
            <a:r>
              <a:rPr lang="ar-IQ" dirty="0"/>
              <a:t>الأراضي العراقية</a:t>
            </a:r>
            <a:r>
              <a:rPr lang="ar-IQ" dirty="0" smtClean="0"/>
              <a:t>.</a:t>
            </a:r>
          </a:p>
          <a:p>
            <a:pPr marL="0" indent="0" algn="r" rtl="1">
              <a:buNone/>
            </a:pPr>
            <a:r>
              <a:rPr lang="ar-IQ" dirty="0" smtClean="0">
                <a:solidFill>
                  <a:srgbClr val="C00000"/>
                </a:solidFill>
              </a:rPr>
              <a:t>في اليابان يُعدّ </a:t>
            </a:r>
            <a:r>
              <a:rPr lang="ar-IQ" dirty="0">
                <a:solidFill>
                  <a:srgbClr val="C00000"/>
                </a:solidFill>
              </a:rPr>
              <a:t>السمان </a:t>
            </a:r>
            <a:r>
              <a:rPr lang="ar-IQ" dirty="0" smtClean="0">
                <a:solidFill>
                  <a:srgbClr val="C00000"/>
                </a:solidFill>
              </a:rPr>
              <a:t>بديلاً </a:t>
            </a:r>
            <a:r>
              <a:rPr lang="ar-IQ" dirty="0">
                <a:solidFill>
                  <a:srgbClr val="C00000"/>
                </a:solidFill>
              </a:rPr>
              <a:t>قيّماً ورخيصاً للعديد من الأنواع المختبرية المستخدمة على نطاق واسع (مثل الفئران والجرذان) في العديد من الدراسات السلوكية البحثية</a:t>
            </a:r>
            <a:r>
              <a:rPr lang="ar-IQ" dirty="0" smtClean="0">
                <a:solidFill>
                  <a:srgbClr val="C00000"/>
                </a:solidFill>
              </a:rPr>
              <a:t>.</a:t>
            </a:r>
          </a:p>
        </p:txBody>
      </p:sp>
    </p:spTree>
    <p:extLst>
      <p:ext uri="{BB962C8B-B14F-4D97-AF65-F5344CB8AC3E}">
        <p14:creationId xmlns:p14="http://schemas.microsoft.com/office/powerpoint/2010/main" val="406378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61722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lstStyle/>
          <a:p>
            <a:pPr marL="0" indent="0" algn="r" rtl="1">
              <a:buNone/>
            </a:pPr>
            <a:r>
              <a:rPr lang="ar-IQ" dirty="0" smtClean="0"/>
              <a:t>وفي العراق ُقدّم </a:t>
            </a:r>
            <a:r>
              <a:rPr lang="ar-IQ" dirty="0"/>
              <a:t>السمان فوائد أكثر من غيره من </a:t>
            </a:r>
            <a:r>
              <a:rPr lang="ar-IQ" dirty="0" smtClean="0"/>
              <a:t>الطيور، </a:t>
            </a:r>
            <a:r>
              <a:rPr lang="ar-IQ" dirty="0"/>
              <a:t>وقد بدأ يحتل </a:t>
            </a:r>
            <a:r>
              <a:rPr lang="ar-IQ" dirty="0">
                <a:solidFill>
                  <a:srgbClr val="002060"/>
                </a:solidFill>
              </a:rPr>
              <a:t>مكانة مهمة في صناعة الدواجن</a:t>
            </a:r>
            <a:r>
              <a:rPr lang="ar-IQ" dirty="0"/>
              <a:t>. </a:t>
            </a:r>
            <a:r>
              <a:rPr lang="ar-IQ" dirty="0" smtClean="0"/>
              <a:t>بسبب </a:t>
            </a:r>
            <a:r>
              <a:rPr lang="ar-IQ" dirty="0" smtClean="0">
                <a:solidFill>
                  <a:srgbClr val="002060"/>
                </a:solidFill>
              </a:rPr>
              <a:t>وجود بعض العوامل </a:t>
            </a:r>
            <a:r>
              <a:rPr lang="ar-IQ" dirty="0">
                <a:solidFill>
                  <a:srgbClr val="002060"/>
                </a:solidFill>
              </a:rPr>
              <a:t>مثل </a:t>
            </a:r>
            <a:r>
              <a:rPr lang="ar-IQ" dirty="0">
                <a:solidFill>
                  <a:schemeClr val="accent1">
                    <a:lumMod val="75000"/>
                  </a:schemeClr>
                </a:solidFill>
              </a:rPr>
              <a:t>معدلات الإنتاج </a:t>
            </a:r>
            <a:r>
              <a:rPr lang="ar-IQ" dirty="0" smtClean="0">
                <a:solidFill>
                  <a:schemeClr val="accent1">
                    <a:lumMod val="75000"/>
                  </a:schemeClr>
                </a:solidFill>
              </a:rPr>
              <a:t>العالية ،يحوي بيضه كمية بروتين اعلى وقصر </a:t>
            </a:r>
            <a:r>
              <a:rPr lang="ar-IQ" dirty="0">
                <a:solidFill>
                  <a:schemeClr val="accent1">
                    <a:lumMod val="75000"/>
                  </a:schemeClr>
                </a:solidFill>
              </a:rPr>
              <a:t>فترة الأجيال، ومقاومة أكبر للأمراض مقارنةً بالدواجن </a:t>
            </a:r>
            <a:r>
              <a:rPr lang="ar-IQ" dirty="0" smtClean="0">
                <a:solidFill>
                  <a:schemeClr val="accent1">
                    <a:lumMod val="75000"/>
                  </a:schemeClr>
                </a:solidFill>
              </a:rPr>
              <a:t>الأخرى</a:t>
            </a:r>
            <a:endParaRPr lang="en-US" dirty="0" smtClean="0">
              <a:solidFill>
                <a:schemeClr val="accent1">
                  <a:lumMod val="75000"/>
                </a:schemeClr>
              </a:solidFill>
            </a:endParaRPr>
          </a:p>
          <a:p>
            <a:pPr marL="0" indent="0">
              <a:buNone/>
            </a:pPr>
            <a:endParaRPr lang="en-US" dirty="0" smtClean="0"/>
          </a:p>
          <a:p>
            <a:pPr marL="0" indent="0">
              <a:buNone/>
            </a:pPr>
            <a:endParaRPr lang="en-US" dirty="0"/>
          </a:p>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2800"/>
            <a:ext cx="3835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037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74480" cy="63246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marL="0" indent="0" algn="r" rtl="1">
              <a:buNone/>
            </a:pPr>
            <a:endParaRPr lang="ar-IQ" dirty="0" smtClean="0"/>
          </a:p>
          <a:p>
            <a:pPr marL="0" indent="0" algn="r" rtl="1">
              <a:buNone/>
            </a:pPr>
            <a:r>
              <a:rPr lang="ar-IQ" dirty="0" smtClean="0"/>
              <a:t>لحوم السمان تعتبر مصدر جيد للحديد والزنك والسيلينيوم اكثر مقارنة بالدجاج او الديك </a:t>
            </a:r>
            <a:r>
              <a:rPr lang="ar-IQ" dirty="0" err="1" smtClean="0"/>
              <a:t>الرومي.يحوي</a:t>
            </a:r>
            <a:r>
              <a:rPr lang="ar-IQ" dirty="0" smtClean="0"/>
              <a:t> نسبة قليلة من الكوليسترول مقارنة باللحوم الاخرى وتعتبر مصدر غني للبروتين والفيتامينات</a:t>
            </a:r>
          </a:p>
          <a:p>
            <a:pPr marL="0" indent="0" algn="r" rtl="1">
              <a:buNone/>
            </a:pPr>
            <a:endParaRPr lang="ar-IQ" dirty="0"/>
          </a:p>
          <a:p>
            <a:pPr marL="0" indent="0" algn="r" rtl="1">
              <a:buNone/>
            </a:pPr>
            <a:endParaRPr lang="ar-IQ" dirty="0" smtClean="0"/>
          </a:p>
          <a:p>
            <a:pPr marL="0" indent="0" algn="r" rtl="1">
              <a:buNone/>
            </a:pPr>
            <a:endParaRPr lang="ar-IQ" dirty="0" smtClean="0"/>
          </a:p>
          <a:p>
            <a:pPr marL="0" indent="0" algn="r" rtl="1">
              <a:buNone/>
            </a:pPr>
            <a:r>
              <a:rPr lang="ar-IQ" dirty="0" smtClean="0"/>
              <a:t>يُحدد </a:t>
            </a:r>
            <a:r>
              <a:rPr lang="ar-IQ" dirty="0"/>
              <a:t>جنس السمان الذي يقل عمره عن 6-7 أسابيع من خلال </a:t>
            </a:r>
            <a:r>
              <a:rPr lang="ar-IQ" dirty="0">
                <a:solidFill>
                  <a:srgbClr val="002060"/>
                </a:solidFill>
              </a:rPr>
              <a:t>الريش على الجناح. للإناث صفان من ريش أطراف الجناح (وهما أطول)، بينما للذكور صف واحد فقط، وهو أقصر.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5" y="2286000"/>
            <a:ext cx="224572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11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096000"/>
          </a:xfrm>
        </p:spPr>
        <p:style>
          <a:lnRef idx="1">
            <a:schemeClr val="dk1"/>
          </a:lnRef>
          <a:fillRef idx="2">
            <a:schemeClr val="dk1"/>
          </a:fillRef>
          <a:effectRef idx="1">
            <a:schemeClr val="dk1"/>
          </a:effectRef>
          <a:fontRef idx="minor">
            <a:schemeClr val="dk1"/>
          </a:fontRef>
        </p:style>
        <p:txBody>
          <a:bodyPr/>
          <a:lstStyle/>
          <a:p>
            <a:pPr marL="0" lvl="0" indent="0" algn="r" rtl="1">
              <a:buNone/>
            </a:pPr>
            <a:endParaRPr lang="ar-IQ" sz="3000" dirty="0" smtClean="0">
              <a:solidFill>
                <a:prstClr val="black"/>
              </a:solidFill>
            </a:endParaRPr>
          </a:p>
          <a:p>
            <a:pPr marL="0" lvl="0" indent="0" algn="r" rtl="1">
              <a:buNone/>
            </a:pPr>
            <a:r>
              <a:rPr lang="ar-IQ" sz="3000" dirty="0" smtClean="0">
                <a:solidFill>
                  <a:prstClr val="black"/>
                </a:solidFill>
              </a:rPr>
              <a:t>لا </a:t>
            </a:r>
            <a:r>
              <a:rPr lang="ar-IQ" sz="3000" dirty="0">
                <a:solidFill>
                  <a:prstClr val="black"/>
                </a:solidFill>
              </a:rPr>
              <a:t>تزال هناك العديد من العوائق </a:t>
            </a:r>
            <a:r>
              <a:rPr lang="ar-IQ" sz="3000" dirty="0" smtClean="0">
                <a:solidFill>
                  <a:prstClr val="black"/>
                </a:solidFill>
              </a:rPr>
              <a:t>والمشاكل التي </a:t>
            </a:r>
            <a:r>
              <a:rPr lang="ar-IQ" sz="3000" dirty="0">
                <a:solidFill>
                  <a:prstClr val="black"/>
                </a:solidFill>
              </a:rPr>
              <a:t>تواجه مربي الدجاج والسمان، ومنها </a:t>
            </a:r>
            <a:r>
              <a:rPr lang="ar-IQ" sz="3000" dirty="0">
                <a:solidFill>
                  <a:srgbClr val="002060"/>
                </a:solidFill>
              </a:rPr>
              <a:t>الأمراض الطفيلية</a:t>
            </a:r>
            <a:r>
              <a:rPr lang="ar-IQ" sz="3000" dirty="0">
                <a:solidFill>
                  <a:prstClr val="black"/>
                </a:solidFill>
              </a:rPr>
              <a:t>. ومن أكثر الأمراض الطفيلية التي تصيب الدواجن، تلك التي </a:t>
            </a:r>
            <a:r>
              <a:rPr lang="ar-IQ" sz="3000">
                <a:solidFill>
                  <a:prstClr val="black"/>
                </a:solidFill>
              </a:rPr>
              <a:t>تسببها </a:t>
            </a:r>
            <a:r>
              <a:rPr lang="ar-IQ" sz="3000" smtClean="0">
                <a:solidFill>
                  <a:prstClr val="black"/>
                </a:solidFill>
              </a:rPr>
              <a:t>الاوالي</a:t>
            </a:r>
            <a:r>
              <a:rPr lang="ar-IQ" sz="3000" dirty="0" smtClean="0">
                <a:solidFill>
                  <a:prstClr val="black"/>
                </a:solidFill>
              </a:rPr>
              <a:t> </a:t>
            </a:r>
            <a:r>
              <a:rPr lang="ar-IQ" sz="3000" dirty="0">
                <a:solidFill>
                  <a:prstClr val="black"/>
                </a:solidFill>
              </a:rPr>
              <a:t>الدموية. وتُعد الأمراض التي تسببها </a:t>
            </a:r>
            <a:r>
              <a:rPr lang="ar-IQ" sz="3000" dirty="0" err="1" smtClean="0">
                <a:solidFill>
                  <a:prstClr val="black"/>
                </a:solidFill>
              </a:rPr>
              <a:t>الأوالي</a:t>
            </a:r>
            <a:r>
              <a:rPr lang="ar-IQ" sz="3000" dirty="0" smtClean="0">
                <a:solidFill>
                  <a:prstClr val="black"/>
                </a:solidFill>
              </a:rPr>
              <a:t> </a:t>
            </a:r>
            <a:r>
              <a:rPr lang="ar-IQ" sz="3000" dirty="0">
                <a:solidFill>
                  <a:prstClr val="black"/>
                </a:solidFill>
              </a:rPr>
              <a:t>الدموية من أسباب أمراض الدواجن التي تستدعي الاهتمام، لأنها يمكن أن تنتقل إلى </a:t>
            </a:r>
            <a:r>
              <a:rPr lang="ar-IQ" sz="3000" dirty="0" smtClean="0">
                <a:solidFill>
                  <a:prstClr val="black"/>
                </a:solidFill>
              </a:rPr>
              <a:t>دجاج سليم  أخر </a:t>
            </a:r>
            <a:r>
              <a:rPr lang="ar-IQ" sz="3000" dirty="0">
                <a:solidFill>
                  <a:prstClr val="black"/>
                </a:solidFill>
              </a:rPr>
              <a:t>في وقت قصير، مسببةً خسائر</a:t>
            </a:r>
            <a:r>
              <a:rPr lang="ar-IQ" sz="3000" dirty="0">
                <a:solidFill>
                  <a:srgbClr val="002060"/>
                </a:solidFill>
              </a:rPr>
              <a:t>. ومن بين الخسائر الناجمة عن هذا المرض انخفاض إنتاج البيض، والتقزم، </a:t>
            </a:r>
            <a:r>
              <a:rPr lang="ar-IQ" sz="3000" dirty="0" err="1" smtClean="0">
                <a:solidFill>
                  <a:srgbClr val="002060"/>
                </a:solidFill>
              </a:rPr>
              <a:t>والنفوق</a:t>
            </a:r>
            <a:endParaRPr lang="ar-IQ" sz="3000" dirty="0">
              <a:solidFill>
                <a:srgbClr val="002060"/>
              </a:solidFill>
            </a:endParaRPr>
          </a:p>
          <a:p>
            <a:pPr marL="0" indent="0">
              <a:buNone/>
            </a:pPr>
            <a:endParaRPr lang="ar-IQ" dirty="0"/>
          </a:p>
        </p:txBody>
      </p:sp>
    </p:spTree>
    <p:extLst>
      <p:ext uri="{BB962C8B-B14F-4D97-AF65-F5344CB8AC3E}">
        <p14:creationId xmlns:p14="http://schemas.microsoft.com/office/powerpoint/2010/main" val="228990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1492</Words>
  <Application>Microsoft Office PowerPoint</Application>
  <PresentationFormat>عرض على الشاشة (3:4)‏</PresentationFormat>
  <Paragraphs>88</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Office Theme</vt:lpstr>
      <vt:lpstr>الطرق التقليدية في تشخيص الاوالي الدموية لطائر السمان Traditional methods for diagnosing blood protozoa in quail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ehab al</dc:creator>
  <cp:lastModifiedBy>Farah</cp:lastModifiedBy>
  <cp:revision>88</cp:revision>
  <dcterms:created xsi:type="dcterms:W3CDTF">2006-08-16T00:00:00Z</dcterms:created>
  <dcterms:modified xsi:type="dcterms:W3CDTF">2025-03-17T18:03:42Z</dcterms:modified>
</cp:coreProperties>
</file>