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2" r:id="rId6"/>
    <p:sldId id="260" r:id="rId7"/>
    <p:sldId id="261" r:id="rId8"/>
    <p:sldId id="263" r:id="rId9"/>
    <p:sldId id="264" r:id="rId10"/>
    <p:sldId id="265" r:id="rId11"/>
    <p:sldId id="267" r:id="rId12"/>
    <p:sldId id="268" r:id="rId13"/>
    <p:sldId id="269" r:id="rId14"/>
    <p:sldId id="292"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331" autoAdjust="0"/>
  </p:normalViewPr>
  <p:slideViewPr>
    <p:cSldViewPr snapToGrid="0">
      <p:cViewPr varScale="1">
        <p:scale>
          <a:sx n="69" d="100"/>
          <a:sy n="69" d="100"/>
        </p:scale>
        <p:origin x="501"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B852B1-FB01-4CCE-BD88-8AB74082CBAA}"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5DE0D-DF5B-44C8-B8DD-631E6779544D}" type="slidenum">
              <a:rPr lang="en-US" smtClean="0"/>
              <a:t>‹#›</a:t>
            </a:fld>
            <a:endParaRPr lang="en-US"/>
          </a:p>
        </p:txBody>
      </p:sp>
    </p:spTree>
    <p:extLst>
      <p:ext uri="{BB962C8B-B14F-4D97-AF65-F5344CB8AC3E}">
        <p14:creationId xmlns:p14="http://schemas.microsoft.com/office/powerpoint/2010/main" val="1809992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B852B1-FB01-4CCE-BD88-8AB74082CBAA}"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5DE0D-DF5B-44C8-B8DD-631E6779544D}" type="slidenum">
              <a:rPr lang="en-US" smtClean="0"/>
              <a:t>‹#›</a:t>
            </a:fld>
            <a:endParaRPr lang="en-US"/>
          </a:p>
        </p:txBody>
      </p:sp>
    </p:spTree>
    <p:extLst>
      <p:ext uri="{BB962C8B-B14F-4D97-AF65-F5344CB8AC3E}">
        <p14:creationId xmlns:p14="http://schemas.microsoft.com/office/powerpoint/2010/main" val="1468201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B852B1-FB01-4CCE-BD88-8AB74082CBAA}"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5DE0D-DF5B-44C8-B8DD-631E6779544D}" type="slidenum">
              <a:rPr lang="en-US" smtClean="0"/>
              <a:t>‹#›</a:t>
            </a:fld>
            <a:endParaRPr lang="en-US"/>
          </a:p>
        </p:txBody>
      </p:sp>
    </p:spTree>
    <p:extLst>
      <p:ext uri="{BB962C8B-B14F-4D97-AF65-F5344CB8AC3E}">
        <p14:creationId xmlns:p14="http://schemas.microsoft.com/office/powerpoint/2010/main" val="2172890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B852B1-FB01-4CCE-BD88-8AB74082CBAA}"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5DE0D-DF5B-44C8-B8DD-631E6779544D}" type="slidenum">
              <a:rPr lang="en-US" smtClean="0"/>
              <a:t>‹#›</a:t>
            </a:fld>
            <a:endParaRPr lang="en-US"/>
          </a:p>
        </p:txBody>
      </p:sp>
    </p:spTree>
    <p:extLst>
      <p:ext uri="{BB962C8B-B14F-4D97-AF65-F5344CB8AC3E}">
        <p14:creationId xmlns:p14="http://schemas.microsoft.com/office/powerpoint/2010/main" val="327412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B852B1-FB01-4CCE-BD88-8AB74082CBAA}"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5DE0D-DF5B-44C8-B8DD-631E6779544D}" type="slidenum">
              <a:rPr lang="en-US" smtClean="0"/>
              <a:t>‹#›</a:t>
            </a:fld>
            <a:endParaRPr lang="en-US"/>
          </a:p>
        </p:txBody>
      </p:sp>
    </p:spTree>
    <p:extLst>
      <p:ext uri="{BB962C8B-B14F-4D97-AF65-F5344CB8AC3E}">
        <p14:creationId xmlns:p14="http://schemas.microsoft.com/office/powerpoint/2010/main" val="248056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B852B1-FB01-4CCE-BD88-8AB74082CBAA}"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5DE0D-DF5B-44C8-B8DD-631E6779544D}" type="slidenum">
              <a:rPr lang="en-US" smtClean="0"/>
              <a:t>‹#›</a:t>
            </a:fld>
            <a:endParaRPr lang="en-US"/>
          </a:p>
        </p:txBody>
      </p:sp>
    </p:spTree>
    <p:extLst>
      <p:ext uri="{BB962C8B-B14F-4D97-AF65-F5344CB8AC3E}">
        <p14:creationId xmlns:p14="http://schemas.microsoft.com/office/powerpoint/2010/main" val="914102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B852B1-FB01-4CCE-BD88-8AB74082CBAA}" type="datetimeFigureOut">
              <a:rPr lang="en-US" smtClean="0"/>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5DE0D-DF5B-44C8-B8DD-631E6779544D}" type="slidenum">
              <a:rPr lang="en-US" smtClean="0"/>
              <a:t>‹#›</a:t>
            </a:fld>
            <a:endParaRPr lang="en-US"/>
          </a:p>
        </p:txBody>
      </p:sp>
    </p:spTree>
    <p:extLst>
      <p:ext uri="{BB962C8B-B14F-4D97-AF65-F5344CB8AC3E}">
        <p14:creationId xmlns:p14="http://schemas.microsoft.com/office/powerpoint/2010/main" val="236428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B852B1-FB01-4CCE-BD88-8AB74082CBAA}" type="datetimeFigureOut">
              <a:rPr lang="en-US" smtClean="0"/>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5DE0D-DF5B-44C8-B8DD-631E6779544D}" type="slidenum">
              <a:rPr lang="en-US" smtClean="0"/>
              <a:t>‹#›</a:t>
            </a:fld>
            <a:endParaRPr lang="en-US"/>
          </a:p>
        </p:txBody>
      </p:sp>
    </p:spTree>
    <p:extLst>
      <p:ext uri="{BB962C8B-B14F-4D97-AF65-F5344CB8AC3E}">
        <p14:creationId xmlns:p14="http://schemas.microsoft.com/office/powerpoint/2010/main" val="2553841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B852B1-FB01-4CCE-BD88-8AB74082CBAA}" type="datetimeFigureOut">
              <a:rPr lang="en-US" smtClean="0"/>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25DE0D-DF5B-44C8-B8DD-631E6779544D}" type="slidenum">
              <a:rPr lang="en-US" smtClean="0"/>
              <a:t>‹#›</a:t>
            </a:fld>
            <a:endParaRPr lang="en-US"/>
          </a:p>
        </p:txBody>
      </p:sp>
    </p:spTree>
    <p:extLst>
      <p:ext uri="{BB962C8B-B14F-4D97-AF65-F5344CB8AC3E}">
        <p14:creationId xmlns:p14="http://schemas.microsoft.com/office/powerpoint/2010/main" val="3016635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852B1-FB01-4CCE-BD88-8AB74082CBAA}"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5DE0D-DF5B-44C8-B8DD-631E6779544D}" type="slidenum">
              <a:rPr lang="en-US" smtClean="0"/>
              <a:t>‹#›</a:t>
            </a:fld>
            <a:endParaRPr lang="en-US"/>
          </a:p>
        </p:txBody>
      </p:sp>
    </p:spTree>
    <p:extLst>
      <p:ext uri="{BB962C8B-B14F-4D97-AF65-F5344CB8AC3E}">
        <p14:creationId xmlns:p14="http://schemas.microsoft.com/office/powerpoint/2010/main" val="214693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852B1-FB01-4CCE-BD88-8AB74082CBAA}"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5DE0D-DF5B-44C8-B8DD-631E6779544D}" type="slidenum">
              <a:rPr lang="en-US" smtClean="0"/>
              <a:t>‹#›</a:t>
            </a:fld>
            <a:endParaRPr lang="en-US"/>
          </a:p>
        </p:txBody>
      </p:sp>
    </p:spTree>
    <p:extLst>
      <p:ext uri="{BB962C8B-B14F-4D97-AF65-F5344CB8AC3E}">
        <p14:creationId xmlns:p14="http://schemas.microsoft.com/office/powerpoint/2010/main" val="24504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852B1-FB01-4CCE-BD88-8AB74082CBAA}" type="datetimeFigureOut">
              <a:rPr lang="en-US" smtClean="0"/>
              <a:t>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5DE0D-DF5B-44C8-B8DD-631E6779544D}" type="slidenum">
              <a:rPr lang="en-US" smtClean="0"/>
              <a:t>‹#›</a:t>
            </a:fld>
            <a:endParaRPr lang="en-US"/>
          </a:p>
        </p:txBody>
      </p:sp>
    </p:spTree>
    <p:extLst>
      <p:ext uri="{BB962C8B-B14F-4D97-AF65-F5344CB8AC3E}">
        <p14:creationId xmlns:p14="http://schemas.microsoft.com/office/powerpoint/2010/main" val="2770765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1753" y="1567544"/>
            <a:ext cx="8691068" cy="1741540"/>
          </a:xfrm>
        </p:spPr>
        <p:txBody>
          <a:bodyPr>
            <a:normAutofit/>
          </a:bodyPr>
          <a:lstStyle/>
          <a:p>
            <a:pPr algn="l"/>
            <a:r>
              <a:rPr lang="en-US" sz="4800" b="1" dirty="0">
                <a:solidFill>
                  <a:schemeClr val="bg1">
                    <a:lumMod val="8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Artificial Intelligence in Dental Imaging</a:t>
            </a:r>
          </a:p>
        </p:txBody>
      </p:sp>
      <p:sp>
        <p:nvSpPr>
          <p:cNvPr id="5" name="TextBox 4"/>
          <p:cNvSpPr txBox="1"/>
          <p:nvPr/>
        </p:nvSpPr>
        <p:spPr>
          <a:xfrm>
            <a:off x="3075708" y="3621974"/>
            <a:ext cx="4488873" cy="830997"/>
          </a:xfrm>
          <a:prstGeom prst="rect">
            <a:avLst/>
          </a:prstGeom>
          <a:noFill/>
        </p:spPr>
        <p:txBody>
          <a:bodyPr wrap="square" rtlCol="0">
            <a:spAutoFit/>
          </a:bodyPr>
          <a:lstStyle/>
          <a:p>
            <a:r>
              <a:rPr lang="en-US" sz="2400" dirty="0">
                <a:solidFill>
                  <a:schemeClr val="bg1">
                    <a:lumMod val="85000"/>
                  </a:schemeClr>
                </a:solidFill>
                <a:latin typeface="Andalus" panose="02020603050405020304" pitchFamily="18" charset="-78"/>
                <a:cs typeface="Andalus" panose="02020603050405020304" pitchFamily="18" charset="-78"/>
              </a:rPr>
              <a:t>Prof.</a:t>
            </a:r>
          </a:p>
          <a:p>
            <a:r>
              <a:rPr lang="en-US" sz="2400" dirty="0" err="1">
                <a:solidFill>
                  <a:schemeClr val="bg1">
                    <a:lumMod val="85000"/>
                  </a:schemeClr>
                </a:solidFill>
                <a:latin typeface="Andalus" panose="02020603050405020304" pitchFamily="18" charset="-78"/>
                <a:cs typeface="Andalus" panose="02020603050405020304" pitchFamily="18" charset="-78"/>
              </a:rPr>
              <a:t>Zainab</a:t>
            </a:r>
            <a:r>
              <a:rPr lang="en-US" sz="2400" dirty="0">
                <a:solidFill>
                  <a:schemeClr val="bg1">
                    <a:lumMod val="85000"/>
                  </a:schemeClr>
                </a:solidFill>
                <a:latin typeface="Andalus" panose="02020603050405020304" pitchFamily="18" charset="-78"/>
                <a:cs typeface="Andalus" panose="02020603050405020304" pitchFamily="18" charset="-78"/>
              </a:rPr>
              <a:t> H. Al-</a:t>
            </a:r>
            <a:r>
              <a:rPr lang="en-US" sz="2400" dirty="0" err="1">
                <a:solidFill>
                  <a:schemeClr val="bg1">
                    <a:lumMod val="85000"/>
                  </a:schemeClr>
                </a:solidFill>
                <a:latin typeface="Andalus" panose="02020603050405020304" pitchFamily="18" charset="-78"/>
                <a:cs typeface="Andalus" panose="02020603050405020304" pitchFamily="18" charset="-78"/>
              </a:rPr>
              <a:t>Ghurabi</a:t>
            </a:r>
            <a:endParaRPr lang="en-US" sz="2400" dirty="0">
              <a:solidFill>
                <a:schemeClr val="bg1">
                  <a:lumMod val="85000"/>
                </a:schemeClr>
              </a:solidFill>
              <a:latin typeface="Andalus" panose="02020603050405020304" pitchFamily="18" charset="-78"/>
              <a:cs typeface="Andalus" panose="02020603050405020304" pitchFamily="18" charset="-78"/>
            </a:endParaRPr>
          </a:p>
        </p:txBody>
      </p:sp>
      <p:pic>
        <p:nvPicPr>
          <p:cNvPr id="3" name="Picture 2"/>
          <p:cNvPicPr>
            <a:picLocks noChangeAspect="1"/>
          </p:cNvPicPr>
          <p:nvPr/>
        </p:nvPicPr>
        <p:blipFill>
          <a:blip r:embed="rId3"/>
          <a:stretch>
            <a:fillRect/>
          </a:stretch>
        </p:blipFill>
        <p:spPr>
          <a:xfrm>
            <a:off x="274093" y="154379"/>
            <a:ext cx="997527" cy="997527"/>
          </a:xfrm>
          <a:prstGeom prst="rect">
            <a:avLst/>
          </a:prstGeom>
        </p:spPr>
      </p:pic>
      <p:pic>
        <p:nvPicPr>
          <p:cNvPr id="4" name="Picture 3"/>
          <p:cNvPicPr>
            <a:picLocks noChangeAspect="1"/>
          </p:cNvPicPr>
          <p:nvPr/>
        </p:nvPicPr>
        <p:blipFill>
          <a:blip r:embed="rId4"/>
          <a:stretch>
            <a:fillRect/>
          </a:stretch>
        </p:blipFill>
        <p:spPr>
          <a:xfrm>
            <a:off x="1515015" y="187026"/>
            <a:ext cx="2819479" cy="880205"/>
          </a:xfrm>
          <a:prstGeom prst="rect">
            <a:avLst/>
          </a:prstGeom>
        </p:spPr>
      </p:pic>
      <p:pic>
        <p:nvPicPr>
          <p:cNvPr id="6" name="Picture 5"/>
          <p:cNvPicPr>
            <a:picLocks noChangeAspect="1"/>
          </p:cNvPicPr>
          <p:nvPr/>
        </p:nvPicPr>
        <p:blipFill>
          <a:blip r:embed="rId5"/>
          <a:stretch>
            <a:fillRect/>
          </a:stretch>
        </p:blipFill>
        <p:spPr>
          <a:xfrm>
            <a:off x="8799615" y="18926"/>
            <a:ext cx="3289977" cy="1052350"/>
          </a:xfrm>
          <a:prstGeom prst="rect">
            <a:avLst/>
          </a:prstGeom>
        </p:spPr>
      </p:pic>
    </p:spTree>
    <p:extLst>
      <p:ext uri="{BB962C8B-B14F-4D97-AF65-F5344CB8AC3E}">
        <p14:creationId xmlns:p14="http://schemas.microsoft.com/office/powerpoint/2010/main" val="3928445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4643251" y="755941"/>
            <a:ext cx="7180613" cy="5940088"/>
          </a:xfrm>
          <a:prstGeom prst="rect">
            <a:avLst/>
          </a:prstGeom>
        </p:spPr>
        <p:txBody>
          <a:bodyPr wrap="square">
            <a:spAutoFit/>
          </a:bodyPr>
          <a:lstStyle/>
          <a:p>
            <a:r>
              <a:rPr lang="en-US" sz="3800" b="1" dirty="0">
                <a:solidFill>
                  <a:schemeClr val="bg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For teeth identification in panoramic radiographs with a clear view</a:t>
            </a:r>
            <a:endParaRPr lang="en-US" sz="38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endParaRPr>
          </a:p>
          <a:p>
            <a:r>
              <a:rPr lang="en-US" sz="38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Region detection and segmentation can also be considered complementary techniques. </a:t>
            </a:r>
            <a:endParaRPr lang="en-US" sz="3800" dirty="0">
              <a:solidFill>
                <a:schemeClr val="bg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a:p>
            <a:r>
              <a:rPr lang="en-US" sz="3800" b="1" u="sng"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However,</a:t>
            </a:r>
            <a:r>
              <a:rPr lang="en-US" sz="38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when creating annotation data to prepare the training dataset, </a:t>
            </a:r>
            <a:r>
              <a:rPr lang="en-US" sz="3800" b="1" u="sng" dirty="0">
                <a:solidFill>
                  <a:schemeClr val="accent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segmentation </a:t>
            </a:r>
            <a:r>
              <a:rPr lang="en-US" sz="38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is needed to accurately trace the outline of the target, while </a:t>
            </a:r>
            <a:r>
              <a:rPr lang="en-US" sz="3800" b="1" u="sng" dirty="0">
                <a:solidFill>
                  <a:schemeClr val="accent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region</a:t>
            </a:r>
            <a:r>
              <a:rPr lang="en-US" sz="38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a:t>
            </a:r>
            <a:r>
              <a:rPr lang="en-US" sz="3800" b="1" u="sng" dirty="0">
                <a:solidFill>
                  <a:schemeClr val="accent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detection</a:t>
            </a:r>
            <a:r>
              <a:rPr lang="en-US" sz="3800" dirty="0">
                <a:solidFill>
                  <a:schemeClr val="accent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a:t>
            </a:r>
            <a:r>
              <a:rPr lang="en-US" sz="38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only encloses the target in a rough rectangle.</a:t>
            </a:r>
          </a:p>
          <a:p>
            <a:r>
              <a:rPr lang="en-US" sz="38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a:t>
            </a:r>
          </a:p>
        </p:txBody>
      </p:sp>
    </p:spTree>
    <p:extLst>
      <p:ext uri="{BB962C8B-B14F-4D97-AF65-F5344CB8AC3E}">
        <p14:creationId xmlns:p14="http://schemas.microsoft.com/office/powerpoint/2010/main" val="2321820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189821" y="2467775"/>
            <a:ext cx="9573657" cy="2456764"/>
            <a:chOff x="1366092" y="2666079"/>
            <a:chExt cx="8956714" cy="1961006"/>
          </a:xfrm>
          <a:effectLst>
            <a:glow rad="63500">
              <a:schemeClr val="accent1">
                <a:satMod val="175000"/>
                <a:alpha val="40000"/>
              </a:schemeClr>
            </a:glow>
          </a:effectLst>
          <a:scene3d>
            <a:camera prst="orthographicFront">
              <a:rot lat="0" lon="0" rev="0"/>
            </a:camera>
            <a:lightRig rig="contrasting" dir="t">
              <a:rot lat="0" lon="0" rev="7800000"/>
            </a:lightRig>
          </a:scene3d>
        </p:grpSpPr>
        <p:pic>
          <p:nvPicPr>
            <p:cNvPr id="4" name="Picture 3"/>
            <p:cNvPicPr>
              <a:picLocks noChangeAspect="1"/>
            </p:cNvPicPr>
            <p:nvPr/>
          </p:nvPicPr>
          <p:blipFill rotWithShape="1">
            <a:blip r:embed="rId3"/>
            <a:srcRect l="32305" t="54993" r="17042" b="2898"/>
            <a:stretch/>
          </p:blipFill>
          <p:spPr>
            <a:xfrm>
              <a:off x="1366092" y="2699133"/>
              <a:ext cx="3668618" cy="1927952"/>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a:sp3d>
              <a:bevelT w="139700" h="139700"/>
            </a:sp3d>
          </p:spPr>
        </p:pic>
        <p:pic>
          <p:nvPicPr>
            <p:cNvPr id="5" name="Picture 4"/>
            <p:cNvPicPr>
              <a:picLocks noChangeAspect="1"/>
            </p:cNvPicPr>
            <p:nvPr/>
          </p:nvPicPr>
          <p:blipFill rotWithShape="1">
            <a:blip r:embed="rId3"/>
            <a:srcRect l="32609" t="9756" r="17043" b="50059"/>
            <a:stretch/>
          </p:blipFill>
          <p:spPr>
            <a:xfrm>
              <a:off x="6455885" y="2666079"/>
              <a:ext cx="3866921" cy="1950985"/>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a:sp3d>
              <a:bevelT w="139700" h="139700"/>
            </a:sp3d>
          </p:spPr>
        </p:pic>
      </p:grpSp>
      <p:sp>
        <p:nvSpPr>
          <p:cNvPr id="7" name="Rectangle 6"/>
          <p:cNvSpPr/>
          <p:nvPr/>
        </p:nvSpPr>
        <p:spPr>
          <a:xfrm>
            <a:off x="216664" y="494838"/>
            <a:ext cx="11725619" cy="1569660"/>
          </a:xfrm>
          <a:prstGeom prst="rect">
            <a:avLst/>
          </a:prstGeom>
        </p:spPr>
        <p:txBody>
          <a:bodyPr wrap="square">
            <a:spAutoFit/>
          </a:bodyPr>
          <a:lstStyle/>
          <a:p>
            <a:pPr algn="ctr"/>
            <a:r>
              <a:rPr lang="en-US" sz="4800" b="1" dirty="0">
                <a:solidFill>
                  <a:schemeClr val="bg1">
                    <a:lumMod val="95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Automatically region detection and segmentation of teeth in the panoramic radiography:</a:t>
            </a:r>
            <a:endParaRPr lang="en-US" b="1" dirty="0">
              <a:solidFill>
                <a:schemeClr val="bg1">
                  <a:lumMod val="95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grpSp>
        <p:nvGrpSpPr>
          <p:cNvPr id="2" name="Group 1"/>
          <p:cNvGrpSpPr/>
          <p:nvPr/>
        </p:nvGrpSpPr>
        <p:grpSpPr>
          <a:xfrm>
            <a:off x="1509311" y="5051100"/>
            <a:ext cx="8979908" cy="726817"/>
            <a:chOff x="1509311" y="5051100"/>
            <a:chExt cx="8979908" cy="726817"/>
          </a:xfrm>
        </p:grpSpPr>
        <p:sp>
          <p:nvSpPr>
            <p:cNvPr id="8" name="TextBox 7"/>
            <p:cNvSpPr txBox="1"/>
            <p:nvPr/>
          </p:nvSpPr>
          <p:spPr>
            <a:xfrm>
              <a:off x="1509311" y="5100809"/>
              <a:ext cx="4043190" cy="677108"/>
            </a:xfrm>
            <a:prstGeom prst="rect">
              <a:avLst/>
            </a:prstGeom>
            <a:noFill/>
          </p:spPr>
          <p:txBody>
            <a:bodyPr wrap="square" rtlCol="0">
              <a:spAutoFit/>
            </a:bodyPr>
            <a:lstStyle/>
            <a:p>
              <a:r>
                <a:rPr lang="en-US" sz="38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Segmentation of teeth</a:t>
              </a:r>
            </a:p>
          </p:txBody>
        </p:sp>
        <p:sp>
          <p:nvSpPr>
            <p:cNvPr id="9" name="Rectangle 8"/>
            <p:cNvSpPr/>
            <p:nvPr/>
          </p:nvSpPr>
          <p:spPr>
            <a:xfrm>
              <a:off x="6845273" y="5051100"/>
              <a:ext cx="3643946" cy="677108"/>
            </a:xfrm>
            <a:prstGeom prst="rect">
              <a:avLst/>
            </a:prstGeom>
          </p:spPr>
          <p:txBody>
            <a:bodyPr wrap="none">
              <a:spAutoFit/>
            </a:bodyPr>
            <a:lstStyle/>
            <a:p>
              <a:r>
                <a:rPr lang="en-US" sz="38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Region detection of teeth</a:t>
              </a:r>
            </a:p>
          </p:txBody>
        </p:sp>
      </p:grpSp>
    </p:spTree>
    <p:extLst>
      <p:ext uri="{BB962C8B-B14F-4D97-AF65-F5344CB8AC3E}">
        <p14:creationId xmlns:p14="http://schemas.microsoft.com/office/powerpoint/2010/main" val="1991291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06938" y="1375943"/>
            <a:ext cx="10642085" cy="4832092"/>
          </a:xfrm>
          <a:prstGeom prst="rect">
            <a:avLst/>
          </a:prstGeom>
        </p:spPr>
        <p:txBody>
          <a:bodyPr wrap="square">
            <a:spAutoFit/>
          </a:bodyPr>
          <a:lstStyle/>
          <a:p>
            <a:r>
              <a:rPr lang="en-US" sz="4000" b="1" u="sng"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what is Segmentation? </a:t>
            </a:r>
          </a:p>
          <a:p>
            <a:r>
              <a:rPr lang="en-US" sz="40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It basically means taking the CBCT and delineating all the different 3D structures like  bones, TMJ, Maxillary sinus and  individual teeth, etc. </a:t>
            </a:r>
            <a:endParaRPr lang="en-US" sz="4000" b="1" u="sng"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endParaRPr>
          </a:p>
          <a:p>
            <a:r>
              <a:rPr lang="en-US" sz="37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This is one feature that actually made </a:t>
            </a:r>
            <a:r>
              <a:rPr lang="en-US" sz="3700" dirty="0" err="1">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Diagnocat</a:t>
            </a:r>
            <a:r>
              <a:rPr lang="en-US" sz="37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very popular early on.</a:t>
            </a:r>
          </a:p>
          <a:p>
            <a:r>
              <a:rPr lang="en-US" sz="37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It was the only software that made CBCT segmentation easy. </a:t>
            </a:r>
          </a:p>
          <a:p>
            <a:r>
              <a:rPr lang="en-US" sz="38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Nowadays, there are several different companies and software that carry out segmentation, But </a:t>
            </a:r>
            <a:r>
              <a:rPr lang="en-US" sz="3800" dirty="0" err="1">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Diagnocat</a:t>
            </a:r>
            <a:r>
              <a:rPr lang="en-US" sz="38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was the first and is still arguably the best at it. </a:t>
            </a:r>
          </a:p>
          <a:p>
            <a:endParaRPr lang="en-US" sz="38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endParaRPr>
          </a:p>
        </p:txBody>
      </p:sp>
      <p:sp>
        <p:nvSpPr>
          <p:cNvPr id="3" name="Rectangle 2"/>
          <p:cNvSpPr/>
          <p:nvPr/>
        </p:nvSpPr>
        <p:spPr>
          <a:xfrm>
            <a:off x="4281026" y="372546"/>
            <a:ext cx="4520074" cy="830997"/>
          </a:xfrm>
          <a:prstGeom prst="rect">
            <a:avLst/>
          </a:prstGeom>
        </p:spPr>
        <p:txBody>
          <a:bodyPr wrap="square">
            <a:spAutoFit/>
          </a:bodyPr>
          <a:lstStyle/>
          <a:p>
            <a:r>
              <a:rPr lang="en-US" sz="4800" b="1" u="sng"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CBCT Segmentation</a:t>
            </a:r>
            <a:r>
              <a:rPr lang="en-US" sz="2400" dirty="0"/>
              <a:t> </a:t>
            </a:r>
          </a:p>
        </p:txBody>
      </p:sp>
    </p:spTree>
    <p:extLst>
      <p:ext uri="{BB962C8B-B14F-4D97-AF65-F5344CB8AC3E}">
        <p14:creationId xmlns:p14="http://schemas.microsoft.com/office/powerpoint/2010/main" val="3867736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92" t="2160" r="4304" b="51728"/>
          <a:stretch/>
        </p:blipFill>
        <p:spPr>
          <a:xfrm>
            <a:off x="1619479" y="892365"/>
            <a:ext cx="9055866" cy="5242871"/>
          </a:xfrm>
          <a:prstGeom prst="roundRect">
            <a:avLst>
              <a:gd name="adj" fmla="val 8594"/>
            </a:avLst>
          </a:prstGeom>
          <a:solidFill>
            <a:srgbClr val="FFFFFF">
              <a:shade val="85000"/>
            </a:srgbClr>
          </a:solidFill>
          <a:ln>
            <a:solidFill>
              <a:schemeClr val="tx1"/>
            </a:solidFill>
          </a:ln>
          <a:effectLst>
            <a:outerShdw blurRad="149987" dist="250190" dir="8460000" algn="ctr">
              <a:srgbClr val="000000">
                <a:alpha val="28000"/>
              </a:srgbClr>
            </a:outerShdw>
            <a:reflection blurRad="12700" stA="38000" endPos="28000" dist="5000" dir="5400000" sy="-100000" algn="bl" rotWithShape="0"/>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95440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CBCT-Segmentation-wo-prev-and-sub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0089" y="168495"/>
            <a:ext cx="11160411" cy="6277830"/>
          </a:xfrm>
          <a:prstGeom prst="rect">
            <a:avLst/>
          </a:prstGeom>
        </p:spPr>
      </p:pic>
    </p:spTree>
    <p:extLst>
      <p:ext uri="{BB962C8B-B14F-4D97-AF65-F5344CB8AC3E}">
        <p14:creationId xmlns:p14="http://schemas.microsoft.com/office/powerpoint/2010/main" val="1033761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99259" y="1628686"/>
            <a:ext cx="5701516" cy="2123658"/>
          </a:xfrm>
          <a:prstGeom prst="rect">
            <a:avLst/>
          </a:prstGeom>
        </p:spPr>
        <p:txBody>
          <a:bodyPr wrap="square">
            <a:spAutoFit/>
          </a:bodyPr>
          <a:lstStyle/>
          <a:p>
            <a:r>
              <a:rPr lang="en-US" sz="4400" b="1" dirty="0" err="1">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Diagnocat</a:t>
            </a:r>
            <a:r>
              <a:rPr lang="en-US" sz="44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AI automatic segmentation feature transforms CBCT files into a 3D STL model.</a:t>
            </a:r>
          </a:p>
        </p:txBody>
      </p:sp>
      <p:sp>
        <p:nvSpPr>
          <p:cNvPr id="3" name="Rectangle 2"/>
          <p:cNvSpPr/>
          <p:nvPr/>
        </p:nvSpPr>
        <p:spPr>
          <a:xfrm>
            <a:off x="581121" y="786884"/>
            <a:ext cx="3735318" cy="830997"/>
          </a:xfrm>
          <a:prstGeom prst="rect">
            <a:avLst/>
          </a:prstGeom>
        </p:spPr>
        <p:txBody>
          <a:bodyPr wrap="none">
            <a:spAutoFit/>
          </a:bodyPr>
          <a:lstStyle/>
          <a:p>
            <a:r>
              <a:rPr lang="en-US" sz="4800" b="1" u="sng"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CBCT Segmentation</a:t>
            </a:r>
          </a:p>
        </p:txBody>
      </p:sp>
    </p:spTree>
    <p:extLst>
      <p:ext uri="{BB962C8B-B14F-4D97-AF65-F5344CB8AC3E}">
        <p14:creationId xmlns:p14="http://schemas.microsoft.com/office/powerpoint/2010/main" val="781135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49183" y="410550"/>
            <a:ext cx="10964885" cy="6247864"/>
          </a:xfrm>
          <a:prstGeom prst="rect">
            <a:avLst/>
          </a:prstGeom>
        </p:spPr>
        <p:txBody>
          <a:bodyPr wrap="square">
            <a:spAutoFit/>
          </a:bodyPr>
          <a:lstStyle/>
          <a:p>
            <a:r>
              <a:rPr lang="en-US" sz="40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Includes</a:t>
            </a:r>
            <a:r>
              <a:rPr lang="en-US" sz="4000" dirty="0"/>
              <a:t>  </a:t>
            </a:r>
            <a:r>
              <a:rPr lang="en-US" sz="40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fully automated segmentation and generation of 3D STL models of various structures like soft tissue, teeth, maxillary sinus, inferior alveolar canal, incisive canal, mandible, maxilla, cranial base, and airways.</a:t>
            </a:r>
          </a:p>
          <a:p>
            <a:r>
              <a:rPr lang="en-US" sz="40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Generating 3D models with </a:t>
            </a:r>
            <a:r>
              <a:rPr lang="en-US" sz="4000" b="1" dirty="0" err="1">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Diagnocat</a:t>
            </a:r>
            <a:r>
              <a:rPr lang="en-US" sz="40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serves as an initial step for subsequent planning and modeling within specialized software or for 3D printing purposes.</a:t>
            </a:r>
          </a:p>
          <a:p>
            <a:r>
              <a:rPr lang="en-US" sz="40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Utilize the STL models for digital treatment planning, clinical case presentations, and engaging patients with effective communication, as visualizing the maxillofacial area significantly improves patient comprehension.</a:t>
            </a:r>
          </a:p>
        </p:txBody>
      </p:sp>
    </p:spTree>
    <p:extLst>
      <p:ext uri="{BB962C8B-B14F-4D97-AF65-F5344CB8AC3E}">
        <p14:creationId xmlns:p14="http://schemas.microsoft.com/office/powerpoint/2010/main" val="910079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367581" y="786141"/>
            <a:ext cx="6305862" cy="1569660"/>
          </a:xfrm>
          <a:prstGeom prst="rect">
            <a:avLst/>
          </a:prstGeom>
        </p:spPr>
        <p:txBody>
          <a:bodyPr wrap="square">
            <a:spAutoFit/>
          </a:bodyPr>
          <a:lstStyle/>
          <a:p>
            <a:r>
              <a:rPr lang="en-US" sz="9600" b="1" u="sng"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STL use cases</a:t>
            </a:r>
          </a:p>
        </p:txBody>
      </p:sp>
      <p:sp>
        <p:nvSpPr>
          <p:cNvPr id="3" name="Rectangle 2"/>
          <p:cNvSpPr/>
          <p:nvPr/>
        </p:nvSpPr>
        <p:spPr>
          <a:xfrm>
            <a:off x="5355705" y="2389310"/>
            <a:ext cx="4721164" cy="3046988"/>
          </a:xfrm>
          <a:prstGeom prst="rect">
            <a:avLst/>
          </a:prstGeom>
        </p:spPr>
        <p:txBody>
          <a:bodyPr wrap="none">
            <a:spAutoFit/>
          </a:bodyPr>
          <a:lstStyle/>
          <a:p>
            <a:pPr marL="285750" indent="-285750">
              <a:buFont typeface="Arial" panose="020B0604020202020204" pitchFamily="34" charset="0"/>
              <a:buChar char="•"/>
            </a:pPr>
            <a:r>
              <a:rPr lang="en-US" sz="4800" dirty="0">
                <a:solidFill>
                  <a:schemeClr val="accent5">
                    <a:lumMod val="40000"/>
                    <a:lumOff val="60000"/>
                  </a:schemeClr>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STL Orthodontist case 1</a:t>
            </a:r>
          </a:p>
          <a:p>
            <a:pPr marL="285750" indent="-285750">
              <a:buFont typeface="Arial" panose="020B0604020202020204" pitchFamily="34" charset="0"/>
              <a:buChar char="•"/>
            </a:pPr>
            <a:r>
              <a:rPr lang="en-US" sz="4800" dirty="0">
                <a:solidFill>
                  <a:schemeClr val="accent5">
                    <a:lumMod val="40000"/>
                    <a:lumOff val="60000"/>
                  </a:schemeClr>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STL Orthodontist case 2</a:t>
            </a:r>
          </a:p>
          <a:p>
            <a:pPr marL="285750" indent="-285750">
              <a:buFont typeface="Arial" panose="020B0604020202020204" pitchFamily="34" charset="0"/>
              <a:buChar char="•"/>
            </a:pPr>
            <a:r>
              <a:rPr lang="en-US" sz="4800" dirty="0">
                <a:solidFill>
                  <a:schemeClr val="accent5">
                    <a:lumMod val="40000"/>
                    <a:lumOff val="60000"/>
                  </a:schemeClr>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STL Surgeon case</a:t>
            </a:r>
          </a:p>
          <a:p>
            <a:pPr marL="285750" indent="-285750">
              <a:buFont typeface="Arial" panose="020B0604020202020204" pitchFamily="34" charset="0"/>
              <a:buChar char="•"/>
            </a:pPr>
            <a:r>
              <a:rPr lang="en-US" sz="4800" dirty="0">
                <a:solidFill>
                  <a:schemeClr val="accent5">
                    <a:lumMod val="40000"/>
                    <a:lumOff val="60000"/>
                  </a:schemeClr>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STL Periodontal case</a:t>
            </a:r>
          </a:p>
        </p:txBody>
      </p:sp>
    </p:spTree>
    <p:extLst>
      <p:ext uri="{BB962C8B-B14F-4D97-AF65-F5344CB8AC3E}">
        <p14:creationId xmlns:p14="http://schemas.microsoft.com/office/powerpoint/2010/main" val="3334272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00801" y="1139124"/>
            <a:ext cx="5422349" cy="3350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27949" y="1583532"/>
            <a:ext cx="6165448" cy="923330"/>
          </a:xfrm>
          <a:prstGeom prst="rect">
            <a:avLst/>
          </a:prstGeom>
        </p:spPr>
        <p:txBody>
          <a:bodyPr wrap="square">
            <a:spAutoFit/>
          </a:bodyPr>
          <a:lstStyle/>
          <a:p>
            <a:r>
              <a:rPr lang="en-US" b="1" i="0" u="sng" dirty="0">
                <a:solidFill>
                  <a:schemeClr val="bg1"/>
                </a:solidFill>
                <a:effectLst/>
                <a:latin typeface="var( --e-global-typography-2c86bed-font-family )"/>
              </a:rPr>
              <a:t>Objective:</a:t>
            </a:r>
          </a:p>
          <a:p>
            <a:r>
              <a:rPr lang="en-US" b="0" i="0" dirty="0">
                <a:solidFill>
                  <a:schemeClr val="bg1"/>
                </a:solidFill>
                <a:effectLst/>
                <a:latin typeface="var( --e-global-typography-text-font-family )"/>
              </a:rPr>
              <a:t>Implementing a comprehensive treatment plan and effective interaction between the clinician and the patient.</a:t>
            </a:r>
          </a:p>
        </p:txBody>
      </p:sp>
      <p:sp>
        <p:nvSpPr>
          <p:cNvPr id="4" name="Rectangle 3"/>
          <p:cNvSpPr/>
          <p:nvPr/>
        </p:nvSpPr>
        <p:spPr>
          <a:xfrm>
            <a:off x="304800" y="2909859"/>
            <a:ext cx="5413093" cy="1200329"/>
          </a:xfrm>
          <a:prstGeom prst="rect">
            <a:avLst/>
          </a:prstGeom>
        </p:spPr>
        <p:txBody>
          <a:bodyPr wrap="square">
            <a:spAutoFit/>
          </a:bodyPr>
          <a:lstStyle/>
          <a:p>
            <a:r>
              <a:rPr lang="en-US" b="1" i="0" u="sng" dirty="0">
                <a:solidFill>
                  <a:schemeClr val="bg1"/>
                </a:solidFill>
                <a:effectLst/>
                <a:latin typeface="var( --e-global-typography-2c86bed-font-family )"/>
              </a:rPr>
              <a:t>C</a:t>
            </a:r>
            <a:r>
              <a:rPr lang="en-US" b="1" u="sng" dirty="0">
                <a:solidFill>
                  <a:schemeClr val="bg1"/>
                </a:solidFill>
                <a:latin typeface="var( --e-global-typography-text-font-family )"/>
              </a:rPr>
              <a:t>hallenge:</a:t>
            </a:r>
          </a:p>
          <a:p>
            <a:r>
              <a:rPr lang="en-US" dirty="0">
                <a:solidFill>
                  <a:schemeClr val="bg1"/>
                </a:solidFill>
                <a:latin typeface="var( --e-global-typography-text-font-family )"/>
              </a:rPr>
              <a:t>When discussing the clinical situation, the orthodontist uses plaster models of the jaws, which are often complicated to understand for the patient</a:t>
            </a:r>
          </a:p>
        </p:txBody>
      </p:sp>
      <p:sp>
        <p:nvSpPr>
          <p:cNvPr id="5" name="Rectangle 4"/>
          <p:cNvSpPr/>
          <p:nvPr/>
        </p:nvSpPr>
        <p:spPr>
          <a:xfrm>
            <a:off x="339524" y="4405373"/>
            <a:ext cx="8619282" cy="2031325"/>
          </a:xfrm>
          <a:prstGeom prst="rect">
            <a:avLst/>
          </a:prstGeom>
        </p:spPr>
        <p:txBody>
          <a:bodyPr wrap="square">
            <a:spAutoFit/>
          </a:bodyPr>
          <a:lstStyle/>
          <a:p>
            <a:r>
              <a:rPr lang="en-US" b="1" u="sng" dirty="0">
                <a:solidFill>
                  <a:schemeClr val="bg1"/>
                </a:solidFill>
                <a:latin typeface="var( --e-global-typography-text-font-family )"/>
              </a:rPr>
              <a:t>Solution:</a:t>
            </a:r>
          </a:p>
          <a:p>
            <a:r>
              <a:rPr lang="en-US" dirty="0">
                <a:solidFill>
                  <a:schemeClr val="bg1"/>
                </a:solidFill>
                <a:latin typeface="var( --e-global-typography-text-font-family )"/>
              </a:rPr>
              <a:t>As an alternative to traditional jaw models, </a:t>
            </a:r>
            <a:r>
              <a:rPr lang="en-US" dirty="0" err="1">
                <a:solidFill>
                  <a:schemeClr val="bg1"/>
                </a:solidFill>
                <a:latin typeface="var( --e-global-typography-text-font-family )"/>
              </a:rPr>
              <a:t>Diagnocat</a:t>
            </a:r>
            <a:r>
              <a:rPr lang="en-US" dirty="0">
                <a:solidFill>
                  <a:schemeClr val="bg1"/>
                </a:solidFill>
                <a:latin typeface="var( --e-global-typography-text-font-family )"/>
              </a:rPr>
              <a:t> suggests using 3D segmentation, generated based on cone-beam computed tomography (CBCT). In doing so, the patient can see their own face, teeth and bone. The viewing program increases the transparency of the soft tissue and shows the patient the pathology clearly. A visual 3D model simplifies communication, helps the patient understand the problem, and helps to set the patient up for timely treatment.</a:t>
            </a:r>
          </a:p>
        </p:txBody>
      </p:sp>
      <p:sp>
        <p:nvSpPr>
          <p:cNvPr id="7" name="Rectangle 6"/>
          <p:cNvSpPr/>
          <p:nvPr/>
        </p:nvSpPr>
        <p:spPr>
          <a:xfrm>
            <a:off x="356553" y="466410"/>
            <a:ext cx="5522666" cy="923330"/>
          </a:xfrm>
          <a:prstGeom prst="rect">
            <a:avLst/>
          </a:prstGeom>
        </p:spPr>
        <p:txBody>
          <a:bodyPr wrap="none">
            <a:spAutoFit/>
          </a:bodyPr>
          <a:lstStyle/>
          <a:p>
            <a:r>
              <a:rPr lang="en-US" sz="5400" b="1" u="sng" dirty="0">
                <a:solidFill>
                  <a:schemeClr val="bg1"/>
                </a:solidFill>
                <a:latin typeface="Arabic Typesetting" panose="03020402040406030203" pitchFamily="66" charset="-78"/>
                <a:cs typeface="Arabic Typesetting" panose="03020402040406030203" pitchFamily="66" charset="-78"/>
              </a:rPr>
              <a:t>1. STL Orthodontist</a:t>
            </a:r>
            <a:r>
              <a:rPr lang="en-US" sz="5400" b="1" u="sng" dirty="0">
                <a:solidFill>
                  <a:schemeClr val="bg1"/>
                </a:solidFill>
              </a:rPr>
              <a:t> </a:t>
            </a:r>
            <a:r>
              <a:rPr lang="en-US" sz="5400" b="1" u="sng" dirty="0">
                <a:solidFill>
                  <a:schemeClr val="bg1"/>
                </a:solidFill>
                <a:latin typeface="Arabic Typesetting" panose="03020402040406030203" pitchFamily="66" charset="-78"/>
                <a:cs typeface="Arabic Typesetting" panose="03020402040406030203" pitchFamily="66" charset="-78"/>
              </a:rPr>
              <a:t>Case 1</a:t>
            </a:r>
          </a:p>
        </p:txBody>
      </p:sp>
    </p:spTree>
    <p:extLst>
      <p:ext uri="{BB962C8B-B14F-4D97-AF65-F5344CB8AC3E}">
        <p14:creationId xmlns:p14="http://schemas.microsoft.com/office/powerpoint/2010/main" val="2698470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25650" y="928578"/>
            <a:ext cx="5708611" cy="3869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449616" y="465508"/>
            <a:ext cx="6972461" cy="923330"/>
          </a:xfrm>
          <a:prstGeom prst="rect">
            <a:avLst/>
          </a:prstGeom>
        </p:spPr>
        <p:txBody>
          <a:bodyPr wrap="square">
            <a:spAutoFit/>
          </a:bodyPr>
          <a:lstStyle/>
          <a:p>
            <a:r>
              <a:rPr lang="en-US" sz="5400" b="1" u="sng" dirty="0">
                <a:solidFill>
                  <a:schemeClr val="bg1"/>
                </a:solidFill>
                <a:latin typeface="Arabic Typesetting" panose="03020402040406030203" pitchFamily="66" charset="-78"/>
                <a:cs typeface="Arabic Typesetting" panose="03020402040406030203" pitchFamily="66" charset="-78"/>
              </a:rPr>
              <a:t>2. STL Orthodontist Case 2</a:t>
            </a:r>
            <a:endParaRPr lang="en-US" dirty="0">
              <a:solidFill>
                <a:schemeClr val="bg1"/>
              </a:solidFill>
            </a:endParaRPr>
          </a:p>
        </p:txBody>
      </p:sp>
      <p:sp>
        <p:nvSpPr>
          <p:cNvPr id="4" name="Rectangle 3"/>
          <p:cNvSpPr/>
          <p:nvPr/>
        </p:nvSpPr>
        <p:spPr>
          <a:xfrm>
            <a:off x="494805" y="1684799"/>
            <a:ext cx="5727865" cy="954107"/>
          </a:xfrm>
          <a:prstGeom prst="rect">
            <a:avLst/>
          </a:prstGeom>
        </p:spPr>
        <p:txBody>
          <a:bodyPr wrap="square">
            <a:spAutoFit/>
          </a:bodyPr>
          <a:lstStyle/>
          <a:p>
            <a:r>
              <a:rPr lang="en-US" sz="2000" b="1" u="sng" dirty="0">
                <a:solidFill>
                  <a:schemeClr val="bg1"/>
                </a:solidFill>
                <a:latin typeface="var( --e-global-typography-text-font-family )"/>
              </a:rPr>
              <a:t>Objective:</a:t>
            </a:r>
          </a:p>
          <a:p>
            <a:r>
              <a:rPr lang="en-US" dirty="0">
                <a:solidFill>
                  <a:schemeClr val="bg1"/>
                </a:solidFill>
                <a:latin typeface="var( --e-global-typography-text-font-family )"/>
              </a:rPr>
              <a:t>To reduce the amount of time taken to create a treatment plan for aligners.</a:t>
            </a:r>
          </a:p>
        </p:txBody>
      </p:sp>
      <p:sp>
        <p:nvSpPr>
          <p:cNvPr id="5" name="Rectangle 4"/>
          <p:cNvSpPr/>
          <p:nvPr/>
        </p:nvSpPr>
        <p:spPr>
          <a:xfrm>
            <a:off x="494804" y="2904092"/>
            <a:ext cx="5407232" cy="1785104"/>
          </a:xfrm>
          <a:prstGeom prst="rect">
            <a:avLst/>
          </a:prstGeom>
        </p:spPr>
        <p:txBody>
          <a:bodyPr wrap="square">
            <a:spAutoFit/>
          </a:bodyPr>
          <a:lstStyle/>
          <a:p>
            <a:r>
              <a:rPr lang="en-US" sz="2000" b="1" u="sng" dirty="0">
                <a:solidFill>
                  <a:schemeClr val="bg1"/>
                </a:solidFill>
                <a:latin typeface="var( --e-global-typography-text-font-family )"/>
              </a:rPr>
              <a:t>Challenge:</a:t>
            </a:r>
          </a:p>
          <a:p>
            <a:r>
              <a:rPr lang="en-US" dirty="0">
                <a:solidFill>
                  <a:schemeClr val="bg1"/>
                </a:solidFill>
                <a:latin typeface="var( --e-global-typography-text-font-family )"/>
              </a:rPr>
              <a:t>When planning tooth movements, the orthodontist needs a significant amount of time to evaluate the clinical case and perform calculations to achieve the most functional and accurate final tooth position.</a:t>
            </a:r>
          </a:p>
        </p:txBody>
      </p:sp>
      <p:sp>
        <p:nvSpPr>
          <p:cNvPr id="7" name="Rectangle 6"/>
          <p:cNvSpPr/>
          <p:nvPr/>
        </p:nvSpPr>
        <p:spPr>
          <a:xfrm>
            <a:off x="494804" y="4843774"/>
            <a:ext cx="7414161" cy="1508105"/>
          </a:xfrm>
          <a:prstGeom prst="rect">
            <a:avLst/>
          </a:prstGeom>
        </p:spPr>
        <p:txBody>
          <a:bodyPr wrap="square">
            <a:spAutoFit/>
          </a:bodyPr>
          <a:lstStyle/>
          <a:p>
            <a:r>
              <a:rPr lang="en-US" sz="2000" b="1" u="sng" dirty="0">
                <a:solidFill>
                  <a:schemeClr val="bg1"/>
                </a:solidFill>
                <a:latin typeface="var( --e-global-typography-text-font-family )"/>
              </a:rPr>
              <a:t>Solution:</a:t>
            </a:r>
          </a:p>
          <a:p>
            <a:r>
              <a:rPr lang="en-US" dirty="0" err="1">
                <a:solidFill>
                  <a:schemeClr val="bg1"/>
                </a:solidFill>
                <a:latin typeface="var( --e-global-typography-text-font-family )"/>
              </a:rPr>
              <a:t>Diagnocat's</a:t>
            </a:r>
            <a:r>
              <a:rPr lang="en-US" dirty="0">
                <a:solidFill>
                  <a:schemeClr val="bg1"/>
                </a:solidFill>
                <a:latin typeface="var( --e-global-typography-text-font-family )"/>
              </a:rPr>
              <a:t> reports, based on CBCT and intraoral scans (STL files), help the clinician to quickly and accurately make decisions about treatment tactics and final tooth position, and to plan comprehensive treatment according to the individual needs of the patient.</a:t>
            </a:r>
          </a:p>
        </p:txBody>
      </p:sp>
    </p:spTree>
    <p:extLst>
      <p:ext uri="{BB962C8B-B14F-4D97-AF65-F5344CB8AC3E}">
        <p14:creationId xmlns:p14="http://schemas.microsoft.com/office/powerpoint/2010/main" val="2812359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1251" y="1068635"/>
            <a:ext cx="4141424" cy="528811"/>
          </a:xfrm>
        </p:spPr>
        <p:txBody>
          <a:bodyPr>
            <a:normAutofit fontScale="90000"/>
          </a:bodyPr>
          <a:lstStyle/>
          <a:p>
            <a:r>
              <a:rPr lang="en-US" b="1" u="sng" dirty="0">
                <a:solidFill>
                  <a:schemeClr val="bg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INTRODUCTION</a:t>
            </a:r>
            <a:br>
              <a:rPr lang="en-US" b="1" u="sng" dirty="0">
                <a:solidFill>
                  <a:schemeClr val="bg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br>
            <a:endParaRPr lang="en-US" b="1" u="sng" dirty="0">
              <a:solidFill>
                <a:schemeClr val="bg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4" name="Rectangle 3"/>
          <p:cNvSpPr/>
          <p:nvPr/>
        </p:nvSpPr>
        <p:spPr>
          <a:xfrm>
            <a:off x="778525" y="1634294"/>
            <a:ext cx="6657861" cy="3477875"/>
          </a:xfrm>
          <a:prstGeom prst="rect">
            <a:avLst/>
          </a:prstGeom>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In recent years, Artificial Intelligence (AI) has made substantial inroads into various fields of medicine and healthcare revolutionizing diagnostic and treatment approaches</a:t>
            </a:r>
          </a:p>
        </p:txBody>
      </p:sp>
    </p:spTree>
    <p:extLst>
      <p:ext uri="{BB962C8B-B14F-4D97-AF65-F5344CB8AC3E}">
        <p14:creationId xmlns:p14="http://schemas.microsoft.com/office/powerpoint/2010/main" val="988664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0-#ppt_w/2"/>
                                          </p:val>
                                        </p:tav>
                                        <p:tav tm="100000">
                                          <p:val>
                                            <p:strVal val="#ppt_x"/>
                                          </p:val>
                                        </p:tav>
                                      </p:tavLst>
                                    </p:anim>
                                    <p:anim calcmode="lin" valueType="num">
                                      <p:cBhvr additive="base">
                                        <p:cTn id="13" dur="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60524" y="731570"/>
            <a:ext cx="5229596" cy="4156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512132" y="287377"/>
            <a:ext cx="4350871" cy="923330"/>
          </a:xfrm>
          <a:prstGeom prst="rect">
            <a:avLst/>
          </a:prstGeom>
        </p:spPr>
        <p:txBody>
          <a:bodyPr wrap="none">
            <a:spAutoFit/>
          </a:bodyPr>
          <a:lstStyle/>
          <a:p>
            <a:r>
              <a:rPr lang="en-US" sz="5400" b="1" u="sng" dirty="0">
                <a:solidFill>
                  <a:schemeClr val="bg1"/>
                </a:solidFill>
                <a:latin typeface="Arabic Typesetting" panose="03020402040406030203" pitchFamily="66" charset="-78"/>
                <a:cs typeface="Arabic Typesetting" panose="03020402040406030203" pitchFamily="66" charset="-78"/>
              </a:rPr>
              <a:t>3. STL Surgeon Case </a:t>
            </a:r>
          </a:p>
        </p:txBody>
      </p:sp>
      <p:sp>
        <p:nvSpPr>
          <p:cNvPr id="5" name="Rectangle 4"/>
          <p:cNvSpPr/>
          <p:nvPr/>
        </p:nvSpPr>
        <p:spPr>
          <a:xfrm>
            <a:off x="447303" y="1423544"/>
            <a:ext cx="5704115" cy="954107"/>
          </a:xfrm>
          <a:prstGeom prst="rect">
            <a:avLst/>
          </a:prstGeom>
        </p:spPr>
        <p:txBody>
          <a:bodyPr wrap="square">
            <a:spAutoFit/>
          </a:bodyPr>
          <a:lstStyle/>
          <a:p>
            <a:r>
              <a:rPr lang="en-US" sz="2000" b="1" u="sng" dirty="0">
                <a:solidFill>
                  <a:schemeClr val="bg1"/>
                </a:solidFill>
                <a:latin typeface="var( --e-global-typography-text-font-family )"/>
              </a:rPr>
              <a:t>Objective:</a:t>
            </a:r>
          </a:p>
          <a:p>
            <a:r>
              <a:rPr lang="en-US" dirty="0">
                <a:solidFill>
                  <a:schemeClr val="bg1"/>
                </a:solidFill>
                <a:latin typeface="var( --e-global-typography-text-font-family )"/>
              </a:rPr>
              <a:t>To plan the implant placement with the use of a surgical guide.</a:t>
            </a:r>
          </a:p>
        </p:txBody>
      </p:sp>
      <p:sp>
        <p:nvSpPr>
          <p:cNvPr id="6" name="Rectangle 5"/>
          <p:cNvSpPr/>
          <p:nvPr/>
        </p:nvSpPr>
        <p:spPr>
          <a:xfrm>
            <a:off x="423553" y="2682463"/>
            <a:ext cx="6428509" cy="1785104"/>
          </a:xfrm>
          <a:prstGeom prst="rect">
            <a:avLst/>
          </a:prstGeom>
        </p:spPr>
        <p:txBody>
          <a:bodyPr wrap="square">
            <a:spAutoFit/>
          </a:bodyPr>
          <a:lstStyle/>
          <a:p>
            <a:r>
              <a:rPr lang="en-US" sz="2000" b="1" u="sng" dirty="0">
                <a:solidFill>
                  <a:schemeClr val="bg1"/>
                </a:solidFill>
                <a:latin typeface="var( --e-global-typography-text-font-family )"/>
              </a:rPr>
              <a:t>Challenge:</a:t>
            </a:r>
          </a:p>
          <a:p>
            <a:r>
              <a:rPr lang="en-US" dirty="0">
                <a:solidFill>
                  <a:schemeClr val="bg1"/>
                </a:solidFill>
                <a:latin typeface="var( --e-global-typography-text-font-family )"/>
              </a:rPr>
              <a:t>Manual anatomy segmentation, which requires a lot of time and professionalism of the clinician, especially if the quality of CBCT is low. Human factor and inaccurate superimposition of CBCT and IOS, which leads to errors in the creation of the surgical template.</a:t>
            </a:r>
          </a:p>
        </p:txBody>
      </p:sp>
      <p:sp>
        <p:nvSpPr>
          <p:cNvPr id="7" name="Rectangle 6"/>
          <p:cNvSpPr/>
          <p:nvPr/>
        </p:nvSpPr>
        <p:spPr>
          <a:xfrm>
            <a:off x="423552" y="4602400"/>
            <a:ext cx="8257309" cy="1785104"/>
          </a:xfrm>
          <a:prstGeom prst="rect">
            <a:avLst/>
          </a:prstGeom>
        </p:spPr>
        <p:txBody>
          <a:bodyPr wrap="square">
            <a:spAutoFit/>
          </a:bodyPr>
          <a:lstStyle/>
          <a:p>
            <a:r>
              <a:rPr lang="en-US" sz="2000" b="1" u="sng" dirty="0">
                <a:solidFill>
                  <a:schemeClr val="bg1"/>
                </a:solidFill>
                <a:latin typeface="var( --e-global-typography-text-font-family )"/>
              </a:rPr>
              <a:t>Solution:</a:t>
            </a:r>
          </a:p>
          <a:p>
            <a:r>
              <a:rPr lang="en-US" dirty="0" err="1">
                <a:solidFill>
                  <a:schemeClr val="bg1"/>
                </a:solidFill>
                <a:latin typeface="var( --e-global-typography-text-font-family )"/>
              </a:rPr>
              <a:t>Diagnocat</a:t>
            </a:r>
            <a:r>
              <a:rPr lang="en-US" dirty="0">
                <a:solidFill>
                  <a:schemeClr val="bg1"/>
                </a:solidFill>
                <a:latin typeface="var( --e-global-typography-text-font-family )"/>
              </a:rPr>
              <a:t> automates CBCT segmentation, producing detailed 3D STL models. The process precisely segments full maxillofacial anatomy. With an intraoral scan, </a:t>
            </a:r>
            <a:r>
              <a:rPr lang="en-US" dirty="0" err="1">
                <a:solidFill>
                  <a:schemeClr val="bg1"/>
                </a:solidFill>
                <a:latin typeface="var( --e-global-typography-text-font-family )"/>
              </a:rPr>
              <a:t>Diagnocat</a:t>
            </a:r>
            <a:r>
              <a:rPr lang="en-US" dirty="0">
                <a:solidFill>
                  <a:schemeClr val="bg1"/>
                </a:solidFill>
                <a:latin typeface="var( --e-global-typography-text-font-family )"/>
              </a:rPr>
              <a:t> AI merges CBCT and IOS data for a unified model, widely used in digital dentistry treatment planning. The report is generated in just 5 minutes, saving your precious time.</a:t>
            </a:r>
          </a:p>
        </p:txBody>
      </p:sp>
    </p:spTree>
    <p:extLst>
      <p:ext uri="{BB962C8B-B14F-4D97-AF65-F5344CB8AC3E}">
        <p14:creationId xmlns:p14="http://schemas.microsoft.com/office/powerpoint/2010/main" val="525592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89" t="2304" b="7087"/>
          <a:stretch/>
        </p:blipFill>
        <p:spPr>
          <a:xfrm>
            <a:off x="6029043" y="950026"/>
            <a:ext cx="6060038" cy="2885704"/>
          </a:xfrm>
          <a:prstGeom prst="roundRect">
            <a:avLst>
              <a:gd name="adj" fmla="val 8594"/>
            </a:avLst>
          </a:prstGeom>
          <a:solidFill>
            <a:srgbClr val="FFFFFF">
              <a:shade val="85000"/>
            </a:srgbClr>
          </a:solidFill>
          <a:ln>
            <a:noFill/>
          </a:ln>
          <a:effectLst>
            <a:reflection blurRad="6350" stA="52000" endA="300" endPos="35000" dir="5400000" sy="-100000" algn="bl" rotWithShape="0"/>
          </a:effectLst>
        </p:spPr>
      </p:pic>
      <p:sp>
        <p:nvSpPr>
          <p:cNvPr id="3" name="Rectangle 2"/>
          <p:cNvSpPr/>
          <p:nvPr/>
        </p:nvSpPr>
        <p:spPr>
          <a:xfrm>
            <a:off x="197922" y="1533012"/>
            <a:ext cx="6167251" cy="3785652"/>
          </a:xfrm>
          <a:prstGeom prst="rect">
            <a:avLst/>
          </a:prstGeom>
        </p:spPr>
        <p:txBody>
          <a:bodyPr wrap="square" anchor="ctr">
            <a:spAutoFit/>
          </a:bodyPr>
          <a:lstStyle/>
          <a:p>
            <a:pPr lvl="0" eaLnBrk="0" fontAlgn="base" hangingPunct="0">
              <a:spcBef>
                <a:spcPct val="0"/>
              </a:spcBef>
              <a:spcAft>
                <a:spcPct val="0"/>
              </a:spcAft>
            </a:pPr>
            <a:r>
              <a:rPr lang="en-US" altLang="en-US" sz="4800" b="1" dirty="0">
                <a:solidFill>
                  <a:schemeClr val="bg1">
                    <a:lumMod val="95000"/>
                  </a:schemeClr>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The surgical crown lengthening guide was made with the aid of maxilla STL to visualize </a:t>
            </a:r>
            <a:r>
              <a:rPr lang="en-US" altLang="en-US" sz="4800" b="1" dirty="0" err="1">
                <a:solidFill>
                  <a:schemeClr val="bg1">
                    <a:lumMod val="95000"/>
                  </a:schemeClr>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crestal</a:t>
            </a:r>
            <a:r>
              <a:rPr lang="en-US" altLang="en-US" sz="4800" b="1" dirty="0">
                <a:solidFill>
                  <a:schemeClr val="bg1">
                    <a:lumMod val="95000"/>
                  </a:schemeClr>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bone level. Again thanks to CBCT segmentation by </a:t>
            </a:r>
            <a:r>
              <a:rPr lang="en-US" altLang="en-US" sz="4800" b="1" dirty="0" err="1">
                <a:solidFill>
                  <a:schemeClr val="bg1">
                    <a:lumMod val="95000"/>
                  </a:schemeClr>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Diagnocat</a:t>
            </a:r>
            <a:endParaRPr lang="en-US" altLang="en-US" sz="4600" b="1" dirty="0">
              <a:solidFill>
                <a:schemeClr val="bg1">
                  <a:lumMod val="95000"/>
                </a:schemeClr>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endParaRPr>
          </a:p>
        </p:txBody>
      </p:sp>
      <p:sp>
        <p:nvSpPr>
          <p:cNvPr id="4" name="Rectangle 3"/>
          <p:cNvSpPr/>
          <p:nvPr/>
        </p:nvSpPr>
        <p:spPr>
          <a:xfrm>
            <a:off x="291093" y="394256"/>
            <a:ext cx="4503156" cy="923330"/>
          </a:xfrm>
          <a:prstGeom prst="rect">
            <a:avLst/>
          </a:prstGeom>
        </p:spPr>
        <p:txBody>
          <a:bodyPr wrap="none">
            <a:spAutoFit/>
          </a:bodyPr>
          <a:lstStyle/>
          <a:p>
            <a:r>
              <a:rPr lang="en-US" sz="5400" b="1" u="sng" dirty="0">
                <a:solidFill>
                  <a:schemeClr val="bg1"/>
                </a:solidFill>
                <a:latin typeface="Arabic Typesetting" panose="03020402040406030203" pitchFamily="66" charset="-78"/>
                <a:cs typeface="Arabic Typesetting" panose="03020402040406030203" pitchFamily="66" charset="-78"/>
              </a:rPr>
              <a:t>4. STL </a:t>
            </a:r>
            <a:r>
              <a:rPr lang="en-US" sz="5400" b="1" u="sng" dirty="0" err="1">
                <a:solidFill>
                  <a:schemeClr val="bg1"/>
                </a:solidFill>
                <a:latin typeface="Arabic Typesetting" panose="03020402040406030203" pitchFamily="66" charset="-78"/>
                <a:cs typeface="Arabic Typesetting" panose="03020402040406030203" pitchFamily="66" charset="-78"/>
              </a:rPr>
              <a:t>Priodontal</a:t>
            </a:r>
            <a:r>
              <a:rPr lang="en-US" sz="5400" b="1" u="sng" dirty="0">
                <a:solidFill>
                  <a:schemeClr val="bg1"/>
                </a:solidFill>
                <a:latin typeface="Arabic Typesetting" panose="03020402040406030203" pitchFamily="66" charset="-78"/>
                <a:cs typeface="Arabic Typesetting" panose="03020402040406030203" pitchFamily="66" charset="-78"/>
              </a:rPr>
              <a:t> case</a:t>
            </a:r>
          </a:p>
        </p:txBody>
      </p:sp>
    </p:spTree>
    <p:extLst>
      <p:ext uri="{BB962C8B-B14F-4D97-AF65-F5344CB8AC3E}">
        <p14:creationId xmlns:p14="http://schemas.microsoft.com/office/powerpoint/2010/main" val="2853257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91209" y="2129766"/>
            <a:ext cx="5545777" cy="2985433"/>
          </a:xfrm>
          <a:prstGeom prst="rect">
            <a:avLst/>
          </a:prstGeom>
          <a:noFill/>
        </p:spPr>
        <p:txBody>
          <a:bodyPr wrap="square" rtlCol="0">
            <a:spAutoFit/>
          </a:bodyPr>
          <a:lstStyle/>
          <a:p>
            <a:pPr marL="457200" indent="-457200">
              <a:buFont typeface="Arial" panose="020B0604020202020204" pitchFamily="34" charset="0"/>
              <a:buChar char="•"/>
            </a:pPr>
            <a:r>
              <a:rPr lang="en-US" sz="4800" b="1" dirty="0">
                <a:solidFill>
                  <a:schemeClr val="bg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Orthodontic Report</a:t>
            </a:r>
            <a:endParaRPr lang="en-US" sz="3600" b="1" dirty="0">
              <a:solidFill>
                <a:schemeClr val="bg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a:p>
            <a:pPr marL="457200" indent="-457200">
              <a:buFont typeface="Arial" panose="020B0604020202020204" pitchFamily="34" charset="0"/>
              <a:buChar char="•"/>
            </a:pPr>
            <a:r>
              <a:rPr lang="en-US" sz="4800" b="1" dirty="0">
                <a:solidFill>
                  <a:schemeClr val="bg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Endodontic Report</a:t>
            </a:r>
          </a:p>
          <a:p>
            <a:pPr marL="457200" indent="-457200">
              <a:buFont typeface="Arial" panose="020B0604020202020204" pitchFamily="34" charset="0"/>
              <a:buChar char="•"/>
            </a:pPr>
            <a:r>
              <a:rPr lang="en-US" sz="4800" b="1" dirty="0">
                <a:solidFill>
                  <a:schemeClr val="bg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Third Molar Report</a:t>
            </a:r>
          </a:p>
          <a:p>
            <a:pPr marL="457200" indent="-457200">
              <a:buFont typeface="Arial" panose="020B0604020202020204" pitchFamily="34" charset="0"/>
              <a:buChar char="•"/>
            </a:pPr>
            <a:endParaRPr lang="en-US" sz="4400" b="1" u="sng" dirty="0">
              <a:solidFill>
                <a:schemeClr val="bg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3" name="Rectangle 2"/>
          <p:cNvSpPr/>
          <p:nvPr/>
        </p:nvSpPr>
        <p:spPr>
          <a:xfrm>
            <a:off x="5508930" y="1044060"/>
            <a:ext cx="1949573" cy="1015663"/>
          </a:xfrm>
          <a:prstGeom prst="rect">
            <a:avLst/>
          </a:prstGeom>
        </p:spPr>
        <p:txBody>
          <a:bodyPr wrap="none">
            <a:spAutoFit/>
          </a:bodyPr>
          <a:lstStyle/>
          <a:p>
            <a:r>
              <a:rPr lang="en-US" sz="6000" b="1" u="sng" dirty="0">
                <a:solidFill>
                  <a:schemeClr val="bg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Reports:</a:t>
            </a:r>
          </a:p>
        </p:txBody>
      </p:sp>
    </p:spTree>
    <p:extLst>
      <p:ext uri="{BB962C8B-B14F-4D97-AF65-F5344CB8AC3E}">
        <p14:creationId xmlns:p14="http://schemas.microsoft.com/office/powerpoint/2010/main" val="194283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06836" y="963766"/>
            <a:ext cx="5715989" cy="4616648"/>
          </a:xfrm>
          <a:prstGeom prst="rect">
            <a:avLst/>
          </a:prstGeom>
        </p:spPr>
        <p:txBody>
          <a:bodyPr wrap="square">
            <a:spAutoFit/>
          </a:bodyPr>
          <a:lstStyle/>
          <a:p>
            <a:pPr lvl="0">
              <a:lnSpc>
                <a:spcPct val="150000"/>
              </a:lnSpc>
            </a:pPr>
            <a:r>
              <a:rPr lang="en-US" sz="2800" b="1" u="sng" dirty="0">
                <a:solidFill>
                  <a:schemeClr val="bg1"/>
                </a:solidFill>
                <a:latin typeface="Times New Roman" panose="02020603050405020304" pitchFamily="18" charset="0"/>
                <a:cs typeface="Times New Roman" panose="02020603050405020304" pitchFamily="18" charset="0"/>
              </a:rPr>
              <a:t>1. Orthodontic Report:</a:t>
            </a:r>
          </a:p>
          <a:p>
            <a:pPr lvl="0">
              <a:lnSpc>
                <a:spcPct val="150000"/>
              </a:lnSpc>
            </a:pPr>
            <a:r>
              <a:rPr lang="en-US" sz="2400" dirty="0" err="1">
                <a:solidFill>
                  <a:schemeClr val="bg1"/>
                </a:solidFill>
                <a:latin typeface="Times New Roman" panose="02020603050405020304" pitchFamily="18" charset="0"/>
                <a:cs typeface="Times New Roman" panose="02020603050405020304" pitchFamily="18" charset="0"/>
              </a:rPr>
              <a:t>Diagnocat</a:t>
            </a:r>
            <a:r>
              <a:rPr lang="en-US" sz="2400" dirty="0">
                <a:solidFill>
                  <a:schemeClr val="bg1"/>
                </a:solidFill>
                <a:latin typeface="Times New Roman" panose="02020603050405020304" pitchFamily="18" charset="0"/>
                <a:cs typeface="Times New Roman" panose="02020603050405020304" pitchFamily="18" charset="0"/>
              </a:rPr>
              <a:t> is also capable of generating orthodontic reports. This requires a CBCT radiograph with a minimum field of view of  (13 x 15 x) .</a:t>
            </a:r>
            <a:endParaRPr lang="en-US" sz="2800" dirty="0">
              <a:solidFill>
                <a:schemeClr val="bg1"/>
              </a:solidFill>
              <a:latin typeface="Times New Roman" panose="02020603050405020304" pitchFamily="18" charset="0"/>
              <a:cs typeface="Times New Roman" panose="02020603050405020304" pitchFamily="18" charset="0"/>
            </a:endParaRPr>
          </a:p>
          <a:p>
            <a:pPr lvl="0">
              <a:lnSpc>
                <a:spcPct val="150000"/>
              </a:lnSpc>
            </a:pPr>
            <a:r>
              <a:rPr lang="en-US" sz="2400" dirty="0" err="1">
                <a:solidFill>
                  <a:schemeClr val="bg1"/>
                </a:solidFill>
                <a:latin typeface="Times New Roman" panose="02020603050405020304" pitchFamily="18" charset="0"/>
                <a:cs typeface="Times New Roman" panose="02020603050405020304" pitchFamily="18" charset="0"/>
              </a:rPr>
              <a:t>Diagnocat</a:t>
            </a:r>
            <a:r>
              <a:rPr lang="en-US" sz="2400" dirty="0">
                <a:solidFill>
                  <a:schemeClr val="bg1"/>
                </a:solidFill>
                <a:latin typeface="Times New Roman" panose="02020603050405020304" pitchFamily="18" charset="0"/>
                <a:cs typeface="Times New Roman" panose="02020603050405020304" pitchFamily="18" charset="0"/>
              </a:rPr>
              <a:t> generates OPG and frontal and lateral </a:t>
            </a:r>
            <a:r>
              <a:rPr lang="en-US" sz="2400" dirty="0" err="1">
                <a:solidFill>
                  <a:schemeClr val="bg1"/>
                </a:solidFill>
                <a:latin typeface="Times New Roman" panose="02020603050405020304" pitchFamily="18" charset="0"/>
                <a:cs typeface="Times New Roman" panose="02020603050405020304" pitchFamily="18" charset="0"/>
              </a:rPr>
              <a:t>cephalometric</a:t>
            </a:r>
            <a:r>
              <a:rPr lang="en-US" sz="2400" dirty="0">
                <a:solidFill>
                  <a:schemeClr val="bg1"/>
                </a:solidFill>
                <a:latin typeface="Times New Roman" panose="02020603050405020304" pitchFamily="18" charset="0"/>
                <a:cs typeface="Times New Roman" panose="02020603050405020304" pitchFamily="18" charset="0"/>
              </a:rPr>
              <a:t> reconstructions from the CBCT data.</a:t>
            </a:r>
          </a:p>
        </p:txBody>
      </p:sp>
    </p:spTree>
    <p:extLst>
      <p:ext uri="{BB962C8B-B14F-4D97-AF65-F5344CB8AC3E}">
        <p14:creationId xmlns:p14="http://schemas.microsoft.com/office/powerpoint/2010/main" val="1726275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6313334" y="390743"/>
            <a:ext cx="5398478" cy="2110153"/>
          </a:xfrm>
          <a:prstGeom prst="roundRect">
            <a:avLst/>
          </a:prstGeom>
          <a:solidFill>
            <a:schemeClr val="accent1">
              <a:lumMod val="50000"/>
            </a:schemeClr>
          </a:solidFill>
          <a:ln/>
        </p:spPr>
        <p:style>
          <a:lnRef idx="0">
            <a:schemeClr val="accent3"/>
          </a:lnRef>
          <a:fillRef idx="3">
            <a:schemeClr val="accent3"/>
          </a:fillRef>
          <a:effectRef idx="3">
            <a:schemeClr val="accent3"/>
          </a:effectRef>
          <a:fontRef idx="minor">
            <a:schemeClr val="lt1"/>
          </a:fontRef>
        </p:style>
        <p:txBody>
          <a:bodyPr rtlCol="0" anchor="t"/>
          <a:lstStyle/>
          <a:p>
            <a:pPr algn="ctr"/>
            <a:r>
              <a:rPr lang="en-US" sz="4200" b="1" dirty="0">
                <a:ln w="0"/>
                <a:solidFill>
                  <a:schemeClr val="bg1">
                    <a:lumMod val="85000"/>
                  </a:schemeClr>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a. Tracings of the maxilla, mandible, central incisors, canines and molars. All automatically.</a:t>
            </a:r>
          </a:p>
          <a:p>
            <a:pPr algn="ctr"/>
            <a:br>
              <a:rPr lang="en-US" dirty="0"/>
            </a:br>
            <a:endParaRPr lang="en-US" dirty="0"/>
          </a:p>
        </p:txBody>
      </p:sp>
      <p:sp>
        <p:nvSpPr>
          <p:cNvPr id="25" name="Rounded Rectangle 24"/>
          <p:cNvSpPr/>
          <p:nvPr/>
        </p:nvSpPr>
        <p:spPr>
          <a:xfrm>
            <a:off x="1104403" y="3550722"/>
            <a:ext cx="5771410" cy="2505693"/>
          </a:xfrm>
          <a:prstGeom prst="round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ln w="0"/>
                <a:solidFill>
                  <a:schemeClr val="bg1">
                    <a:lumMod val="85000"/>
                  </a:schemeClr>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b. Cross-sectional and coronal views of teeth show torque and </a:t>
            </a:r>
            <a:r>
              <a:rPr lang="en-US" sz="4200" b="1" dirty="0" err="1">
                <a:ln w="0"/>
                <a:solidFill>
                  <a:schemeClr val="bg1">
                    <a:lumMod val="85000"/>
                  </a:schemeClr>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buccolingual</a:t>
            </a:r>
            <a:r>
              <a:rPr lang="en-US" sz="4200" b="1" dirty="0">
                <a:ln w="0"/>
                <a:solidFill>
                  <a:schemeClr val="bg1">
                    <a:lumMod val="85000"/>
                  </a:schemeClr>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 relationships such as </a:t>
            </a:r>
            <a:r>
              <a:rPr lang="en-US" sz="4200" b="1" dirty="0" err="1">
                <a:ln w="0"/>
                <a:solidFill>
                  <a:schemeClr val="bg1">
                    <a:lumMod val="85000"/>
                  </a:schemeClr>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crossbite</a:t>
            </a:r>
            <a:r>
              <a:rPr lang="en-US" sz="4200" b="1" dirty="0">
                <a:ln w="0"/>
                <a:solidFill>
                  <a:schemeClr val="bg1">
                    <a:lumMod val="85000"/>
                  </a:schemeClr>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a:t>
            </a:r>
          </a:p>
        </p:txBody>
      </p:sp>
      <p:grpSp>
        <p:nvGrpSpPr>
          <p:cNvPr id="42" name="Group 41"/>
          <p:cNvGrpSpPr/>
          <p:nvPr/>
        </p:nvGrpSpPr>
        <p:grpSpPr>
          <a:xfrm>
            <a:off x="389051" y="281353"/>
            <a:ext cx="5695225" cy="2497016"/>
            <a:chOff x="723161" y="2054938"/>
            <a:chExt cx="7076818" cy="2780832"/>
          </a:xfrm>
        </p:grpSpPr>
        <p:pic>
          <p:nvPicPr>
            <p:cNvPr id="43" name="Picture 42"/>
            <p:cNvPicPr>
              <a:picLocks noChangeAspect="1"/>
            </p:cNvPicPr>
            <p:nvPr/>
          </p:nvPicPr>
          <p:blipFill>
            <a:blip r:embed="rId3"/>
            <a:stretch>
              <a:fillRect/>
            </a:stretch>
          </p:blipFill>
          <p:spPr>
            <a:xfrm>
              <a:off x="4392020" y="2057281"/>
              <a:ext cx="3407959" cy="2743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4" name="Picture 43"/>
            <p:cNvPicPr>
              <a:picLocks noChangeAspect="1"/>
            </p:cNvPicPr>
            <p:nvPr/>
          </p:nvPicPr>
          <p:blipFill>
            <a:blip r:embed="rId4"/>
            <a:stretch>
              <a:fillRect/>
            </a:stretch>
          </p:blipFill>
          <p:spPr>
            <a:xfrm>
              <a:off x="723161" y="2054938"/>
              <a:ext cx="3624455" cy="2780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6" name="Group 45"/>
          <p:cNvGrpSpPr/>
          <p:nvPr/>
        </p:nvGrpSpPr>
        <p:grpSpPr>
          <a:xfrm>
            <a:off x="7252168" y="2784764"/>
            <a:ext cx="4456902" cy="3901044"/>
            <a:chOff x="328855" y="3141024"/>
            <a:chExt cx="3122514" cy="3385428"/>
          </a:xfrm>
        </p:grpSpPr>
        <p:pic>
          <p:nvPicPr>
            <p:cNvPr id="15" name="Picture 14"/>
            <p:cNvPicPr>
              <a:picLocks noChangeAspect="1"/>
            </p:cNvPicPr>
            <p:nvPr/>
          </p:nvPicPr>
          <p:blipFill rotWithShape="1">
            <a:blip r:embed="rId5"/>
            <a:srcRect l="52704" t="2834" r="1050" b="1021"/>
            <a:stretch/>
          </p:blipFill>
          <p:spPr>
            <a:xfrm>
              <a:off x="328855" y="4967542"/>
              <a:ext cx="3103114" cy="1558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5" name="Picture 44"/>
            <p:cNvPicPr>
              <a:picLocks noChangeAspect="1"/>
            </p:cNvPicPr>
            <p:nvPr/>
          </p:nvPicPr>
          <p:blipFill rotWithShape="1">
            <a:blip r:embed="rId5"/>
            <a:srcRect l="4703" t="1020" r="51023" b="4650"/>
            <a:stretch/>
          </p:blipFill>
          <p:spPr>
            <a:xfrm>
              <a:off x="333193" y="3141024"/>
              <a:ext cx="3118176" cy="1605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969253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0-#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1+#ppt_w/2"/>
                                          </p:val>
                                        </p:tav>
                                        <p:tav tm="100000">
                                          <p:val>
                                            <p:strVal val="#ppt_x"/>
                                          </p:val>
                                        </p:tav>
                                      </p:tavLst>
                                    </p:anim>
                                    <p:anim calcmode="lin" valueType="num">
                                      <p:cBhvr additive="base">
                                        <p:cTn id="21"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21080" y="457637"/>
            <a:ext cx="9694224" cy="1846659"/>
          </a:xfrm>
          <a:prstGeom prst="rect">
            <a:avLst/>
          </a:prstGeom>
        </p:spPr>
        <p:txBody>
          <a:bodyPr wrap="square">
            <a:spAutoFit/>
          </a:bodyPr>
          <a:lstStyle/>
          <a:p>
            <a:pPr>
              <a:lnSpc>
                <a:spcPct val="150000"/>
              </a:lnSpc>
            </a:pPr>
            <a:r>
              <a:rPr lang="en-US" sz="2800" b="1" u="sng" dirty="0">
                <a:solidFill>
                  <a:schemeClr val="bg1"/>
                </a:solidFill>
                <a:latin typeface="Times New Roman" panose="02020603050405020304" pitchFamily="18" charset="0"/>
                <a:cs typeface="Times New Roman" panose="02020603050405020304" pitchFamily="18" charset="0"/>
              </a:rPr>
              <a:t>2. Endodontic Report</a:t>
            </a:r>
          </a:p>
          <a:p>
            <a:pPr>
              <a:lnSpc>
                <a:spcPct val="150000"/>
              </a:lnSpc>
            </a:pPr>
            <a:r>
              <a:rPr lang="en-US" sz="2400" b="1" dirty="0">
                <a:solidFill>
                  <a:schemeClr val="bg1"/>
                </a:solidFill>
                <a:latin typeface="Times New Roman" panose="02020603050405020304" pitchFamily="18" charset="0"/>
                <a:cs typeface="Times New Roman" panose="02020603050405020304" pitchFamily="18" charset="0"/>
              </a:rPr>
              <a:t>Tooth number is selected to analyze the root canal morphology within the CBCT radiograph</a:t>
            </a:r>
          </a:p>
        </p:txBody>
      </p:sp>
      <p:grpSp>
        <p:nvGrpSpPr>
          <p:cNvPr id="5" name="Group 4"/>
          <p:cNvGrpSpPr/>
          <p:nvPr/>
        </p:nvGrpSpPr>
        <p:grpSpPr>
          <a:xfrm>
            <a:off x="1414690" y="2386940"/>
            <a:ext cx="8382454" cy="2591031"/>
            <a:chOff x="1200934" y="2386940"/>
            <a:chExt cx="8382454" cy="2591031"/>
          </a:xfrm>
        </p:grpSpPr>
        <p:pic>
          <p:nvPicPr>
            <p:cNvPr id="3" name="Picture 2"/>
            <p:cNvPicPr>
              <a:picLocks noChangeAspect="1"/>
            </p:cNvPicPr>
            <p:nvPr/>
          </p:nvPicPr>
          <p:blipFill rotWithShape="1">
            <a:blip r:embed="rId3"/>
            <a:srcRect l="4237" t="6859" r="49045" b="15040"/>
            <a:stretch/>
          </p:blipFill>
          <p:spPr>
            <a:xfrm>
              <a:off x="1200934" y="2386942"/>
              <a:ext cx="3839143" cy="2591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rotWithShape="1">
            <a:blip r:embed="rId3"/>
            <a:srcRect l="53324" t="4698" r="-1" b="17819"/>
            <a:stretch/>
          </p:blipFill>
          <p:spPr>
            <a:xfrm>
              <a:off x="5747658" y="2386940"/>
              <a:ext cx="3835730" cy="25705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3698876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0820" r="49749" b="24507"/>
          <a:stretch/>
        </p:blipFill>
        <p:spPr>
          <a:xfrm>
            <a:off x="1421054" y="1460665"/>
            <a:ext cx="4967871" cy="31946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rotWithShape="1">
          <a:blip r:embed="rId3"/>
          <a:srcRect l="51152" t="22347" b="1113"/>
          <a:stretch/>
        </p:blipFill>
        <p:spPr>
          <a:xfrm>
            <a:off x="7030193" y="1235033"/>
            <a:ext cx="3859506" cy="3574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85453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99209" y="671531"/>
            <a:ext cx="8862951" cy="1938992"/>
          </a:xfrm>
          <a:prstGeom prst="rect">
            <a:avLst/>
          </a:prstGeom>
        </p:spPr>
        <p:txBody>
          <a:bodyPr wrap="square">
            <a:spAutoFit/>
          </a:bodyPr>
          <a:lstStyle/>
          <a:p>
            <a:pPr algn="just"/>
            <a:r>
              <a:rPr lang="en-US" sz="2400" b="1" dirty="0">
                <a:solidFill>
                  <a:schemeClr val="bg1"/>
                </a:solidFill>
                <a:latin typeface="Times New Roman" panose="02020603050405020304" pitchFamily="18" charset="0"/>
                <a:cs typeface="Times New Roman" panose="02020603050405020304" pitchFamily="18" charset="0"/>
              </a:rPr>
              <a:t>Measurement of </a:t>
            </a:r>
            <a:r>
              <a:rPr lang="en-US" sz="2400" b="1" dirty="0" err="1">
                <a:solidFill>
                  <a:schemeClr val="bg1"/>
                </a:solidFill>
                <a:latin typeface="Times New Roman" panose="02020603050405020304" pitchFamily="18" charset="0"/>
                <a:cs typeface="Times New Roman" panose="02020603050405020304" pitchFamily="18" charset="0"/>
              </a:rPr>
              <a:t>periapical</a:t>
            </a:r>
            <a:r>
              <a:rPr lang="en-US" sz="2400" b="1" dirty="0">
                <a:solidFill>
                  <a:schemeClr val="bg1"/>
                </a:solidFill>
                <a:latin typeface="Times New Roman" panose="02020603050405020304" pitchFamily="18" charset="0"/>
                <a:cs typeface="Times New Roman" panose="02020603050405020304" pitchFamily="18" charset="0"/>
              </a:rPr>
              <a:t> radiolucency volume is a unique advantage with 3D CBCT versus 2D PA. These are endodontic reports for tooth 12 which had a very large </a:t>
            </a:r>
            <a:r>
              <a:rPr lang="en-US" sz="2400" b="1" dirty="0" err="1">
                <a:solidFill>
                  <a:schemeClr val="bg1"/>
                </a:solidFill>
                <a:latin typeface="Times New Roman" panose="02020603050405020304" pitchFamily="18" charset="0"/>
                <a:cs typeface="Times New Roman" panose="02020603050405020304" pitchFamily="18" charset="0"/>
              </a:rPr>
              <a:t>periapical</a:t>
            </a:r>
            <a:r>
              <a:rPr lang="en-US" sz="2400" b="1" dirty="0">
                <a:solidFill>
                  <a:schemeClr val="bg1"/>
                </a:solidFill>
                <a:latin typeface="Times New Roman" panose="02020603050405020304" pitchFamily="18" charset="0"/>
                <a:cs typeface="Times New Roman" panose="02020603050405020304" pitchFamily="18" charset="0"/>
              </a:rPr>
              <a:t> radiolucency. The reports were done before and after a long-term calcium hydroxide dressing.</a:t>
            </a:r>
          </a:p>
        </p:txBody>
      </p:sp>
      <p:pic>
        <p:nvPicPr>
          <p:cNvPr id="3" name="Picture 2"/>
          <p:cNvPicPr>
            <a:picLocks noChangeAspect="1"/>
          </p:cNvPicPr>
          <p:nvPr/>
        </p:nvPicPr>
        <p:blipFill rotWithShape="1">
          <a:blip r:embed="rId3"/>
          <a:srcRect l="3225" t="15327" r="53059" b="7277"/>
          <a:stretch/>
        </p:blipFill>
        <p:spPr>
          <a:xfrm>
            <a:off x="1674420" y="2933204"/>
            <a:ext cx="4393871" cy="1808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rotWithShape="1">
          <a:blip r:embed="rId3"/>
          <a:srcRect l="48509" t="14808" r="7533" b="6237"/>
          <a:stretch/>
        </p:blipFill>
        <p:spPr>
          <a:xfrm>
            <a:off x="6222670" y="2909455"/>
            <a:ext cx="4322618" cy="1805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6586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26129" y="647644"/>
            <a:ext cx="5929746" cy="1200329"/>
          </a:xfrm>
          <a:prstGeom prst="rect">
            <a:avLst/>
          </a:prstGeom>
        </p:spPr>
        <p:txBody>
          <a:bodyPr wrap="square">
            <a:spAutoFit/>
          </a:bodyPr>
          <a:lstStyle/>
          <a:p>
            <a:r>
              <a:rPr lang="en-US" sz="2400" b="1" u="sng" dirty="0">
                <a:solidFill>
                  <a:schemeClr val="bg1"/>
                </a:solidFill>
                <a:latin typeface="Times New Roman" panose="02020603050405020304" pitchFamily="18" charset="0"/>
                <a:cs typeface="Times New Roman" panose="02020603050405020304" pitchFamily="18" charset="0"/>
              </a:rPr>
              <a:t>3. Third Molar Report:</a:t>
            </a:r>
          </a:p>
          <a:p>
            <a:r>
              <a:rPr lang="en-US" sz="2400" b="1" dirty="0">
                <a:solidFill>
                  <a:schemeClr val="bg1"/>
                </a:solidFill>
                <a:latin typeface="Times New Roman" panose="02020603050405020304" pitchFamily="18" charset="0"/>
                <a:cs typeface="Times New Roman" panose="02020603050405020304" pitchFamily="18" charset="0"/>
              </a:rPr>
              <a:t>A single-third molar is selected to evaluate for extraction</a:t>
            </a:r>
          </a:p>
        </p:txBody>
      </p:sp>
      <p:grpSp>
        <p:nvGrpSpPr>
          <p:cNvPr id="6" name="Group 5"/>
          <p:cNvGrpSpPr/>
          <p:nvPr/>
        </p:nvGrpSpPr>
        <p:grpSpPr>
          <a:xfrm>
            <a:off x="2698059" y="2446316"/>
            <a:ext cx="8215365" cy="2826327"/>
            <a:chOff x="2947441" y="1983179"/>
            <a:chExt cx="8215365" cy="2826327"/>
          </a:xfrm>
        </p:grpSpPr>
        <p:pic>
          <p:nvPicPr>
            <p:cNvPr id="3" name="Picture 2"/>
            <p:cNvPicPr>
              <a:picLocks noChangeAspect="1"/>
            </p:cNvPicPr>
            <p:nvPr/>
          </p:nvPicPr>
          <p:blipFill rotWithShape="1">
            <a:blip r:embed="rId3"/>
            <a:srcRect l="694" t="4730" r="51018" b="17616"/>
            <a:stretch/>
          </p:blipFill>
          <p:spPr>
            <a:xfrm>
              <a:off x="2947441" y="1983179"/>
              <a:ext cx="4130253" cy="2826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rotWithShape="1">
            <a:blip r:embed="rId3"/>
            <a:srcRect l="53564" t="4076" r="759" b="32300"/>
            <a:stretch/>
          </p:blipFill>
          <p:spPr>
            <a:xfrm>
              <a:off x="7255824" y="2280063"/>
              <a:ext cx="3906982" cy="231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5" name="Rectangle 4"/>
          <p:cNvSpPr/>
          <p:nvPr/>
        </p:nvSpPr>
        <p:spPr>
          <a:xfrm>
            <a:off x="2252353" y="5492776"/>
            <a:ext cx="8965870" cy="830997"/>
          </a:xfrm>
          <a:prstGeom prst="rect">
            <a:avLst/>
          </a:prstGeom>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Generates slices in 3 directions and highlights the position of the inferior dental canal.</a:t>
            </a:r>
          </a:p>
        </p:txBody>
      </p:sp>
    </p:spTree>
    <p:extLst>
      <p:ext uri="{BB962C8B-B14F-4D97-AF65-F5344CB8AC3E}">
        <p14:creationId xmlns:p14="http://schemas.microsoft.com/office/powerpoint/2010/main" val="792136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97923" y="1099181"/>
            <a:ext cx="5585360" cy="4154984"/>
          </a:xfrm>
          <a:prstGeom prst="rect">
            <a:avLst/>
          </a:prstGeom>
        </p:spPr>
        <p:txBody>
          <a:bodyPr wrap="square">
            <a:spAutoFit/>
          </a:bodyPr>
          <a:lstStyle/>
          <a:p>
            <a:r>
              <a:rPr lang="en-US" sz="2400" b="1" dirty="0" err="1">
                <a:solidFill>
                  <a:schemeClr val="bg1"/>
                </a:solidFill>
                <a:latin typeface="Times New Roman" panose="02020603050405020304" pitchFamily="18" charset="0"/>
                <a:cs typeface="Times New Roman" panose="02020603050405020304" pitchFamily="18" charset="0"/>
              </a:rPr>
              <a:t>Areport</a:t>
            </a:r>
            <a:r>
              <a:rPr lang="en-US" sz="2400" b="1" dirty="0">
                <a:solidFill>
                  <a:schemeClr val="bg1"/>
                </a:solidFill>
                <a:latin typeface="Times New Roman" panose="02020603050405020304" pitchFamily="18" charset="0"/>
                <a:cs typeface="Times New Roman" panose="02020603050405020304" pitchFamily="18" charset="0"/>
              </a:rPr>
              <a:t> is generated and outlines the health of every single tooth. </a:t>
            </a:r>
          </a:p>
          <a:p>
            <a:r>
              <a:rPr lang="en-US" sz="2400" b="1" dirty="0">
                <a:solidFill>
                  <a:schemeClr val="bg1"/>
                </a:solidFill>
                <a:latin typeface="Times New Roman" panose="02020603050405020304" pitchFamily="18" charset="0"/>
                <a:cs typeface="Times New Roman" panose="02020603050405020304" pitchFamily="18" charset="0"/>
              </a:rPr>
              <a:t>For each tooth, </a:t>
            </a:r>
            <a:r>
              <a:rPr lang="en-US" sz="2400" b="1" dirty="0" err="1">
                <a:solidFill>
                  <a:schemeClr val="bg1"/>
                </a:solidFill>
                <a:latin typeface="Times New Roman" panose="02020603050405020304" pitchFamily="18" charset="0"/>
                <a:cs typeface="Times New Roman" panose="02020603050405020304" pitchFamily="18" charset="0"/>
              </a:rPr>
              <a:t>Diagnocat</a:t>
            </a:r>
            <a:r>
              <a:rPr lang="en-US" sz="2400" b="1" dirty="0">
                <a:solidFill>
                  <a:schemeClr val="bg1"/>
                </a:solidFill>
                <a:latin typeface="Times New Roman" panose="02020603050405020304" pitchFamily="18" charset="0"/>
                <a:cs typeface="Times New Roman" panose="02020603050405020304" pitchFamily="18" charset="0"/>
              </a:rPr>
              <a:t> can identify 25 different possible findings for 2D images and more than 65 for 3D radiographs. </a:t>
            </a:r>
          </a:p>
          <a:p>
            <a:endParaRPr lang="en-US" sz="2400" b="1" dirty="0">
              <a:solidFill>
                <a:schemeClr val="bg1"/>
              </a:solidFill>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rPr>
              <a:t>Each tooth report can be approved, and the dentist’s signature can be added to the overall report, which adds accountability to the report's contents.</a:t>
            </a:r>
          </a:p>
          <a:p>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9391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96408" y="1990250"/>
            <a:ext cx="8393017" cy="3970318"/>
          </a:xfrm>
          <a:prstGeom prst="rect">
            <a:avLst/>
          </a:prstGeom>
        </p:spPr>
        <p:txBody>
          <a:bodyPr wrap="square">
            <a:spAutoFit/>
          </a:bodyPr>
          <a:lstStyle/>
          <a:p>
            <a:r>
              <a:rPr lang="en-US" dirty="0"/>
              <a:t> </a:t>
            </a:r>
            <a:r>
              <a:rPr lang="en-US" sz="42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In the past, dentistry heavily depend on manual image analysis and diagnostic procedures, which could be time-consuming and prone to human error. </a:t>
            </a:r>
          </a:p>
          <a:p>
            <a:r>
              <a:rPr lang="en-US" sz="42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The advent of artificial intelligence (AI) has brought transformative steep to the field, promising enhanced accuracy and efficiency in various dental imaging tasks</a:t>
            </a:r>
          </a:p>
        </p:txBody>
      </p:sp>
    </p:spTree>
    <p:extLst>
      <p:ext uri="{BB962C8B-B14F-4D97-AF65-F5344CB8AC3E}">
        <p14:creationId xmlns:p14="http://schemas.microsoft.com/office/powerpoint/2010/main" val="3413418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18556" y="762806"/>
            <a:ext cx="7176654" cy="4955203"/>
          </a:xfrm>
          <a:prstGeom prst="rect">
            <a:avLst/>
          </a:prstGeom>
        </p:spPr>
        <p:txBody>
          <a:bodyPr wrap="square">
            <a:spAutoFit/>
          </a:bodyPr>
          <a:lstStyle/>
          <a:p>
            <a:pPr algn="just"/>
            <a:r>
              <a:rPr lang="en-US" sz="2800" b="1" u="sng" dirty="0">
                <a:solidFill>
                  <a:schemeClr val="bg1"/>
                </a:solidFill>
                <a:latin typeface="Times New Roman" panose="02020603050405020304" pitchFamily="18" charset="0"/>
                <a:cs typeface="Times New Roman" panose="02020603050405020304" pitchFamily="18" charset="0"/>
              </a:rPr>
              <a:t>Speed:</a:t>
            </a:r>
          </a:p>
          <a:p>
            <a:pPr algn="just"/>
            <a:r>
              <a:rPr lang="en-US" sz="2400" b="1" dirty="0">
                <a:solidFill>
                  <a:schemeClr val="bg1"/>
                </a:solidFill>
                <a:latin typeface="Times New Roman" panose="02020603050405020304" pitchFamily="18" charset="0"/>
                <a:cs typeface="Times New Roman" panose="02020603050405020304" pitchFamily="18" charset="0"/>
              </a:rPr>
              <a:t>There is no point in using AI diagnostics if it takes longer than you to read an x-ray. </a:t>
            </a:r>
          </a:p>
          <a:p>
            <a:pPr algn="just"/>
            <a:r>
              <a:rPr lang="en-US" sz="2400" b="1" dirty="0">
                <a:solidFill>
                  <a:schemeClr val="bg1"/>
                </a:solidFill>
                <a:latin typeface="Times New Roman" panose="02020603050405020304" pitchFamily="18" charset="0"/>
                <a:cs typeface="Times New Roman" panose="02020603050405020304" pitchFamily="18" charset="0"/>
              </a:rPr>
              <a:t>Generating a report using </a:t>
            </a:r>
            <a:r>
              <a:rPr lang="en-US" sz="2400" b="1" dirty="0" err="1">
                <a:solidFill>
                  <a:schemeClr val="bg1"/>
                </a:solidFill>
                <a:latin typeface="Times New Roman" panose="02020603050405020304" pitchFamily="18" charset="0"/>
                <a:cs typeface="Times New Roman" panose="02020603050405020304" pitchFamily="18" charset="0"/>
              </a:rPr>
              <a:t>Diagnocat</a:t>
            </a:r>
            <a:r>
              <a:rPr lang="en-US" sz="2400" b="1" dirty="0">
                <a:solidFill>
                  <a:schemeClr val="bg1"/>
                </a:solidFill>
                <a:latin typeface="Times New Roman" panose="02020603050405020304" pitchFamily="18" charset="0"/>
                <a:cs typeface="Times New Roman" panose="02020603050405020304" pitchFamily="18" charset="0"/>
              </a:rPr>
              <a:t> for a full mouth series of up to 24 2D radiographs takes less than a minute.</a:t>
            </a:r>
          </a:p>
          <a:p>
            <a:pPr algn="just"/>
            <a:r>
              <a:rPr lang="en-US" sz="2400" b="1" dirty="0">
                <a:solidFill>
                  <a:schemeClr val="bg1"/>
                </a:solidFill>
                <a:latin typeface="Times New Roman" panose="02020603050405020304" pitchFamily="18" charset="0"/>
                <a:cs typeface="Times New Roman" panose="02020603050405020304" pitchFamily="18" charset="0"/>
              </a:rPr>
              <a:t>Generating a full report of a full-mouth CBCT 3D radiograph takes four to six minutes. </a:t>
            </a:r>
          </a:p>
          <a:p>
            <a:pPr algn="just"/>
            <a:r>
              <a:rPr lang="en-US" sz="2400" b="1" dirty="0">
                <a:solidFill>
                  <a:schemeClr val="bg1"/>
                </a:solidFill>
                <a:latin typeface="Times New Roman" panose="02020603050405020304" pitchFamily="18" charset="0"/>
                <a:cs typeface="Times New Roman" panose="02020603050405020304" pitchFamily="18" charset="0"/>
              </a:rPr>
              <a:t>We are talking about going over every slice with a fine-tooth comb. </a:t>
            </a:r>
          </a:p>
          <a:p>
            <a:pPr algn="just"/>
            <a:r>
              <a:rPr lang="en-US" sz="2400" b="1" dirty="0">
                <a:solidFill>
                  <a:schemeClr val="bg1"/>
                </a:solidFill>
                <a:latin typeface="Times New Roman" panose="02020603050405020304" pitchFamily="18" charset="0"/>
                <a:cs typeface="Times New Roman" panose="02020603050405020304" pitchFamily="18" charset="0"/>
              </a:rPr>
              <a:t>This has huge benefits, as a maxillofacial radiologist may take up to 40 minutes to fully report on a 3D CBCT radiograph.</a:t>
            </a:r>
          </a:p>
        </p:txBody>
      </p:sp>
    </p:spTree>
    <p:extLst>
      <p:ext uri="{BB962C8B-B14F-4D97-AF65-F5344CB8AC3E}">
        <p14:creationId xmlns:p14="http://schemas.microsoft.com/office/powerpoint/2010/main" val="1004365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1"/>
          <p:cNvSpPr/>
          <p:nvPr/>
        </p:nvSpPr>
        <p:spPr>
          <a:xfrm>
            <a:off x="4995553" y="794289"/>
            <a:ext cx="6464136" cy="2369880"/>
          </a:xfrm>
          <a:prstGeom prst="rect">
            <a:avLst/>
          </a:prstGeom>
        </p:spPr>
        <p:txBody>
          <a:bodyPr wrap="square">
            <a:spAutoFit/>
          </a:bodyPr>
          <a:lstStyle/>
          <a:p>
            <a:pPr algn="just"/>
            <a:r>
              <a:rPr lang="en-US" sz="2800" b="1" u="sng" dirty="0">
                <a:solidFill>
                  <a:schemeClr val="bg1"/>
                </a:solidFill>
                <a:latin typeface="Times New Roman" panose="02020603050405020304" pitchFamily="18" charset="0"/>
                <a:cs typeface="Times New Roman" panose="02020603050405020304" pitchFamily="18" charset="0"/>
              </a:rPr>
              <a:t>Reducing errors/missed findings:</a:t>
            </a:r>
          </a:p>
          <a:p>
            <a:pPr algn="just"/>
            <a:endParaRPr lang="en-US" sz="2400" b="1" dirty="0">
              <a:solidFill>
                <a:schemeClr val="bg1"/>
              </a:solidFill>
              <a:latin typeface="Times New Roman" panose="02020603050405020304" pitchFamily="18" charset="0"/>
              <a:cs typeface="Times New Roman" panose="02020603050405020304" pitchFamily="18" charset="0"/>
            </a:endParaRPr>
          </a:p>
          <a:p>
            <a:pPr algn="just"/>
            <a:r>
              <a:rPr lang="en-US" sz="2400" b="1" dirty="0">
                <a:solidFill>
                  <a:schemeClr val="bg1"/>
                </a:solidFill>
                <a:latin typeface="Times New Roman" panose="02020603050405020304" pitchFamily="18" charset="0"/>
                <a:cs typeface="Times New Roman" panose="02020603050405020304" pitchFamily="18" charset="0"/>
              </a:rPr>
              <a:t>However, the company claims that based on their data, it has screening accuracy up to 90%. </a:t>
            </a:r>
          </a:p>
          <a:p>
            <a:pPr algn="just"/>
            <a:r>
              <a:rPr lang="en-US" sz="2400" b="1" dirty="0">
                <a:solidFill>
                  <a:schemeClr val="bg1"/>
                </a:solidFill>
                <a:latin typeface="Times New Roman" panose="02020603050405020304" pitchFamily="18" charset="0"/>
                <a:cs typeface="Times New Roman" panose="02020603050405020304" pitchFamily="18" charset="0"/>
              </a:rPr>
              <a:t>Basically, it rarely misses, but you still have to check the report carefully.</a:t>
            </a:r>
          </a:p>
        </p:txBody>
      </p:sp>
      <p:sp>
        <p:nvSpPr>
          <p:cNvPr id="3" name="Rectangle 2"/>
          <p:cNvSpPr/>
          <p:nvPr/>
        </p:nvSpPr>
        <p:spPr>
          <a:xfrm>
            <a:off x="5066804" y="3584852"/>
            <a:ext cx="6618515" cy="2062103"/>
          </a:xfrm>
          <a:prstGeom prst="rect">
            <a:avLst/>
          </a:prstGeom>
        </p:spPr>
        <p:txBody>
          <a:bodyPr wrap="square">
            <a:spAutoFit/>
          </a:bodyPr>
          <a:lstStyle/>
          <a:p>
            <a:pPr algn="just"/>
            <a:r>
              <a:rPr lang="en-US" sz="2800" b="1" u="sng" dirty="0">
                <a:solidFill>
                  <a:schemeClr val="bg1"/>
                </a:solidFill>
                <a:latin typeface="Times New Roman" panose="02020603050405020304" pitchFamily="18" charset="0"/>
                <a:cs typeface="Times New Roman" panose="02020603050405020304" pitchFamily="18" charset="0"/>
              </a:rPr>
              <a:t>Creation of Digital Patient:</a:t>
            </a:r>
          </a:p>
          <a:p>
            <a:pPr algn="just"/>
            <a:endParaRPr lang="en-US" sz="2800" b="1" u="sng" dirty="0">
              <a:solidFill>
                <a:schemeClr val="bg1"/>
              </a:solidFill>
              <a:latin typeface="Times New Roman" panose="02020603050405020304" pitchFamily="18" charset="0"/>
              <a:cs typeface="Times New Roman" panose="02020603050405020304" pitchFamily="18" charset="0"/>
            </a:endParaRPr>
          </a:p>
          <a:p>
            <a:pPr algn="just"/>
            <a:r>
              <a:rPr lang="en-US" sz="2400" b="1" dirty="0">
                <a:solidFill>
                  <a:schemeClr val="bg1"/>
                </a:solidFill>
                <a:latin typeface="Times New Roman" panose="02020603050405020304" pitchFamily="18" charset="0"/>
                <a:cs typeface="Times New Roman" panose="02020603050405020304" pitchFamily="18" charset="0"/>
              </a:rPr>
              <a:t>The patient file in </a:t>
            </a:r>
            <a:r>
              <a:rPr lang="en-US" sz="2400" b="1" dirty="0" err="1">
                <a:solidFill>
                  <a:schemeClr val="bg1"/>
                </a:solidFill>
                <a:latin typeface="Times New Roman" panose="02020603050405020304" pitchFamily="18" charset="0"/>
                <a:cs typeface="Times New Roman" panose="02020603050405020304" pitchFamily="18" charset="0"/>
              </a:rPr>
              <a:t>Diagnocat</a:t>
            </a:r>
            <a:r>
              <a:rPr lang="en-US" sz="2400" b="1" dirty="0">
                <a:solidFill>
                  <a:schemeClr val="bg1"/>
                </a:solidFill>
                <a:latin typeface="Times New Roman" panose="02020603050405020304" pitchFamily="18" charset="0"/>
                <a:cs typeface="Times New Roman" panose="02020603050405020304" pitchFamily="18" charset="0"/>
              </a:rPr>
              <a:t> functions as cloud storage of photos, 2D and 3D radiographs, STLs, and documents. </a:t>
            </a:r>
          </a:p>
        </p:txBody>
      </p:sp>
    </p:spTree>
    <p:extLst>
      <p:ext uri="{BB962C8B-B14F-4D97-AF65-F5344CB8AC3E}">
        <p14:creationId xmlns:p14="http://schemas.microsoft.com/office/powerpoint/2010/main" val="3883131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64177" y="2346090"/>
            <a:ext cx="6701641" cy="3416320"/>
          </a:xfrm>
          <a:prstGeom prst="rect">
            <a:avLst/>
          </a:prstGeom>
        </p:spPr>
        <p:txBody>
          <a:bodyPr wrap="square">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Thankfully, </a:t>
            </a:r>
            <a:r>
              <a:rPr lang="en-US" sz="2400" dirty="0" err="1">
                <a:solidFill>
                  <a:schemeClr val="bg1"/>
                </a:solidFill>
                <a:latin typeface="Times New Roman" panose="02020603050405020304" pitchFamily="18" charset="0"/>
                <a:cs typeface="Times New Roman" panose="02020603050405020304" pitchFamily="18" charset="0"/>
              </a:rPr>
              <a:t>Diagnocat</a:t>
            </a:r>
            <a:r>
              <a:rPr lang="en-US" sz="2400" dirty="0">
                <a:solidFill>
                  <a:schemeClr val="bg1"/>
                </a:solidFill>
                <a:latin typeface="Times New Roman" panose="02020603050405020304" pitchFamily="18" charset="0"/>
                <a:cs typeface="Times New Roman" panose="02020603050405020304" pitchFamily="18" charset="0"/>
              </a:rPr>
              <a:t> makes sharing easy. You can share the patient file with fellow </a:t>
            </a:r>
            <a:r>
              <a:rPr lang="en-US" sz="2400" dirty="0" err="1">
                <a:solidFill>
                  <a:schemeClr val="bg1"/>
                </a:solidFill>
                <a:latin typeface="Times New Roman" panose="02020603050405020304" pitchFamily="18" charset="0"/>
                <a:cs typeface="Times New Roman" panose="02020603050405020304" pitchFamily="18" charset="0"/>
              </a:rPr>
              <a:t>Diagnocat</a:t>
            </a:r>
            <a:r>
              <a:rPr lang="en-US" sz="2400" dirty="0">
                <a:solidFill>
                  <a:schemeClr val="bg1"/>
                </a:solidFill>
                <a:latin typeface="Times New Roman" panose="02020603050405020304" pitchFamily="18" charset="0"/>
                <a:cs typeface="Times New Roman" panose="02020603050405020304" pitchFamily="18" charset="0"/>
              </a:rPr>
              <a:t> users and colleagues who do not pay for </a:t>
            </a:r>
            <a:r>
              <a:rPr lang="en-US" sz="2400" dirty="0" err="1">
                <a:solidFill>
                  <a:schemeClr val="bg1"/>
                </a:solidFill>
                <a:latin typeface="Times New Roman" panose="02020603050405020304" pitchFamily="18" charset="0"/>
                <a:cs typeface="Times New Roman" panose="02020603050405020304" pitchFamily="18" charset="0"/>
              </a:rPr>
              <a:t>Diagnocat</a:t>
            </a:r>
            <a:r>
              <a:rPr lang="en-US" sz="2400" dirty="0">
                <a:solidFill>
                  <a:schemeClr val="bg1"/>
                </a:solidFill>
                <a:latin typeface="Times New Roman" panose="02020603050405020304" pitchFamily="18" charset="0"/>
                <a:cs typeface="Times New Roman" panose="02020603050405020304" pitchFamily="18" charset="0"/>
              </a:rPr>
              <a:t> services.</a:t>
            </a:r>
          </a:p>
          <a:p>
            <a:pPr algn="just"/>
            <a:r>
              <a:rPr lang="en-US" sz="2400" dirty="0">
                <a:solidFill>
                  <a:schemeClr val="bg1"/>
                </a:solidFill>
                <a:latin typeface="Times New Roman" panose="02020603050405020304" pitchFamily="18" charset="0"/>
                <a:cs typeface="Times New Roman" panose="02020603050405020304" pitchFamily="18" charset="0"/>
              </a:rPr>
              <a:t> </a:t>
            </a:r>
          </a:p>
          <a:p>
            <a:pPr algn="just"/>
            <a:r>
              <a:rPr lang="en-US" sz="2400" dirty="0">
                <a:solidFill>
                  <a:schemeClr val="bg1"/>
                </a:solidFill>
                <a:latin typeface="Times New Roman" panose="02020603050405020304" pitchFamily="18" charset="0"/>
                <a:cs typeface="Times New Roman" panose="02020603050405020304" pitchFamily="18" charset="0"/>
              </a:rPr>
              <a:t>They can set up a </a:t>
            </a:r>
            <a:r>
              <a:rPr lang="en-US" sz="2400" dirty="0" err="1">
                <a:solidFill>
                  <a:schemeClr val="bg1"/>
                </a:solidFill>
                <a:latin typeface="Times New Roman" panose="02020603050405020304" pitchFamily="18" charset="0"/>
                <a:cs typeface="Times New Roman" panose="02020603050405020304" pitchFamily="18" charset="0"/>
              </a:rPr>
              <a:t>Diagnocat</a:t>
            </a:r>
            <a:r>
              <a:rPr lang="en-US" sz="2400" dirty="0">
                <a:solidFill>
                  <a:schemeClr val="bg1"/>
                </a:solidFill>
                <a:latin typeface="Times New Roman" panose="02020603050405020304" pitchFamily="18" charset="0"/>
                <a:cs typeface="Times New Roman" panose="02020603050405020304" pitchFamily="18" charset="0"/>
              </a:rPr>
              <a:t> account to view patient files shared with them. They can download the original files and view and download the </a:t>
            </a:r>
            <a:r>
              <a:rPr lang="en-US" sz="2400" dirty="0" err="1">
                <a:solidFill>
                  <a:schemeClr val="bg1"/>
                </a:solidFill>
                <a:latin typeface="Times New Roman" panose="02020603050405020304" pitchFamily="18" charset="0"/>
                <a:cs typeface="Times New Roman" panose="02020603050405020304" pitchFamily="18" charset="0"/>
              </a:rPr>
              <a:t>Diagnocat</a:t>
            </a:r>
            <a:r>
              <a:rPr lang="en-US" sz="2400" dirty="0">
                <a:solidFill>
                  <a:schemeClr val="bg1"/>
                </a:solidFill>
                <a:latin typeface="Times New Roman" panose="02020603050405020304" pitchFamily="18" charset="0"/>
                <a:cs typeface="Times New Roman" panose="02020603050405020304" pitchFamily="18" charset="0"/>
              </a:rPr>
              <a:t> reports.</a:t>
            </a:r>
          </a:p>
          <a:p>
            <a:pPr algn="just"/>
            <a:r>
              <a:rPr lang="en-US" sz="2400" dirty="0">
                <a:solidFill>
                  <a:schemeClr val="bg1"/>
                </a:solidFill>
                <a:latin typeface="Times New Roman" panose="02020603050405020304" pitchFamily="18" charset="0"/>
                <a:cs typeface="Times New Roman" panose="02020603050405020304" pitchFamily="18" charset="0"/>
              </a:rPr>
              <a:t> However, they are not able to order new reports</a:t>
            </a:r>
            <a:r>
              <a:rPr lang="en-US" sz="2200" b="1" dirty="0">
                <a:solidFill>
                  <a:schemeClr val="bg1"/>
                </a:solidFill>
                <a:latin typeface="Times New Roman" panose="02020603050405020304" pitchFamily="18" charset="0"/>
                <a:cs typeface="Times New Roman" panose="02020603050405020304" pitchFamily="18" charset="0"/>
              </a:rPr>
              <a:t>.</a:t>
            </a:r>
          </a:p>
        </p:txBody>
      </p:sp>
      <p:sp>
        <p:nvSpPr>
          <p:cNvPr id="4" name="Rectangle 3"/>
          <p:cNvSpPr/>
          <p:nvPr/>
        </p:nvSpPr>
        <p:spPr>
          <a:xfrm>
            <a:off x="0" y="964272"/>
            <a:ext cx="8720770" cy="553998"/>
          </a:xfrm>
          <a:prstGeom prst="rect">
            <a:avLst/>
          </a:prstGeom>
        </p:spPr>
        <p:txBody>
          <a:bodyPr wrap="square">
            <a:spAutoFit/>
          </a:bodyPr>
          <a:lstStyle/>
          <a:p>
            <a:r>
              <a:rPr lang="en-US" sz="3000" b="1" u="sng" dirty="0">
                <a:solidFill>
                  <a:schemeClr val="bg1"/>
                </a:solidFill>
                <a:latin typeface="Times New Roman" panose="02020603050405020304" pitchFamily="18" charset="0"/>
                <a:cs typeface="Times New Roman" panose="02020603050405020304" pitchFamily="18" charset="0"/>
              </a:rPr>
              <a:t>Collaboration with colleagues and specialists   </a:t>
            </a:r>
          </a:p>
        </p:txBody>
      </p:sp>
    </p:spTree>
    <p:extLst>
      <p:ext uri="{BB962C8B-B14F-4D97-AF65-F5344CB8AC3E}">
        <p14:creationId xmlns:p14="http://schemas.microsoft.com/office/powerpoint/2010/main" val="1583278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7323" y="1331646"/>
            <a:ext cx="10287991" cy="3600986"/>
          </a:xfrm>
          <a:prstGeom prst="rect">
            <a:avLst/>
          </a:prstGeom>
        </p:spPr>
        <p:txBody>
          <a:bodyPr wrap="square">
            <a:spAutoFit/>
          </a:bodyPr>
          <a:lstStyle/>
          <a:p>
            <a:pPr algn="ctr"/>
            <a:r>
              <a:rPr lang="en-US" sz="3200" b="1" u="sng" dirty="0">
                <a:solidFill>
                  <a:schemeClr val="bg1"/>
                </a:solidFill>
                <a:latin typeface="Times New Roman" panose="02020603050405020304" pitchFamily="18" charset="0"/>
                <a:cs typeface="Times New Roman" panose="02020603050405020304" pitchFamily="18" charset="0"/>
              </a:rPr>
              <a:t>Conclusion</a:t>
            </a:r>
          </a:p>
          <a:p>
            <a:pPr algn="ctr"/>
            <a:r>
              <a:rPr lang="en-US" sz="3200" dirty="0">
                <a:solidFill>
                  <a:schemeClr val="bg1"/>
                </a:solidFill>
              </a:rPr>
              <a:t>Undoubtedly, we will continue to see the rise of this technology in dentistry. Not just diagnosis, but segmentation, data collection and analysis, treatment planning and even in CAD/CAM. Being a dentist has never been more exciting. </a:t>
            </a:r>
            <a:endParaRPr lang="en-US" sz="3000" b="1" dirty="0">
              <a:solidFill>
                <a:schemeClr val="bg1"/>
              </a:solidFill>
              <a:latin typeface="Times New Roman" panose="02020603050405020304" pitchFamily="18" charset="0"/>
              <a:cs typeface="Times New Roman" panose="02020603050405020304" pitchFamily="18" charset="0"/>
            </a:endParaRPr>
          </a:p>
          <a:p>
            <a:br>
              <a:rPr lang="en-US" dirty="0"/>
            </a:br>
            <a:endParaRPr lang="en-US" dirty="0"/>
          </a:p>
        </p:txBody>
      </p:sp>
    </p:spTree>
    <p:extLst>
      <p:ext uri="{BB962C8B-B14F-4D97-AF65-F5344CB8AC3E}">
        <p14:creationId xmlns:p14="http://schemas.microsoft.com/office/powerpoint/2010/main" val="123240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25433" y="1309070"/>
            <a:ext cx="6096000" cy="1877437"/>
          </a:xfrm>
          <a:prstGeom prst="rect">
            <a:avLst/>
          </a:prstGeom>
        </p:spPr>
        <p:txBody>
          <a:bodyPr>
            <a:spAutoFit/>
          </a:bodyPr>
          <a:lstStyle/>
          <a:p>
            <a:r>
              <a:rPr lang="en-US" sz="8000" dirty="0">
                <a:solidFill>
                  <a:schemeClr val="bg1">
                    <a:lumMod val="85000"/>
                  </a:schemeClr>
                </a:solidFill>
                <a:latin typeface="Algerian" panose="04020705040A02060702" pitchFamily="82" charset="0"/>
              </a:rPr>
              <a:t>Thank you!</a:t>
            </a:r>
          </a:p>
          <a:p>
            <a:br>
              <a:rPr lang="en-US" dirty="0"/>
            </a:br>
            <a:endParaRPr lang="en-US" dirty="0"/>
          </a:p>
        </p:txBody>
      </p:sp>
      <p:sp>
        <p:nvSpPr>
          <p:cNvPr id="3" name="Rectangle 2"/>
          <p:cNvSpPr/>
          <p:nvPr/>
        </p:nvSpPr>
        <p:spPr>
          <a:xfrm>
            <a:off x="605642" y="2636322"/>
            <a:ext cx="8973787" cy="400110"/>
          </a:xfrm>
          <a:prstGeom prst="rect">
            <a:avLst/>
          </a:prstGeom>
        </p:spPr>
        <p:txBody>
          <a:bodyPr wrap="square">
            <a:spAutoFit/>
          </a:bodyPr>
          <a:lstStyle/>
          <a:p>
            <a:r>
              <a:rPr lang="en-US" sz="2000" spc="300" dirty="0">
                <a:solidFill>
                  <a:schemeClr val="bg1">
                    <a:lumMod val="85000"/>
                  </a:schemeClr>
                </a:solidFill>
                <a:latin typeface="Arial" panose="020B0604020202020204" pitchFamily="34" charset="0"/>
                <a:cs typeface="Arial" panose="020B0604020202020204" pitchFamily="34" charset="0"/>
              </a:rPr>
              <a:t>Artificial Intelligence in Dental Imaging</a:t>
            </a:r>
            <a:endParaRPr lang="en-US" sz="2800" spc="300" dirty="0">
              <a:solidFill>
                <a:schemeClr val="bg1">
                  <a:lumMod val="85000"/>
                </a:schemeClr>
              </a:solidFill>
              <a:latin typeface="Arial" panose="020B0604020202020204" pitchFamily="34" charset="0"/>
              <a:cs typeface="Arial" panose="020B0604020202020204" pitchFamily="34" charset="0"/>
            </a:endParaRPr>
          </a:p>
        </p:txBody>
      </p:sp>
      <p:sp>
        <p:nvSpPr>
          <p:cNvPr id="5" name="Rectangle 4"/>
          <p:cNvSpPr/>
          <p:nvPr/>
        </p:nvSpPr>
        <p:spPr>
          <a:xfrm>
            <a:off x="1656692" y="3220584"/>
            <a:ext cx="3779689" cy="369332"/>
          </a:xfrm>
          <a:prstGeom prst="rect">
            <a:avLst/>
          </a:prstGeom>
        </p:spPr>
        <p:txBody>
          <a:bodyPr wrap="none">
            <a:spAutoFit/>
          </a:bodyPr>
          <a:lstStyle/>
          <a:p>
            <a:r>
              <a:rPr lang="en-US" dirty="0">
                <a:solidFill>
                  <a:schemeClr val="bg1">
                    <a:lumMod val="85000"/>
                  </a:schemeClr>
                </a:solidFill>
                <a:latin typeface="Arial" panose="020B0604020202020204" pitchFamily="34" charset="0"/>
                <a:cs typeface="Arial" panose="020B0604020202020204" pitchFamily="34" charset="0"/>
              </a:rPr>
              <a:t>By: Prof. </a:t>
            </a:r>
            <a:r>
              <a:rPr lang="en-US" dirty="0" err="1">
                <a:solidFill>
                  <a:schemeClr val="bg1">
                    <a:lumMod val="85000"/>
                  </a:schemeClr>
                </a:solidFill>
                <a:latin typeface="Arial" panose="020B0604020202020204" pitchFamily="34" charset="0"/>
                <a:cs typeface="Arial" panose="020B0604020202020204" pitchFamily="34" charset="0"/>
              </a:rPr>
              <a:t>Zainab</a:t>
            </a:r>
            <a:r>
              <a:rPr lang="en-US" dirty="0">
                <a:solidFill>
                  <a:schemeClr val="bg1">
                    <a:lumMod val="85000"/>
                  </a:schemeClr>
                </a:solidFill>
                <a:latin typeface="Arial" panose="020B0604020202020204" pitchFamily="34" charset="0"/>
                <a:cs typeface="Arial" panose="020B0604020202020204" pitchFamily="34" charset="0"/>
              </a:rPr>
              <a:t> Hasan AL </a:t>
            </a:r>
            <a:r>
              <a:rPr lang="en-US" dirty="0" err="1">
                <a:solidFill>
                  <a:schemeClr val="bg1">
                    <a:lumMod val="85000"/>
                  </a:schemeClr>
                </a:solidFill>
                <a:latin typeface="Arial" panose="020B0604020202020204" pitchFamily="34" charset="0"/>
                <a:cs typeface="Arial" panose="020B0604020202020204" pitchFamily="34" charset="0"/>
              </a:rPr>
              <a:t>Ghourbi</a:t>
            </a:r>
            <a:endParaRPr lang="en-US" dirty="0">
              <a:solidFill>
                <a:schemeClr val="bg1">
                  <a:lumMod val="8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8388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99168" y="1623852"/>
            <a:ext cx="5118505" cy="2800767"/>
          </a:xfrm>
          <a:prstGeom prst="rect">
            <a:avLst/>
          </a:prstGeom>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One really interesting piece of AI technology is </a:t>
            </a:r>
            <a:r>
              <a:rPr lang="en-US" sz="4400" b="1" i="1" u="sng" dirty="0" err="1">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Diagnocat</a:t>
            </a:r>
            <a:r>
              <a:rPr lang="en-US" sz="4400" b="1" i="1" u="sng"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a:t>
            </a:r>
          </a:p>
          <a:p>
            <a:r>
              <a:rPr lang="en-US" sz="44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so let's dive into its  pros, cons and benefits of it. </a:t>
            </a:r>
          </a:p>
        </p:txBody>
      </p:sp>
    </p:spTree>
    <p:extLst>
      <p:ext uri="{BB962C8B-B14F-4D97-AF65-F5344CB8AC3E}">
        <p14:creationId xmlns:p14="http://schemas.microsoft.com/office/powerpoint/2010/main" val="577420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6980" y="0"/>
            <a:ext cx="11578728" cy="1015663"/>
          </a:xfrm>
          <a:prstGeom prst="rect">
            <a:avLst/>
          </a:prstGeom>
        </p:spPr>
        <p:txBody>
          <a:bodyPr wrap="square">
            <a:spAutoFit/>
          </a:bodyPr>
          <a:lstStyle/>
          <a:p>
            <a:r>
              <a:rPr lang="en-US" sz="6000" b="1" u="sng"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What is </a:t>
            </a:r>
            <a:r>
              <a:rPr lang="en-US" sz="6000" b="1" u="sng" dirty="0" err="1">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Diagnocat</a:t>
            </a:r>
            <a:r>
              <a:rPr lang="en-US" sz="6000" b="1" u="sng"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a:t>
            </a:r>
          </a:p>
        </p:txBody>
      </p:sp>
      <p:sp>
        <p:nvSpPr>
          <p:cNvPr id="2" name="Rectangle 1"/>
          <p:cNvSpPr/>
          <p:nvPr/>
        </p:nvSpPr>
        <p:spPr>
          <a:xfrm>
            <a:off x="269174" y="3735894"/>
            <a:ext cx="11344894" cy="2677656"/>
          </a:xfrm>
          <a:prstGeom prst="rect">
            <a:avLst/>
          </a:prstGeom>
        </p:spPr>
        <p:txBody>
          <a:bodyPr wrap="square">
            <a:spAutoFit/>
          </a:bodyPr>
          <a:lstStyle/>
          <a:p>
            <a:r>
              <a:rPr lang="en-US" sz="42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Much like other AI services in dentistry, it is completely web-based and utilizes cloud computing.</a:t>
            </a:r>
          </a:p>
          <a:p>
            <a:r>
              <a:rPr lang="en-US" sz="42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In simple terms, you upload any x-ray to the </a:t>
            </a:r>
            <a:r>
              <a:rPr lang="en-US" sz="4200" dirty="0" err="1">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Diagnocat</a:t>
            </a:r>
            <a:r>
              <a:rPr lang="en-US" sz="42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website, it takes a minute or two to read it, and then generates a report.</a:t>
            </a:r>
          </a:p>
        </p:txBody>
      </p:sp>
      <p:sp>
        <p:nvSpPr>
          <p:cNvPr id="3" name="Rectangle 2"/>
          <p:cNvSpPr/>
          <p:nvPr/>
        </p:nvSpPr>
        <p:spPr>
          <a:xfrm>
            <a:off x="245422" y="980289"/>
            <a:ext cx="11143013" cy="2677656"/>
          </a:xfrm>
          <a:prstGeom prst="rect">
            <a:avLst/>
          </a:prstGeom>
        </p:spPr>
        <p:txBody>
          <a:bodyPr wrap="square">
            <a:spAutoFit/>
          </a:bodyPr>
          <a:lstStyle/>
          <a:p>
            <a:r>
              <a:rPr lang="en-US" sz="42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In short, </a:t>
            </a:r>
            <a:r>
              <a:rPr lang="en-US" sz="4200" dirty="0" err="1">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Diagnocat</a:t>
            </a:r>
            <a:r>
              <a:rPr lang="en-US" sz="42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is a powerful AI service that analyzes dental images and provides you with a report.</a:t>
            </a:r>
          </a:p>
          <a:p>
            <a:r>
              <a:rPr lang="en-US" sz="42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These reports are generated from X-rays include 3D CBCTs, and 2D images like panoramic X-rays, bitewings, and </a:t>
            </a:r>
            <a:r>
              <a:rPr lang="en-US" sz="4200" dirty="0" err="1">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periapical</a:t>
            </a:r>
            <a:r>
              <a:rPr lang="en-US" sz="4200"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radiographs.</a:t>
            </a:r>
          </a:p>
        </p:txBody>
      </p:sp>
    </p:spTree>
    <p:extLst>
      <p:ext uri="{BB962C8B-B14F-4D97-AF65-F5344CB8AC3E}">
        <p14:creationId xmlns:p14="http://schemas.microsoft.com/office/powerpoint/2010/main" val="1494668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237522" y="2011663"/>
            <a:ext cx="8628596" cy="3139321"/>
          </a:xfrm>
          <a:prstGeom prst="rect">
            <a:avLst/>
          </a:prstGeom>
        </p:spPr>
        <p:txBody>
          <a:bodyPr wrap="square">
            <a:spAutoFit/>
          </a:bodyPr>
          <a:lstStyle/>
          <a:p>
            <a:pPr marL="571500" indent="-571500">
              <a:buFont typeface="Arial" panose="020B0604020202020204" pitchFamily="34" charset="0"/>
              <a:buChar char="•"/>
            </a:pPr>
            <a:r>
              <a:rPr lang="en-US" sz="5400" b="1" u="sng" dirty="0" err="1">
                <a:solidFill>
                  <a:schemeClr val="accent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Diagnocat</a:t>
            </a:r>
            <a:endParaRPr lang="en-US" sz="5400" b="1" u="sng" dirty="0">
              <a:solidFill>
                <a:schemeClr val="accent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endParaRPr>
          </a:p>
          <a:p>
            <a:r>
              <a:rPr lang="en-US" sz="3600" b="1" dirty="0">
                <a:solidFill>
                  <a:schemeClr val="bg1"/>
                </a:solidFill>
                <a:latin typeface="Arabic Typesetting" panose="03020402040406030203" pitchFamily="66" charset="-78"/>
                <a:ea typeface="+mj-ea"/>
                <a:cs typeface="Arabic Typesetting" panose="03020402040406030203" pitchFamily="66" charset="-78"/>
              </a:rPr>
              <a:t>One of the things that makes </a:t>
            </a:r>
            <a:r>
              <a:rPr lang="en-US" sz="3600" b="1" dirty="0" err="1">
                <a:solidFill>
                  <a:schemeClr val="bg1"/>
                </a:solidFill>
                <a:latin typeface="Arabic Typesetting" panose="03020402040406030203" pitchFamily="66" charset="-78"/>
                <a:ea typeface="+mj-ea"/>
                <a:cs typeface="Arabic Typesetting" panose="03020402040406030203" pitchFamily="66" charset="-78"/>
              </a:rPr>
              <a:t>Diagnocat</a:t>
            </a:r>
            <a:r>
              <a:rPr lang="en-US" sz="3600" b="1" dirty="0">
                <a:solidFill>
                  <a:schemeClr val="bg1"/>
                </a:solidFill>
                <a:latin typeface="Arabic Typesetting" panose="03020402040406030203" pitchFamily="66" charset="-78"/>
                <a:ea typeface="+mj-ea"/>
                <a:cs typeface="Arabic Typesetting" panose="03020402040406030203" pitchFamily="66" charset="-78"/>
              </a:rPr>
              <a:t> stand out is that most other AI software can only do 2D images.</a:t>
            </a:r>
          </a:p>
          <a:p>
            <a:r>
              <a:rPr lang="en-US" sz="3600" b="1" u="sng"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In comparison</a:t>
            </a:r>
            <a:r>
              <a:rPr lang="en-US" sz="3600" b="1" dirty="0">
                <a:solidFill>
                  <a:schemeClr val="bg1"/>
                </a:solidFill>
                <a:latin typeface="Arabic Typesetting" panose="03020402040406030203" pitchFamily="66" charset="-78"/>
                <a:ea typeface="+mj-ea"/>
                <a:cs typeface="Arabic Typesetting" panose="03020402040406030203" pitchFamily="66" charset="-78"/>
              </a:rPr>
              <a:t>, </a:t>
            </a:r>
            <a:r>
              <a:rPr lang="en-US" sz="3600" b="1" dirty="0" err="1">
                <a:solidFill>
                  <a:schemeClr val="bg1"/>
                </a:solidFill>
                <a:latin typeface="Arabic Typesetting" panose="03020402040406030203" pitchFamily="66" charset="-78"/>
                <a:ea typeface="+mj-ea"/>
                <a:cs typeface="Arabic Typesetting" panose="03020402040406030203" pitchFamily="66" charset="-78"/>
              </a:rPr>
              <a:t>Diagnocat</a:t>
            </a:r>
            <a:r>
              <a:rPr lang="en-US" sz="3600" b="1" dirty="0">
                <a:solidFill>
                  <a:schemeClr val="bg1"/>
                </a:solidFill>
                <a:latin typeface="Arabic Typesetting" panose="03020402040406030203" pitchFamily="66" charset="-78"/>
                <a:ea typeface="+mj-ea"/>
                <a:cs typeface="Arabic Typesetting" panose="03020402040406030203" pitchFamily="66" charset="-78"/>
              </a:rPr>
              <a:t> can do both 2D and CBCT diagnosis.</a:t>
            </a:r>
          </a:p>
          <a:p>
            <a:endParaRPr lang="en-US" sz="3600" b="1" dirty="0">
              <a:solidFill>
                <a:schemeClr val="bg1"/>
              </a:solidFill>
              <a:latin typeface="Arabic Typesetting" panose="03020402040406030203" pitchFamily="66" charset="-78"/>
              <a:ea typeface="+mj-ea"/>
              <a:cs typeface="Arabic Typesetting" panose="03020402040406030203" pitchFamily="66" charset="-78"/>
            </a:endParaRPr>
          </a:p>
        </p:txBody>
      </p:sp>
      <p:sp>
        <p:nvSpPr>
          <p:cNvPr id="5" name="Rectangle 4"/>
          <p:cNvSpPr/>
          <p:nvPr/>
        </p:nvSpPr>
        <p:spPr>
          <a:xfrm>
            <a:off x="231985" y="404682"/>
            <a:ext cx="9030619" cy="1508105"/>
          </a:xfrm>
          <a:prstGeom prst="rect">
            <a:avLst/>
          </a:prstGeom>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Several</a:t>
            </a:r>
            <a:r>
              <a:rPr lang="en-US" sz="4400" dirty="0"/>
              <a:t> </a:t>
            </a:r>
            <a:r>
              <a:rPr lang="en-US" sz="44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available systems are capable of AI diagnosis of dental radiographic images, including </a:t>
            </a:r>
            <a:r>
              <a:rPr lang="en-US" sz="48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a:t>
            </a:r>
          </a:p>
        </p:txBody>
      </p:sp>
      <p:sp>
        <p:nvSpPr>
          <p:cNvPr id="2" name="Rectangle 1"/>
          <p:cNvSpPr/>
          <p:nvPr/>
        </p:nvSpPr>
        <p:spPr>
          <a:xfrm>
            <a:off x="292924" y="4958386"/>
            <a:ext cx="8387938" cy="1200329"/>
          </a:xfrm>
          <a:prstGeom prst="rect">
            <a:avLst/>
          </a:prstGeom>
        </p:spPr>
        <p:txBody>
          <a:bodyPr wrap="square">
            <a:spAutoFit/>
          </a:bodyPr>
          <a:lstStyle/>
          <a:p>
            <a:r>
              <a:rPr lang="en-US" sz="3600" b="1" dirty="0">
                <a:solidFill>
                  <a:schemeClr val="bg1"/>
                </a:solidFill>
                <a:latin typeface="Arabic Typesetting" panose="03020402040406030203" pitchFamily="66" charset="-78"/>
                <a:ea typeface="+mj-ea"/>
                <a:cs typeface="Arabic Typesetting" panose="03020402040406030203" pitchFamily="66" charset="-78"/>
              </a:rPr>
              <a:t>This is one of the first AI software in the world to completely focus on dentistry and, in particular - CBCT images. </a:t>
            </a:r>
          </a:p>
        </p:txBody>
      </p:sp>
    </p:spTree>
    <p:extLst>
      <p:ext uri="{BB962C8B-B14F-4D97-AF65-F5344CB8AC3E}">
        <p14:creationId xmlns:p14="http://schemas.microsoft.com/office/powerpoint/2010/main" val="3251052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ectangle 3"/>
          <p:cNvSpPr/>
          <p:nvPr/>
        </p:nvSpPr>
        <p:spPr>
          <a:xfrm>
            <a:off x="5141204" y="1092890"/>
            <a:ext cx="6382439" cy="3970318"/>
          </a:xfrm>
          <a:prstGeom prst="rect">
            <a:avLst/>
          </a:prstGeom>
        </p:spPr>
        <p:txBody>
          <a:bodyPr wrap="square">
            <a:spAutoFit/>
          </a:bodyPr>
          <a:lstStyle/>
          <a:p>
            <a:r>
              <a:rPr lang="en-US" sz="42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Every tooth in the radiograph is identified by its ISO (FDI)  or Universal (American) number automatically.</a:t>
            </a:r>
          </a:p>
          <a:p>
            <a:r>
              <a:rPr lang="en-US" sz="42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 It can even pick up missing teeth. </a:t>
            </a:r>
          </a:p>
          <a:p>
            <a:r>
              <a:rPr lang="en-US" sz="4200" b="1" dirty="0">
                <a:solidFill>
                  <a:schemeClr val="bg1"/>
                </a:solidFill>
                <a:effectLst>
                  <a:outerShdw blurRad="38100" dist="38100" dir="2700000" algn="tl">
                    <a:srgbClr val="000000">
                      <a:alpha val="43137"/>
                    </a:srgbClr>
                  </a:outerShdw>
                </a:effectLst>
                <a:latin typeface="Arabic Typesetting" panose="03020402040406030203" pitchFamily="66" charset="-78"/>
                <a:ea typeface="+mj-ea"/>
                <a:cs typeface="Arabic Typesetting" panose="03020402040406030203" pitchFamily="66" charset="-78"/>
              </a:rPr>
              <a:t>This is all labeled and identified in its intelligent reporting system.</a:t>
            </a:r>
          </a:p>
        </p:txBody>
      </p:sp>
    </p:spTree>
    <p:extLst>
      <p:ext uri="{BB962C8B-B14F-4D97-AF65-F5344CB8AC3E}">
        <p14:creationId xmlns:p14="http://schemas.microsoft.com/office/powerpoint/2010/main" val="3701542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230" t="1005" r="3361" b="62098"/>
          <a:stretch/>
        </p:blipFill>
        <p:spPr>
          <a:xfrm>
            <a:off x="1317732" y="1051035"/>
            <a:ext cx="5221994" cy="2016088"/>
          </a:xfrm>
          <a:prstGeom prst="roundRect">
            <a:avLst>
              <a:gd name="adj" fmla="val 8594"/>
            </a:avLst>
          </a:prstGeom>
          <a:solidFill>
            <a:srgbClr val="FFFFFF">
              <a:shade val="85000"/>
            </a:srgbClr>
          </a:solidFill>
          <a:ln>
            <a:noFill/>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p:cNvPicPr>
            <a:picLocks noChangeAspect="1"/>
          </p:cNvPicPr>
          <p:nvPr/>
        </p:nvPicPr>
        <p:blipFill rotWithShape="1">
          <a:blip r:embed="rId3"/>
          <a:srcRect l="-120" t="42388" r="-2" b="16416"/>
          <a:stretch/>
        </p:blipFill>
        <p:spPr>
          <a:xfrm>
            <a:off x="5284951" y="3544282"/>
            <a:ext cx="5221992" cy="2710812"/>
          </a:xfrm>
          <a:prstGeom prst="roundRect">
            <a:avLst>
              <a:gd name="adj" fmla="val 8594"/>
            </a:avLst>
          </a:prstGeom>
          <a:solidFill>
            <a:srgbClr val="FFFFFF">
              <a:shade val="85000"/>
            </a:srgbClr>
          </a:solidFill>
          <a:ln>
            <a:solidFill>
              <a:schemeClr val="accent6">
                <a:lumMod val="40000"/>
                <a:lumOff val="60000"/>
              </a:schemeClr>
            </a:solid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303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187285" y="506778"/>
            <a:ext cx="6808425" cy="1762698"/>
            <a:chOff x="1850833" y="1244907"/>
            <a:chExt cx="4926160" cy="1200839"/>
          </a:xfrm>
          <a:effectLst>
            <a:glow rad="101600">
              <a:schemeClr val="accent3">
                <a:satMod val="175000"/>
                <a:alpha val="40000"/>
              </a:schemeClr>
            </a:glow>
          </a:effectLst>
        </p:grpSpPr>
        <p:pic>
          <p:nvPicPr>
            <p:cNvPr id="6" name="Picture 5"/>
            <p:cNvPicPr>
              <a:picLocks noChangeAspect="1"/>
            </p:cNvPicPr>
            <p:nvPr/>
          </p:nvPicPr>
          <p:blipFill rotWithShape="1">
            <a:blip r:embed="rId3"/>
            <a:srcRect l="25" t="45142" r="72342" b="33021"/>
            <a:stretch/>
          </p:blipFill>
          <p:spPr>
            <a:xfrm>
              <a:off x="1850833" y="1244907"/>
              <a:ext cx="2511846" cy="1200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3"/>
            <a:srcRect l="26811" t="25108" r="64462" b="54257"/>
            <a:stretch/>
          </p:blipFill>
          <p:spPr>
            <a:xfrm>
              <a:off x="4263526" y="1322026"/>
              <a:ext cx="1167789" cy="1057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rotWithShape="1">
            <a:blip r:embed="rId3"/>
            <a:srcRect l="36253" t="47470" r="51086" b="35176"/>
            <a:stretch/>
          </p:blipFill>
          <p:spPr>
            <a:xfrm>
              <a:off x="5541482" y="1322024"/>
              <a:ext cx="1235511" cy="1024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2" name="Picture 11"/>
          <p:cNvPicPr>
            <a:picLocks noChangeAspect="1"/>
          </p:cNvPicPr>
          <p:nvPr/>
        </p:nvPicPr>
        <p:blipFill rotWithShape="1">
          <a:blip r:embed="rId3"/>
          <a:srcRect l="-580" t="68181" r="50160" b="8981"/>
          <a:stretch/>
        </p:blipFill>
        <p:spPr>
          <a:xfrm>
            <a:off x="319487" y="3768054"/>
            <a:ext cx="6742325" cy="1847657"/>
          </a:xfrm>
          <a:prstGeom prst="roundRect">
            <a:avLst>
              <a:gd name="adj" fmla="val 8594"/>
            </a:avLst>
          </a:prstGeom>
          <a:solidFill>
            <a:srgbClr val="FFFFFF">
              <a:shade val="85000"/>
            </a:srgbClr>
          </a:solidFill>
          <a:ln>
            <a:noFill/>
          </a:ln>
          <a:effectLst>
            <a:glow rad="101600">
              <a:schemeClr val="accent1">
                <a:satMod val="175000"/>
                <a:alpha val="40000"/>
              </a:schemeClr>
            </a:glow>
            <a:reflection blurRad="12700" stA="38000" endPos="28000" dist="5000" dir="5400000" sy="-100000" algn="bl" rotWithShape="0"/>
          </a:effectLst>
        </p:spPr>
      </p:pic>
      <p:pic>
        <p:nvPicPr>
          <p:cNvPr id="13" name="Picture 12"/>
          <p:cNvPicPr>
            <a:picLocks noChangeAspect="1"/>
          </p:cNvPicPr>
          <p:nvPr/>
        </p:nvPicPr>
        <p:blipFill rotWithShape="1">
          <a:blip r:embed="rId3"/>
          <a:srcRect l="50445" t="46544"/>
          <a:stretch/>
        </p:blipFill>
        <p:spPr>
          <a:xfrm>
            <a:off x="7388168" y="1476689"/>
            <a:ext cx="4504567" cy="2939575"/>
          </a:xfrm>
          <a:prstGeom prst="roundRect">
            <a:avLst>
              <a:gd name="adj" fmla="val 8594"/>
            </a:avLst>
          </a:prstGeom>
          <a:solidFill>
            <a:srgbClr val="FFFFFF">
              <a:shade val="85000"/>
            </a:srgbClr>
          </a:solidFill>
          <a:ln>
            <a:noFill/>
          </a:ln>
          <a:effectLst>
            <a:glow rad="139700">
              <a:schemeClr val="accent3">
                <a:satMod val="175000"/>
                <a:alpha val="40000"/>
              </a:schemeClr>
            </a:glow>
            <a:outerShdw blurRad="50800" dist="38100" dir="5400000" algn="t" rotWithShape="0">
              <a:prstClr val="black">
                <a:alpha val="40000"/>
              </a:prstClr>
            </a:outerShdw>
            <a:reflection blurRad="12700" stA="38000" endPos="28000" dist="5000" dir="5400000" sy="-100000" algn="bl" rotWithShape="0"/>
          </a:effectLst>
        </p:spPr>
      </p:pic>
    </p:spTree>
    <p:extLst>
      <p:ext uri="{BB962C8B-B14F-4D97-AF65-F5344CB8AC3E}">
        <p14:creationId xmlns:p14="http://schemas.microsoft.com/office/powerpoint/2010/main" val="1284537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624</TotalTime>
  <Words>1554</Words>
  <Application>Microsoft Office PowerPoint</Application>
  <PresentationFormat>Widescreen</PresentationFormat>
  <Paragraphs>113</Paragraphs>
  <Slides>34</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Aldhabi</vt:lpstr>
      <vt:lpstr>Algerian</vt:lpstr>
      <vt:lpstr>Andalus</vt:lpstr>
      <vt:lpstr>Arabic Typesetting</vt:lpstr>
      <vt:lpstr>Arial</vt:lpstr>
      <vt:lpstr>Calibri</vt:lpstr>
      <vt:lpstr>Calibri Light</vt:lpstr>
      <vt:lpstr>Times New Roman</vt:lpstr>
      <vt:lpstr>var( --e-global-typography-2c86bed-font-family )</vt:lpstr>
      <vt:lpstr>var( --e-global-typography-text-font-family )</vt:lpstr>
      <vt:lpstr>Office Theme</vt:lpstr>
      <vt:lpstr>Artificial Intelligence in Dental Imaging</vt:lpstr>
      <vt:lpstr>INTRODUCTION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in Dental Imaging</dc:title>
  <dc:creator>Microsoft account</dc:creator>
  <cp:lastModifiedBy>abdalbasit Fatihallah</cp:lastModifiedBy>
  <cp:revision>97</cp:revision>
  <dcterms:created xsi:type="dcterms:W3CDTF">2024-06-05T12:59:58Z</dcterms:created>
  <dcterms:modified xsi:type="dcterms:W3CDTF">2025-02-09T12:41:46Z</dcterms:modified>
</cp:coreProperties>
</file>