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8" r:id="rId4"/>
    <p:sldId id="279" r:id="rId5"/>
    <p:sldId id="280" r:id="rId6"/>
    <p:sldId id="281" r:id="rId7"/>
    <p:sldId id="282" r:id="rId8"/>
    <p:sldId id="283" r:id="rId9"/>
    <p:sldId id="25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C64DB-7718-45A2-9E9B-3AAF3185E67D}" v="18" dt="2025-01-27T21:39:23.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9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8CC26-B018-4CA1-948A-1FE7E18CF841}"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88369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8CC26-B018-4CA1-948A-1FE7E18CF841}"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7721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0A8CC26-B018-4CA1-948A-1FE7E18CF841}"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32660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0A8CC26-B018-4CA1-948A-1FE7E18CF841}"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C609-EA77-4137-B1AB-BB1474D8ED1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8496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8CC26-B018-4CA1-948A-1FE7E18CF841}"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3581718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A8CC26-B018-4CA1-948A-1FE7E18CF841}" type="datetimeFigureOut">
              <a:rPr lang="en-US" smtClean="0"/>
              <a:t>2/9/2025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1962660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A8CC26-B018-4CA1-948A-1FE7E18CF841}" type="datetimeFigureOut">
              <a:rPr lang="en-US" smtClean="0"/>
              <a:t>2/9/2025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1975473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8CC26-B018-4CA1-948A-1FE7E18CF841}"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37039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8CC26-B018-4CA1-948A-1FE7E18CF841}"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215485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0A8CC26-B018-4CA1-948A-1FE7E18CF841}"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419097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8CC26-B018-4CA1-948A-1FE7E18CF841}"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199039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8CC26-B018-4CA1-948A-1FE7E18CF841}"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357320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8CC26-B018-4CA1-948A-1FE7E18CF841}" type="datetimeFigureOut">
              <a:rPr lang="en-US" smtClean="0"/>
              <a:t>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55383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0A8CC26-B018-4CA1-948A-1FE7E18CF841}" type="datetimeFigureOut">
              <a:rPr lang="en-US" smtClean="0"/>
              <a:t>2/9/2025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59061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0A8CC26-B018-4CA1-948A-1FE7E18CF841}" type="datetimeFigureOut">
              <a:rPr lang="en-US" smtClean="0"/>
              <a:t>2/9/2025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1829534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0A8CC26-B018-4CA1-948A-1FE7E18CF841}" type="datetimeFigureOut">
              <a:rPr lang="en-US" smtClean="0"/>
              <a:t>2/9/2025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33075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8CC26-B018-4CA1-948A-1FE7E18CF841}"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CC609-EA77-4137-B1AB-BB1474D8ED12}" type="slidenum">
              <a:rPr lang="en-US" smtClean="0"/>
              <a:t>‹#›</a:t>
            </a:fld>
            <a:endParaRPr lang="en-US"/>
          </a:p>
        </p:txBody>
      </p:sp>
    </p:spTree>
    <p:extLst>
      <p:ext uri="{BB962C8B-B14F-4D97-AF65-F5344CB8AC3E}">
        <p14:creationId xmlns:p14="http://schemas.microsoft.com/office/powerpoint/2010/main" val="13957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0A8CC26-B018-4CA1-948A-1FE7E18CF841}" type="datetimeFigureOut">
              <a:rPr lang="en-US" smtClean="0"/>
              <a:t>2/9/2025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3CC609-EA77-4137-B1AB-BB1474D8ED12}" type="slidenum">
              <a:rPr lang="en-US" smtClean="0"/>
              <a:t>‹#›</a:t>
            </a:fld>
            <a:endParaRPr lang="en-US"/>
          </a:p>
        </p:txBody>
      </p:sp>
    </p:spTree>
    <p:extLst>
      <p:ext uri="{BB962C8B-B14F-4D97-AF65-F5344CB8AC3E}">
        <p14:creationId xmlns:p14="http://schemas.microsoft.com/office/powerpoint/2010/main" val="42828972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1818-F385-09D1-7F22-B0A1CD27717F}"/>
              </a:ext>
            </a:extLst>
          </p:cNvPr>
          <p:cNvSpPr>
            <a:spLocks noGrp="1"/>
          </p:cNvSpPr>
          <p:nvPr>
            <p:ph type="ctrTitle"/>
          </p:nvPr>
        </p:nvSpPr>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Artificial Intelligence In Oral And Maxillofacial Pathology</a:t>
            </a:r>
          </a:p>
        </p:txBody>
      </p:sp>
      <p:sp>
        <p:nvSpPr>
          <p:cNvPr id="3" name="Subtitle 2">
            <a:extLst>
              <a:ext uri="{FF2B5EF4-FFF2-40B4-BE49-F238E27FC236}">
                <a16:creationId xmlns:a16="http://schemas.microsoft.com/office/drawing/2014/main" id="{81DC48BF-A399-2389-841D-11E0455F98D5}"/>
              </a:ext>
            </a:extLst>
          </p:cNvPr>
          <p:cNvSpPr>
            <a:spLocks noGrp="1"/>
          </p:cNvSpPr>
          <p:nvPr>
            <p:ph type="subTitle" idx="1"/>
          </p:nvPr>
        </p:nvSpPr>
        <p:spPr>
          <a:xfrm>
            <a:off x="1154955" y="4777380"/>
            <a:ext cx="8825658" cy="861419"/>
          </a:xfrm>
        </p:spPr>
        <p:txBody>
          <a:bodyPr/>
          <a:lstStyle/>
          <a:p>
            <a:pPr algn="ctr"/>
            <a:r>
              <a:rPr lang="en-US" b="1" dirty="0">
                <a:latin typeface="Times New Roman" panose="02020603050405020304" pitchFamily="18" charset="0"/>
                <a:cs typeface="Times New Roman" panose="02020603050405020304" pitchFamily="18" charset="0"/>
              </a:rPr>
              <a:t>Assistant lecturer : fatimah jalil </a:t>
            </a:r>
            <a:r>
              <a:rPr lang="en-US" b="1" dirty="0" err="1">
                <a:latin typeface="Times New Roman" panose="02020603050405020304" pitchFamily="18" charset="0"/>
                <a:cs typeface="Times New Roman" panose="02020603050405020304" pitchFamily="18" charset="0"/>
              </a:rPr>
              <a:t>ismael</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9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CF6B-2088-03D3-ABAD-BC102A7AA6AD}"/>
              </a:ext>
            </a:extLst>
          </p:cNvPr>
          <p:cNvSpPr>
            <a:spLocks noGrp="1"/>
          </p:cNvSpPr>
          <p:nvPr>
            <p:ph type="title"/>
          </p:nvPr>
        </p:nvSpPr>
        <p:spPr/>
        <p:txBody>
          <a:bodyPr/>
          <a:lstStyle/>
          <a:p>
            <a:r>
              <a:rPr lang="en-US" b="1" dirty="0">
                <a:solidFill>
                  <a:srgbClr val="FFC000"/>
                </a:solidFill>
              </a:rPr>
              <a:t>Three-Dimensional Approaches in Histopathological Tissue Clearing System</a:t>
            </a:r>
          </a:p>
        </p:txBody>
      </p:sp>
      <p:sp>
        <p:nvSpPr>
          <p:cNvPr id="3" name="Content Placeholder 2">
            <a:extLst>
              <a:ext uri="{FF2B5EF4-FFF2-40B4-BE49-F238E27FC236}">
                <a16:creationId xmlns:a16="http://schemas.microsoft.com/office/drawing/2014/main" id="{664EA821-A3A3-79F2-F36A-BEF31586B61E}"/>
              </a:ext>
            </a:extLst>
          </p:cNvPr>
          <p:cNvSpPr>
            <a:spLocks noGrp="1"/>
          </p:cNvSpPr>
          <p:nvPr>
            <p:ph idx="1"/>
          </p:nvPr>
        </p:nvSpPr>
        <p:spPr>
          <a:xfrm>
            <a:off x="462116" y="2536722"/>
            <a:ext cx="9587737" cy="4090219"/>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Three-dimensional microscopic approaches in histopathology display multiplex properties that present puzzling questions for specimens as related to their </a:t>
            </a:r>
            <a:r>
              <a:rPr lang="en-US" sz="2800" b="1" dirty="0">
                <a:solidFill>
                  <a:srgbClr val="FFC000"/>
                </a:solidFill>
                <a:latin typeface="Times New Roman" panose="02020603050405020304" pitchFamily="18" charset="0"/>
                <a:cs typeface="Times New Roman" panose="02020603050405020304" pitchFamily="18" charset="0"/>
              </a:rPr>
              <a:t>comprehensive volumetric information.</a:t>
            </a:r>
            <a:r>
              <a:rPr lang="en-US" sz="2800" dirty="0">
                <a:latin typeface="Times New Roman" panose="02020603050405020304" pitchFamily="18" charset="0"/>
                <a:cs typeface="Times New Roman" panose="02020603050405020304" pitchFamily="18" charset="0"/>
              </a:rPr>
              <a:t> This information includes </a:t>
            </a:r>
          </a:p>
          <a:p>
            <a:r>
              <a:rPr lang="en-US" sz="2800" dirty="0">
                <a:latin typeface="Times New Roman" panose="02020603050405020304" pitchFamily="18" charset="0"/>
                <a:cs typeface="Times New Roman" panose="02020603050405020304" pitchFamily="18" charset="0"/>
              </a:rPr>
              <a:t>spatial distribution of molecules</a:t>
            </a:r>
          </a:p>
          <a:p>
            <a:r>
              <a:rPr lang="en-US" sz="2800" dirty="0">
                <a:latin typeface="Times New Roman" panose="02020603050405020304" pitchFamily="18" charset="0"/>
                <a:cs typeface="Times New Roman" panose="02020603050405020304" pitchFamily="18" charset="0"/>
              </a:rPr>
              <a:t> three-dimensional co-localization</a:t>
            </a:r>
          </a:p>
          <a:p>
            <a:r>
              <a:rPr lang="en-US" sz="2800" dirty="0">
                <a:latin typeface="Times New Roman" panose="02020603050405020304" pitchFamily="18" charset="0"/>
                <a:cs typeface="Times New Roman" panose="02020603050405020304" pitchFamily="18" charset="0"/>
              </a:rPr>
              <a:t> structural formation and whole data set that cannot be determined by two-dimensional section slides due to the inevitable loss of spatial information. </a:t>
            </a:r>
          </a:p>
        </p:txBody>
      </p:sp>
    </p:spTree>
    <p:extLst>
      <p:ext uri="{BB962C8B-B14F-4D97-AF65-F5344CB8AC3E}">
        <p14:creationId xmlns:p14="http://schemas.microsoft.com/office/powerpoint/2010/main" val="415143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1F33F-CE89-0B9A-9154-8A14B4377422}"/>
              </a:ext>
            </a:extLst>
          </p:cNvPr>
          <p:cNvSpPr>
            <a:spLocks noGrp="1"/>
          </p:cNvSpPr>
          <p:nvPr>
            <p:ph type="title"/>
          </p:nvPr>
        </p:nvSpPr>
        <p:spPr/>
        <p:txBody>
          <a:bodyPr/>
          <a:lstStyle/>
          <a:p>
            <a:r>
              <a:rPr lang="en-US" b="1" dirty="0">
                <a:solidFill>
                  <a:srgbClr val="FFC000"/>
                </a:solidFill>
              </a:rPr>
              <a:t>optical instruments </a:t>
            </a:r>
          </a:p>
        </p:txBody>
      </p:sp>
      <p:sp>
        <p:nvSpPr>
          <p:cNvPr id="3" name="Content Placeholder 2">
            <a:extLst>
              <a:ext uri="{FF2B5EF4-FFF2-40B4-BE49-F238E27FC236}">
                <a16:creationId xmlns:a16="http://schemas.microsoft.com/office/drawing/2014/main" id="{69EA75A0-2F12-B5E4-D07D-863B425B69BA}"/>
              </a:ext>
            </a:extLst>
          </p:cNvPr>
          <p:cNvSpPr>
            <a:spLocks noGrp="1"/>
          </p:cNvSpPr>
          <p:nvPr>
            <p:ph idx="1"/>
          </p:nvPr>
        </p:nvSpPr>
        <p:spPr/>
        <p:txBody>
          <a:bodyPr/>
          <a:lstStyle/>
          <a:p>
            <a:r>
              <a:rPr lang="en-US" dirty="0"/>
              <a:t> two-photon microscopy </a:t>
            </a:r>
          </a:p>
          <a:p>
            <a:r>
              <a:rPr lang="en-US" dirty="0"/>
              <a:t>high performance objectives with motorized correction collars</a:t>
            </a:r>
          </a:p>
          <a:p>
            <a:r>
              <a:rPr lang="en-US" b="1" dirty="0">
                <a:solidFill>
                  <a:srgbClr val="FFC000"/>
                </a:solidFill>
              </a:rPr>
              <a:t>light scattering phenomenon that is deeply related to the refractive index mismatch between each cellular component and the surrounding medium</a:t>
            </a:r>
          </a:p>
        </p:txBody>
      </p:sp>
    </p:spTree>
    <p:extLst>
      <p:ext uri="{BB962C8B-B14F-4D97-AF65-F5344CB8AC3E}">
        <p14:creationId xmlns:p14="http://schemas.microsoft.com/office/powerpoint/2010/main" val="88573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F420-2184-D065-2645-0B18247A6C08}"/>
              </a:ext>
            </a:extLst>
          </p:cNvPr>
          <p:cNvSpPr>
            <a:spLocks noGrp="1"/>
          </p:cNvSpPr>
          <p:nvPr>
            <p:ph type="title"/>
          </p:nvPr>
        </p:nvSpPr>
        <p:spPr/>
        <p:txBody>
          <a:bodyPr/>
          <a:lstStyle/>
          <a:p>
            <a:r>
              <a:rPr lang="en-US" sz="4800" b="1" dirty="0">
                <a:solidFill>
                  <a:srgbClr val="FFC000"/>
                </a:solidFill>
              </a:rPr>
              <a:t>Tissue clearing</a:t>
            </a:r>
          </a:p>
        </p:txBody>
      </p:sp>
      <p:sp>
        <p:nvSpPr>
          <p:cNvPr id="3" name="Content Placeholder 2">
            <a:extLst>
              <a:ext uri="{FF2B5EF4-FFF2-40B4-BE49-F238E27FC236}">
                <a16:creationId xmlns:a16="http://schemas.microsoft.com/office/drawing/2014/main" id="{F63F26EF-77E7-CDA0-A7E2-E9B633E51AF1}"/>
              </a:ext>
            </a:extLst>
          </p:cNvPr>
          <p:cNvSpPr>
            <a:spLocks noGrp="1"/>
          </p:cNvSpPr>
          <p:nvPr>
            <p:ph idx="1"/>
          </p:nvPr>
        </p:nvSpPr>
        <p:spPr>
          <a:xfrm>
            <a:off x="301336" y="1194955"/>
            <a:ext cx="10588337" cy="5548745"/>
          </a:xfrm>
        </p:spPr>
        <p:txBody>
          <a:bodyPr>
            <a:normAutofit/>
          </a:bodyPr>
          <a:lstStyle/>
          <a:p>
            <a:r>
              <a:rPr lang="en-US" sz="2800" dirty="0">
                <a:latin typeface="Times New Roman" panose="02020603050405020304" pitchFamily="18" charset="0"/>
                <a:cs typeface="Times New Roman" panose="02020603050405020304" pitchFamily="18" charset="0"/>
              </a:rPr>
              <a:t>The first approach of tissue clearing was attempted by </a:t>
            </a:r>
            <a:r>
              <a:rPr lang="en-US" sz="2800" b="1" dirty="0" err="1">
                <a:solidFill>
                  <a:srgbClr val="FFC000"/>
                </a:solidFill>
                <a:latin typeface="Times New Roman" panose="02020603050405020304" pitchFamily="18" charset="0"/>
                <a:cs typeface="Times New Roman" panose="02020603050405020304" pitchFamily="18" charset="0"/>
              </a:rPr>
              <a:t>Spalteholz</a:t>
            </a:r>
            <a:r>
              <a:rPr lang="en-US" sz="2800" dirty="0">
                <a:latin typeface="Times New Roman" panose="02020603050405020304" pitchFamily="18" charset="0"/>
                <a:cs typeface="Times New Roman" panose="02020603050405020304" pitchFamily="18" charset="0"/>
              </a:rPr>
              <a:t>, a German anatomist , after realizing that contemporary histological methods were no longer effective for his new discoveries in macroscopic structures</a:t>
            </a:r>
          </a:p>
          <a:p>
            <a:r>
              <a:rPr lang="en-US" sz="2800" b="1" dirty="0">
                <a:solidFill>
                  <a:srgbClr val="FFC000"/>
                </a:solidFill>
                <a:latin typeface="Times New Roman" panose="02020603050405020304" pitchFamily="18" charset="0"/>
                <a:cs typeface="Times New Roman" panose="02020603050405020304" pitchFamily="18" charset="0"/>
              </a:rPr>
              <a:t>purpose of tissue clearing:</a:t>
            </a:r>
            <a:endParaRPr lang="en-US" sz="2800" dirty="0">
              <a:latin typeface="Times New Roman" panose="02020603050405020304" pitchFamily="18" charset="0"/>
              <a:cs typeface="Times New Roman" panose="02020603050405020304" pitchFamily="18" charset="0"/>
            </a:endParaRPr>
          </a:p>
          <a:p>
            <a:r>
              <a:rPr lang="en-US" sz="2800" dirty="0">
                <a:solidFill>
                  <a:srgbClr val="FFC000"/>
                </a:solidFill>
                <a:latin typeface="Times New Roman" panose="02020603050405020304" pitchFamily="18" charset="0"/>
                <a:cs typeface="Times New Roman" panose="02020603050405020304" pitchFamily="18" charset="0"/>
              </a:rPr>
              <a:t>Make the objects transparent without morphological denaturation </a:t>
            </a:r>
            <a:r>
              <a:rPr lang="en-US" sz="2800" dirty="0">
                <a:latin typeface="Times New Roman" panose="02020603050405020304" pitchFamily="18" charset="0"/>
                <a:cs typeface="Times New Roman" panose="02020603050405020304" pitchFamily="18" charset="0"/>
              </a:rPr>
              <a:t>which may cause misunderstanding of intact natural environment of tissue sample</a:t>
            </a:r>
          </a:p>
          <a:p>
            <a:r>
              <a:rPr lang="en-US" sz="2400" dirty="0">
                <a:solidFill>
                  <a:srgbClr val="FFC000"/>
                </a:solidFill>
                <a:latin typeface="Times New Roman" panose="02020603050405020304" pitchFamily="18" charset="0"/>
                <a:cs typeface="Times New Roman" panose="02020603050405020304" pitchFamily="18" charset="0"/>
              </a:rPr>
              <a:t>Macromolecule-permeable structure </a:t>
            </a:r>
            <a:r>
              <a:rPr lang="en-US" sz="2400" dirty="0">
                <a:latin typeface="Times New Roman" panose="02020603050405020304" pitchFamily="18" charset="0"/>
                <a:cs typeface="Times New Roman" panose="02020603050405020304" pitchFamily="18" charset="0"/>
              </a:rPr>
              <a:t>for significantly improved immunolabeling  </a:t>
            </a:r>
          </a:p>
          <a:p>
            <a:r>
              <a:rPr lang="en-US" sz="2400" dirty="0">
                <a:latin typeface="Times New Roman" panose="02020603050405020304" pitchFamily="18" charset="0"/>
                <a:cs typeface="Times New Roman" panose="02020603050405020304" pitchFamily="18" charset="0"/>
              </a:rPr>
              <a:t>Reduced time consuming while simultaneously preserving its native molecule information without physical denaturation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90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AFF4-CDC2-0799-375D-C934ACD96A49}"/>
              </a:ext>
            </a:extLst>
          </p:cNvPr>
          <p:cNvSpPr>
            <a:spLocks noGrp="1"/>
          </p:cNvSpPr>
          <p:nvPr>
            <p:ph type="title"/>
          </p:nvPr>
        </p:nvSpPr>
        <p:spPr/>
        <p:txBody>
          <a:bodyPr/>
          <a:lstStyle/>
          <a:p>
            <a:r>
              <a:rPr lang="en-US" sz="4800" b="1" dirty="0">
                <a:solidFill>
                  <a:srgbClr val="FFC000"/>
                </a:solidFill>
              </a:rPr>
              <a:t>Techniques </a:t>
            </a:r>
            <a:br>
              <a:rPr lang="en-US" sz="4800" b="1" dirty="0">
                <a:solidFill>
                  <a:srgbClr val="FFC000"/>
                </a:solidFill>
              </a:rPr>
            </a:br>
            <a:endParaRPr lang="en-US" sz="4800" b="1" dirty="0">
              <a:solidFill>
                <a:srgbClr val="FFC000"/>
              </a:solidFill>
            </a:endParaRPr>
          </a:p>
        </p:txBody>
      </p:sp>
      <p:sp>
        <p:nvSpPr>
          <p:cNvPr id="3" name="Content Placeholder 2">
            <a:extLst>
              <a:ext uri="{FF2B5EF4-FFF2-40B4-BE49-F238E27FC236}">
                <a16:creationId xmlns:a16="http://schemas.microsoft.com/office/drawing/2014/main" id="{95DBB7F9-D06A-6DBF-74D5-0AC9EB0666AE}"/>
              </a:ext>
            </a:extLst>
          </p:cNvPr>
          <p:cNvSpPr>
            <a:spLocks noGrp="1"/>
          </p:cNvSpPr>
          <p:nvPr>
            <p:ph idx="1"/>
          </p:nvPr>
        </p:nvSpPr>
        <p:spPr>
          <a:xfrm>
            <a:off x="816077" y="1543664"/>
            <a:ext cx="9233777" cy="4704735"/>
          </a:xfrm>
        </p:spPr>
        <p:txBody>
          <a:bodyPr/>
          <a:lstStyle/>
          <a:p>
            <a:r>
              <a:rPr lang="en-US" b="1" dirty="0">
                <a:solidFill>
                  <a:srgbClr val="FFC000"/>
                </a:solidFill>
              </a:rPr>
              <a:t>The clearing solution </a:t>
            </a:r>
            <a:r>
              <a:rPr lang="en-US" dirty="0"/>
              <a:t>invented by </a:t>
            </a:r>
            <a:r>
              <a:rPr lang="en-US" dirty="0" err="1"/>
              <a:t>Spalteholz</a:t>
            </a:r>
            <a:r>
              <a:rPr lang="en-US" dirty="0"/>
              <a:t> was a crude mixture of organic solvents: methyl salicylate and benzyl benzoate, in the wintergreen oil</a:t>
            </a:r>
          </a:p>
          <a:p>
            <a:r>
              <a:rPr lang="en-US" dirty="0"/>
              <a:t>formalin fixation</a:t>
            </a:r>
          </a:p>
          <a:p>
            <a:r>
              <a:rPr lang="en-US" dirty="0"/>
              <a:t>pigment bleaching with hydrogen peroxide </a:t>
            </a:r>
          </a:p>
          <a:p>
            <a:r>
              <a:rPr lang="en-US" dirty="0"/>
              <a:t>gradient dehydration by serially increased ethanol concentration</a:t>
            </a:r>
          </a:p>
          <a:p>
            <a:r>
              <a:rPr lang="en-US" dirty="0"/>
              <a:t> incubation in the clearing solution</a:t>
            </a:r>
          </a:p>
        </p:txBody>
      </p:sp>
    </p:spTree>
    <p:extLst>
      <p:ext uri="{BB962C8B-B14F-4D97-AF65-F5344CB8AC3E}">
        <p14:creationId xmlns:p14="http://schemas.microsoft.com/office/powerpoint/2010/main" val="321002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7F52-E3BC-326D-694A-6CF826A051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143870-881B-CCDE-4FB0-EE1B895C75B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A0E73E2-A7EF-BAF4-8D29-3D3096E46F57}"/>
              </a:ext>
            </a:extLst>
          </p:cNvPr>
          <p:cNvPicPr>
            <a:picLocks noChangeAspect="1"/>
          </p:cNvPicPr>
          <p:nvPr/>
        </p:nvPicPr>
        <p:blipFill>
          <a:blip r:embed="rId2"/>
          <a:stretch>
            <a:fillRect/>
          </a:stretch>
        </p:blipFill>
        <p:spPr>
          <a:xfrm>
            <a:off x="106161" y="51619"/>
            <a:ext cx="11979678" cy="6754761"/>
          </a:xfrm>
          <a:prstGeom prst="rect">
            <a:avLst/>
          </a:prstGeom>
        </p:spPr>
      </p:pic>
    </p:spTree>
    <p:extLst>
      <p:ext uri="{BB962C8B-B14F-4D97-AF65-F5344CB8AC3E}">
        <p14:creationId xmlns:p14="http://schemas.microsoft.com/office/powerpoint/2010/main" val="38599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6F0F7-1D72-D3FA-FFBF-BCEDEAC78D11}"/>
              </a:ext>
            </a:extLst>
          </p:cNvPr>
          <p:cNvSpPr>
            <a:spLocks noGrp="1"/>
          </p:cNvSpPr>
          <p:nvPr>
            <p:ph idx="1"/>
          </p:nvPr>
        </p:nvSpPr>
        <p:spPr>
          <a:xfrm>
            <a:off x="1" y="94741"/>
            <a:ext cx="9041934" cy="6633015"/>
          </a:xfrm>
        </p:spPr>
        <p:txBody>
          <a:bodyPr>
            <a:normAutofit/>
          </a:bodyPr>
          <a:lstStyle/>
          <a:p>
            <a:r>
              <a:rPr lang="en-US" dirty="0">
                <a:latin typeface="Times New Roman" panose="02020603050405020304" pitchFamily="18" charset="0"/>
                <a:cs typeface="Times New Roman" panose="02020603050405020304" pitchFamily="18" charset="0"/>
              </a:rPr>
              <a:t>(A) A polymerization system accelerating hydrogel infusion</a:t>
            </a:r>
          </a:p>
          <a:p>
            <a:pPr marL="0" indent="0">
              <a:buNone/>
            </a:pPr>
            <a:r>
              <a:rPr lang="en-US" dirty="0">
                <a:latin typeface="Times New Roman" panose="02020603050405020304" pitchFamily="18" charset="0"/>
                <a:cs typeface="Times New Roman" panose="02020603050405020304" pitchFamily="18" charset="0"/>
              </a:rPr>
              <a:t> into the corner to corner of the sample tissue under</a:t>
            </a:r>
          </a:p>
          <a:p>
            <a:pPr marL="0" indent="0">
              <a:buNone/>
            </a:pPr>
            <a:r>
              <a:rPr lang="en-US" dirty="0">
                <a:latin typeface="Times New Roman" panose="02020603050405020304" pitchFamily="18" charset="0"/>
                <a:cs typeface="Times New Roman" panose="02020603050405020304" pitchFamily="18" charset="0"/>
              </a:rPr>
              <a:t> vacuum condition before electrophoretic </a:t>
            </a:r>
            <a:r>
              <a:rPr lang="en-US" dirty="0" err="1">
                <a:latin typeface="Times New Roman" panose="02020603050405020304" pitchFamily="18" charset="0"/>
                <a:cs typeface="Times New Roman" panose="02020603050405020304" pitchFamily="18" charset="0"/>
              </a:rPr>
              <a:t>delipidation</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A hydrogel polymerized tissue is ready for </a:t>
            </a:r>
            <a:r>
              <a:rPr lang="en-US" dirty="0" err="1">
                <a:latin typeface="Times New Roman" panose="02020603050405020304" pitchFamily="18" charset="0"/>
                <a:cs typeface="Times New Roman" panose="02020603050405020304" pitchFamily="18" charset="0"/>
              </a:rPr>
              <a:t>delipidation</a:t>
            </a:r>
            <a:r>
              <a:rPr lang="en-US" dirty="0">
                <a:latin typeface="Times New Roman" panose="02020603050405020304" pitchFamily="18" charset="0"/>
                <a:cs typeface="Times New Roman" panose="02020603050405020304" pitchFamily="18" charset="0"/>
              </a:rPr>
              <a:t> in</a:t>
            </a:r>
          </a:p>
          <a:p>
            <a:pPr marL="0" indent="0">
              <a:buNone/>
            </a:pPr>
            <a:r>
              <a:rPr lang="en-US" dirty="0">
                <a:latin typeface="Times New Roman" panose="02020603050405020304" pitchFamily="18" charset="0"/>
                <a:cs typeface="Times New Roman" panose="02020603050405020304" pitchFamily="18" charset="0"/>
              </a:rPr>
              <a:t> the electrophoresis chamber where lipid micelles are actively </a:t>
            </a:r>
          </a:p>
          <a:p>
            <a:pPr marL="0" indent="0">
              <a:buNone/>
            </a:pPr>
            <a:r>
              <a:rPr lang="en-US" dirty="0">
                <a:latin typeface="Times New Roman" panose="02020603050405020304" pitchFamily="18" charset="0"/>
                <a:cs typeface="Times New Roman" panose="02020603050405020304" pitchFamily="18" charset="0"/>
              </a:rPr>
              <a:t>removed along the electric field under the electric current around</a:t>
            </a:r>
          </a:p>
          <a:p>
            <a:pPr marL="0" indent="0">
              <a:buNone/>
            </a:pPr>
            <a:r>
              <a:rPr lang="en-US" dirty="0">
                <a:latin typeface="Times New Roman" panose="02020603050405020304" pitchFamily="18" charset="0"/>
                <a:cs typeface="Times New Roman" panose="02020603050405020304" pitchFamily="18" charset="0"/>
              </a:rPr>
              <a:t> 1.0∼1.5 A at 37∼45°C consecutively, </a:t>
            </a:r>
          </a:p>
          <a:p>
            <a:pPr marL="0" indent="0">
              <a:buNone/>
            </a:pPr>
            <a:r>
              <a:rPr lang="en-US" dirty="0">
                <a:latin typeface="Times New Roman" panose="02020603050405020304" pitchFamily="18" charset="0"/>
                <a:cs typeface="Times New Roman" panose="02020603050405020304" pitchFamily="18" charset="0"/>
              </a:rPr>
              <a:t>for 16 hours in the case of mouse ovary.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Formaldehyde in a fixed tissue is cross-linked with hydrogel. </a:t>
            </a:r>
          </a:p>
          <a:p>
            <a:pPr marL="0" indent="0">
              <a:buNone/>
            </a:pPr>
            <a:r>
              <a:rPr lang="en-US" dirty="0">
                <a:latin typeface="Times New Roman" panose="02020603050405020304" pitchFamily="18" charset="0"/>
                <a:cs typeface="Times New Roman" panose="02020603050405020304" pitchFamily="18" charset="0"/>
              </a:rPr>
              <a:t> Electrophoresis of the polymerized tissue allows charge dependent </a:t>
            </a:r>
          </a:p>
          <a:p>
            <a:pPr marL="0" indent="0">
              <a:buNone/>
            </a:pPr>
            <a:r>
              <a:rPr lang="en-US" dirty="0">
                <a:latin typeface="Times New Roman" panose="02020603050405020304" pitchFamily="18" charset="0"/>
                <a:cs typeface="Times New Roman" panose="02020603050405020304" pitchFamily="18" charset="0"/>
              </a:rPr>
              <a:t>lipid removal via SDS micelle. </a:t>
            </a:r>
          </a:p>
          <a:p>
            <a:pPr marL="0" indent="0">
              <a:buNone/>
            </a:pPr>
            <a:r>
              <a:rPr lang="en-US" dirty="0">
                <a:latin typeface="Times New Roman" panose="02020603050405020304" pitchFamily="18" charset="0"/>
                <a:cs typeface="Times New Roman" panose="02020603050405020304" pitchFamily="18" charset="0"/>
              </a:rPr>
              <a:t>Proteins and DNAs remain in the cleared tissue as conserved 3D networks.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Before and after tissue clearing of mouse ovary</a:t>
            </a: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81D4C89-EC2B-5DC5-E8BD-D6EC7641EAC8}"/>
              </a:ext>
            </a:extLst>
          </p:cNvPr>
          <p:cNvPicPr>
            <a:picLocks noChangeAspect="1"/>
          </p:cNvPicPr>
          <p:nvPr/>
        </p:nvPicPr>
        <p:blipFill>
          <a:blip r:embed="rId2"/>
          <a:stretch>
            <a:fillRect/>
          </a:stretch>
        </p:blipFill>
        <p:spPr>
          <a:xfrm>
            <a:off x="7585363" y="16197"/>
            <a:ext cx="4606636" cy="6790101"/>
          </a:xfrm>
          <a:prstGeom prst="rect">
            <a:avLst/>
          </a:prstGeom>
        </p:spPr>
      </p:pic>
    </p:spTree>
    <p:extLst>
      <p:ext uri="{BB962C8B-B14F-4D97-AF65-F5344CB8AC3E}">
        <p14:creationId xmlns:p14="http://schemas.microsoft.com/office/powerpoint/2010/main" val="3309557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07A3-A3FB-64DE-A71C-0E3E8518F1F6}"/>
              </a:ext>
            </a:extLst>
          </p:cNvPr>
          <p:cNvSpPr>
            <a:spLocks noGrp="1"/>
          </p:cNvSpPr>
          <p:nvPr>
            <p:ph type="title"/>
          </p:nvPr>
        </p:nvSpPr>
        <p:spPr/>
        <p:txBody>
          <a:bodyPr/>
          <a:lstStyle/>
          <a:p>
            <a:r>
              <a:rPr lang="en-US" dirty="0" err="1"/>
              <a:t>Immunoflourescence</a:t>
            </a:r>
            <a:r>
              <a:rPr lang="en-US" dirty="0"/>
              <a:t> + confocal microscope</a:t>
            </a:r>
          </a:p>
        </p:txBody>
      </p:sp>
      <p:sp>
        <p:nvSpPr>
          <p:cNvPr id="3" name="Content Placeholder 2">
            <a:extLst>
              <a:ext uri="{FF2B5EF4-FFF2-40B4-BE49-F238E27FC236}">
                <a16:creationId xmlns:a16="http://schemas.microsoft.com/office/drawing/2014/main" id="{0C405500-7977-0930-C70B-5B989896461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64DD00B-C0CF-D86C-A701-C59EC4151E1B}"/>
              </a:ext>
            </a:extLst>
          </p:cNvPr>
          <p:cNvPicPr>
            <a:picLocks noChangeAspect="1"/>
          </p:cNvPicPr>
          <p:nvPr/>
        </p:nvPicPr>
        <p:blipFill>
          <a:blip r:embed="rId2"/>
          <a:stretch>
            <a:fillRect/>
          </a:stretch>
        </p:blipFill>
        <p:spPr>
          <a:xfrm>
            <a:off x="874220" y="1853248"/>
            <a:ext cx="9404723" cy="5004752"/>
          </a:xfrm>
          <a:prstGeom prst="rect">
            <a:avLst/>
          </a:prstGeom>
        </p:spPr>
      </p:pic>
    </p:spTree>
    <p:extLst>
      <p:ext uri="{BB962C8B-B14F-4D97-AF65-F5344CB8AC3E}">
        <p14:creationId xmlns:p14="http://schemas.microsoft.com/office/powerpoint/2010/main" val="112867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F200-BD5A-C24E-68F9-121A2F8B0B68}"/>
              </a:ext>
            </a:extLst>
          </p:cNvPr>
          <p:cNvSpPr>
            <a:spLocks noGrp="1"/>
          </p:cNvSpPr>
          <p:nvPr>
            <p:ph type="title"/>
          </p:nvPr>
        </p:nvSpPr>
        <p:spPr/>
        <p:txBody>
          <a:bodyPr/>
          <a:lstStyle/>
          <a:p>
            <a:r>
              <a:rPr lang="en-US" b="1" dirty="0">
                <a:solidFill>
                  <a:srgbClr val="FFC000"/>
                </a:solidFill>
              </a:rPr>
              <a:t>Clarity</a:t>
            </a:r>
          </a:p>
        </p:txBody>
      </p:sp>
      <p:sp>
        <p:nvSpPr>
          <p:cNvPr id="3" name="Content Placeholder 2">
            <a:extLst>
              <a:ext uri="{FF2B5EF4-FFF2-40B4-BE49-F238E27FC236}">
                <a16:creationId xmlns:a16="http://schemas.microsoft.com/office/drawing/2014/main" id="{A32D5179-CA76-0272-DB59-194EEBDDEAAE}"/>
              </a:ext>
            </a:extLst>
          </p:cNvPr>
          <p:cNvSpPr>
            <a:spLocks noGrp="1"/>
          </p:cNvSpPr>
          <p:nvPr>
            <p:ph idx="1"/>
          </p:nvPr>
        </p:nvSpPr>
        <p:spPr>
          <a:xfrm>
            <a:off x="645132" y="1548246"/>
            <a:ext cx="9404722" cy="4700154"/>
          </a:xfrm>
        </p:spPr>
        <p:txBody>
          <a:bodyPr>
            <a:normAutofit/>
          </a:bodyPr>
          <a:lstStyle/>
          <a:p>
            <a:r>
              <a:rPr lang="en-US" sz="2800" dirty="0">
                <a:latin typeface="Times New Roman" panose="02020603050405020304" pitchFamily="18" charset="0"/>
                <a:cs typeface="Times New Roman" panose="02020603050405020304" pitchFamily="18" charset="0"/>
              </a:rPr>
              <a:t>CLARITY is the appropriate equipment-based tissue clearing method</a:t>
            </a:r>
          </a:p>
          <a:p>
            <a:r>
              <a:rPr lang="en-US" sz="2800" dirty="0">
                <a:latin typeface="Times New Roman" panose="02020603050405020304" pitchFamily="18" charset="0"/>
                <a:cs typeface="Times New Roman" panose="02020603050405020304" pitchFamily="18" charset="0"/>
              </a:rPr>
              <a:t> extends higher compatibility with routine laboratory workflow in clinical pathology where a vast sample of tissue are daily conducted in a time-effort-money effective manner </a:t>
            </a:r>
          </a:p>
          <a:p>
            <a:r>
              <a:rPr lang="en-US" sz="2800" dirty="0">
                <a:latin typeface="Times New Roman" panose="02020603050405020304" pitchFamily="18" charset="0"/>
                <a:cs typeface="Times New Roman" panose="02020603050405020304" pitchFamily="18" charset="0"/>
              </a:rPr>
              <a:t>medical technologists engaged in mostly prefer the automation system for fixation, hydrogel polymerization and lipid extraction that is related to increased productivity and efficiency in processing multiple tissue samples obtained simultaneously from patients</a:t>
            </a:r>
          </a:p>
        </p:txBody>
      </p:sp>
    </p:spTree>
    <p:extLst>
      <p:ext uri="{BB962C8B-B14F-4D97-AF65-F5344CB8AC3E}">
        <p14:creationId xmlns:p14="http://schemas.microsoft.com/office/powerpoint/2010/main" val="1415964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4A0C-F8F6-A23C-6A85-526E5E28FFE8}"/>
              </a:ext>
            </a:extLst>
          </p:cNvPr>
          <p:cNvSpPr>
            <a:spLocks noGrp="1"/>
          </p:cNvSpPr>
          <p:nvPr>
            <p:ph type="title"/>
          </p:nvPr>
        </p:nvSpPr>
        <p:spPr/>
        <p:txBody>
          <a:bodyPr/>
          <a:lstStyle/>
          <a:p>
            <a:r>
              <a:rPr lang="en-US" sz="4400" b="1" dirty="0">
                <a:solidFill>
                  <a:srgbClr val="E6B729">
                    <a:lumMod val="60000"/>
                    <a:lumOff val="40000"/>
                  </a:srgbClr>
                </a:solidFill>
              </a:rPr>
              <a:t>CODA 3D reconstruction and labelling of serial histological sections</a:t>
            </a:r>
            <a:br>
              <a:rPr lang="en-US" sz="3600" b="1" dirty="0">
                <a:solidFill>
                  <a:srgbClr val="E6B729">
                    <a:lumMod val="60000"/>
                    <a:lumOff val="40000"/>
                  </a:srgbClr>
                </a:solidFill>
              </a:rPr>
            </a:br>
            <a:endParaRPr lang="en-US" dirty="0"/>
          </a:p>
        </p:txBody>
      </p:sp>
      <p:sp>
        <p:nvSpPr>
          <p:cNvPr id="3" name="Content Placeholder 2">
            <a:extLst>
              <a:ext uri="{FF2B5EF4-FFF2-40B4-BE49-F238E27FC236}">
                <a16:creationId xmlns:a16="http://schemas.microsoft.com/office/drawing/2014/main" id="{DAC57F65-1712-9BB4-CC33-325EE4F43B05}"/>
              </a:ext>
            </a:extLst>
          </p:cNvPr>
          <p:cNvSpPr>
            <a:spLocks noGrp="1"/>
          </p:cNvSpPr>
          <p:nvPr>
            <p:ph idx="1"/>
          </p:nvPr>
        </p:nvSpPr>
        <p:spPr>
          <a:xfrm>
            <a:off x="322118" y="2088574"/>
            <a:ext cx="10858500" cy="4696690"/>
          </a:xfrm>
        </p:spPr>
        <p:txBody>
          <a:bodyPr>
            <a:normAutofit/>
          </a:bodyPr>
          <a:lstStyle/>
          <a:p>
            <a:endParaRPr lang="en-US" dirty="0"/>
          </a:p>
          <a:p>
            <a:r>
              <a:rPr lang="en-US" sz="2000" dirty="0">
                <a:latin typeface="Times New Roman" panose="02020603050405020304" pitchFamily="18" charset="0"/>
                <a:cs typeface="Times New Roman" panose="02020603050405020304" pitchFamily="18" charset="0"/>
              </a:rPr>
              <a:t>CODA digitally reconstructs 3D tissues from scanned, serially sectioned H&amp;E tissue sections using image registration techniques. The method incorporates deep learning semantic segmentation to label eight distinct tissue types of the human pancreas without incorporation of additional stains.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Using samples from a range of </a:t>
            </a:r>
            <a:r>
              <a:rPr lang="en-US" sz="2400" dirty="0">
                <a:solidFill>
                  <a:srgbClr val="FFC000"/>
                </a:solidFill>
                <a:latin typeface="Times New Roman" panose="02020603050405020304" pitchFamily="18" charset="0"/>
                <a:cs typeface="Times New Roman" panose="02020603050405020304" pitchFamily="18" charset="0"/>
              </a:rPr>
              <a:t>normal, precancerous, and invasive pancreatic cancer tissue</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Map in </a:t>
            </a:r>
            <a:r>
              <a:rPr lang="en-US" sz="2400" dirty="0">
                <a:solidFill>
                  <a:srgbClr val="FFC000"/>
                </a:solidFill>
                <a:latin typeface="Times New Roman" panose="02020603050405020304" pitchFamily="18" charset="0"/>
                <a:cs typeface="Times New Roman" panose="02020603050405020304" pitchFamily="18" charset="0"/>
              </a:rPr>
              <a:t>3D modes of cancer invasion </a:t>
            </a:r>
            <a:r>
              <a:rPr lang="en-US" sz="2400" dirty="0">
                <a:latin typeface="Times New Roman" panose="02020603050405020304" pitchFamily="18" charset="0"/>
                <a:cs typeface="Times New Roman" panose="02020603050405020304" pitchFamily="18" charset="0"/>
              </a:rPr>
              <a:t>in the tumor microenvironment, and emphasize the need for further 3D quantification of biological systems. </a:t>
            </a:r>
          </a:p>
          <a:p>
            <a:r>
              <a:rPr lang="en-US" sz="2400" dirty="0">
                <a:solidFill>
                  <a:srgbClr val="FFC000"/>
                </a:solidFill>
                <a:latin typeface="Times New Roman" panose="02020603050405020304" pitchFamily="18" charset="0"/>
                <a:cs typeface="Times New Roman" panose="02020603050405020304" pitchFamily="18" charset="0"/>
              </a:rPr>
              <a:t>single-cell analysis </a:t>
            </a:r>
            <a:r>
              <a:rPr lang="en-US" sz="2400" dirty="0">
                <a:latin typeface="Times New Roman" panose="02020603050405020304" pitchFamily="18" charset="0"/>
                <a:cs typeface="Times New Roman" panose="02020603050405020304" pitchFamily="18" charset="0"/>
              </a:rPr>
              <a:t>and is utilized here to quantify in 3D cellular content and spatial distributions amongst different non-neoplastic and neoplastic tissue types, information that is important in the design of early detection tests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808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E729-6658-C760-8B08-FBBE2D1E32F1}"/>
              </a:ext>
            </a:extLst>
          </p:cNvPr>
          <p:cNvSpPr>
            <a:spLocks noGrp="1"/>
          </p:cNvSpPr>
          <p:nvPr>
            <p:ph type="title"/>
          </p:nvPr>
        </p:nvSpPr>
        <p:spPr/>
        <p:txBody>
          <a:bodyPr/>
          <a:lstStyle/>
          <a:p>
            <a:r>
              <a:rPr lang="en-US" dirty="0">
                <a:solidFill>
                  <a:srgbClr val="FFC000"/>
                </a:solidFill>
              </a:rPr>
              <a:t>Why CODA for pancreatic ductal adenocarcinoma?</a:t>
            </a:r>
          </a:p>
        </p:txBody>
      </p:sp>
      <p:sp>
        <p:nvSpPr>
          <p:cNvPr id="3" name="Content Placeholder 2">
            <a:extLst>
              <a:ext uri="{FF2B5EF4-FFF2-40B4-BE49-F238E27FC236}">
                <a16:creationId xmlns:a16="http://schemas.microsoft.com/office/drawing/2014/main" id="{44323B33-DB90-0983-8753-8029ED4ABFEE}"/>
              </a:ext>
            </a:extLst>
          </p:cNvPr>
          <p:cNvSpPr>
            <a:spLocks noGrp="1"/>
          </p:cNvSpPr>
          <p:nvPr>
            <p:ph idx="1"/>
          </p:nvPr>
        </p:nvSpPr>
        <p:spPr/>
        <p:txBody>
          <a:bodyPr/>
          <a:lstStyle/>
          <a:p>
            <a:r>
              <a:rPr lang="en-US" dirty="0"/>
              <a:t>inconsistent clearing and poor antibody penetration into the dense desmoplastic stroma that characterizes PDAC, </a:t>
            </a:r>
          </a:p>
          <a:p>
            <a:r>
              <a:rPr lang="en-US" dirty="0"/>
              <a:t> limits on the size of tissues that can be successfully cleared, hinder the power of tissue clearing techniques when applied to pancreatic cancer</a:t>
            </a:r>
          </a:p>
          <a:p>
            <a:r>
              <a:rPr lang="en-US" dirty="0"/>
              <a:t>The reconstruction of serial, hematoxylin and eosin (H&amp;E) stained sections has also been implemented to study disease in 3D.</a:t>
            </a:r>
          </a:p>
          <a:p>
            <a:r>
              <a:rPr lang="en-US" dirty="0"/>
              <a:t> Though time consuming manual annotations or costly immunohistochemical (IHC) labeling or mass spectrometry has been introduced to identify biological components in 3D, the costs and time associated with labelling cellular and structural bodies in serial sections largely limits its applicability.</a:t>
            </a:r>
          </a:p>
        </p:txBody>
      </p:sp>
    </p:spTree>
    <p:extLst>
      <p:ext uri="{BB962C8B-B14F-4D97-AF65-F5344CB8AC3E}">
        <p14:creationId xmlns:p14="http://schemas.microsoft.com/office/powerpoint/2010/main" val="88062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814B-201B-9A86-B92C-9191199E491B}"/>
              </a:ext>
            </a:extLst>
          </p:cNvPr>
          <p:cNvSpPr>
            <a:spLocks noGrp="1"/>
          </p:cNvSpPr>
          <p:nvPr>
            <p:ph type="title"/>
          </p:nvPr>
        </p:nvSpPr>
        <p:spPr/>
        <p:txBody>
          <a:bodyPr/>
          <a:lstStyle/>
          <a:p>
            <a:r>
              <a:rPr lang="en-US" b="1" dirty="0"/>
              <a:t>Introduction</a:t>
            </a:r>
            <a:br>
              <a:rPr lang="en-US" b="1" dirty="0"/>
            </a:br>
            <a:endParaRPr lang="en-US" dirty="0"/>
          </a:p>
        </p:txBody>
      </p:sp>
      <p:sp>
        <p:nvSpPr>
          <p:cNvPr id="3" name="Content Placeholder 2">
            <a:extLst>
              <a:ext uri="{FF2B5EF4-FFF2-40B4-BE49-F238E27FC236}">
                <a16:creationId xmlns:a16="http://schemas.microsoft.com/office/drawing/2014/main" id="{4536DA04-1C2E-A0A4-1036-AB5F022903E8}"/>
              </a:ext>
            </a:extLst>
          </p:cNvPr>
          <p:cNvSpPr>
            <a:spLocks noGrp="1"/>
          </p:cNvSpPr>
          <p:nvPr>
            <p:ph idx="1"/>
          </p:nvPr>
        </p:nvSpPr>
        <p:spPr/>
        <p:txBody>
          <a:bodyPr/>
          <a:lstStyle/>
          <a:p>
            <a:pPr>
              <a:buFont typeface="Arial" panose="020B0604020202020204" pitchFamily="34" charset="0"/>
              <a:buChar char="•"/>
            </a:pPr>
            <a:r>
              <a:rPr lang="en-US" dirty="0"/>
              <a:t>Artificial intelligence is transforming oral pathology by improving diagnostic accuracy and efficiency.</a:t>
            </a:r>
          </a:p>
          <a:p>
            <a:pPr>
              <a:buFont typeface="Arial" panose="020B0604020202020204" pitchFamily="34" charset="0"/>
              <a:buChar char="•"/>
            </a:pPr>
            <a:r>
              <a:rPr lang="en-US" b="1" dirty="0"/>
              <a:t>Key Benefits:</a:t>
            </a:r>
            <a:r>
              <a:rPr lang="en-US" dirty="0"/>
              <a:t> Faster and more precise disease detection.</a:t>
            </a:r>
          </a:p>
          <a:p>
            <a:pPr>
              <a:buFont typeface="Arial" panose="020B0604020202020204" pitchFamily="34" charset="0"/>
              <a:buChar char="•"/>
            </a:pPr>
            <a:r>
              <a:rPr lang="en-US" b="1" dirty="0"/>
              <a:t>Key Challenges:</a:t>
            </a:r>
            <a:r>
              <a:rPr lang="en-US" dirty="0"/>
              <a:t> Data limitations, ethical concerns, financial costs, and adaptation to existing workflows.</a:t>
            </a:r>
          </a:p>
          <a:p>
            <a:endParaRPr lang="en-US" dirty="0"/>
          </a:p>
        </p:txBody>
      </p:sp>
    </p:spTree>
    <p:extLst>
      <p:ext uri="{BB962C8B-B14F-4D97-AF65-F5344CB8AC3E}">
        <p14:creationId xmlns:p14="http://schemas.microsoft.com/office/powerpoint/2010/main" val="3552514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DDBB-F3E5-892C-A1CE-956B5E6ED4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B6CD51-43BF-B7F6-6D12-12039F8C35EA}"/>
              </a:ext>
            </a:extLst>
          </p:cNvPr>
          <p:cNvSpPr>
            <a:spLocks noGrp="1"/>
          </p:cNvSpPr>
          <p:nvPr>
            <p:ph idx="1"/>
          </p:nvPr>
        </p:nvSpPr>
        <p:spPr>
          <a:xfrm>
            <a:off x="6252197" y="342899"/>
            <a:ext cx="5863603" cy="6421583"/>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CODA. A Human pancreatic tissue is formalin fixed, paraffin embedded (FFPE), </a:t>
            </a:r>
            <a:r>
              <a:rPr lang="en-US" dirty="0" err="1">
                <a:latin typeface="Times New Roman" panose="02020603050405020304" pitchFamily="18" charset="0"/>
                <a:cs typeface="Times New Roman" panose="02020603050405020304" pitchFamily="18" charset="0"/>
              </a:rPr>
              <a:t>seriallysectioned</a:t>
            </a:r>
            <a:r>
              <a:rPr lang="en-US" dirty="0">
                <a:latin typeface="Times New Roman" panose="02020603050405020304" pitchFamily="18" charset="0"/>
                <a:cs typeface="Times New Roman" panose="02020603050405020304" pitchFamily="18" charset="0"/>
              </a:rPr>
              <a:t>, stained, and scanned at high resolution. </a:t>
            </a:r>
          </a:p>
          <a:p>
            <a:r>
              <a:rPr lang="en-US" dirty="0">
                <a:latin typeface="Times New Roman" panose="02020603050405020304" pitchFamily="18" charset="0"/>
                <a:cs typeface="Times New Roman" panose="02020603050405020304" pitchFamily="18" charset="0"/>
              </a:rPr>
              <a:t>B Tissue images are registered to create a digital volume. Correlation of tissue image intensity in the </a:t>
            </a:r>
            <a:r>
              <a:rPr lang="en-US" dirty="0" err="1">
                <a:latin typeface="Times New Roman" panose="02020603050405020304" pitchFamily="18" charset="0"/>
                <a:cs typeface="Times New Roman" panose="02020603050405020304" pitchFamily="18" charset="0"/>
              </a:rPr>
              <a:t>xy</a:t>
            </a:r>
            <a:r>
              <a:rPr lang="en-US" dirty="0">
                <a:latin typeface="Times New Roman" panose="02020603050405020304" pitchFamily="18" charset="0"/>
                <a:cs typeface="Times New Roman" panose="02020603050405020304" pitchFamily="18" charset="0"/>
              </a:rPr>
              <a:t> dimension of single tissue sections is used as a reference for registration quality. Correlation of intensity in the z dimension in unregistered image stacks, and registered image stacks with different z-resolutions show that we maintain 99% registration quality with a z resolution of 12µm. </a:t>
            </a:r>
          </a:p>
          <a:p>
            <a:r>
              <a:rPr lang="en-US" dirty="0">
                <a:latin typeface="Times New Roman" panose="02020603050405020304" pitchFamily="18" charset="0"/>
                <a:cs typeface="Times New Roman" panose="02020603050405020304" pitchFamily="18" charset="0"/>
              </a:rPr>
              <a:t>C Cells are identified using the hematoxylin channel of color deconvolved images. 2D serial cell counts are corrected using the in-situ measured nuclear diameter of cells in different tissue bodies. </a:t>
            </a:r>
          </a:p>
          <a:p>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DeepLab</a:t>
            </a:r>
            <a:r>
              <a:rPr lang="en-US" dirty="0">
                <a:latin typeface="Times New Roman" panose="02020603050405020304" pitchFamily="18" charset="0"/>
                <a:cs typeface="Times New Roman" panose="02020603050405020304" pitchFamily="18" charset="0"/>
              </a:rPr>
              <a:t> deep learning semantic segmentation is created using manual annotations of tissue types which are randomly overlaid on large black tiles for training. Tissue images are then labelled to a resolution of 2µm.</a:t>
            </a:r>
          </a:p>
          <a:p>
            <a:r>
              <a:rPr lang="en-US" dirty="0">
                <a:latin typeface="Times New Roman" panose="02020603050405020304" pitchFamily="18" charset="0"/>
                <a:cs typeface="Times New Roman" panose="02020603050405020304" pitchFamily="18" charset="0"/>
              </a:rPr>
              <a:t> E 3D reconstruction of &gt;1000 serially sectioned pancreas tissue. 3D renderings are created at the cm, mm, and µm scale at both the tissue and single cell level.</a:t>
            </a:r>
          </a:p>
        </p:txBody>
      </p:sp>
      <p:pic>
        <p:nvPicPr>
          <p:cNvPr id="5" name="Picture 4">
            <a:extLst>
              <a:ext uri="{FF2B5EF4-FFF2-40B4-BE49-F238E27FC236}">
                <a16:creationId xmlns:a16="http://schemas.microsoft.com/office/drawing/2014/main" id="{599E371F-B6F0-B38C-F6B5-714CEE83F539}"/>
              </a:ext>
            </a:extLst>
          </p:cNvPr>
          <p:cNvPicPr>
            <a:picLocks noChangeAspect="1"/>
          </p:cNvPicPr>
          <p:nvPr/>
        </p:nvPicPr>
        <p:blipFill>
          <a:blip r:embed="rId2"/>
          <a:stretch>
            <a:fillRect/>
          </a:stretch>
        </p:blipFill>
        <p:spPr>
          <a:xfrm>
            <a:off x="0" y="0"/>
            <a:ext cx="6252197" cy="6858000"/>
          </a:xfrm>
          <a:prstGeom prst="rect">
            <a:avLst/>
          </a:prstGeom>
        </p:spPr>
      </p:pic>
    </p:spTree>
    <p:extLst>
      <p:ext uri="{BB962C8B-B14F-4D97-AF65-F5344CB8AC3E}">
        <p14:creationId xmlns:p14="http://schemas.microsoft.com/office/powerpoint/2010/main" val="330954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5442-1987-648B-EBCE-C416D91F510D}"/>
              </a:ext>
            </a:extLst>
          </p:cNvPr>
          <p:cNvSpPr>
            <a:spLocks noGrp="1"/>
          </p:cNvSpPr>
          <p:nvPr>
            <p:ph type="title"/>
          </p:nvPr>
        </p:nvSpPr>
        <p:spPr/>
        <p:txBody>
          <a:bodyPr/>
          <a:lstStyle/>
          <a:p>
            <a:r>
              <a:rPr lang="en-US" sz="7200" b="1" dirty="0">
                <a:solidFill>
                  <a:srgbClr val="FFC000"/>
                </a:solidFill>
              </a:rPr>
              <a:t>At the end CODA is</a:t>
            </a:r>
          </a:p>
        </p:txBody>
      </p:sp>
      <p:sp>
        <p:nvSpPr>
          <p:cNvPr id="3" name="Content Placeholder 2">
            <a:extLst>
              <a:ext uri="{FF2B5EF4-FFF2-40B4-BE49-F238E27FC236}">
                <a16:creationId xmlns:a16="http://schemas.microsoft.com/office/drawing/2014/main" id="{E06B2DF3-55E3-E9FD-0074-B5E627625DF6}"/>
              </a:ext>
            </a:extLst>
          </p:cNvPr>
          <p:cNvSpPr>
            <a:spLocks noGrp="1"/>
          </p:cNvSpPr>
          <p:nvPr>
            <p:ph idx="1"/>
          </p:nvPr>
        </p:nvSpPr>
        <p:spPr>
          <a:xfrm>
            <a:off x="155864" y="1853248"/>
            <a:ext cx="9893989" cy="484888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improve our understanding of </a:t>
            </a:r>
            <a:r>
              <a:rPr lang="en-US" dirty="0" err="1">
                <a:latin typeface="Times New Roman" panose="02020603050405020304" pitchFamily="18" charset="0"/>
                <a:cs typeface="Times New Roman" panose="02020603050405020304" pitchFamily="18" charset="0"/>
              </a:rPr>
              <a:t>tumorogenesis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We showed that CODA outperforms tissue clearing methods in its ability to create easily quantifiable tissue volumes, allowing quantification of deceptively simple concepts such as 3D cell count and density, vascular connectivity, tumor branching and morphology, and cm-scale tissue heterogeneity. </a:t>
            </a:r>
          </a:p>
          <a:p>
            <a:r>
              <a:rPr lang="en-US" dirty="0">
                <a:latin typeface="Times New Roman" panose="02020603050405020304" pitchFamily="18" charset="0"/>
                <a:cs typeface="Times New Roman" panose="02020603050405020304" pitchFamily="18" charset="0"/>
              </a:rPr>
              <a:t> it is impossible to accurately assess the connectivity of branching ductal structures such as </a:t>
            </a:r>
            <a:r>
              <a:rPr lang="en-US" dirty="0" err="1">
                <a:latin typeface="Times New Roman" panose="02020603050405020304" pitchFamily="18" charset="0"/>
                <a:cs typeface="Times New Roman" panose="02020603050405020304" pitchFamily="18" charset="0"/>
              </a:rPr>
              <a:t>PanIN</a:t>
            </a:r>
            <a:r>
              <a:rPr lang="en-US" dirty="0">
                <a:latin typeface="Times New Roman" panose="02020603050405020304" pitchFamily="18" charset="0"/>
                <a:cs typeface="Times New Roman" panose="02020603050405020304" pitchFamily="18" charset="0"/>
              </a:rPr>
              <a:t> and IPMN (which are distinguished by size in 2D), as we have shown that complex glandular lumina can present as distinct objects separated by centimeters of tissue on single histological sections.</a:t>
            </a:r>
          </a:p>
          <a:p>
            <a:r>
              <a:rPr lang="en-US" dirty="0">
                <a:latin typeface="Times New Roman" panose="02020603050405020304" pitchFamily="18" charset="0"/>
                <a:cs typeface="Times New Roman" panose="02020603050405020304" pitchFamily="18" charset="0"/>
              </a:rPr>
              <a:t>the heterogeneity of the pancreatic cancer environment dictates that it is impossible for single histological sections to accurately represent the complex milieu of cancer cell growth and corresponding cell death, desmoplastic tissue development, and immune cell invasion within tumor regions. </a:t>
            </a:r>
          </a:p>
          <a:p>
            <a:r>
              <a:rPr lang="en-US" dirty="0">
                <a:latin typeface="Times New Roman" panose="02020603050405020304" pitchFamily="18" charset="0"/>
                <a:cs typeface="Times New Roman" panose="02020603050405020304" pitchFamily="18" charset="0"/>
              </a:rPr>
              <a:t>CODA is a powerful complement to previous tissue clearing methods and an upgrade to current serial sectioning 3D reconstruction methods as it designed with ease-of-quantifiability of these 3D concepts in mind.</a:t>
            </a:r>
          </a:p>
        </p:txBody>
      </p:sp>
    </p:spTree>
    <p:extLst>
      <p:ext uri="{BB962C8B-B14F-4D97-AF65-F5344CB8AC3E}">
        <p14:creationId xmlns:p14="http://schemas.microsoft.com/office/powerpoint/2010/main" val="1270432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A34B-7F14-9758-D642-566559752852}"/>
              </a:ext>
            </a:extLst>
          </p:cNvPr>
          <p:cNvSpPr>
            <a:spLocks noGrp="1"/>
          </p:cNvSpPr>
          <p:nvPr>
            <p:ph type="title"/>
          </p:nvPr>
        </p:nvSpPr>
        <p:spPr>
          <a:xfrm>
            <a:off x="646111" y="390372"/>
            <a:ext cx="9404723" cy="1400530"/>
          </a:xfrm>
        </p:spPr>
        <p:txBody>
          <a:bodyPr/>
          <a:lstStyle/>
          <a:p>
            <a:endParaRPr lang="en-US" dirty="0"/>
          </a:p>
        </p:txBody>
      </p:sp>
      <p:pic>
        <p:nvPicPr>
          <p:cNvPr id="5" name="Content Placeholder 4" descr="A picture containing text, doll, toy, vector graphics&#10;&#10;Description automatically generated">
            <a:extLst>
              <a:ext uri="{FF2B5EF4-FFF2-40B4-BE49-F238E27FC236}">
                <a16:creationId xmlns:a16="http://schemas.microsoft.com/office/drawing/2014/main" id="{5711A67C-D370-42D4-DE2E-7515F12E15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451" y="245805"/>
            <a:ext cx="9901084" cy="6410633"/>
          </a:xfrm>
        </p:spPr>
      </p:pic>
    </p:spTree>
    <p:extLst>
      <p:ext uri="{BB962C8B-B14F-4D97-AF65-F5344CB8AC3E}">
        <p14:creationId xmlns:p14="http://schemas.microsoft.com/office/powerpoint/2010/main" val="114412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BFDF4-E3AF-729F-BE28-16A03E32675F}"/>
              </a:ext>
            </a:extLst>
          </p:cNvPr>
          <p:cNvSpPr>
            <a:spLocks noGrp="1"/>
          </p:cNvSpPr>
          <p:nvPr>
            <p:ph type="title"/>
          </p:nvPr>
        </p:nvSpPr>
        <p:spPr/>
        <p:txBody>
          <a:bodyPr/>
          <a:lstStyle/>
          <a:p>
            <a:r>
              <a:rPr lang="en-US" b="1" dirty="0"/>
              <a:t>Artificial Intelligence in Oral Cancer Diagnosis</a:t>
            </a:r>
            <a:br>
              <a:rPr lang="en-US" b="1" dirty="0"/>
            </a:br>
            <a:endParaRPr lang="en-US" dirty="0"/>
          </a:p>
        </p:txBody>
      </p:sp>
      <p:sp>
        <p:nvSpPr>
          <p:cNvPr id="3" name="Content Placeholder 2">
            <a:extLst>
              <a:ext uri="{FF2B5EF4-FFF2-40B4-BE49-F238E27FC236}">
                <a16:creationId xmlns:a16="http://schemas.microsoft.com/office/drawing/2014/main" id="{4D073E24-07F6-4EDE-BB2F-722D3BB43412}"/>
              </a:ext>
            </a:extLst>
          </p:cNvPr>
          <p:cNvSpPr>
            <a:spLocks noGrp="1"/>
          </p:cNvSpPr>
          <p:nvPr>
            <p:ph idx="1"/>
          </p:nvPr>
        </p:nvSpPr>
        <p:spPr/>
        <p:txBody>
          <a:bodyPr/>
          <a:lstStyle/>
          <a:p>
            <a:pPr>
              <a:buFont typeface="Arial" panose="020B0604020202020204" pitchFamily="34" charset="0"/>
              <a:buChar char="•"/>
            </a:pPr>
            <a:r>
              <a:rPr lang="en-US" dirty="0"/>
              <a:t>Artificial intelligence enhances early detection and diagnostic accuracy.</a:t>
            </a:r>
          </a:p>
          <a:p>
            <a:pPr>
              <a:buFont typeface="Arial" panose="020B0604020202020204" pitchFamily="34" charset="0"/>
              <a:buChar char="•"/>
            </a:pPr>
            <a:r>
              <a:rPr lang="en-US" b="1" dirty="0"/>
              <a:t>Techniques:</a:t>
            </a:r>
            <a:r>
              <a:rPr lang="en-US" dirty="0"/>
              <a:t> Clinical imaging, whole slide imaging, cytology slides, and optical coherence tomography.</a:t>
            </a:r>
          </a:p>
          <a:p>
            <a:endParaRPr lang="en-US" dirty="0"/>
          </a:p>
        </p:txBody>
      </p:sp>
    </p:spTree>
    <p:extLst>
      <p:ext uri="{BB962C8B-B14F-4D97-AF65-F5344CB8AC3E}">
        <p14:creationId xmlns:p14="http://schemas.microsoft.com/office/powerpoint/2010/main" val="127905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7D2BB7E-A61D-CE61-C8D5-EAC22E892330}"/>
              </a:ext>
            </a:extLst>
          </p:cNvPr>
          <p:cNvSpPr>
            <a:spLocks noGrp="1"/>
          </p:cNvSpPr>
          <p:nvPr>
            <p:ph type="title"/>
          </p:nvPr>
        </p:nvSpPr>
        <p:spPr>
          <a:xfrm>
            <a:off x="648930" y="629267"/>
            <a:ext cx="9252154" cy="1016654"/>
          </a:xfrm>
        </p:spPr>
        <p:txBody>
          <a:bodyPr>
            <a:normAutofit/>
          </a:bodyPr>
          <a:lstStyle/>
          <a:p>
            <a:pPr>
              <a:lnSpc>
                <a:spcPct val="90000"/>
              </a:lnSpc>
            </a:pPr>
            <a:r>
              <a:rPr lang="en-US" sz="2900" b="1">
                <a:solidFill>
                  <a:srgbClr val="EBEBEB"/>
                </a:solidFill>
              </a:rPr>
              <a:t>Artificial Intelligence in Intraoral Photography</a:t>
            </a:r>
            <a:br>
              <a:rPr lang="en-US" sz="2900" b="1">
                <a:solidFill>
                  <a:srgbClr val="EBEBEB"/>
                </a:solidFill>
              </a:rPr>
            </a:br>
            <a:endParaRPr lang="en-US" sz="2900">
              <a:solidFill>
                <a:srgbClr val="EBEBEB"/>
              </a:solidFill>
            </a:endParaRPr>
          </a:p>
        </p:txBody>
      </p:sp>
      <p:sp useBgFill="1">
        <p:nvSpPr>
          <p:cNvPr id="26" name="Freeform: Shape 2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8D72BFDD-2E98-445D-DBCF-D753652B89F9}"/>
              </a:ext>
            </a:extLst>
          </p:cNvPr>
          <p:cNvSpPr>
            <a:spLocks noGrp="1"/>
          </p:cNvSpPr>
          <p:nvPr>
            <p:ph idx="1"/>
          </p:nvPr>
        </p:nvSpPr>
        <p:spPr>
          <a:xfrm>
            <a:off x="648931" y="2548281"/>
            <a:ext cx="5122606" cy="3658689"/>
          </a:xfrm>
        </p:spPr>
        <p:txBody>
          <a:bodyPr>
            <a:normAutofit/>
          </a:bodyPr>
          <a:lstStyle/>
          <a:p>
            <a:pPr>
              <a:buFont typeface="Arial" panose="020B0604020202020204" pitchFamily="34" charset="0"/>
              <a:buChar char="•"/>
            </a:pPr>
            <a:r>
              <a:rPr lang="en-US" b="1" dirty="0"/>
              <a:t>Model:</a:t>
            </a:r>
            <a:r>
              <a:rPr lang="en-US" dirty="0"/>
              <a:t> Deep Belief Networks.</a:t>
            </a:r>
          </a:p>
          <a:p>
            <a:pPr>
              <a:buFont typeface="Arial" panose="020B0604020202020204" pitchFamily="34" charset="0"/>
              <a:buChar char="•"/>
            </a:pPr>
            <a:r>
              <a:rPr lang="en-US" b="1" dirty="0"/>
              <a:t>Precision:</a:t>
            </a:r>
            <a:r>
              <a:rPr lang="en-US" dirty="0"/>
              <a:t> Approximately 97.7 percent.</a:t>
            </a:r>
          </a:p>
          <a:p>
            <a:pPr>
              <a:buFont typeface="Arial" panose="020B0604020202020204" pitchFamily="34" charset="0"/>
              <a:buChar char="•"/>
            </a:pPr>
            <a:r>
              <a:rPr lang="en-US" b="1" dirty="0"/>
              <a:t>Challenges:</a:t>
            </a:r>
            <a:r>
              <a:rPr lang="en-US" dirty="0"/>
              <a:t> Limited data availability and imbalance in sample classifications.</a:t>
            </a:r>
          </a:p>
          <a:p>
            <a:endParaRPr lang="en-US" dirty="0"/>
          </a:p>
        </p:txBody>
      </p:sp>
      <p:pic>
        <p:nvPicPr>
          <p:cNvPr id="4" name="Picture 3">
            <a:extLst>
              <a:ext uri="{FF2B5EF4-FFF2-40B4-BE49-F238E27FC236}">
                <a16:creationId xmlns:a16="http://schemas.microsoft.com/office/drawing/2014/main" id="{B7946A30-7714-0A01-E9E7-D55AE61E8D17}"/>
              </a:ext>
            </a:extLst>
          </p:cNvPr>
          <p:cNvPicPr>
            <a:picLocks noChangeAspect="1"/>
          </p:cNvPicPr>
          <p:nvPr/>
        </p:nvPicPr>
        <p:blipFill>
          <a:blip r:embed="rId2"/>
          <a:stretch>
            <a:fillRect/>
          </a:stretch>
        </p:blipFill>
        <p:spPr>
          <a:xfrm>
            <a:off x="6091916" y="2977194"/>
            <a:ext cx="5451627" cy="2804191"/>
          </a:xfrm>
          <a:prstGeom prst="rect">
            <a:avLst/>
          </a:prstGeom>
          <a:effectLst/>
        </p:spPr>
      </p:pic>
    </p:spTree>
    <p:extLst>
      <p:ext uri="{BB962C8B-B14F-4D97-AF65-F5344CB8AC3E}">
        <p14:creationId xmlns:p14="http://schemas.microsoft.com/office/powerpoint/2010/main" val="303226324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1F15F2D-6CAD-BF29-376A-2EF87942E334}"/>
              </a:ext>
            </a:extLst>
          </p:cNvPr>
          <p:cNvSpPr>
            <a:spLocks noGrp="1"/>
          </p:cNvSpPr>
          <p:nvPr>
            <p:ph type="title"/>
          </p:nvPr>
        </p:nvSpPr>
        <p:spPr>
          <a:xfrm>
            <a:off x="648930" y="629267"/>
            <a:ext cx="9252154" cy="1016654"/>
          </a:xfrm>
        </p:spPr>
        <p:txBody>
          <a:bodyPr>
            <a:normAutofit/>
          </a:bodyPr>
          <a:lstStyle/>
          <a:p>
            <a:pPr>
              <a:lnSpc>
                <a:spcPct val="90000"/>
              </a:lnSpc>
            </a:pPr>
            <a:r>
              <a:rPr lang="en-US" sz="3300" b="1">
                <a:solidFill>
                  <a:srgbClr val="EBEBEB"/>
                </a:solidFill>
              </a:rPr>
              <a:t>Artificial Intelligence in Pathological Slides</a:t>
            </a:r>
            <a:br>
              <a:rPr lang="en-US" sz="3300" b="1">
                <a:solidFill>
                  <a:srgbClr val="EBEBEB"/>
                </a:solidFill>
              </a:rPr>
            </a:br>
            <a:endParaRPr lang="en-US" sz="3300">
              <a:solidFill>
                <a:srgbClr val="EBEBEB"/>
              </a:solidFill>
            </a:endParaRPr>
          </a:p>
        </p:txBody>
      </p:sp>
      <p:sp useBgFill="1">
        <p:nvSpPr>
          <p:cNvPr id="1037" name="Freeform: Shape 103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BF7063A1-9F1B-EA1A-0C07-212026FCF6CA}"/>
              </a:ext>
            </a:extLst>
          </p:cNvPr>
          <p:cNvSpPr>
            <a:spLocks noGrp="1"/>
          </p:cNvSpPr>
          <p:nvPr>
            <p:ph idx="1"/>
          </p:nvPr>
        </p:nvSpPr>
        <p:spPr>
          <a:xfrm>
            <a:off x="648931" y="2548281"/>
            <a:ext cx="5122606" cy="3658689"/>
          </a:xfrm>
        </p:spPr>
        <p:txBody>
          <a:bodyPr>
            <a:normAutofit/>
          </a:bodyPr>
          <a:lstStyle/>
          <a:p>
            <a:pPr>
              <a:buFont typeface="Arial" panose="020B0604020202020204" pitchFamily="34" charset="0"/>
              <a:buChar char="•"/>
            </a:pPr>
            <a:r>
              <a:rPr lang="en-US" b="1" dirty="0"/>
              <a:t>Model:</a:t>
            </a:r>
            <a:r>
              <a:rPr lang="en-US" dirty="0"/>
              <a:t> Convolutional Neural Networks combined with Artificial Neural Networks and </a:t>
            </a:r>
            <a:r>
              <a:rPr lang="en-US" dirty="0" err="1"/>
              <a:t>XGBoost</a:t>
            </a:r>
            <a:r>
              <a:rPr lang="en-US" dirty="0"/>
              <a:t>.</a:t>
            </a:r>
          </a:p>
          <a:p>
            <a:pPr>
              <a:buFont typeface="Arial" panose="020B0604020202020204" pitchFamily="34" charset="0"/>
              <a:buChar char="•"/>
            </a:pPr>
            <a:r>
              <a:rPr lang="en-US" b="1" dirty="0"/>
              <a:t>Accuracy:</a:t>
            </a:r>
            <a:r>
              <a:rPr lang="en-US" dirty="0"/>
              <a:t> 99.3 percent.</a:t>
            </a:r>
          </a:p>
          <a:p>
            <a:pPr>
              <a:buFont typeface="Arial" panose="020B0604020202020204" pitchFamily="34" charset="0"/>
              <a:buChar char="•"/>
            </a:pPr>
            <a:r>
              <a:rPr lang="en-US" b="1" dirty="0"/>
              <a:t>Challenges:</a:t>
            </a:r>
            <a:r>
              <a:rPr lang="en-US" dirty="0"/>
              <a:t> Requires high-quality datasets and has issues with model transparency.</a:t>
            </a:r>
          </a:p>
          <a:p>
            <a:endParaRPr lang="en-US" dirty="0"/>
          </a:p>
        </p:txBody>
      </p:sp>
      <p:pic>
        <p:nvPicPr>
          <p:cNvPr id="1026" name="Picture 2" descr="Frontiers | HN-CNN: A Heterogeneous Network Based on Convolutional Neural  Network for m7 G Site Disease Association Prediction">
            <a:extLst>
              <a:ext uri="{FF2B5EF4-FFF2-40B4-BE49-F238E27FC236}">
                <a16:creationId xmlns:a16="http://schemas.microsoft.com/office/drawing/2014/main" id="{D49FC77C-29F7-AA8E-BB72-6B58E1A064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1916" y="2995940"/>
            <a:ext cx="5451627" cy="276670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05319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14C098F-A90F-4C2B-D678-7E096874332F}"/>
              </a:ext>
            </a:extLst>
          </p:cNvPr>
          <p:cNvSpPr>
            <a:spLocks noGrp="1"/>
          </p:cNvSpPr>
          <p:nvPr>
            <p:ph type="title"/>
          </p:nvPr>
        </p:nvSpPr>
        <p:spPr>
          <a:xfrm>
            <a:off x="648930" y="629267"/>
            <a:ext cx="9252154" cy="1016654"/>
          </a:xfrm>
        </p:spPr>
        <p:txBody>
          <a:bodyPr>
            <a:normAutofit/>
          </a:bodyPr>
          <a:lstStyle/>
          <a:p>
            <a:pPr>
              <a:lnSpc>
                <a:spcPct val="90000"/>
              </a:lnSpc>
            </a:pPr>
            <a:r>
              <a:rPr lang="en-US" sz="2900" b="1">
                <a:solidFill>
                  <a:srgbClr val="EBEBEB"/>
                </a:solidFill>
              </a:rPr>
              <a:t>Artificial Intelligence in Noninvasive Screening</a:t>
            </a:r>
            <a:br>
              <a:rPr lang="en-US" sz="2900" b="1">
                <a:solidFill>
                  <a:srgbClr val="EBEBEB"/>
                </a:solidFill>
              </a:rPr>
            </a:br>
            <a:endParaRPr lang="en-US" sz="2900">
              <a:solidFill>
                <a:srgbClr val="EBEBEB"/>
              </a:solidFill>
            </a:endParaRPr>
          </a:p>
        </p:txBody>
      </p:sp>
      <p:sp useBgFill="1">
        <p:nvSpPr>
          <p:cNvPr id="28" name="Freeform: Shape 27">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9F09F429-2241-7734-E967-62DE9ACA2399}"/>
              </a:ext>
            </a:extLst>
          </p:cNvPr>
          <p:cNvSpPr>
            <a:spLocks noGrp="1"/>
          </p:cNvSpPr>
          <p:nvPr>
            <p:ph idx="1"/>
          </p:nvPr>
        </p:nvSpPr>
        <p:spPr>
          <a:xfrm>
            <a:off x="648931" y="2548281"/>
            <a:ext cx="5122606" cy="3658689"/>
          </a:xfrm>
        </p:spPr>
        <p:txBody>
          <a:bodyPr>
            <a:normAutofit/>
          </a:bodyPr>
          <a:lstStyle/>
          <a:p>
            <a:pPr>
              <a:buFont typeface="Arial" panose="020B0604020202020204" pitchFamily="34" charset="0"/>
              <a:buChar char="•"/>
            </a:pPr>
            <a:r>
              <a:rPr lang="en-US" b="1"/>
              <a:t>Cytology Slide Analysis:</a:t>
            </a:r>
            <a:r>
              <a:rPr lang="en-US"/>
              <a:t> Automates evaluation, improving screening efficiency.</a:t>
            </a:r>
          </a:p>
          <a:p>
            <a:pPr>
              <a:buFont typeface="Arial" panose="020B0604020202020204" pitchFamily="34" charset="0"/>
              <a:buChar char="•"/>
            </a:pPr>
            <a:r>
              <a:rPr lang="en-US" b="1"/>
              <a:t>Optical Coherence Tomography with Artificial Intelligence:</a:t>
            </a:r>
            <a:r>
              <a:rPr lang="en-US"/>
              <a:t> 91.6 percent accuracy for noninvasive cancer detection.</a:t>
            </a:r>
          </a:p>
          <a:p>
            <a:pPr>
              <a:buFont typeface="Arial" panose="020B0604020202020204" pitchFamily="34" charset="0"/>
              <a:buChar char="•"/>
            </a:pPr>
            <a:r>
              <a:rPr lang="en-US" b="1"/>
              <a:t>Challenges:</a:t>
            </a:r>
            <a:r>
              <a:rPr lang="en-US"/>
              <a:t> Lower sensitivity for high-risk lesions and dependency on dataset quality.</a:t>
            </a:r>
          </a:p>
          <a:p>
            <a:endParaRPr lang="en-US"/>
          </a:p>
        </p:txBody>
      </p:sp>
      <p:pic>
        <p:nvPicPr>
          <p:cNvPr id="7" name="Picture 6">
            <a:extLst>
              <a:ext uri="{FF2B5EF4-FFF2-40B4-BE49-F238E27FC236}">
                <a16:creationId xmlns:a16="http://schemas.microsoft.com/office/drawing/2014/main" id="{A0B732E7-3DCC-30A9-5261-5C9EE56841C6}"/>
              </a:ext>
            </a:extLst>
          </p:cNvPr>
          <p:cNvPicPr>
            <a:picLocks noChangeAspect="1"/>
          </p:cNvPicPr>
          <p:nvPr/>
        </p:nvPicPr>
        <p:blipFill>
          <a:blip r:embed="rId2"/>
          <a:stretch>
            <a:fillRect/>
          </a:stretch>
        </p:blipFill>
        <p:spPr>
          <a:xfrm>
            <a:off x="6091916" y="2621140"/>
            <a:ext cx="5451627" cy="3516299"/>
          </a:xfrm>
          <a:prstGeom prst="rect">
            <a:avLst/>
          </a:prstGeom>
          <a:effectLst/>
        </p:spPr>
      </p:pic>
      <p:sp>
        <p:nvSpPr>
          <p:cNvPr id="5" name="AutoShape 2" descr="Artificial Intelligence Optical Coherence Tomography EOCT 1​ Price">
            <a:extLst>
              <a:ext uri="{FF2B5EF4-FFF2-40B4-BE49-F238E27FC236}">
                <a16:creationId xmlns:a16="http://schemas.microsoft.com/office/drawing/2014/main" id="{F2E6F7A0-C03D-BF98-BC8E-9042F76F1E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Artificial Intelligence Optical Coherence Tomography EOCT 1​ Price">
            <a:extLst>
              <a:ext uri="{FF2B5EF4-FFF2-40B4-BE49-F238E27FC236}">
                <a16:creationId xmlns:a16="http://schemas.microsoft.com/office/drawing/2014/main" id="{5B30F8C6-9F9F-E501-15FF-5EE0B625B5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835880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AACD-3467-3B45-96B5-9AB997832321}"/>
              </a:ext>
            </a:extLst>
          </p:cNvPr>
          <p:cNvSpPr>
            <a:spLocks noGrp="1"/>
          </p:cNvSpPr>
          <p:nvPr>
            <p:ph type="title"/>
          </p:nvPr>
        </p:nvSpPr>
        <p:spPr>
          <a:xfrm>
            <a:off x="648930" y="629266"/>
            <a:ext cx="9252154" cy="1223983"/>
          </a:xfrm>
        </p:spPr>
        <p:txBody>
          <a:bodyPr>
            <a:normAutofit/>
          </a:bodyPr>
          <a:lstStyle/>
          <a:p>
            <a:pPr>
              <a:lnSpc>
                <a:spcPct val="90000"/>
              </a:lnSpc>
            </a:pPr>
            <a:r>
              <a:rPr lang="en-US" sz="2900" b="1"/>
              <a:t>Artificial Intelligence in Workflow Optimization</a:t>
            </a:r>
            <a:br>
              <a:rPr lang="en-US" sz="2900" b="1"/>
            </a:br>
            <a:endParaRPr lang="en-US" sz="2900"/>
          </a:p>
        </p:txBody>
      </p:sp>
      <p:sp>
        <p:nvSpPr>
          <p:cNvPr id="3" name="Content Placeholder 2">
            <a:extLst>
              <a:ext uri="{FF2B5EF4-FFF2-40B4-BE49-F238E27FC236}">
                <a16:creationId xmlns:a16="http://schemas.microsoft.com/office/drawing/2014/main" id="{A2A98803-B230-B79E-408A-5CB61D35D44A}"/>
              </a:ext>
            </a:extLst>
          </p:cNvPr>
          <p:cNvSpPr>
            <a:spLocks noGrp="1"/>
          </p:cNvSpPr>
          <p:nvPr>
            <p:ph idx="1"/>
          </p:nvPr>
        </p:nvSpPr>
        <p:spPr>
          <a:xfrm>
            <a:off x="1103311" y="2052214"/>
            <a:ext cx="4338409" cy="4196185"/>
          </a:xfrm>
        </p:spPr>
        <p:txBody>
          <a:bodyPr>
            <a:normAutofit/>
          </a:bodyPr>
          <a:lstStyle/>
          <a:p>
            <a:pPr>
              <a:buFont typeface="Arial" panose="020B0604020202020204" pitchFamily="34" charset="0"/>
              <a:buChar char="•"/>
            </a:pPr>
            <a:r>
              <a:rPr lang="en-US" b="1" dirty="0"/>
              <a:t>Impetus:</a:t>
            </a:r>
            <a:r>
              <a:rPr lang="en-US" dirty="0"/>
              <a:t> Artificial intelligence tool assisting in tumor detection.</a:t>
            </a:r>
          </a:p>
          <a:p>
            <a:pPr>
              <a:buFont typeface="Arial" panose="020B0604020202020204" pitchFamily="34" charset="0"/>
              <a:buChar char="•"/>
            </a:pPr>
            <a:r>
              <a:rPr lang="en-US" b="1" dirty="0"/>
              <a:t>QuPath:</a:t>
            </a:r>
            <a:r>
              <a:rPr lang="en-US" dirty="0"/>
              <a:t> Digital pathology software improving biomarker analysis.</a:t>
            </a:r>
          </a:p>
          <a:p>
            <a:pPr>
              <a:buFont typeface="Arial" panose="020B0604020202020204" pitchFamily="34" charset="0"/>
              <a:buChar char="•"/>
            </a:pPr>
            <a:r>
              <a:rPr lang="en-US" b="1" dirty="0"/>
              <a:t>Natural Language Processing:</a:t>
            </a:r>
            <a:r>
              <a:rPr lang="en-US" dirty="0"/>
              <a:t> Artificial intelligence-based scribes streamline clinical documentation.</a:t>
            </a:r>
          </a:p>
          <a:p>
            <a:endParaRPr lang="en-US" dirty="0"/>
          </a:p>
        </p:txBody>
      </p:sp>
      <p:pic>
        <p:nvPicPr>
          <p:cNvPr id="3076" name="Picture 4" descr="QuPath">
            <a:extLst>
              <a:ext uri="{FF2B5EF4-FFF2-40B4-BE49-F238E27FC236}">
                <a16:creationId xmlns:a16="http://schemas.microsoft.com/office/drawing/2014/main" id="{253CF9D6-C5F7-53BD-9A94-22F99D8D8B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1916" y="2787399"/>
            <a:ext cx="5451627" cy="2725813"/>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04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6859-6FB7-9E52-A4B2-2EC2281E7CE1}"/>
              </a:ext>
            </a:extLst>
          </p:cNvPr>
          <p:cNvSpPr>
            <a:spLocks noGrp="1"/>
          </p:cNvSpPr>
          <p:nvPr>
            <p:ph type="title"/>
          </p:nvPr>
        </p:nvSpPr>
        <p:spPr/>
        <p:txBody>
          <a:bodyPr/>
          <a:lstStyle/>
          <a:p>
            <a:r>
              <a:rPr lang="en-US" b="1" dirty="0"/>
              <a:t>Challenges in Artificial Intelligence Adoption</a:t>
            </a:r>
            <a:br>
              <a:rPr lang="en-US" b="1" dirty="0"/>
            </a:br>
            <a:endParaRPr lang="en-US" dirty="0"/>
          </a:p>
        </p:txBody>
      </p:sp>
      <p:sp>
        <p:nvSpPr>
          <p:cNvPr id="3" name="Content Placeholder 2">
            <a:extLst>
              <a:ext uri="{FF2B5EF4-FFF2-40B4-BE49-F238E27FC236}">
                <a16:creationId xmlns:a16="http://schemas.microsoft.com/office/drawing/2014/main" id="{CE951DF0-5021-D8F1-18FB-B013D1FC3AE6}"/>
              </a:ext>
            </a:extLst>
          </p:cNvPr>
          <p:cNvSpPr>
            <a:spLocks noGrp="1"/>
          </p:cNvSpPr>
          <p:nvPr>
            <p:ph idx="1"/>
          </p:nvPr>
        </p:nvSpPr>
        <p:spPr/>
        <p:txBody>
          <a:bodyPr/>
          <a:lstStyle/>
          <a:p>
            <a:pPr>
              <a:buFont typeface="Arial" panose="020B0604020202020204" pitchFamily="34" charset="0"/>
              <a:buChar char="•"/>
            </a:pPr>
            <a:r>
              <a:rPr lang="en-US" b="1" dirty="0"/>
              <a:t>Data Limitations:</a:t>
            </a:r>
            <a:r>
              <a:rPr lang="en-US" dirty="0"/>
              <a:t> Artificial intelligence requires large, diverse, high-quality datasets.</a:t>
            </a:r>
          </a:p>
          <a:p>
            <a:pPr>
              <a:buFont typeface="Arial" panose="020B0604020202020204" pitchFamily="34" charset="0"/>
              <a:buChar char="•"/>
            </a:pPr>
            <a:r>
              <a:rPr lang="en-US" b="1" dirty="0"/>
              <a:t>Generalization Issues:</a:t>
            </a:r>
            <a:r>
              <a:rPr lang="en-US" dirty="0"/>
              <a:t> Models struggle to perform consistently across different patient populations.</a:t>
            </a:r>
          </a:p>
          <a:p>
            <a:pPr>
              <a:buFont typeface="Arial" panose="020B0604020202020204" pitchFamily="34" charset="0"/>
              <a:buChar char="•"/>
            </a:pPr>
            <a:r>
              <a:rPr lang="en-US" b="1" dirty="0"/>
              <a:t>Ethical and Legal Concerns:</a:t>
            </a:r>
            <a:r>
              <a:rPr lang="en-US" dirty="0"/>
              <a:t> Compliance with patient privacy laws and medical regulations.</a:t>
            </a:r>
          </a:p>
          <a:p>
            <a:pPr>
              <a:buFont typeface="Arial" panose="020B0604020202020204" pitchFamily="34" charset="0"/>
              <a:buChar char="•"/>
            </a:pPr>
            <a:r>
              <a:rPr lang="en-US" b="1" dirty="0"/>
              <a:t>Financial Barriers:</a:t>
            </a:r>
            <a:r>
              <a:rPr lang="en-US" dirty="0"/>
              <a:t> High implementation and maintenance costs.</a:t>
            </a:r>
          </a:p>
          <a:p>
            <a:pPr>
              <a:buFont typeface="Arial" panose="020B0604020202020204" pitchFamily="34" charset="0"/>
              <a:buChar char="•"/>
            </a:pPr>
            <a:r>
              <a:rPr lang="en-US" b="1" dirty="0"/>
              <a:t>Integration into Practice:</a:t>
            </a:r>
            <a:r>
              <a:rPr lang="en-US" dirty="0"/>
              <a:t> Requires training and acceptance among pathologists.</a:t>
            </a:r>
          </a:p>
          <a:p>
            <a:endParaRPr lang="en-US" dirty="0"/>
          </a:p>
        </p:txBody>
      </p:sp>
    </p:spTree>
    <p:extLst>
      <p:ext uri="{BB962C8B-B14F-4D97-AF65-F5344CB8AC3E}">
        <p14:creationId xmlns:p14="http://schemas.microsoft.com/office/powerpoint/2010/main" val="63053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9FB8-9A03-9EA5-8C53-51898ECEE38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6B7516D-7734-B370-B607-8634392DF9AA}"/>
              </a:ext>
            </a:extLst>
          </p:cNvPr>
          <p:cNvSpPr>
            <a:spLocks noGrp="1"/>
          </p:cNvSpPr>
          <p:nvPr>
            <p:ph idx="1"/>
          </p:nvPr>
        </p:nvSpPr>
        <p:spPr/>
        <p:txBody>
          <a:bodyPr>
            <a:normAutofit/>
          </a:bodyPr>
          <a:lstStyle/>
          <a:p>
            <a:r>
              <a:rPr lang="en-US" sz="3600" b="1" dirty="0">
                <a:solidFill>
                  <a:schemeClr val="accent3">
                    <a:lumMod val="60000"/>
                    <a:lumOff val="40000"/>
                  </a:schemeClr>
                </a:solidFill>
              </a:rPr>
              <a:t>Three-Dimensional Approaches in Histopathological Tissue Clearing System</a:t>
            </a:r>
          </a:p>
          <a:p>
            <a:r>
              <a:rPr lang="en-US" sz="3600" b="1" dirty="0">
                <a:solidFill>
                  <a:schemeClr val="accent3">
                    <a:lumMod val="60000"/>
                    <a:lumOff val="40000"/>
                  </a:schemeClr>
                </a:solidFill>
              </a:rPr>
              <a:t>CODA 3D reconstruction and labelling of serial histological sections</a:t>
            </a:r>
            <a:endParaRPr lang="en-US" sz="2800" b="1" dirty="0">
              <a:solidFill>
                <a:schemeClr val="accent3">
                  <a:lumMod val="60000"/>
                  <a:lumOff val="40000"/>
                </a:schemeClr>
              </a:solidFill>
            </a:endParaRPr>
          </a:p>
        </p:txBody>
      </p:sp>
    </p:spTree>
    <p:extLst>
      <p:ext uri="{BB962C8B-B14F-4D97-AF65-F5344CB8AC3E}">
        <p14:creationId xmlns:p14="http://schemas.microsoft.com/office/powerpoint/2010/main" val="4220241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220</TotalTime>
  <Words>1355</Words>
  <Application>Microsoft Office PowerPoint</Application>
  <PresentationFormat>Widescreen</PresentationFormat>
  <Paragraphs>96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Times New Roman</vt:lpstr>
      <vt:lpstr>Wingdings 3</vt:lpstr>
      <vt:lpstr>Ion</vt:lpstr>
      <vt:lpstr>Artificial Intelligence In Oral And Maxillofacial Pathology</vt:lpstr>
      <vt:lpstr>Introduction </vt:lpstr>
      <vt:lpstr>Artificial Intelligence in Oral Cancer Diagnosis </vt:lpstr>
      <vt:lpstr>Artificial Intelligence in Intraoral Photography </vt:lpstr>
      <vt:lpstr>Artificial Intelligence in Pathological Slides </vt:lpstr>
      <vt:lpstr>Artificial Intelligence in Noninvasive Screening </vt:lpstr>
      <vt:lpstr>Artificial Intelligence in Workflow Optimization </vt:lpstr>
      <vt:lpstr>Challenges in Artificial Intelligence Adoption </vt:lpstr>
      <vt:lpstr>PowerPoint Presentation</vt:lpstr>
      <vt:lpstr>Three-Dimensional Approaches in Histopathological Tissue Clearing System</vt:lpstr>
      <vt:lpstr>optical instruments </vt:lpstr>
      <vt:lpstr>Tissue clearing</vt:lpstr>
      <vt:lpstr>Techniques  </vt:lpstr>
      <vt:lpstr>PowerPoint Presentation</vt:lpstr>
      <vt:lpstr>PowerPoint Presentation</vt:lpstr>
      <vt:lpstr>Immunoflourescence + confocal microscope</vt:lpstr>
      <vt:lpstr>Clarity</vt:lpstr>
      <vt:lpstr>CODA 3D reconstruction and labelling of serial histological sections </vt:lpstr>
      <vt:lpstr>Why CODA for pancreatic ductal adenocarcinoma?</vt:lpstr>
      <vt:lpstr>PowerPoint Presentation</vt:lpstr>
      <vt:lpstr>At the end CODA 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and Maxillofacial Pathology in Three Dimensions</dc:title>
  <dc:creator>Ali Ghaith</dc:creator>
  <cp:lastModifiedBy>abdalbasit Fatihallah</cp:lastModifiedBy>
  <cp:revision>4</cp:revision>
  <dcterms:created xsi:type="dcterms:W3CDTF">2022-11-07T21:17:34Z</dcterms:created>
  <dcterms:modified xsi:type="dcterms:W3CDTF">2025-02-09T12:41:15Z</dcterms:modified>
</cp:coreProperties>
</file>