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62" r:id="rId5"/>
    <p:sldId id="258" r:id="rId6"/>
    <p:sldId id="259" r:id="rId7"/>
    <p:sldId id="260" r:id="rId8"/>
    <p:sldId id="261" r:id="rId9"/>
    <p:sldId id="269" r:id="rId10"/>
    <p:sldId id="264" r:id="rId11"/>
    <p:sldId id="265" r:id="rId12"/>
    <p:sldId id="271" r:id="rId13"/>
    <p:sldId id="290" r:id="rId14"/>
    <p:sldId id="279" r:id="rId15"/>
    <p:sldId id="280" r:id="rId16"/>
    <p:sldId id="272" r:id="rId17"/>
    <p:sldId id="281" r:id="rId18"/>
    <p:sldId id="274" r:id="rId19"/>
    <p:sldId id="276" r:id="rId20"/>
    <p:sldId id="289" r:id="rId21"/>
    <p:sldId id="283" r:id="rId22"/>
    <p:sldId id="284" r:id="rId23"/>
    <p:sldId id="285" r:id="rId24"/>
    <p:sldId id="286" r:id="rId25"/>
    <p:sldId id="278" r:id="rId26"/>
    <p:sldId id="287" r:id="rId27"/>
    <p:sldId id="288"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2E8D-7ACB-0606-144E-5DD8D6888C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00A9F7-DD03-D65C-E0C3-00CBBDA266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8839C4-1928-4921-830A-0A57E4A0FB64}"/>
              </a:ext>
            </a:extLst>
          </p:cNvPr>
          <p:cNvSpPr>
            <a:spLocks noGrp="1"/>
          </p:cNvSpPr>
          <p:nvPr>
            <p:ph type="dt" sz="half" idx="10"/>
          </p:nvPr>
        </p:nvSpPr>
        <p:spPr/>
        <p:txBody>
          <a:bodyPr/>
          <a:lstStyle/>
          <a:p>
            <a:fld id="{F6491130-C26D-41C6-8A02-1E2FB3FD2334}" type="datetimeFigureOut">
              <a:rPr lang="en-US" smtClean="0"/>
              <a:t>5/9/2025</a:t>
            </a:fld>
            <a:endParaRPr lang="en-US"/>
          </a:p>
        </p:txBody>
      </p:sp>
      <p:sp>
        <p:nvSpPr>
          <p:cNvPr id="5" name="Footer Placeholder 4">
            <a:extLst>
              <a:ext uri="{FF2B5EF4-FFF2-40B4-BE49-F238E27FC236}">
                <a16:creationId xmlns:a16="http://schemas.microsoft.com/office/drawing/2014/main" id="{B39C6FFE-EA01-6FA8-F702-8C3F09B91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67C3A-DBEC-AA19-E55A-49E5D4D1E272}"/>
              </a:ext>
            </a:extLst>
          </p:cNvPr>
          <p:cNvSpPr>
            <a:spLocks noGrp="1"/>
          </p:cNvSpPr>
          <p:nvPr>
            <p:ph type="sldNum" sz="quarter" idx="12"/>
          </p:nvPr>
        </p:nvSpPr>
        <p:spPr/>
        <p:txBody>
          <a:bodyPr/>
          <a:lstStyle/>
          <a:p>
            <a:fld id="{B58191D2-171D-453F-9E5C-70A9E7BAD10F}" type="slidenum">
              <a:rPr lang="en-US" smtClean="0"/>
              <a:t>‹#›</a:t>
            </a:fld>
            <a:endParaRPr lang="en-US"/>
          </a:p>
        </p:txBody>
      </p:sp>
    </p:spTree>
    <p:extLst>
      <p:ext uri="{BB962C8B-B14F-4D97-AF65-F5344CB8AC3E}">
        <p14:creationId xmlns:p14="http://schemas.microsoft.com/office/powerpoint/2010/main" val="1449080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B2AD9-6A8E-E910-7C89-EEEF66B9AD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E71A76-E732-1B9F-5391-608B3A38C3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FA0413-4B69-3316-943F-A9DBEA5CB53E}"/>
              </a:ext>
            </a:extLst>
          </p:cNvPr>
          <p:cNvSpPr>
            <a:spLocks noGrp="1"/>
          </p:cNvSpPr>
          <p:nvPr>
            <p:ph type="dt" sz="half" idx="10"/>
          </p:nvPr>
        </p:nvSpPr>
        <p:spPr/>
        <p:txBody>
          <a:bodyPr/>
          <a:lstStyle/>
          <a:p>
            <a:fld id="{F6491130-C26D-41C6-8A02-1E2FB3FD2334}" type="datetimeFigureOut">
              <a:rPr lang="en-US" smtClean="0"/>
              <a:t>5/9/2025</a:t>
            </a:fld>
            <a:endParaRPr lang="en-US"/>
          </a:p>
        </p:txBody>
      </p:sp>
      <p:sp>
        <p:nvSpPr>
          <p:cNvPr id="5" name="Footer Placeholder 4">
            <a:extLst>
              <a:ext uri="{FF2B5EF4-FFF2-40B4-BE49-F238E27FC236}">
                <a16:creationId xmlns:a16="http://schemas.microsoft.com/office/drawing/2014/main" id="{BE825F01-CE80-D77E-DBA0-3F8D9BAAC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5C34E-9C88-4A17-36C5-BCC427A16A62}"/>
              </a:ext>
            </a:extLst>
          </p:cNvPr>
          <p:cNvSpPr>
            <a:spLocks noGrp="1"/>
          </p:cNvSpPr>
          <p:nvPr>
            <p:ph type="sldNum" sz="quarter" idx="12"/>
          </p:nvPr>
        </p:nvSpPr>
        <p:spPr/>
        <p:txBody>
          <a:bodyPr/>
          <a:lstStyle/>
          <a:p>
            <a:fld id="{B58191D2-171D-453F-9E5C-70A9E7BAD10F}" type="slidenum">
              <a:rPr lang="en-US" smtClean="0"/>
              <a:t>‹#›</a:t>
            </a:fld>
            <a:endParaRPr lang="en-US"/>
          </a:p>
        </p:txBody>
      </p:sp>
    </p:spTree>
    <p:extLst>
      <p:ext uri="{BB962C8B-B14F-4D97-AF65-F5344CB8AC3E}">
        <p14:creationId xmlns:p14="http://schemas.microsoft.com/office/powerpoint/2010/main" val="91972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B0416F-93F9-CB47-8CD4-2A4826A2A6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B763D1-4B42-062C-AE13-1F7F09CDB7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740A1-92F4-83C8-B0CC-5083AEC305D3}"/>
              </a:ext>
            </a:extLst>
          </p:cNvPr>
          <p:cNvSpPr>
            <a:spLocks noGrp="1"/>
          </p:cNvSpPr>
          <p:nvPr>
            <p:ph type="dt" sz="half" idx="10"/>
          </p:nvPr>
        </p:nvSpPr>
        <p:spPr/>
        <p:txBody>
          <a:bodyPr/>
          <a:lstStyle/>
          <a:p>
            <a:fld id="{F6491130-C26D-41C6-8A02-1E2FB3FD2334}" type="datetimeFigureOut">
              <a:rPr lang="en-US" smtClean="0"/>
              <a:t>5/9/2025</a:t>
            </a:fld>
            <a:endParaRPr lang="en-US"/>
          </a:p>
        </p:txBody>
      </p:sp>
      <p:sp>
        <p:nvSpPr>
          <p:cNvPr id="5" name="Footer Placeholder 4">
            <a:extLst>
              <a:ext uri="{FF2B5EF4-FFF2-40B4-BE49-F238E27FC236}">
                <a16:creationId xmlns:a16="http://schemas.microsoft.com/office/drawing/2014/main" id="{507A41D6-0558-A882-1C0D-B2B43D1B2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4CCE5-AA9C-B815-0F3E-E489B2ACDF81}"/>
              </a:ext>
            </a:extLst>
          </p:cNvPr>
          <p:cNvSpPr>
            <a:spLocks noGrp="1"/>
          </p:cNvSpPr>
          <p:nvPr>
            <p:ph type="sldNum" sz="quarter" idx="12"/>
          </p:nvPr>
        </p:nvSpPr>
        <p:spPr/>
        <p:txBody>
          <a:bodyPr/>
          <a:lstStyle/>
          <a:p>
            <a:fld id="{B58191D2-171D-453F-9E5C-70A9E7BAD10F}" type="slidenum">
              <a:rPr lang="en-US" smtClean="0"/>
              <a:t>‹#›</a:t>
            </a:fld>
            <a:endParaRPr lang="en-US"/>
          </a:p>
        </p:txBody>
      </p:sp>
    </p:spTree>
    <p:extLst>
      <p:ext uri="{BB962C8B-B14F-4D97-AF65-F5344CB8AC3E}">
        <p14:creationId xmlns:p14="http://schemas.microsoft.com/office/powerpoint/2010/main" val="1578349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21DA4-69F5-D9BD-1010-65FD1ED69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BF2395-7AF8-A50C-6B89-9BE15E621B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8CDE76-1867-1B2E-9274-884136D4C3F9}"/>
              </a:ext>
            </a:extLst>
          </p:cNvPr>
          <p:cNvSpPr>
            <a:spLocks noGrp="1"/>
          </p:cNvSpPr>
          <p:nvPr>
            <p:ph type="dt" sz="half" idx="10"/>
          </p:nvPr>
        </p:nvSpPr>
        <p:spPr/>
        <p:txBody>
          <a:bodyPr/>
          <a:lstStyle/>
          <a:p>
            <a:fld id="{F6491130-C26D-41C6-8A02-1E2FB3FD2334}" type="datetimeFigureOut">
              <a:rPr lang="en-US" smtClean="0"/>
              <a:t>5/9/2025</a:t>
            </a:fld>
            <a:endParaRPr lang="en-US"/>
          </a:p>
        </p:txBody>
      </p:sp>
      <p:sp>
        <p:nvSpPr>
          <p:cNvPr id="5" name="Footer Placeholder 4">
            <a:extLst>
              <a:ext uri="{FF2B5EF4-FFF2-40B4-BE49-F238E27FC236}">
                <a16:creationId xmlns:a16="http://schemas.microsoft.com/office/drawing/2014/main" id="{18CC4654-FEBA-154C-8A3D-518BF23CF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A070A-C6A5-3F3B-A3D6-02D5CDE7C6A2}"/>
              </a:ext>
            </a:extLst>
          </p:cNvPr>
          <p:cNvSpPr>
            <a:spLocks noGrp="1"/>
          </p:cNvSpPr>
          <p:nvPr>
            <p:ph type="sldNum" sz="quarter" idx="12"/>
          </p:nvPr>
        </p:nvSpPr>
        <p:spPr/>
        <p:txBody>
          <a:bodyPr/>
          <a:lstStyle/>
          <a:p>
            <a:fld id="{B58191D2-171D-453F-9E5C-70A9E7BAD10F}" type="slidenum">
              <a:rPr lang="en-US" smtClean="0"/>
              <a:t>‹#›</a:t>
            </a:fld>
            <a:endParaRPr lang="en-US"/>
          </a:p>
        </p:txBody>
      </p:sp>
    </p:spTree>
    <p:extLst>
      <p:ext uri="{BB962C8B-B14F-4D97-AF65-F5344CB8AC3E}">
        <p14:creationId xmlns:p14="http://schemas.microsoft.com/office/powerpoint/2010/main" val="395402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4AD96-FC0F-C14E-74A0-ED350F823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82533B-FA3D-1CC1-BFC5-984C02FBD0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5E91FD-B3C6-A5C8-CA45-58900C197FF4}"/>
              </a:ext>
            </a:extLst>
          </p:cNvPr>
          <p:cNvSpPr>
            <a:spLocks noGrp="1"/>
          </p:cNvSpPr>
          <p:nvPr>
            <p:ph type="dt" sz="half" idx="10"/>
          </p:nvPr>
        </p:nvSpPr>
        <p:spPr/>
        <p:txBody>
          <a:bodyPr/>
          <a:lstStyle/>
          <a:p>
            <a:fld id="{F6491130-C26D-41C6-8A02-1E2FB3FD2334}" type="datetimeFigureOut">
              <a:rPr lang="en-US" smtClean="0"/>
              <a:t>5/9/2025</a:t>
            </a:fld>
            <a:endParaRPr lang="en-US"/>
          </a:p>
        </p:txBody>
      </p:sp>
      <p:sp>
        <p:nvSpPr>
          <p:cNvPr id="5" name="Footer Placeholder 4">
            <a:extLst>
              <a:ext uri="{FF2B5EF4-FFF2-40B4-BE49-F238E27FC236}">
                <a16:creationId xmlns:a16="http://schemas.microsoft.com/office/drawing/2014/main" id="{63D3EED8-DD64-74D6-82F0-1489D7145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15B2F2-4D62-19C7-B8EE-15F98A51043C}"/>
              </a:ext>
            </a:extLst>
          </p:cNvPr>
          <p:cNvSpPr>
            <a:spLocks noGrp="1"/>
          </p:cNvSpPr>
          <p:nvPr>
            <p:ph type="sldNum" sz="quarter" idx="12"/>
          </p:nvPr>
        </p:nvSpPr>
        <p:spPr/>
        <p:txBody>
          <a:bodyPr/>
          <a:lstStyle/>
          <a:p>
            <a:fld id="{B58191D2-171D-453F-9E5C-70A9E7BAD10F}" type="slidenum">
              <a:rPr lang="en-US" smtClean="0"/>
              <a:t>‹#›</a:t>
            </a:fld>
            <a:endParaRPr lang="en-US"/>
          </a:p>
        </p:txBody>
      </p:sp>
    </p:spTree>
    <p:extLst>
      <p:ext uri="{BB962C8B-B14F-4D97-AF65-F5344CB8AC3E}">
        <p14:creationId xmlns:p14="http://schemas.microsoft.com/office/powerpoint/2010/main" val="1246522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8D76-C064-DCED-08F4-89FCDF0E0A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8985-A09C-62B2-3E43-658975B039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3C97F5-B770-43E3-0295-55926F1EA6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836C33-65FF-E3CE-CD8F-F3845A72B2E9}"/>
              </a:ext>
            </a:extLst>
          </p:cNvPr>
          <p:cNvSpPr>
            <a:spLocks noGrp="1"/>
          </p:cNvSpPr>
          <p:nvPr>
            <p:ph type="dt" sz="half" idx="10"/>
          </p:nvPr>
        </p:nvSpPr>
        <p:spPr/>
        <p:txBody>
          <a:bodyPr/>
          <a:lstStyle/>
          <a:p>
            <a:fld id="{F6491130-C26D-41C6-8A02-1E2FB3FD2334}" type="datetimeFigureOut">
              <a:rPr lang="en-US" smtClean="0"/>
              <a:t>5/9/2025</a:t>
            </a:fld>
            <a:endParaRPr lang="en-US"/>
          </a:p>
        </p:txBody>
      </p:sp>
      <p:sp>
        <p:nvSpPr>
          <p:cNvPr id="6" name="Footer Placeholder 5">
            <a:extLst>
              <a:ext uri="{FF2B5EF4-FFF2-40B4-BE49-F238E27FC236}">
                <a16:creationId xmlns:a16="http://schemas.microsoft.com/office/drawing/2014/main" id="{CBDB0DC7-073F-F2E2-7F75-5AE3FD2E5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C9A36-834E-7A5A-732E-8D218548F34A}"/>
              </a:ext>
            </a:extLst>
          </p:cNvPr>
          <p:cNvSpPr>
            <a:spLocks noGrp="1"/>
          </p:cNvSpPr>
          <p:nvPr>
            <p:ph type="sldNum" sz="quarter" idx="12"/>
          </p:nvPr>
        </p:nvSpPr>
        <p:spPr/>
        <p:txBody>
          <a:bodyPr/>
          <a:lstStyle/>
          <a:p>
            <a:fld id="{B58191D2-171D-453F-9E5C-70A9E7BAD10F}" type="slidenum">
              <a:rPr lang="en-US" smtClean="0"/>
              <a:t>‹#›</a:t>
            </a:fld>
            <a:endParaRPr lang="en-US"/>
          </a:p>
        </p:txBody>
      </p:sp>
    </p:spTree>
    <p:extLst>
      <p:ext uri="{BB962C8B-B14F-4D97-AF65-F5344CB8AC3E}">
        <p14:creationId xmlns:p14="http://schemas.microsoft.com/office/powerpoint/2010/main" val="70839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3CFF9-9B4F-1FCA-0916-41A5B7614D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8D990E-44DA-EBEE-094D-4EF1739194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21BDDC-20D9-7B44-1B8A-5452F2CBD1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3D8C5D-9937-446A-4C31-E5814E67C9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BF88E5-C6E9-6852-CD69-211F1F1AD7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6149CE-A107-7D31-9ECD-2C01DAC254FC}"/>
              </a:ext>
            </a:extLst>
          </p:cNvPr>
          <p:cNvSpPr>
            <a:spLocks noGrp="1"/>
          </p:cNvSpPr>
          <p:nvPr>
            <p:ph type="dt" sz="half" idx="10"/>
          </p:nvPr>
        </p:nvSpPr>
        <p:spPr/>
        <p:txBody>
          <a:bodyPr/>
          <a:lstStyle/>
          <a:p>
            <a:fld id="{F6491130-C26D-41C6-8A02-1E2FB3FD2334}" type="datetimeFigureOut">
              <a:rPr lang="en-US" smtClean="0"/>
              <a:t>5/9/2025</a:t>
            </a:fld>
            <a:endParaRPr lang="en-US"/>
          </a:p>
        </p:txBody>
      </p:sp>
      <p:sp>
        <p:nvSpPr>
          <p:cNvPr id="8" name="Footer Placeholder 7">
            <a:extLst>
              <a:ext uri="{FF2B5EF4-FFF2-40B4-BE49-F238E27FC236}">
                <a16:creationId xmlns:a16="http://schemas.microsoft.com/office/drawing/2014/main" id="{8748CF58-FD88-CF11-E0F6-70FFAE4E4A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FCCA68-8118-9995-955D-0A5BF7695F46}"/>
              </a:ext>
            </a:extLst>
          </p:cNvPr>
          <p:cNvSpPr>
            <a:spLocks noGrp="1"/>
          </p:cNvSpPr>
          <p:nvPr>
            <p:ph type="sldNum" sz="quarter" idx="12"/>
          </p:nvPr>
        </p:nvSpPr>
        <p:spPr/>
        <p:txBody>
          <a:bodyPr/>
          <a:lstStyle/>
          <a:p>
            <a:fld id="{B58191D2-171D-453F-9E5C-70A9E7BAD10F}" type="slidenum">
              <a:rPr lang="en-US" smtClean="0"/>
              <a:t>‹#›</a:t>
            </a:fld>
            <a:endParaRPr lang="en-US"/>
          </a:p>
        </p:txBody>
      </p:sp>
    </p:spTree>
    <p:extLst>
      <p:ext uri="{BB962C8B-B14F-4D97-AF65-F5344CB8AC3E}">
        <p14:creationId xmlns:p14="http://schemas.microsoft.com/office/powerpoint/2010/main" val="2171018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FC6B1-2867-DDA1-62D3-086895217D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0D6483-2391-E961-7055-649321FDE2DD}"/>
              </a:ext>
            </a:extLst>
          </p:cNvPr>
          <p:cNvSpPr>
            <a:spLocks noGrp="1"/>
          </p:cNvSpPr>
          <p:nvPr>
            <p:ph type="dt" sz="half" idx="10"/>
          </p:nvPr>
        </p:nvSpPr>
        <p:spPr/>
        <p:txBody>
          <a:bodyPr/>
          <a:lstStyle/>
          <a:p>
            <a:fld id="{F6491130-C26D-41C6-8A02-1E2FB3FD2334}" type="datetimeFigureOut">
              <a:rPr lang="en-US" smtClean="0"/>
              <a:t>5/9/2025</a:t>
            </a:fld>
            <a:endParaRPr lang="en-US"/>
          </a:p>
        </p:txBody>
      </p:sp>
      <p:sp>
        <p:nvSpPr>
          <p:cNvPr id="4" name="Footer Placeholder 3">
            <a:extLst>
              <a:ext uri="{FF2B5EF4-FFF2-40B4-BE49-F238E27FC236}">
                <a16:creationId xmlns:a16="http://schemas.microsoft.com/office/drawing/2014/main" id="{85B8E756-DF80-F914-C570-5C08400C0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516F39-3544-2BF5-2E23-0C17226AF685}"/>
              </a:ext>
            </a:extLst>
          </p:cNvPr>
          <p:cNvSpPr>
            <a:spLocks noGrp="1"/>
          </p:cNvSpPr>
          <p:nvPr>
            <p:ph type="sldNum" sz="quarter" idx="12"/>
          </p:nvPr>
        </p:nvSpPr>
        <p:spPr/>
        <p:txBody>
          <a:bodyPr/>
          <a:lstStyle/>
          <a:p>
            <a:fld id="{B58191D2-171D-453F-9E5C-70A9E7BAD10F}" type="slidenum">
              <a:rPr lang="en-US" smtClean="0"/>
              <a:t>‹#›</a:t>
            </a:fld>
            <a:endParaRPr lang="en-US"/>
          </a:p>
        </p:txBody>
      </p:sp>
    </p:spTree>
    <p:extLst>
      <p:ext uri="{BB962C8B-B14F-4D97-AF65-F5344CB8AC3E}">
        <p14:creationId xmlns:p14="http://schemas.microsoft.com/office/powerpoint/2010/main" val="85551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E8DA57-064A-008D-7E78-9533C7C7EB6D}"/>
              </a:ext>
            </a:extLst>
          </p:cNvPr>
          <p:cNvSpPr>
            <a:spLocks noGrp="1"/>
          </p:cNvSpPr>
          <p:nvPr>
            <p:ph type="dt" sz="half" idx="10"/>
          </p:nvPr>
        </p:nvSpPr>
        <p:spPr/>
        <p:txBody>
          <a:bodyPr/>
          <a:lstStyle/>
          <a:p>
            <a:fld id="{F6491130-C26D-41C6-8A02-1E2FB3FD2334}" type="datetimeFigureOut">
              <a:rPr lang="en-US" smtClean="0"/>
              <a:t>5/9/2025</a:t>
            </a:fld>
            <a:endParaRPr lang="en-US"/>
          </a:p>
        </p:txBody>
      </p:sp>
      <p:sp>
        <p:nvSpPr>
          <p:cNvPr id="3" name="Footer Placeholder 2">
            <a:extLst>
              <a:ext uri="{FF2B5EF4-FFF2-40B4-BE49-F238E27FC236}">
                <a16:creationId xmlns:a16="http://schemas.microsoft.com/office/drawing/2014/main" id="{6D409439-7F4D-D4C9-7077-14BF6E4308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61E5BF-DE3E-7364-91F5-9640ACA250C1}"/>
              </a:ext>
            </a:extLst>
          </p:cNvPr>
          <p:cNvSpPr>
            <a:spLocks noGrp="1"/>
          </p:cNvSpPr>
          <p:nvPr>
            <p:ph type="sldNum" sz="quarter" idx="12"/>
          </p:nvPr>
        </p:nvSpPr>
        <p:spPr/>
        <p:txBody>
          <a:bodyPr/>
          <a:lstStyle/>
          <a:p>
            <a:fld id="{B58191D2-171D-453F-9E5C-70A9E7BAD10F}" type="slidenum">
              <a:rPr lang="en-US" smtClean="0"/>
              <a:t>‹#›</a:t>
            </a:fld>
            <a:endParaRPr lang="en-US"/>
          </a:p>
        </p:txBody>
      </p:sp>
    </p:spTree>
    <p:extLst>
      <p:ext uri="{BB962C8B-B14F-4D97-AF65-F5344CB8AC3E}">
        <p14:creationId xmlns:p14="http://schemas.microsoft.com/office/powerpoint/2010/main" val="1583844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B445-EE77-CB6D-CDDA-4245C47672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43E9E-184D-2290-D063-2B365F9B9B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8506F-7158-4288-2DF9-6A43B225E8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4CD93-8027-B5E7-9B0A-7ECA2C42AA16}"/>
              </a:ext>
            </a:extLst>
          </p:cNvPr>
          <p:cNvSpPr>
            <a:spLocks noGrp="1"/>
          </p:cNvSpPr>
          <p:nvPr>
            <p:ph type="dt" sz="half" idx="10"/>
          </p:nvPr>
        </p:nvSpPr>
        <p:spPr/>
        <p:txBody>
          <a:bodyPr/>
          <a:lstStyle/>
          <a:p>
            <a:fld id="{F6491130-C26D-41C6-8A02-1E2FB3FD2334}" type="datetimeFigureOut">
              <a:rPr lang="en-US" smtClean="0"/>
              <a:t>5/9/2025</a:t>
            </a:fld>
            <a:endParaRPr lang="en-US"/>
          </a:p>
        </p:txBody>
      </p:sp>
      <p:sp>
        <p:nvSpPr>
          <p:cNvPr id="6" name="Footer Placeholder 5">
            <a:extLst>
              <a:ext uri="{FF2B5EF4-FFF2-40B4-BE49-F238E27FC236}">
                <a16:creationId xmlns:a16="http://schemas.microsoft.com/office/drawing/2014/main" id="{A7C1BAEE-DD14-A61A-9944-E40EEA66A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132100-02FC-8273-6397-342176F78147}"/>
              </a:ext>
            </a:extLst>
          </p:cNvPr>
          <p:cNvSpPr>
            <a:spLocks noGrp="1"/>
          </p:cNvSpPr>
          <p:nvPr>
            <p:ph type="sldNum" sz="quarter" idx="12"/>
          </p:nvPr>
        </p:nvSpPr>
        <p:spPr/>
        <p:txBody>
          <a:bodyPr/>
          <a:lstStyle/>
          <a:p>
            <a:fld id="{B58191D2-171D-453F-9E5C-70A9E7BAD10F}" type="slidenum">
              <a:rPr lang="en-US" smtClean="0"/>
              <a:t>‹#›</a:t>
            </a:fld>
            <a:endParaRPr lang="en-US"/>
          </a:p>
        </p:txBody>
      </p:sp>
    </p:spTree>
    <p:extLst>
      <p:ext uri="{BB962C8B-B14F-4D97-AF65-F5344CB8AC3E}">
        <p14:creationId xmlns:p14="http://schemas.microsoft.com/office/powerpoint/2010/main" val="3287124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F054-2388-E6E6-DF52-7D936CC24D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51D1C8-3F2E-5F38-80D5-C4F41330DE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26CC20-9E42-ABBB-C59E-A9E3AF4779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786E0-3165-D807-C192-9DF5193128AC}"/>
              </a:ext>
            </a:extLst>
          </p:cNvPr>
          <p:cNvSpPr>
            <a:spLocks noGrp="1"/>
          </p:cNvSpPr>
          <p:nvPr>
            <p:ph type="dt" sz="half" idx="10"/>
          </p:nvPr>
        </p:nvSpPr>
        <p:spPr/>
        <p:txBody>
          <a:bodyPr/>
          <a:lstStyle/>
          <a:p>
            <a:fld id="{F6491130-C26D-41C6-8A02-1E2FB3FD2334}" type="datetimeFigureOut">
              <a:rPr lang="en-US" smtClean="0"/>
              <a:t>5/9/2025</a:t>
            </a:fld>
            <a:endParaRPr lang="en-US"/>
          </a:p>
        </p:txBody>
      </p:sp>
      <p:sp>
        <p:nvSpPr>
          <p:cNvPr id="6" name="Footer Placeholder 5">
            <a:extLst>
              <a:ext uri="{FF2B5EF4-FFF2-40B4-BE49-F238E27FC236}">
                <a16:creationId xmlns:a16="http://schemas.microsoft.com/office/drawing/2014/main" id="{60AE223D-FA2F-22FD-93AB-85CD4EC197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07ECCD-93C9-9EE8-BFC6-63FE1C205087}"/>
              </a:ext>
            </a:extLst>
          </p:cNvPr>
          <p:cNvSpPr>
            <a:spLocks noGrp="1"/>
          </p:cNvSpPr>
          <p:nvPr>
            <p:ph type="sldNum" sz="quarter" idx="12"/>
          </p:nvPr>
        </p:nvSpPr>
        <p:spPr/>
        <p:txBody>
          <a:bodyPr/>
          <a:lstStyle/>
          <a:p>
            <a:fld id="{B58191D2-171D-453F-9E5C-70A9E7BAD10F}" type="slidenum">
              <a:rPr lang="en-US" smtClean="0"/>
              <a:t>‹#›</a:t>
            </a:fld>
            <a:endParaRPr lang="en-US"/>
          </a:p>
        </p:txBody>
      </p:sp>
    </p:spTree>
    <p:extLst>
      <p:ext uri="{BB962C8B-B14F-4D97-AF65-F5344CB8AC3E}">
        <p14:creationId xmlns:p14="http://schemas.microsoft.com/office/powerpoint/2010/main" val="1545567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E79231-C9F4-97B3-0385-C4CFB30ABC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1DF919-89A2-B4E8-2FB1-A424B0FEC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2A7EE-1D6F-3C05-95C3-3ADAFC7ADD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491130-C26D-41C6-8A02-1E2FB3FD2334}" type="datetimeFigureOut">
              <a:rPr lang="en-US" smtClean="0"/>
              <a:t>5/9/2025</a:t>
            </a:fld>
            <a:endParaRPr lang="en-US"/>
          </a:p>
        </p:txBody>
      </p:sp>
      <p:sp>
        <p:nvSpPr>
          <p:cNvPr id="5" name="Footer Placeholder 4">
            <a:extLst>
              <a:ext uri="{FF2B5EF4-FFF2-40B4-BE49-F238E27FC236}">
                <a16:creationId xmlns:a16="http://schemas.microsoft.com/office/drawing/2014/main" id="{8996E5C8-A382-87AE-7F97-6C75BE53F3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7EE610E-2005-33EE-774F-F6058CB138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8191D2-171D-453F-9E5C-70A9E7BAD10F}" type="slidenum">
              <a:rPr lang="en-US" smtClean="0"/>
              <a:t>‹#›</a:t>
            </a:fld>
            <a:endParaRPr lang="en-US"/>
          </a:p>
        </p:txBody>
      </p:sp>
    </p:spTree>
    <p:extLst>
      <p:ext uri="{BB962C8B-B14F-4D97-AF65-F5344CB8AC3E}">
        <p14:creationId xmlns:p14="http://schemas.microsoft.com/office/powerpoint/2010/main" val="3823282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1926B-CF6E-9FC8-3A77-E053553E68DE}"/>
              </a:ext>
            </a:extLst>
          </p:cNvPr>
          <p:cNvSpPr>
            <a:spLocks noGrp="1"/>
          </p:cNvSpPr>
          <p:nvPr>
            <p:ph type="ctrTitle"/>
          </p:nvPr>
        </p:nvSpPr>
        <p:spPr>
          <a:xfrm>
            <a:off x="223284" y="191385"/>
            <a:ext cx="11589488" cy="2477387"/>
          </a:xfrm>
        </p:spPr>
        <p:txBody>
          <a:bodyPr>
            <a:normAutofit/>
          </a:bodyPr>
          <a:lstStyle/>
          <a:p>
            <a:r>
              <a:rPr lang="ar-IQ" dirty="0">
                <a:latin typeface="Aharoni" panose="02010803020104030203" pitchFamily="2" charset="-79"/>
                <a:cs typeface="Aharoni" panose="02010803020104030203" pitchFamily="2" charset="-79"/>
              </a:rPr>
              <a:t>بعض التقنيات الفعالة لتحسين جمع العينات </a:t>
            </a:r>
            <a:r>
              <a:rPr lang="ar-IQ">
                <a:latin typeface="Aharoni" panose="02010803020104030203" pitchFamily="2" charset="-79"/>
                <a:cs typeface="Aharoni" panose="02010803020104030203" pitchFamily="2" charset="-79"/>
              </a:rPr>
              <a:t>من مصادر البكتيرية مختلفة  </a:t>
            </a:r>
            <a:endParaRPr lang="en-US" dirty="0">
              <a:latin typeface="Aharoni" panose="02010803020104030203" pitchFamily="2" charset="-79"/>
              <a:cs typeface="Aharoni" panose="02010803020104030203" pitchFamily="2" charset="-79"/>
            </a:endParaRPr>
          </a:p>
        </p:txBody>
      </p:sp>
      <p:sp>
        <p:nvSpPr>
          <p:cNvPr id="3" name="Subtitle 2">
            <a:extLst>
              <a:ext uri="{FF2B5EF4-FFF2-40B4-BE49-F238E27FC236}">
                <a16:creationId xmlns:a16="http://schemas.microsoft.com/office/drawing/2014/main" id="{8115AD7E-7148-A8C1-5279-79C03CF04369}"/>
              </a:ext>
            </a:extLst>
          </p:cNvPr>
          <p:cNvSpPr>
            <a:spLocks noGrp="1"/>
          </p:cNvSpPr>
          <p:nvPr>
            <p:ph type="subTitle" idx="1"/>
          </p:nvPr>
        </p:nvSpPr>
        <p:spPr>
          <a:xfrm>
            <a:off x="1524000" y="2668772"/>
            <a:ext cx="9144000" cy="414670"/>
          </a:xfrm>
        </p:spPr>
        <p:txBody>
          <a:bodyPr>
            <a:normAutofit lnSpcReduction="10000"/>
          </a:bodyPr>
          <a:lstStyle/>
          <a:p>
            <a:r>
              <a:rPr lang="en-US" dirty="0"/>
              <a:t>A.T. Jwan Yassin </a:t>
            </a:r>
            <a:r>
              <a:rPr lang="en-US" dirty="0" err="1"/>
              <a:t>Beerradha</a:t>
            </a:r>
            <a:r>
              <a:rPr lang="en-US" dirty="0"/>
              <a:t> </a:t>
            </a:r>
            <a:r>
              <a:rPr lang="en-US" dirty="0" err="1"/>
              <a:t>Alfaily</a:t>
            </a:r>
            <a:r>
              <a:rPr lang="en-US" dirty="0"/>
              <a:t> </a:t>
            </a:r>
          </a:p>
        </p:txBody>
      </p:sp>
      <p:pic>
        <p:nvPicPr>
          <p:cNvPr id="4" name="Picture 3">
            <a:extLst>
              <a:ext uri="{FF2B5EF4-FFF2-40B4-BE49-F238E27FC236}">
                <a16:creationId xmlns:a16="http://schemas.microsoft.com/office/drawing/2014/main" id="{EC9C4678-DCE7-B721-A0BE-F51717889E30}"/>
              </a:ext>
            </a:extLst>
          </p:cNvPr>
          <p:cNvPicPr>
            <a:picLocks noChangeAspect="1"/>
          </p:cNvPicPr>
          <p:nvPr/>
        </p:nvPicPr>
        <p:blipFill>
          <a:blip r:embed="rId2"/>
          <a:stretch>
            <a:fillRect/>
          </a:stretch>
        </p:blipFill>
        <p:spPr>
          <a:xfrm>
            <a:off x="106325" y="2848421"/>
            <a:ext cx="4497573" cy="3818194"/>
          </a:xfrm>
          <a:prstGeom prst="rect">
            <a:avLst/>
          </a:prstGeom>
        </p:spPr>
      </p:pic>
      <p:pic>
        <p:nvPicPr>
          <p:cNvPr id="5" name="Picture 4">
            <a:extLst>
              <a:ext uri="{FF2B5EF4-FFF2-40B4-BE49-F238E27FC236}">
                <a16:creationId xmlns:a16="http://schemas.microsoft.com/office/drawing/2014/main" id="{33F6C055-36A6-C1CD-573C-1D8D1A9D5549}"/>
              </a:ext>
            </a:extLst>
          </p:cNvPr>
          <p:cNvPicPr>
            <a:picLocks noChangeAspect="1"/>
          </p:cNvPicPr>
          <p:nvPr/>
        </p:nvPicPr>
        <p:blipFill>
          <a:blip r:embed="rId3"/>
          <a:stretch>
            <a:fillRect/>
          </a:stretch>
        </p:blipFill>
        <p:spPr>
          <a:xfrm>
            <a:off x="7836194" y="3530009"/>
            <a:ext cx="4355805" cy="3327992"/>
          </a:xfrm>
          <a:prstGeom prst="rect">
            <a:avLst/>
          </a:prstGeom>
        </p:spPr>
      </p:pic>
      <p:pic>
        <p:nvPicPr>
          <p:cNvPr id="6" name="Picture 5">
            <a:extLst>
              <a:ext uri="{FF2B5EF4-FFF2-40B4-BE49-F238E27FC236}">
                <a16:creationId xmlns:a16="http://schemas.microsoft.com/office/drawing/2014/main" id="{EAC4A1D2-7E6E-4829-7C96-0F0627350876}"/>
              </a:ext>
            </a:extLst>
          </p:cNvPr>
          <p:cNvPicPr>
            <a:picLocks noChangeAspect="1"/>
          </p:cNvPicPr>
          <p:nvPr/>
        </p:nvPicPr>
        <p:blipFill>
          <a:blip r:embed="rId4"/>
          <a:stretch>
            <a:fillRect/>
          </a:stretch>
        </p:blipFill>
        <p:spPr>
          <a:xfrm>
            <a:off x="5061098" y="3774558"/>
            <a:ext cx="2775096" cy="3253563"/>
          </a:xfrm>
          <a:prstGeom prst="rect">
            <a:avLst/>
          </a:prstGeom>
        </p:spPr>
      </p:pic>
    </p:spTree>
    <p:extLst>
      <p:ext uri="{BB962C8B-B14F-4D97-AF65-F5344CB8AC3E}">
        <p14:creationId xmlns:p14="http://schemas.microsoft.com/office/powerpoint/2010/main" val="3502320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417A-3BAF-47A8-49D7-6CAD32B55D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4D3575-D27D-D83D-6774-4A127F14E180}"/>
              </a:ext>
            </a:extLst>
          </p:cNvPr>
          <p:cNvSpPr>
            <a:spLocks noGrp="1"/>
          </p:cNvSpPr>
          <p:nvPr>
            <p:ph idx="1"/>
          </p:nvPr>
        </p:nvSpPr>
        <p:spPr>
          <a:xfrm>
            <a:off x="446567" y="563526"/>
            <a:ext cx="11504428" cy="5613437"/>
          </a:xfrm>
        </p:spPr>
        <p:txBody>
          <a:bodyPr>
            <a:normAutofit lnSpcReduction="10000"/>
          </a:bodyPr>
          <a:lstStyle/>
          <a:p>
            <a:r>
              <a:rPr lang="en-US" dirty="0"/>
              <a:t>In medicine, sampling is the gathering of matter from the body to aid in the process of a medical diagnosis and/or evaluation of an indication for treatment, further medical tests or other </a:t>
            </a:r>
            <a:r>
              <a:rPr lang="en-US" dirty="0" err="1"/>
              <a:t>procedures.Samples</a:t>
            </a:r>
            <a:r>
              <a:rPr lang="en-US" dirty="0"/>
              <a:t> that can be obtained from the body include: </a:t>
            </a:r>
          </a:p>
          <a:p>
            <a:endParaRPr lang="en-US" dirty="0"/>
          </a:p>
          <a:p>
            <a:r>
              <a:rPr lang="en-US" dirty="0"/>
              <a:t>Blood</a:t>
            </a:r>
          </a:p>
          <a:p>
            <a:r>
              <a:rPr lang="en-US" dirty="0"/>
              <a:t>Urine</a:t>
            </a:r>
          </a:p>
          <a:p>
            <a:r>
              <a:rPr lang="en-US" dirty="0"/>
              <a:t>Saliva</a:t>
            </a:r>
          </a:p>
          <a:p>
            <a:r>
              <a:rPr lang="en-US" dirty="0"/>
              <a:t>Sputum</a:t>
            </a:r>
          </a:p>
          <a:p>
            <a:r>
              <a:rPr lang="en-US" dirty="0"/>
              <a:t>Feces</a:t>
            </a:r>
          </a:p>
          <a:p>
            <a:r>
              <a:rPr lang="en-US" dirty="0"/>
              <a:t>Semen</a:t>
            </a:r>
          </a:p>
          <a:p>
            <a:r>
              <a:rPr lang="en-US" dirty="0"/>
              <a:t>Other bodily fluids and tissues.</a:t>
            </a:r>
          </a:p>
        </p:txBody>
      </p:sp>
    </p:spTree>
    <p:extLst>
      <p:ext uri="{BB962C8B-B14F-4D97-AF65-F5344CB8AC3E}">
        <p14:creationId xmlns:p14="http://schemas.microsoft.com/office/powerpoint/2010/main" val="2333895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4F19-1619-C873-C0DC-EB466AB3D38D}"/>
              </a:ext>
            </a:extLst>
          </p:cNvPr>
          <p:cNvSpPr>
            <a:spLocks noGrp="1"/>
          </p:cNvSpPr>
          <p:nvPr>
            <p:ph type="title"/>
          </p:nvPr>
        </p:nvSpPr>
        <p:spPr/>
        <p:txBody>
          <a:bodyPr/>
          <a:lstStyle/>
          <a:p>
            <a:r>
              <a:rPr lang="en-US" dirty="0"/>
              <a:t>Blood sample </a:t>
            </a:r>
          </a:p>
        </p:txBody>
      </p:sp>
      <p:sp>
        <p:nvSpPr>
          <p:cNvPr id="3" name="Content Placeholder 2">
            <a:extLst>
              <a:ext uri="{FF2B5EF4-FFF2-40B4-BE49-F238E27FC236}">
                <a16:creationId xmlns:a16="http://schemas.microsoft.com/office/drawing/2014/main" id="{0B2FD212-932C-77AA-822F-31548543D168}"/>
              </a:ext>
            </a:extLst>
          </p:cNvPr>
          <p:cNvSpPr>
            <a:spLocks noGrp="1"/>
          </p:cNvSpPr>
          <p:nvPr>
            <p:ph idx="1"/>
          </p:nvPr>
        </p:nvSpPr>
        <p:spPr>
          <a:xfrm>
            <a:off x="552893" y="1552353"/>
            <a:ext cx="11355572" cy="4624610"/>
          </a:xfrm>
        </p:spPr>
        <p:txBody>
          <a:bodyPr>
            <a:normAutofit/>
          </a:bodyPr>
          <a:lstStyle/>
          <a:p>
            <a:r>
              <a:rPr lang="en-US" dirty="0"/>
              <a:t>Blood samples are taken for various purposes, including medical tests and diagnosis. Here are some key points about blood samples: </a:t>
            </a:r>
          </a:p>
          <a:p>
            <a:endParaRPr lang="en-US" dirty="0"/>
          </a:p>
          <a:p>
            <a:r>
              <a:rPr lang="en-US" dirty="0"/>
              <a:t>A health care provider takes a blood sample from a vein in your arm using a small needle.</a:t>
            </a:r>
          </a:p>
          <a:p>
            <a:r>
              <a:rPr lang="en-US" dirty="0"/>
              <a:t>Blood tests analyze different cells and substances in the blood.</a:t>
            </a:r>
          </a:p>
          <a:p>
            <a:r>
              <a:rPr lang="en-US" dirty="0"/>
              <a:t>Common blood tests include CBC (complete blood cell count) and specific tests for glucose, cholesterol, and other components.</a:t>
            </a:r>
          </a:p>
          <a:p>
            <a:r>
              <a:rPr lang="en-US" dirty="0"/>
              <a:t>Blood samples can reveal important information about a person's health.</a:t>
            </a:r>
          </a:p>
        </p:txBody>
      </p:sp>
    </p:spTree>
    <p:extLst>
      <p:ext uri="{BB962C8B-B14F-4D97-AF65-F5344CB8AC3E}">
        <p14:creationId xmlns:p14="http://schemas.microsoft.com/office/powerpoint/2010/main" val="1827221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55A66-3D8B-7530-11F0-70EC5C307532}"/>
              </a:ext>
            </a:extLst>
          </p:cNvPr>
          <p:cNvSpPr>
            <a:spLocks noGrp="1"/>
          </p:cNvSpPr>
          <p:nvPr>
            <p:ph type="title"/>
          </p:nvPr>
        </p:nvSpPr>
        <p:spPr>
          <a:xfrm>
            <a:off x="489098" y="1"/>
            <a:ext cx="10864702" cy="1095152"/>
          </a:xfrm>
        </p:spPr>
        <p:txBody>
          <a:bodyPr>
            <a:normAutofit fontScale="90000"/>
          </a:bodyPr>
          <a:lstStyle/>
          <a:p>
            <a:r>
              <a:rPr lang="en-US" dirty="0"/>
              <a:t>Techniques for Blood Sampling in Humans and Animals</a:t>
            </a:r>
          </a:p>
        </p:txBody>
      </p:sp>
      <p:sp>
        <p:nvSpPr>
          <p:cNvPr id="3" name="Content Placeholder 2">
            <a:extLst>
              <a:ext uri="{FF2B5EF4-FFF2-40B4-BE49-F238E27FC236}">
                <a16:creationId xmlns:a16="http://schemas.microsoft.com/office/drawing/2014/main" id="{768522B5-DAA1-E501-9F47-DA6FDDE1B684}"/>
              </a:ext>
            </a:extLst>
          </p:cNvPr>
          <p:cNvSpPr>
            <a:spLocks noGrp="1"/>
          </p:cNvSpPr>
          <p:nvPr>
            <p:ph idx="1"/>
          </p:nvPr>
        </p:nvSpPr>
        <p:spPr>
          <a:xfrm>
            <a:off x="138223" y="1275907"/>
            <a:ext cx="11546957" cy="5443870"/>
          </a:xfrm>
        </p:spPr>
        <p:txBody>
          <a:bodyPr>
            <a:normAutofit fontScale="92500" lnSpcReduction="20000"/>
          </a:bodyPr>
          <a:lstStyle/>
          <a:p>
            <a:r>
              <a:rPr lang="en-US" dirty="0"/>
              <a:t>Blood sampling techniques vary between humans and animals based on the purpose of the sample, the tools used, and the collection site. Here’s an overview of common techniques:</a:t>
            </a:r>
            <a:endParaRPr lang="ar-IQ" dirty="0"/>
          </a:p>
          <a:p>
            <a:r>
              <a:rPr lang="en-US" dirty="0"/>
              <a:t>First: Blood Sampling Techniques in Humans	</a:t>
            </a:r>
            <a:endParaRPr lang="ar-IQ" dirty="0"/>
          </a:p>
          <a:p>
            <a:pPr marL="0" indent="0">
              <a:buNone/>
            </a:pPr>
            <a:r>
              <a:rPr lang="en-US" dirty="0"/>
              <a:t>   1.	Venipuncture: Blood is drawn from a vein using a needle and syringe or           a vacuum tube (Vacutainer).	</a:t>
            </a:r>
            <a:endParaRPr lang="ar-IQ" dirty="0"/>
          </a:p>
          <a:p>
            <a:pPr marL="0" indent="0">
              <a:buNone/>
            </a:pPr>
            <a:r>
              <a:rPr lang="en-US" dirty="0"/>
              <a:t>    Common sites: The median cubital vein in the arm or the dorsal hand    veins.</a:t>
            </a:r>
            <a:r>
              <a:rPr lang="ar-IQ" dirty="0"/>
              <a:t> </a:t>
            </a:r>
            <a:r>
              <a:rPr lang="en-US" dirty="0"/>
              <a:t>This technique is used for routine laboratory tests.	</a:t>
            </a:r>
            <a:endParaRPr lang="ar-IQ" dirty="0"/>
          </a:p>
          <a:p>
            <a:pPr marL="0" indent="0">
              <a:buNone/>
            </a:pPr>
            <a:r>
              <a:rPr lang="en-US" dirty="0"/>
              <a:t>    2.	Capillary Sampling	: A small puncture is made on the fingertip or heel (for     infants) using a lancet or special device.	</a:t>
            </a:r>
            <a:endParaRPr lang="ar-IQ" dirty="0"/>
          </a:p>
          <a:p>
            <a:pPr marL="0" indent="0">
              <a:buNone/>
            </a:pPr>
            <a:r>
              <a:rPr lang="en-US" dirty="0"/>
              <a:t>    Used for glucose testing and simple blood analyses (HB, bilirubin).</a:t>
            </a:r>
          </a:p>
          <a:p>
            <a:pPr marL="0" indent="0">
              <a:buNone/>
            </a:pPr>
            <a:r>
              <a:rPr lang="en-US" dirty="0"/>
              <a:t>   3.      Arterial Blood Sampling</a:t>
            </a:r>
            <a:r>
              <a:rPr lang="ar-IQ" dirty="0"/>
              <a:t> </a:t>
            </a:r>
            <a:r>
              <a:rPr lang="en-US" dirty="0"/>
              <a:t>Blood is drawn from an artery, such as the radial artery. 	This method is used for arterial blood gas (ABG) analysis in critical cases.</a:t>
            </a:r>
          </a:p>
          <a:p>
            <a:pPr marL="0" indent="0">
              <a:buNone/>
            </a:pPr>
            <a:r>
              <a:rPr lang="en-US" dirty="0"/>
              <a:t>	</a:t>
            </a:r>
            <a:endParaRPr lang="ar-IQ" dirty="0"/>
          </a:p>
        </p:txBody>
      </p:sp>
    </p:spTree>
    <p:extLst>
      <p:ext uri="{BB962C8B-B14F-4D97-AF65-F5344CB8AC3E}">
        <p14:creationId xmlns:p14="http://schemas.microsoft.com/office/powerpoint/2010/main" val="3556679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1146-6555-E1C5-699A-39ACB661463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0E4BAF6-9128-155E-8DDE-56249EACF134}"/>
              </a:ext>
            </a:extLst>
          </p:cNvPr>
          <p:cNvPicPr>
            <a:picLocks noGrp="1" noChangeAspect="1"/>
          </p:cNvPicPr>
          <p:nvPr>
            <p:ph idx="1"/>
          </p:nvPr>
        </p:nvPicPr>
        <p:blipFill>
          <a:blip r:embed="rId2"/>
          <a:stretch>
            <a:fillRect/>
          </a:stretch>
        </p:blipFill>
        <p:spPr>
          <a:xfrm>
            <a:off x="1892815" y="365125"/>
            <a:ext cx="8176217" cy="6216428"/>
          </a:xfrm>
          <a:prstGeom prst="rect">
            <a:avLst/>
          </a:prstGeom>
        </p:spPr>
      </p:pic>
    </p:spTree>
    <p:extLst>
      <p:ext uri="{BB962C8B-B14F-4D97-AF65-F5344CB8AC3E}">
        <p14:creationId xmlns:p14="http://schemas.microsoft.com/office/powerpoint/2010/main" val="3946116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0D032-550A-E862-0176-88CCC201E4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5A7BA2-D2F9-B10A-7E74-1D7B6769C6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58F928-E4E3-0CC8-B360-DCF5F339068F}"/>
              </a:ext>
            </a:extLst>
          </p:cNvPr>
          <p:cNvSpPr>
            <a:spLocks noGrp="1"/>
          </p:cNvSpPr>
          <p:nvPr>
            <p:ph idx="1"/>
          </p:nvPr>
        </p:nvSpPr>
        <p:spPr>
          <a:xfrm>
            <a:off x="478465" y="723014"/>
            <a:ext cx="11525693" cy="5453949"/>
          </a:xfrm>
        </p:spPr>
        <p:txBody>
          <a:bodyPr>
            <a:normAutofit/>
          </a:bodyPr>
          <a:lstStyle/>
          <a:p>
            <a:r>
              <a:rPr lang="en-US" dirty="0"/>
              <a:t>Gather the necessary equipment and tools, such as needles, tubes, syringes, tourniquet, alcohol pad, gauze, etc.</a:t>
            </a:r>
          </a:p>
          <a:p>
            <a:r>
              <a:rPr lang="en-US" dirty="0"/>
              <a:t>Ask the patient to expose one arm and place a tourniquet around it to make the veins more visible.</a:t>
            </a:r>
          </a:p>
          <a:p>
            <a:r>
              <a:rPr lang="en-US" dirty="0"/>
              <a:t>Locate a large and accessible vein and clean the site with alcohol pad or other disinfectant.</a:t>
            </a:r>
          </a:p>
          <a:p>
            <a:r>
              <a:rPr lang="en-US" dirty="0"/>
              <a:t>Insert a needle into the vein and attach the needed tubes or syringes to draw the required amount of blood.</a:t>
            </a:r>
          </a:p>
          <a:p>
            <a:r>
              <a:rPr lang="en-US" dirty="0"/>
              <a:t>Remove the tourniquet and the needle and press down on the site with gauze to stop bleeding.</a:t>
            </a:r>
          </a:p>
          <a:p>
            <a:r>
              <a:rPr lang="en-US" dirty="0"/>
              <a:t>Dispose of contaminated materials and needles in proper containers and label the blood samples.</a:t>
            </a:r>
          </a:p>
        </p:txBody>
      </p:sp>
    </p:spTree>
    <p:extLst>
      <p:ext uri="{BB962C8B-B14F-4D97-AF65-F5344CB8AC3E}">
        <p14:creationId xmlns:p14="http://schemas.microsoft.com/office/powerpoint/2010/main" val="87195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82978-256B-8B5A-47E4-265EF96F884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3DB5695-E0EB-5C80-9F23-C64230CD217A}"/>
              </a:ext>
            </a:extLst>
          </p:cNvPr>
          <p:cNvPicPr>
            <a:picLocks noGrp="1" noChangeAspect="1"/>
          </p:cNvPicPr>
          <p:nvPr>
            <p:ph idx="1"/>
          </p:nvPr>
        </p:nvPicPr>
        <p:blipFill>
          <a:blip r:embed="rId2"/>
          <a:stretch>
            <a:fillRect/>
          </a:stretch>
        </p:blipFill>
        <p:spPr>
          <a:xfrm>
            <a:off x="606056" y="365125"/>
            <a:ext cx="10994065" cy="5791126"/>
          </a:xfrm>
          <a:prstGeom prst="rect">
            <a:avLst/>
          </a:prstGeom>
        </p:spPr>
      </p:pic>
    </p:spTree>
    <p:extLst>
      <p:ext uri="{BB962C8B-B14F-4D97-AF65-F5344CB8AC3E}">
        <p14:creationId xmlns:p14="http://schemas.microsoft.com/office/powerpoint/2010/main" val="3049242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7E91-54C6-BDA9-DE52-331DA8F11743}"/>
              </a:ext>
            </a:extLst>
          </p:cNvPr>
          <p:cNvSpPr>
            <a:spLocks noGrp="1"/>
          </p:cNvSpPr>
          <p:nvPr>
            <p:ph type="title"/>
          </p:nvPr>
        </p:nvSpPr>
        <p:spPr/>
        <p:txBody>
          <a:bodyPr/>
          <a:lstStyle/>
          <a:p>
            <a:r>
              <a:rPr lang="en-US" dirty="0"/>
              <a:t>Second: Blood Sampling Techniques in Animals </a:t>
            </a:r>
          </a:p>
        </p:txBody>
      </p:sp>
      <p:sp>
        <p:nvSpPr>
          <p:cNvPr id="3" name="Content Placeholder 2">
            <a:extLst>
              <a:ext uri="{FF2B5EF4-FFF2-40B4-BE49-F238E27FC236}">
                <a16:creationId xmlns:a16="http://schemas.microsoft.com/office/drawing/2014/main" id="{FE662722-2D1C-B416-17FB-25B30FA1FB54}"/>
              </a:ext>
            </a:extLst>
          </p:cNvPr>
          <p:cNvSpPr>
            <a:spLocks noGrp="1"/>
          </p:cNvSpPr>
          <p:nvPr>
            <p:ph idx="1"/>
          </p:nvPr>
        </p:nvSpPr>
        <p:spPr>
          <a:xfrm>
            <a:off x="116958" y="1573619"/>
            <a:ext cx="11887200" cy="5050465"/>
          </a:xfrm>
        </p:spPr>
        <p:txBody>
          <a:bodyPr>
            <a:normAutofit fontScale="92500" lnSpcReduction="10000"/>
          </a:bodyPr>
          <a:lstStyle/>
          <a:p>
            <a:pPr algn="just"/>
            <a:r>
              <a:rPr lang="en-US" dirty="0"/>
              <a:t>The method of blood collection should be described in the protocol approved by the Institute animal ethics committee. </a:t>
            </a:r>
          </a:p>
          <a:p>
            <a:pPr algn="just"/>
            <a:r>
              <a:rPr lang="en-US" dirty="0"/>
              <a:t>1.Venipuncture	: Used in both large and small animals, with specific veins depending on the species,	Dogs and Cats: Jugular vein, saphenous vein.	Cattle and Horses: Jugular vein, coccygeal (tail) vein.	Rodents: Tail vein or saphenous vein.	</a:t>
            </a:r>
          </a:p>
          <a:p>
            <a:pPr marL="514350" indent="-514350" algn="just">
              <a:buAutoNum type="arabicPeriod" startAt="2"/>
            </a:pPr>
            <a:r>
              <a:rPr lang="en-US" dirty="0"/>
              <a:t>Capillary Sampling: 	Performed by puncturing the ear or limbs, commonly used in small animals like mice and piglets.	</a:t>
            </a:r>
          </a:p>
          <a:p>
            <a:pPr marL="514350" indent="-514350" algn="just">
              <a:buAutoNum type="arabicPeriod" startAt="2"/>
            </a:pPr>
            <a:r>
              <a:rPr lang="en-US" dirty="0"/>
              <a:t>Arterial Sampling:	Used in veterinary research or respiratory function monitoring.</a:t>
            </a:r>
          </a:p>
          <a:p>
            <a:pPr marL="514350" indent="-514350" algn="just">
              <a:buAutoNum type="arabicPeriod" startAt="2"/>
            </a:pPr>
            <a:r>
              <a:rPr lang="en-US" dirty="0"/>
              <a:t>Cardiac Puncture:	Used in small animals (such as mice) under deep anesthesia to collect large blood </a:t>
            </a:r>
            <a:r>
              <a:rPr lang="en-US" dirty="0" err="1"/>
              <a:t>volumes.Each</a:t>
            </a:r>
            <a:r>
              <a:rPr lang="en-US" dirty="0"/>
              <a:t> technique depends on the type of animal, the required sample volume, and the purpose of the test. </a:t>
            </a:r>
          </a:p>
        </p:txBody>
      </p:sp>
    </p:spTree>
    <p:extLst>
      <p:ext uri="{BB962C8B-B14F-4D97-AF65-F5344CB8AC3E}">
        <p14:creationId xmlns:p14="http://schemas.microsoft.com/office/powerpoint/2010/main" val="385918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57D86-FBD8-C1A7-28DE-BC1B0AAA593D}"/>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616FA0EA-9709-268C-5622-4E159C0A53FA}"/>
              </a:ext>
            </a:extLst>
          </p:cNvPr>
          <p:cNvPicPr>
            <a:picLocks noGrp="1" noChangeAspect="1"/>
          </p:cNvPicPr>
          <p:nvPr>
            <p:ph idx="1"/>
          </p:nvPr>
        </p:nvPicPr>
        <p:blipFill>
          <a:blip r:embed="rId2"/>
          <a:stretch>
            <a:fillRect/>
          </a:stretch>
        </p:blipFill>
        <p:spPr>
          <a:xfrm>
            <a:off x="6209414" y="0"/>
            <a:ext cx="5982586" cy="3805570"/>
          </a:xfrm>
          <a:prstGeom prst="rect">
            <a:avLst/>
          </a:prstGeom>
        </p:spPr>
      </p:pic>
      <p:pic>
        <p:nvPicPr>
          <p:cNvPr id="8" name="Picture 7">
            <a:extLst>
              <a:ext uri="{FF2B5EF4-FFF2-40B4-BE49-F238E27FC236}">
                <a16:creationId xmlns:a16="http://schemas.microsoft.com/office/drawing/2014/main" id="{B9AF7F1D-9D9E-B264-1F74-5F0A241C4B01}"/>
              </a:ext>
            </a:extLst>
          </p:cNvPr>
          <p:cNvPicPr>
            <a:picLocks noChangeAspect="1"/>
          </p:cNvPicPr>
          <p:nvPr/>
        </p:nvPicPr>
        <p:blipFill>
          <a:blip r:embed="rId3"/>
          <a:stretch>
            <a:fillRect/>
          </a:stretch>
        </p:blipFill>
        <p:spPr>
          <a:xfrm>
            <a:off x="0" y="0"/>
            <a:ext cx="6209413" cy="3805570"/>
          </a:xfrm>
          <a:prstGeom prst="rect">
            <a:avLst/>
          </a:prstGeom>
        </p:spPr>
      </p:pic>
      <p:pic>
        <p:nvPicPr>
          <p:cNvPr id="9" name="Picture 8">
            <a:extLst>
              <a:ext uri="{FF2B5EF4-FFF2-40B4-BE49-F238E27FC236}">
                <a16:creationId xmlns:a16="http://schemas.microsoft.com/office/drawing/2014/main" id="{D55D107D-3779-AB8F-7D60-33D566E1F107}"/>
              </a:ext>
            </a:extLst>
          </p:cNvPr>
          <p:cNvPicPr>
            <a:picLocks noChangeAspect="1"/>
          </p:cNvPicPr>
          <p:nvPr/>
        </p:nvPicPr>
        <p:blipFill>
          <a:blip r:embed="rId4"/>
          <a:stretch>
            <a:fillRect/>
          </a:stretch>
        </p:blipFill>
        <p:spPr>
          <a:xfrm>
            <a:off x="2322107" y="3805570"/>
            <a:ext cx="7143750" cy="3052430"/>
          </a:xfrm>
          <a:prstGeom prst="rect">
            <a:avLst/>
          </a:prstGeom>
        </p:spPr>
      </p:pic>
    </p:spTree>
    <p:extLst>
      <p:ext uri="{BB962C8B-B14F-4D97-AF65-F5344CB8AC3E}">
        <p14:creationId xmlns:p14="http://schemas.microsoft.com/office/powerpoint/2010/main" val="2012461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82E95-AE60-4B2C-0C4C-85393C85359E}"/>
              </a:ext>
            </a:extLst>
          </p:cNvPr>
          <p:cNvSpPr>
            <a:spLocks noGrp="1"/>
          </p:cNvSpPr>
          <p:nvPr>
            <p:ph type="title"/>
          </p:nvPr>
        </p:nvSpPr>
        <p:spPr>
          <a:xfrm>
            <a:off x="170121" y="138223"/>
            <a:ext cx="11759609" cy="1233377"/>
          </a:xfrm>
        </p:spPr>
        <p:txBody>
          <a:bodyPr>
            <a:normAutofit/>
          </a:bodyPr>
          <a:lstStyle/>
          <a:p>
            <a:r>
              <a:rPr lang="en-US" sz="4000" dirty="0"/>
              <a:t>First: Urine Sample Collection Techniques in Humans</a:t>
            </a:r>
          </a:p>
        </p:txBody>
      </p:sp>
      <p:sp>
        <p:nvSpPr>
          <p:cNvPr id="3" name="Content Placeholder 2">
            <a:extLst>
              <a:ext uri="{FF2B5EF4-FFF2-40B4-BE49-F238E27FC236}">
                <a16:creationId xmlns:a16="http://schemas.microsoft.com/office/drawing/2014/main" id="{6B342A5B-83AC-81B1-8CDD-9AEDA574CA82}"/>
              </a:ext>
            </a:extLst>
          </p:cNvPr>
          <p:cNvSpPr>
            <a:spLocks noGrp="1"/>
          </p:cNvSpPr>
          <p:nvPr>
            <p:ph idx="1"/>
          </p:nvPr>
        </p:nvSpPr>
        <p:spPr>
          <a:xfrm>
            <a:off x="262270" y="1169581"/>
            <a:ext cx="11667460" cy="5241852"/>
          </a:xfrm>
        </p:spPr>
        <p:txBody>
          <a:bodyPr>
            <a:normAutofit lnSpcReduction="10000"/>
          </a:bodyPr>
          <a:lstStyle/>
          <a:p>
            <a:pPr algn="just"/>
            <a:r>
              <a:rPr lang="en-US" dirty="0"/>
              <a:t>1.	Random Urine Sample:	Collected at any time without prior preparation. Used for general urine analysis (urinalysis).	</a:t>
            </a:r>
          </a:p>
          <a:p>
            <a:pPr algn="just"/>
            <a:r>
              <a:rPr lang="en-US" dirty="0"/>
              <a:t>2.	First-Morning Urine Sample:	Collected from the first urination after waking up, Used for pregnancy tests and some hormonal analyses.	</a:t>
            </a:r>
          </a:p>
          <a:p>
            <a:pPr algn="just"/>
            <a:r>
              <a:rPr lang="en-US" dirty="0"/>
              <a:t>3.	Midstream Urine Sample (Clean Catch), The first portion of urine is discarded, and the sample is collected midstream,	Used for bacterial infection testing to avoid contamination.</a:t>
            </a:r>
          </a:p>
          <a:p>
            <a:pPr algn="just"/>
            <a:r>
              <a:rPr lang="en-US" dirty="0"/>
              <a:t>4.	24-Hour Urine Collection: All urine over 24 hours is collected in a special container. Used for kidney function tests and measuring certain chemicals in urine</a:t>
            </a:r>
          </a:p>
          <a:p>
            <a:pPr algn="just"/>
            <a:r>
              <a:rPr lang="en-US" dirty="0"/>
              <a:t>5.	Catheterized Urine Sample: A urinary catheter is used to collect urine directly from the bladder. Used when normal urination is difficult or for sterile samples.</a:t>
            </a:r>
          </a:p>
        </p:txBody>
      </p:sp>
    </p:spTree>
    <p:extLst>
      <p:ext uri="{BB962C8B-B14F-4D97-AF65-F5344CB8AC3E}">
        <p14:creationId xmlns:p14="http://schemas.microsoft.com/office/powerpoint/2010/main" val="212583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20BA7-B3E6-6C80-AE99-8787582B0D23}"/>
              </a:ext>
            </a:extLst>
          </p:cNvPr>
          <p:cNvSpPr>
            <a:spLocks noGrp="1"/>
          </p:cNvSpPr>
          <p:nvPr>
            <p:ph type="title"/>
          </p:nvPr>
        </p:nvSpPr>
        <p:spPr>
          <a:xfrm>
            <a:off x="340241" y="365125"/>
            <a:ext cx="11642651" cy="1325563"/>
          </a:xfrm>
        </p:spPr>
        <p:txBody>
          <a:bodyPr/>
          <a:lstStyle/>
          <a:p>
            <a:r>
              <a:rPr lang="en-US" dirty="0"/>
              <a:t>Second: Urine Sample Collection Techniques in Animals</a:t>
            </a:r>
          </a:p>
        </p:txBody>
      </p:sp>
      <p:sp>
        <p:nvSpPr>
          <p:cNvPr id="3" name="Content Placeholder 2">
            <a:extLst>
              <a:ext uri="{FF2B5EF4-FFF2-40B4-BE49-F238E27FC236}">
                <a16:creationId xmlns:a16="http://schemas.microsoft.com/office/drawing/2014/main" id="{14389AB1-FF67-E56D-DD31-C04523EF0618}"/>
              </a:ext>
            </a:extLst>
          </p:cNvPr>
          <p:cNvSpPr>
            <a:spLocks noGrp="1"/>
          </p:cNvSpPr>
          <p:nvPr>
            <p:ph idx="1"/>
          </p:nvPr>
        </p:nvSpPr>
        <p:spPr>
          <a:xfrm>
            <a:off x="489098" y="1825625"/>
            <a:ext cx="11291776" cy="4351338"/>
          </a:xfrm>
        </p:spPr>
        <p:txBody>
          <a:bodyPr>
            <a:normAutofit lnSpcReduction="10000"/>
          </a:bodyPr>
          <a:lstStyle/>
          <a:p>
            <a:pPr marL="514350" indent="-514350" algn="justLow">
              <a:buAutoNum type="arabicPeriod"/>
            </a:pPr>
            <a:r>
              <a:rPr lang="en-US" dirty="0"/>
              <a:t>Free Catch Urine Collection: Urine is collected naturally while the animal urinates using a clean container.	Used in dogs, cats, and cattle but may be subject to contamination.	</a:t>
            </a:r>
          </a:p>
          <a:p>
            <a:pPr marL="514350" indent="-514350" algn="justLow">
              <a:buAutoNum type="arabicPeriod"/>
            </a:pPr>
            <a:r>
              <a:rPr lang="en-US" dirty="0"/>
              <a:t>Manual Bladder Expression: Gentle pressure is applied to the bladder to induce urination, often used in cats and small dogs.</a:t>
            </a:r>
          </a:p>
          <a:p>
            <a:pPr marL="514350" indent="-514350" algn="justLow">
              <a:buAutoNum type="arabicPeriod"/>
            </a:pPr>
            <a:r>
              <a:rPr lang="en-US" dirty="0"/>
              <a:t>Urinary Catheterization: A catheter is inserted through the urethra into the bladder for direct sample collection</a:t>
            </a:r>
            <a:r>
              <a:rPr lang="ar-IQ" dirty="0"/>
              <a:t>.</a:t>
            </a:r>
            <a:r>
              <a:rPr lang="en-US" dirty="0"/>
              <a:t> Used in male dogs and cats, especially when a sterile sample is needed</a:t>
            </a:r>
          </a:p>
          <a:p>
            <a:pPr marL="514350" indent="-514350" algn="justLow">
              <a:buAutoNum type="arabicPeriod"/>
            </a:pPr>
            <a:r>
              <a:rPr lang="en-US" dirty="0"/>
              <a:t>Cystocentesis: A needle is inserted directly into the bladder through the abdominal wall to collect urine. Used for sterile samples, especially in cats and dogs.</a:t>
            </a:r>
          </a:p>
        </p:txBody>
      </p:sp>
    </p:spTree>
    <p:extLst>
      <p:ext uri="{BB962C8B-B14F-4D97-AF65-F5344CB8AC3E}">
        <p14:creationId xmlns:p14="http://schemas.microsoft.com/office/powerpoint/2010/main" val="4140487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6AC3-0E52-0977-28DC-DFE1DF6CE7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042A27-DCFE-44FD-3579-64E4EC9FD959}"/>
              </a:ext>
            </a:extLst>
          </p:cNvPr>
          <p:cNvSpPr>
            <a:spLocks noGrp="1"/>
          </p:cNvSpPr>
          <p:nvPr>
            <p:ph idx="1"/>
          </p:nvPr>
        </p:nvSpPr>
        <p:spPr>
          <a:xfrm>
            <a:off x="329609" y="276448"/>
            <a:ext cx="11770242" cy="6216428"/>
          </a:xfrm>
        </p:spPr>
        <p:txBody>
          <a:bodyPr>
            <a:normAutofit/>
          </a:bodyPr>
          <a:lstStyle/>
          <a:p>
            <a:pPr algn="just"/>
            <a:r>
              <a:rPr lang="en-US" dirty="0"/>
              <a:t>The probability sampling technique uses some sort of random selection. In this method, every individual of the population has an equal chance of being selected. The advantage of using probability sampling is that probability sampling gives us the best chance to draw a sample that is true representative of the population. To draw valid conclusions from your results, you have to carefully decide how you will select a sample that is representative of the group as a whole. This is called a sampling method. There are two primary types of sampling methods that you can use in your research:</a:t>
            </a:r>
          </a:p>
          <a:p>
            <a:pPr algn="just"/>
            <a:endParaRPr lang="en-US" dirty="0"/>
          </a:p>
          <a:p>
            <a:pPr algn="just"/>
            <a:r>
              <a:rPr lang="en-US" dirty="0"/>
              <a:t>Probability sampling involves random selection, allowing you to make strong statistical inferences about the whole group.</a:t>
            </a:r>
          </a:p>
          <a:p>
            <a:pPr algn="just"/>
            <a:r>
              <a:rPr lang="en-US" dirty="0"/>
              <a:t>Non-probability sampling involves non-random selection based on convenience or other criteria, allowing you to easily collect data.</a:t>
            </a:r>
          </a:p>
        </p:txBody>
      </p:sp>
    </p:spTree>
    <p:extLst>
      <p:ext uri="{BB962C8B-B14F-4D97-AF65-F5344CB8AC3E}">
        <p14:creationId xmlns:p14="http://schemas.microsoft.com/office/powerpoint/2010/main" val="1493100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0461-1A94-A3AA-496C-98EC7312336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81EF344-FC34-3995-D93A-89BEE60511BE}"/>
              </a:ext>
            </a:extLst>
          </p:cNvPr>
          <p:cNvPicPr>
            <a:picLocks noGrp="1" noChangeAspect="1"/>
          </p:cNvPicPr>
          <p:nvPr>
            <p:ph idx="1"/>
          </p:nvPr>
        </p:nvPicPr>
        <p:blipFill>
          <a:blip r:embed="rId2"/>
          <a:stretch>
            <a:fillRect/>
          </a:stretch>
        </p:blipFill>
        <p:spPr>
          <a:xfrm>
            <a:off x="1552353" y="0"/>
            <a:ext cx="9080205" cy="6858000"/>
          </a:xfrm>
          <a:prstGeom prst="rect">
            <a:avLst/>
          </a:prstGeom>
        </p:spPr>
      </p:pic>
    </p:spTree>
    <p:extLst>
      <p:ext uri="{BB962C8B-B14F-4D97-AF65-F5344CB8AC3E}">
        <p14:creationId xmlns:p14="http://schemas.microsoft.com/office/powerpoint/2010/main" val="4214382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E7727-8EE7-15F0-270C-EC715D78CB7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5259ECF-9F4A-8652-9074-3D5748D6DCC0}"/>
              </a:ext>
            </a:extLst>
          </p:cNvPr>
          <p:cNvPicPr>
            <a:picLocks noGrp="1" noChangeAspect="1"/>
          </p:cNvPicPr>
          <p:nvPr>
            <p:ph idx="1"/>
          </p:nvPr>
        </p:nvPicPr>
        <p:blipFill>
          <a:blip r:embed="rId2"/>
          <a:stretch>
            <a:fillRect/>
          </a:stretch>
        </p:blipFill>
        <p:spPr>
          <a:xfrm>
            <a:off x="372140" y="223284"/>
            <a:ext cx="11525693" cy="6379535"/>
          </a:xfrm>
          <a:prstGeom prst="rect">
            <a:avLst/>
          </a:prstGeom>
        </p:spPr>
      </p:pic>
    </p:spTree>
    <p:extLst>
      <p:ext uri="{BB962C8B-B14F-4D97-AF65-F5344CB8AC3E}">
        <p14:creationId xmlns:p14="http://schemas.microsoft.com/office/powerpoint/2010/main" val="3818155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5608-1C20-9B7F-9E12-56FF6C359F4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9063E75-8C9B-8B1D-0A10-32B48CCA6F94}"/>
              </a:ext>
            </a:extLst>
          </p:cNvPr>
          <p:cNvPicPr>
            <a:picLocks noGrp="1" noChangeAspect="1"/>
          </p:cNvPicPr>
          <p:nvPr>
            <p:ph idx="1"/>
          </p:nvPr>
        </p:nvPicPr>
        <p:blipFill>
          <a:blip r:embed="rId2"/>
          <a:stretch>
            <a:fillRect/>
          </a:stretch>
        </p:blipFill>
        <p:spPr>
          <a:xfrm>
            <a:off x="276447" y="116958"/>
            <a:ext cx="11653283" cy="6528391"/>
          </a:xfrm>
          <a:prstGeom prst="rect">
            <a:avLst/>
          </a:prstGeom>
        </p:spPr>
      </p:pic>
    </p:spTree>
    <p:extLst>
      <p:ext uri="{BB962C8B-B14F-4D97-AF65-F5344CB8AC3E}">
        <p14:creationId xmlns:p14="http://schemas.microsoft.com/office/powerpoint/2010/main" val="1708624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8C600-0377-A837-66E5-DBDF00883C6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80CEB0D-A3D8-598A-4AB1-F58E4140AF09}"/>
              </a:ext>
            </a:extLst>
          </p:cNvPr>
          <p:cNvPicPr>
            <a:picLocks noGrp="1" noChangeAspect="1"/>
          </p:cNvPicPr>
          <p:nvPr>
            <p:ph idx="1"/>
          </p:nvPr>
        </p:nvPicPr>
        <p:blipFill>
          <a:blip r:embed="rId2"/>
          <a:stretch>
            <a:fillRect/>
          </a:stretch>
        </p:blipFill>
        <p:spPr>
          <a:xfrm>
            <a:off x="-1201479" y="148856"/>
            <a:ext cx="13393479" cy="7325832"/>
          </a:xfrm>
          <a:prstGeom prst="rect">
            <a:avLst/>
          </a:prstGeom>
        </p:spPr>
      </p:pic>
    </p:spTree>
    <p:extLst>
      <p:ext uri="{BB962C8B-B14F-4D97-AF65-F5344CB8AC3E}">
        <p14:creationId xmlns:p14="http://schemas.microsoft.com/office/powerpoint/2010/main" val="2443423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C3682-60D7-2E79-EEBF-B876984A37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DADE03-3B4E-0032-C54F-9120F6A1534A}"/>
              </a:ext>
            </a:extLst>
          </p:cNvPr>
          <p:cNvSpPr>
            <a:spLocks noGrp="1"/>
          </p:cNvSpPr>
          <p:nvPr>
            <p:ph type="title"/>
          </p:nvPr>
        </p:nvSpPr>
        <p:spPr/>
        <p:txBody>
          <a:bodyPr/>
          <a:lstStyle/>
          <a:p>
            <a:r>
              <a:rPr lang="en-US" dirty="0"/>
              <a:t>Third: Stool Sample Collection Techniques in Humans</a:t>
            </a:r>
          </a:p>
        </p:txBody>
      </p:sp>
      <p:sp>
        <p:nvSpPr>
          <p:cNvPr id="3" name="Content Placeholder 2">
            <a:extLst>
              <a:ext uri="{FF2B5EF4-FFF2-40B4-BE49-F238E27FC236}">
                <a16:creationId xmlns:a16="http://schemas.microsoft.com/office/drawing/2014/main" id="{E7F6731E-0988-AD02-F6E8-131A9C4A0E8A}"/>
              </a:ext>
            </a:extLst>
          </p:cNvPr>
          <p:cNvSpPr>
            <a:spLocks noGrp="1"/>
          </p:cNvSpPr>
          <p:nvPr>
            <p:ph idx="1"/>
          </p:nvPr>
        </p:nvSpPr>
        <p:spPr>
          <a:xfrm>
            <a:off x="838200" y="2062715"/>
            <a:ext cx="10515600" cy="4114247"/>
          </a:xfrm>
        </p:spPr>
        <p:txBody>
          <a:bodyPr/>
          <a:lstStyle/>
          <a:p>
            <a:pPr algn="just"/>
            <a:r>
              <a:rPr lang="en-US" dirty="0"/>
              <a:t>1.	Random Stool Sample:	A small amount of stool is collected in a clean container, Used for parasite, bacterial testing.	</a:t>
            </a:r>
          </a:p>
          <a:p>
            <a:pPr algn="just"/>
            <a:r>
              <a:rPr lang="en-US" dirty="0"/>
              <a:t>2.	Fecal Occult Blood Test (FOBT): A small sample is taken from different parts of the stool to test for hidden blood.	</a:t>
            </a:r>
          </a:p>
          <a:p>
            <a:pPr algn="just"/>
            <a:r>
              <a:rPr lang="en-US" dirty="0"/>
              <a:t>3.	Timed Stool Collection (Over 3 Days): Multiple stool samples are collected to analyze fat content or certain chemicals.</a:t>
            </a:r>
          </a:p>
        </p:txBody>
      </p:sp>
    </p:spTree>
    <p:extLst>
      <p:ext uri="{BB962C8B-B14F-4D97-AF65-F5344CB8AC3E}">
        <p14:creationId xmlns:p14="http://schemas.microsoft.com/office/powerpoint/2010/main" val="1341515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55541-54F2-DB6B-F645-26BE1ABB5766}"/>
              </a:ext>
            </a:extLst>
          </p:cNvPr>
          <p:cNvSpPr>
            <a:spLocks noGrp="1"/>
          </p:cNvSpPr>
          <p:nvPr>
            <p:ph type="title"/>
          </p:nvPr>
        </p:nvSpPr>
        <p:spPr/>
        <p:txBody>
          <a:bodyPr/>
          <a:lstStyle/>
          <a:p>
            <a:r>
              <a:rPr lang="en-US" dirty="0"/>
              <a:t>Fourth: Stool Sample Collection Techniques in Animals</a:t>
            </a:r>
          </a:p>
        </p:txBody>
      </p:sp>
      <p:sp>
        <p:nvSpPr>
          <p:cNvPr id="3" name="Content Placeholder 2">
            <a:extLst>
              <a:ext uri="{FF2B5EF4-FFF2-40B4-BE49-F238E27FC236}">
                <a16:creationId xmlns:a16="http://schemas.microsoft.com/office/drawing/2014/main" id="{9C90B816-4DFB-0FD5-0307-05F7471CB94A}"/>
              </a:ext>
            </a:extLst>
          </p:cNvPr>
          <p:cNvSpPr>
            <a:spLocks noGrp="1"/>
          </p:cNvSpPr>
          <p:nvPr>
            <p:ph idx="1"/>
          </p:nvPr>
        </p:nvSpPr>
        <p:spPr>
          <a:xfrm>
            <a:off x="680484" y="1825625"/>
            <a:ext cx="10673316" cy="4351338"/>
          </a:xfrm>
        </p:spPr>
        <p:txBody>
          <a:bodyPr/>
          <a:lstStyle/>
          <a:p>
            <a:pPr algn="just"/>
            <a:r>
              <a:rPr lang="en-US" dirty="0"/>
              <a:t>1.	Free Catch Stool Collection: The stool is collected naturally after defecation in a clean container, Used in dogs, cats, cattle, and horses.	</a:t>
            </a:r>
          </a:p>
          <a:p>
            <a:pPr algn="just"/>
            <a:r>
              <a:rPr lang="en-US" dirty="0"/>
              <a:t>2.	Rectal Swab or Extraction: A swab or gloved finger is inserted into the rectum to collect a direct sample, Used in animals that do not defecate easily or when a sterile sample is needed.</a:t>
            </a:r>
          </a:p>
        </p:txBody>
      </p:sp>
    </p:spTree>
    <p:extLst>
      <p:ext uri="{BB962C8B-B14F-4D97-AF65-F5344CB8AC3E}">
        <p14:creationId xmlns:p14="http://schemas.microsoft.com/office/powerpoint/2010/main" val="3977172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7E2E-6A09-2569-488A-AE661CEC436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E6A6EB0F-817A-6EC3-7F8B-E22130D11C7C}"/>
              </a:ext>
            </a:extLst>
          </p:cNvPr>
          <p:cNvPicPr>
            <a:picLocks noGrp="1" noChangeAspect="1"/>
          </p:cNvPicPr>
          <p:nvPr>
            <p:ph idx="1"/>
          </p:nvPr>
        </p:nvPicPr>
        <p:blipFill>
          <a:blip r:embed="rId2"/>
          <a:stretch>
            <a:fillRect/>
          </a:stretch>
        </p:blipFill>
        <p:spPr>
          <a:xfrm>
            <a:off x="382771" y="265814"/>
            <a:ext cx="11525693" cy="6227061"/>
          </a:xfrm>
          <a:prstGeom prst="rect">
            <a:avLst/>
          </a:prstGeom>
        </p:spPr>
      </p:pic>
    </p:spTree>
    <p:extLst>
      <p:ext uri="{BB962C8B-B14F-4D97-AF65-F5344CB8AC3E}">
        <p14:creationId xmlns:p14="http://schemas.microsoft.com/office/powerpoint/2010/main" val="736480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CA475D-0A67-B5C5-823B-8E8F0274033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294ECC-3752-7DA0-A843-279A323B3D5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CCB4F95-2F24-011A-D5C9-871B5CDB4E7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38213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DB6F7-6E7A-4EEF-4DD5-C3A5AFD356B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FE42192-3E93-B86D-B6B6-AAED8525D073}"/>
              </a:ext>
            </a:extLst>
          </p:cNvPr>
          <p:cNvPicPr>
            <a:picLocks noGrp="1" noChangeAspect="1"/>
          </p:cNvPicPr>
          <p:nvPr>
            <p:ph idx="1"/>
          </p:nvPr>
        </p:nvPicPr>
        <p:blipFill>
          <a:blip r:embed="rId2"/>
          <a:stretch>
            <a:fillRect/>
          </a:stretch>
        </p:blipFill>
        <p:spPr>
          <a:xfrm>
            <a:off x="255182" y="233916"/>
            <a:ext cx="11706446" cy="6337005"/>
          </a:xfrm>
          <a:prstGeom prst="rect">
            <a:avLst/>
          </a:prstGeom>
        </p:spPr>
      </p:pic>
    </p:spTree>
    <p:extLst>
      <p:ext uri="{BB962C8B-B14F-4D97-AF65-F5344CB8AC3E}">
        <p14:creationId xmlns:p14="http://schemas.microsoft.com/office/powerpoint/2010/main" val="2130903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2E0B5-DBA6-4254-02FC-7EF9D5B6B7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C8E127-14EC-1D0A-4347-CEF16061A438}"/>
              </a:ext>
            </a:extLst>
          </p:cNvPr>
          <p:cNvSpPr>
            <a:spLocks noGrp="1"/>
          </p:cNvSpPr>
          <p:nvPr>
            <p:ph idx="1"/>
          </p:nvPr>
        </p:nvSpPr>
        <p:spPr>
          <a:xfrm>
            <a:off x="212651" y="365125"/>
            <a:ext cx="11823405" cy="5811838"/>
          </a:xfrm>
        </p:spPr>
        <p:txBody>
          <a:bodyPr/>
          <a:lstStyle/>
          <a:p>
            <a:r>
              <a:rPr lang="en-US" dirty="0"/>
              <a:t>First, you need to understand the difference between a population and a sample, and identify the target population of your research.</a:t>
            </a:r>
          </a:p>
          <a:p>
            <a:endParaRPr lang="en-US" dirty="0"/>
          </a:p>
          <a:p>
            <a:r>
              <a:rPr lang="en-US" dirty="0"/>
              <a:t>The population is the entire group that </a:t>
            </a:r>
          </a:p>
          <a:p>
            <a:pPr marL="0" indent="0">
              <a:buNone/>
            </a:pPr>
            <a:r>
              <a:rPr lang="en-US" dirty="0"/>
              <a:t>   you want to draw conclusions about.</a:t>
            </a:r>
          </a:p>
          <a:p>
            <a:r>
              <a:rPr lang="en-US" dirty="0"/>
              <a:t>The sample is the specific group </a:t>
            </a:r>
          </a:p>
          <a:p>
            <a:pPr marL="0" indent="0">
              <a:buNone/>
            </a:pPr>
            <a:r>
              <a:rPr lang="en-US" dirty="0"/>
              <a:t>   of individuals that you will collect </a:t>
            </a:r>
          </a:p>
          <a:p>
            <a:pPr marL="0" indent="0">
              <a:buNone/>
            </a:pPr>
            <a:r>
              <a:rPr lang="en-US" dirty="0"/>
              <a:t>   data from.</a:t>
            </a:r>
          </a:p>
        </p:txBody>
      </p:sp>
      <p:pic>
        <p:nvPicPr>
          <p:cNvPr id="4" name="Picture 3">
            <a:extLst>
              <a:ext uri="{FF2B5EF4-FFF2-40B4-BE49-F238E27FC236}">
                <a16:creationId xmlns:a16="http://schemas.microsoft.com/office/drawing/2014/main" id="{42743DC4-FF65-3CEE-9D90-D435BFCA5754}"/>
              </a:ext>
            </a:extLst>
          </p:cNvPr>
          <p:cNvPicPr>
            <a:picLocks noChangeAspect="1"/>
          </p:cNvPicPr>
          <p:nvPr/>
        </p:nvPicPr>
        <p:blipFill>
          <a:blip r:embed="rId2"/>
          <a:stretch>
            <a:fillRect/>
          </a:stretch>
        </p:blipFill>
        <p:spPr>
          <a:xfrm>
            <a:off x="6825326" y="1414130"/>
            <a:ext cx="5366674" cy="5443870"/>
          </a:xfrm>
          <a:prstGeom prst="rect">
            <a:avLst/>
          </a:prstGeom>
        </p:spPr>
      </p:pic>
    </p:spTree>
    <p:extLst>
      <p:ext uri="{BB962C8B-B14F-4D97-AF65-F5344CB8AC3E}">
        <p14:creationId xmlns:p14="http://schemas.microsoft.com/office/powerpoint/2010/main" val="4174118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84C3B-1F4F-DFA3-65EB-D3BCADE946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D580F5-59C8-8A6A-BC3D-C27F6D5DB811}"/>
              </a:ext>
            </a:extLst>
          </p:cNvPr>
          <p:cNvSpPr>
            <a:spLocks noGrp="1"/>
          </p:cNvSpPr>
          <p:nvPr>
            <p:ph idx="1"/>
          </p:nvPr>
        </p:nvSpPr>
        <p:spPr>
          <a:xfrm>
            <a:off x="446567" y="893135"/>
            <a:ext cx="11281145" cy="5599740"/>
          </a:xfrm>
        </p:spPr>
        <p:txBody>
          <a:bodyPr>
            <a:normAutofit/>
          </a:bodyPr>
          <a:lstStyle/>
          <a:p>
            <a:r>
              <a:rPr lang="en-US" dirty="0"/>
              <a:t>1. Random Sampling</a:t>
            </a:r>
          </a:p>
          <a:p>
            <a:pPr algn="just"/>
            <a:r>
              <a:rPr lang="en-US" dirty="0"/>
              <a:t>Random sampling is generally the best and simplest way to draw a sample from a population. With random sampling, every member of the population has an equal opportunity to be included in the sample, and pure chance is the only factor that determines who actually goes into the sample. </a:t>
            </a:r>
          </a:p>
          <a:p>
            <a:pPr algn="just"/>
            <a:r>
              <a:rPr lang="en-US" dirty="0"/>
              <a:t>For example, we want to choose 200 patient at random from a hospital  Here, we can give each patient in the database of the hospital a number between 1 and 500 and choose a random sample of 200 numbers using a random number generator.</a:t>
            </a:r>
          </a:p>
          <a:p>
            <a:endParaRPr lang="en-US" dirty="0"/>
          </a:p>
        </p:txBody>
      </p:sp>
    </p:spTree>
    <p:extLst>
      <p:ext uri="{BB962C8B-B14F-4D97-AF65-F5344CB8AC3E}">
        <p14:creationId xmlns:p14="http://schemas.microsoft.com/office/powerpoint/2010/main" val="3617673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8026-7D6A-98D3-01DD-10D3BC2F3D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6FF558-E29E-4BE3-F3A9-CCE8209EB4A3}"/>
              </a:ext>
            </a:extLst>
          </p:cNvPr>
          <p:cNvSpPr>
            <a:spLocks noGrp="1"/>
          </p:cNvSpPr>
          <p:nvPr>
            <p:ph idx="1"/>
          </p:nvPr>
        </p:nvSpPr>
        <p:spPr>
          <a:xfrm>
            <a:off x="138223" y="1212112"/>
            <a:ext cx="11695814" cy="4964851"/>
          </a:xfrm>
        </p:spPr>
        <p:txBody>
          <a:bodyPr>
            <a:normAutofit/>
          </a:bodyPr>
          <a:lstStyle/>
          <a:p>
            <a:r>
              <a:rPr lang="en-US" dirty="0"/>
              <a:t>2. Stratified Sampling</a:t>
            </a:r>
          </a:p>
          <a:p>
            <a:pPr algn="just"/>
            <a:r>
              <a:rPr lang="en-US" dirty="0"/>
              <a:t>It is a procedure for selecting a sample that includes the individuals from identified subgroups in the proportion that they exist in the population. This method can be used to select equal numbers from each of the identified subgroups if comparisons between subgroups are important. It is useful only when you plan to subdivide the subjects for subsequent analysis to make various comparisons and decisions.</a:t>
            </a:r>
          </a:p>
          <a:p>
            <a:pPr algn="just"/>
            <a:r>
              <a:rPr lang="en-US" dirty="0"/>
              <a:t>A good example of stratified sampling would be to divide the population into male and female or into young child and  adult etc.</a:t>
            </a:r>
          </a:p>
          <a:p>
            <a:pPr algn="just"/>
            <a:r>
              <a:rPr lang="en-US" dirty="0"/>
              <a:t>Or in to domestic and wild animals .</a:t>
            </a:r>
          </a:p>
          <a:p>
            <a:pPr algn="just"/>
            <a:endParaRPr lang="en-US" dirty="0"/>
          </a:p>
        </p:txBody>
      </p:sp>
    </p:spTree>
    <p:extLst>
      <p:ext uri="{BB962C8B-B14F-4D97-AF65-F5344CB8AC3E}">
        <p14:creationId xmlns:p14="http://schemas.microsoft.com/office/powerpoint/2010/main" val="2591418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F8FCA-1E05-5916-5D1E-62CB20E74B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BED512-6F10-F73B-3094-DD8540619E5D}"/>
              </a:ext>
            </a:extLst>
          </p:cNvPr>
          <p:cNvSpPr>
            <a:spLocks noGrp="1"/>
          </p:cNvSpPr>
          <p:nvPr>
            <p:ph idx="1"/>
          </p:nvPr>
        </p:nvSpPr>
        <p:spPr>
          <a:xfrm>
            <a:off x="329609" y="1297172"/>
            <a:ext cx="11600121" cy="4879791"/>
          </a:xfrm>
        </p:spPr>
        <p:txBody>
          <a:bodyPr>
            <a:normAutofit/>
          </a:bodyPr>
          <a:lstStyle/>
          <a:p>
            <a:r>
              <a:rPr lang="en-US" dirty="0"/>
              <a:t>3. Cluster Sampling</a:t>
            </a:r>
          </a:p>
          <a:p>
            <a:pPr algn="just"/>
            <a:r>
              <a:rPr lang="en-US" dirty="0"/>
              <a:t>Cluster sampling often is more convenient when the population is very large. It often isn’t possible to randomly select from the entire population but is more manageable when using clusters because of time, expense, and convenience. For example, a university has ten campuses across the country, each with nearly the same number of students. We can’t travel to every unit in order to gather the necessary data if we want to gather some information on facilities and other stuff. Therefore, we can choose three or four branches as clusters using random sampling. This can help the researcher cut down on travel, expense, time, etc.</a:t>
            </a:r>
          </a:p>
        </p:txBody>
      </p:sp>
    </p:spTree>
    <p:extLst>
      <p:ext uri="{BB962C8B-B14F-4D97-AF65-F5344CB8AC3E}">
        <p14:creationId xmlns:p14="http://schemas.microsoft.com/office/powerpoint/2010/main" val="260432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5801-A29F-C04A-5455-FE4A46E483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D73571-15BE-4EEA-81A7-3BA2A8848827}"/>
              </a:ext>
            </a:extLst>
          </p:cNvPr>
          <p:cNvSpPr>
            <a:spLocks noGrp="1"/>
          </p:cNvSpPr>
          <p:nvPr>
            <p:ph idx="1"/>
          </p:nvPr>
        </p:nvSpPr>
        <p:spPr>
          <a:xfrm>
            <a:off x="329609" y="1286540"/>
            <a:ext cx="11663917" cy="4890423"/>
          </a:xfrm>
        </p:spPr>
        <p:txBody>
          <a:bodyPr>
            <a:normAutofit/>
          </a:bodyPr>
          <a:lstStyle/>
          <a:p>
            <a:r>
              <a:rPr lang="en-US" dirty="0"/>
              <a:t>4. Systematic Sampling</a:t>
            </a:r>
          </a:p>
          <a:p>
            <a:pPr algn="just"/>
            <a:r>
              <a:rPr lang="en-US" dirty="0"/>
              <a:t>In systematic sampling, the first member of sample is chosen randomly, and the others are selected according to a predetermined sampling interval .The sampling interval is calculated by dividing the total population size by the desired sample size.</a:t>
            </a:r>
          </a:p>
          <a:p>
            <a:pPr algn="just"/>
            <a:r>
              <a:rPr lang="en-US" dirty="0"/>
              <a:t>For example, a researcher wants to select a sample of 15 students from a total population of 150 students in a school. A researcher will randomly choose first student from the list and then will systematically choose every 10th student. Finally, A researcher will end up with a desired sample size.</a:t>
            </a:r>
          </a:p>
        </p:txBody>
      </p:sp>
    </p:spTree>
    <p:extLst>
      <p:ext uri="{BB962C8B-B14F-4D97-AF65-F5344CB8AC3E}">
        <p14:creationId xmlns:p14="http://schemas.microsoft.com/office/powerpoint/2010/main" val="1084642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D2E33-AB24-0513-6C1C-95B5516B81E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4B5D7BF-3E7F-58A4-9927-E2C648F87647}"/>
              </a:ext>
            </a:extLst>
          </p:cNvPr>
          <p:cNvPicPr>
            <a:picLocks noGrp="1" noChangeAspect="1"/>
          </p:cNvPicPr>
          <p:nvPr>
            <p:ph idx="1"/>
          </p:nvPr>
        </p:nvPicPr>
        <p:blipFill>
          <a:blip r:embed="rId2"/>
          <a:stretch>
            <a:fillRect/>
          </a:stretch>
        </p:blipFill>
        <p:spPr>
          <a:xfrm>
            <a:off x="414670" y="365124"/>
            <a:ext cx="10939130" cy="6301489"/>
          </a:xfrm>
          <a:prstGeom prst="rect">
            <a:avLst/>
          </a:prstGeom>
        </p:spPr>
      </p:pic>
    </p:spTree>
    <p:extLst>
      <p:ext uri="{BB962C8B-B14F-4D97-AF65-F5344CB8AC3E}">
        <p14:creationId xmlns:p14="http://schemas.microsoft.com/office/powerpoint/2010/main" val="2770974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8D53-CB5A-08B7-1F5A-4A8A766783CE}"/>
              </a:ext>
            </a:extLst>
          </p:cNvPr>
          <p:cNvSpPr>
            <a:spLocks noGrp="1"/>
          </p:cNvSpPr>
          <p:nvPr>
            <p:ph type="title"/>
          </p:nvPr>
        </p:nvSpPr>
        <p:spPr/>
        <p:txBody>
          <a:bodyPr/>
          <a:lstStyle/>
          <a:p>
            <a:r>
              <a:rPr lang="en-US" dirty="0"/>
              <a:t>Sampling techniques </a:t>
            </a:r>
          </a:p>
        </p:txBody>
      </p:sp>
      <p:sp>
        <p:nvSpPr>
          <p:cNvPr id="3" name="Content Placeholder 2">
            <a:extLst>
              <a:ext uri="{FF2B5EF4-FFF2-40B4-BE49-F238E27FC236}">
                <a16:creationId xmlns:a16="http://schemas.microsoft.com/office/drawing/2014/main" id="{7D469F6B-ECA6-1863-8FEA-1E8B44454F0C}"/>
              </a:ext>
            </a:extLst>
          </p:cNvPr>
          <p:cNvSpPr>
            <a:spLocks noGrp="1"/>
          </p:cNvSpPr>
          <p:nvPr>
            <p:ph idx="1"/>
          </p:nvPr>
        </p:nvSpPr>
        <p:spPr/>
        <p:txBody>
          <a:bodyPr/>
          <a:lstStyle/>
          <a:p>
            <a:r>
              <a:rPr lang="en-US" dirty="0"/>
              <a:t>1- Manual sampling : physically collecting samples, often used in field research .</a:t>
            </a:r>
          </a:p>
          <a:p>
            <a:r>
              <a:rPr lang="en-US" dirty="0"/>
              <a:t>2- automated sampling : using instruments or devices to collect samples, common in laboratory settings.</a:t>
            </a:r>
          </a:p>
          <a:p>
            <a:r>
              <a:rPr lang="en-US" dirty="0"/>
              <a:t>3- Sequential sampling : collecting samples in a sequence, often used in quality control . </a:t>
            </a:r>
          </a:p>
        </p:txBody>
      </p:sp>
    </p:spTree>
    <p:extLst>
      <p:ext uri="{BB962C8B-B14F-4D97-AF65-F5344CB8AC3E}">
        <p14:creationId xmlns:p14="http://schemas.microsoft.com/office/powerpoint/2010/main" val="28338004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1829</TotalTime>
  <Words>1756</Words>
  <Application>Microsoft Office PowerPoint</Application>
  <PresentationFormat>Widescreen</PresentationFormat>
  <Paragraphs>84</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Aharoni</vt:lpstr>
      <vt:lpstr>Aptos</vt:lpstr>
      <vt:lpstr>Aptos Display</vt:lpstr>
      <vt:lpstr>Arial</vt:lpstr>
      <vt:lpstr>Office Theme</vt:lpstr>
      <vt:lpstr>بعض التقنيات الفعالة لتحسين جمع العينات من مصادر البكتيرية مختلفة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Sampling techniques </vt:lpstr>
      <vt:lpstr>PowerPoint Presentation</vt:lpstr>
      <vt:lpstr>Blood sample </vt:lpstr>
      <vt:lpstr>Techniques for Blood Sampling in Humans and Animals</vt:lpstr>
      <vt:lpstr>PowerPoint Presentation</vt:lpstr>
      <vt:lpstr>PowerPoint Presentation</vt:lpstr>
      <vt:lpstr>PowerPoint Presentation</vt:lpstr>
      <vt:lpstr>Second: Blood Sampling Techniques in Animals </vt:lpstr>
      <vt:lpstr>PowerPoint Presentation</vt:lpstr>
      <vt:lpstr>First: Urine Sample Collection Techniques in Humans</vt:lpstr>
      <vt:lpstr>Second: Urine Sample Collection Techniques in Animals</vt:lpstr>
      <vt:lpstr>PowerPoint Presentation</vt:lpstr>
      <vt:lpstr>PowerPoint Presentation</vt:lpstr>
      <vt:lpstr>PowerPoint Presentation</vt:lpstr>
      <vt:lpstr>PowerPoint Presentation</vt:lpstr>
      <vt:lpstr>Third: Stool Sample Collection Techniques in Humans</vt:lpstr>
      <vt:lpstr>Fourth: Stool Sample Collection Techniques in Animals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Jwan</dc:creator>
  <cp:lastModifiedBy>Jwan</cp:lastModifiedBy>
  <cp:revision>13</cp:revision>
  <dcterms:created xsi:type="dcterms:W3CDTF">2025-02-26T08:55:23Z</dcterms:created>
  <dcterms:modified xsi:type="dcterms:W3CDTF">2025-05-09T12:10:45Z</dcterms:modified>
</cp:coreProperties>
</file>