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5"/>
  </p:notesMasterIdLst>
  <p:handoutMasterIdLst>
    <p:handoutMasterId r:id="rId36"/>
  </p:handoutMasterIdLst>
  <p:sldIdLst>
    <p:sldId id="256" r:id="rId2"/>
    <p:sldId id="354" r:id="rId3"/>
    <p:sldId id="287" r:id="rId4"/>
    <p:sldId id="355" r:id="rId5"/>
    <p:sldId id="346" r:id="rId6"/>
    <p:sldId id="345" r:id="rId7"/>
    <p:sldId id="261" r:id="rId8"/>
    <p:sldId id="360" r:id="rId9"/>
    <p:sldId id="288" r:id="rId10"/>
    <p:sldId id="266" r:id="rId11"/>
    <p:sldId id="337" r:id="rId12"/>
    <p:sldId id="290" r:id="rId13"/>
    <p:sldId id="300" r:id="rId14"/>
    <p:sldId id="342" r:id="rId15"/>
    <p:sldId id="303" r:id="rId16"/>
    <p:sldId id="304" r:id="rId17"/>
    <p:sldId id="305" r:id="rId18"/>
    <p:sldId id="306" r:id="rId19"/>
    <p:sldId id="307" r:id="rId20"/>
    <p:sldId id="311" r:id="rId21"/>
    <p:sldId id="312" r:id="rId22"/>
    <p:sldId id="315" r:id="rId23"/>
    <p:sldId id="319" r:id="rId24"/>
    <p:sldId id="320" r:id="rId25"/>
    <p:sldId id="327" r:id="rId26"/>
    <p:sldId id="267" r:id="rId27"/>
    <p:sldId id="264" r:id="rId28"/>
    <p:sldId id="330" r:id="rId29"/>
    <p:sldId id="274" r:id="rId30"/>
    <p:sldId id="356" r:id="rId31"/>
    <p:sldId id="357" r:id="rId32"/>
    <p:sldId id="358" r:id="rId33"/>
    <p:sldId id="343" r:id="rId3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CC"/>
    <a:srgbClr val="FFDA0C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2817" autoAdjust="0"/>
    <p:restoredTop sz="90991" autoAdjust="0"/>
  </p:normalViewPr>
  <p:slideViewPr>
    <p:cSldViewPr>
      <p:cViewPr varScale="1">
        <p:scale>
          <a:sx n="42" d="100"/>
          <a:sy n="42" d="100"/>
        </p:scale>
        <p:origin x="-96" y="-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1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>
            <a:extLst>
              <a:ext uri="{FF2B5EF4-FFF2-40B4-BE49-F238E27FC236}">
                <a16:creationId xmlns:a16="http://schemas.microsoft.com/office/drawing/2014/main" xmlns="" id="{AAD9C852-D79A-BE0A-2DFC-F30888D696D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59" name="Rectangle 3">
            <a:extLst>
              <a:ext uri="{FF2B5EF4-FFF2-40B4-BE49-F238E27FC236}">
                <a16:creationId xmlns:a16="http://schemas.microsoft.com/office/drawing/2014/main" xmlns="" id="{5D54E0B3-6B53-F47B-FE47-0982C9EFCFB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60" name="Rectangle 4">
            <a:extLst>
              <a:ext uri="{FF2B5EF4-FFF2-40B4-BE49-F238E27FC236}">
                <a16:creationId xmlns:a16="http://schemas.microsoft.com/office/drawing/2014/main" xmlns="" id="{243597BA-799D-CDC5-5251-1AE685B0EBC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61" name="Rectangle 5">
            <a:extLst>
              <a:ext uri="{FF2B5EF4-FFF2-40B4-BE49-F238E27FC236}">
                <a16:creationId xmlns:a16="http://schemas.microsoft.com/office/drawing/2014/main" xmlns="" id="{45A420FB-2273-E342-BBA1-356FABAE543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90DC84D-C84A-4F41-987E-B8A10DFD56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xmlns="" id="{3EA9C467-340E-6F0A-73D3-BED3AC842B8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xmlns="" id="{AC566535-2683-606C-10B1-D6A43E770D7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6" name="Rectangle 4">
            <a:extLst>
              <a:ext uri="{FF2B5EF4-FFF2-40B4-BE49-F238E27FC236}">
                <a16:creationId xmlns:a16="http://schemas.microsoft.com/office/drawing/2014/main" xmlns="" id="{6C06FA8E-2C11-066D-20FF-C401B3C3216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xmlns="" id="{578C2E99-CF92-DE5F-F7F1-DAF03541FD9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xmlns="" id="{B216C997-E9C5-35DB-B798-1C1C987572D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xmlns="" id="{4A7B135F-3A93-340E-BB24-DDDC1182F0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9C3937F-7AA2-4DCC-BB92-DDFD709D2D1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xmlns="" id="{FE984BD4-657B-59E4-678B-CB0F790114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03CF212-406F-44E4-B20B-AC121933048F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xmlns="" id="{37E07B6A-A169-0820-7222-F8B03AC381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xmlns="" id="{2CA08E2C-689D-D18F-0E0E-58A4D2D67B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xmlns="" id="{E1354D1E-F5CD-4507-03D9-67EBC67D4E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8E86913-CEE6-46D4-814C-1F0C48CA5C29}" type="slidenum">
              <a:rPr lang="en-US" altLang="en-US" sz="1200"/>
              <a:pPr eaLnBrk="1" hangingPunct="1"/>
              <a:t>15</a:t>
            </a:fld>
            <a:endParaRPr lang="en-US" altLang="en-US" sz="1200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xmlns="" id="{82D6DE9F-4D9A-D68C-6135-67430202C3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xmlns="" id="{3156E026-D464-FE5E-4A11-8E7BA46BDA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>
            <a:extLst>
              <a:ext uri="{FF2B5EF4-FFF2-40B4-BE49-F238E27FC236}">
                <a16:creationId xmlns:a16="http://schemas.microsoft.com/office/drawing/2014/main" xmlns="" id="{09BCC2EF-C28D-9D8C-F726-8D0DFFFEAE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F4AAD1F-A07A-4C95-AA0A-2611D574525F}" type="slidenum">
              <a:rPr lang="en-US" altLang="en-US" sz="1200"/>
              <a:pPr eaLnBrk="1" hangingPunct="1"/>
              <a:t>16</a:t>
            </a:fld>
            <a:endParaRPr lang="en-US" altLang="en-US" sz="1200"/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xmlns="" id="{FBE9EAE1-A9BE-3DDE-9608-7A8C217F65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xmlns="" id="{D199FB65-C1B4-B33A-97D2-75656C0E7E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xmlns="" id="{4C53463D-8E25-8244-09FB-8EF2BC659D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AA77992-335A-4120-93F4-A65BA7F42182}" type="slidenum">
              <a:rPr lang="en-US" altLang="en-US" sz="1200"/>
              <a:pPr eaLnBrk="1" hangingPunct="1"/>
              <a:t>17</a:t>
            </a:fld>
            <a:endParaRPr lang="en-US" altLang="en-US" sz="1200"/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xmlns="" id="{01F43530-9311-F5AB-A639-89C9BA1033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xmlns="" id="{A23F2A5E-38D3-9EF6-DFAE-C8E7937489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>
            <a:extLst>
              <a:ext uri="{FF2B5EF4-FFF2-40B4-BE49-F238E27FC236}">
                <a16:creationId xmlns:a16="http://schemas.microsoft.com/office/drawing/2014/main" xmlns="" id="{584D8E2D-BEE8-765F-44E2-5BB569C237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362C71B-F306-40BA-8ACA-24C9D13608EF}" type="slidenum">
              <a:rPr lang="en-US" altLang="en-US" sz="1200"/>
              <a:pPr eaLnBrk="1" hangingPunct="1"/>
              <a:t>18</a:t>
            </a:fld>
            <a:endParaRPr lang="en-US" altLang="en-US" sz="1200"/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xmlns="" id="{5F3A894B-9E0E-3D54-336E-A74D6F96C7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xmlns="" id="{BEC01EA1-928D-B02E-86EF-7888058050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xmlns="" id="{04319BCF-31F7-1B45-C755-3D424F16EE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FFC6358-3D96-4676-B1DF-296F8CF5E8BB}" type="slidenum">
              <a:rPr lang="en-US" altLang="en-US" sz="1200"/>
              <a:pPr eaLnBrk="1" hangingPunct="1"/>
              <a:t>19</a:t>
            </a:fld>
            <a:endParaRPr lang="en-US" altLang="en-US" sz="1200"/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xmlns="" id="{A5049397-5D28-FCE7-3687-4E3962C622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xmlns="" id="{4CCA1E92-560E-1500-B50F-64D495D63B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xmlns="" id="{6B0318DA-52F0-85B2-AFBF-CE32799F3A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7A946CE-9986-4985-9C37-394D937DB515}" type="slidenum">
              <a:rPr lang="en-US" altLang="en-US" sz="1200"/>
              <a:pPr eaLnBrk="1" hangingPunct="1"/>
              <a:t>20</a:t>
            </a:fld>
            <a:endParaRPr lang="en-US" altLang="en-US" sz="1200"/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xmlns="" id="{D5E3F8AA-D1FD-4CFA-384A-0E6E4A9650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xmlns="" id="{17D668F6-40A0-2D58-2AD2-22F1814C30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>
            <a:extLst>
              <a:ext uri="{FF2B5EF4-FFF2-40B4-BE49-F238E27FC236}">
                <a16:creationId xmlns:a16="http://schemas.microsoft.com/office/drawing/2014/main" xmlns="" id="{C2ECDE1F-8593-18F4-4A0A-676105714F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238949F-83E5-4199-B0C9-DAFD6DC9EC32}" type="slidenum">
              <a:rPr lang="en-US" altLang="en-US" sz="1200"/>
              <a:pPr eaLnBrk="1" hangingPunct="1"/>
              <a:t>21</a:t>
            </a:fld>
            <a:endParaRPr lang="en-US" altLang="en-US" sz="1200"/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xmlns="" id="{0A9481DB-1EB7-3EB1-6EA1-1FBD5E36F0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xmlns="" id="{AD027E6D-7368-991D-FFC1-0A941E4C37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>
            <a:extLst>
              <a:ext uri="{FF2B5EF4-FFF2-40B4-BE49-F238E27FC236}">
                <a16:creationId xmlns:a16="http://schemas.microsoft.com/office/drawing/2014/main" xmlns="" id="{5CEE08D1-CC97-3FAA-1788-B40F1C6743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2F7383E-4024-4090-9899-7A2C149DCEF2}" type="slidenum">
              <a:rPr lang="en-US" altLang="en-US" sz="1200"/>
              <a:pPr eaLnBrk="1" hangingPunct="1"/>
              <a:t>22</a:t>
            </a:fld>
            <a:endParaRPr lang="en-US" altLang="en-US" sz="1200"/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xmlns="" id="{3B879B6E-4EDA-F1E7-E10E-3666AEE852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>
            <a:extLst>
              <a:ext uri="{FF2B5EF4-FFF2-40B4-BE49-F238E27FC236}">
                <a16:creationId xmlns:a16="http://schemas.microsoft.com/office/drawing/2014/main" xmlns="" id="{843577CC-9956-842B-9A2D-F5ABE3F779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>
            <a:extLst>
              <a:ext uri="{FF2B5EF4-FFF2-40B4-BE49-F238E27FC236}">
                <a16:creationId xmlns:a16="http://schemas.microsoft.com/office/drawing/2014/main" xmlns="" id="{16D2BDC4-FA4F-564B-F2A9-E95A1C4CFE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E0DE09C-B335-4DB9-8D38-A98EF2475209}" type="slidenum">
              <a:rPr lang="en-US" altLang="en-US" sz="1200"/>
              <a:pPr eaLnBrk="1" hangingPunct="1"/>
              <a:t>23</a:t>
            </a:fld>
            <a:endParaRPr lang="en-US" altLang="en-US" sz="1200"/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xmlns="" id="{8D7F9702-BC01-1C8A-9E8F-F362DAE902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xmlns="" id="{6E158679-9160-459D-DC32-94DEE0598E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>
            <a:extLst>
              <a:ext uri="{FF2B5EF4-FFF2-40B4-BE49-F238E27FC236}">
                <a16:creationId xmlns:a16="http://schemas.microsoft.com/office/drawing/2014/main" xmlns="" id="{EB6F7BD0-A200-0D18-1F76-18219FDFC0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8CBB7CF-B38F-41D1-A720-5892F9046A0F}" type="slidenum">
              <a:rPr lang="en-US" altLang="en-US" sz="1200"/>
              <a:pPr eaLnBrk="1" hangingPunct="1"/>
              <a:t>24</a:t>
            </a:fld>
            <a:endParaRPr lang="en-US" altLang="en-US" sz="1200"/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xmlns="" id="{1251269F-2AA4-7939-3DC5-483268048E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xmlns="" id="{F6C753DF-FA76-1A10-14B9-13D0790EB3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xmlns="" id="{7FD0173D-4623-B988-695C-8DA0E2FD9B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4465708-F720-411D-9887-8F8C9D803A6B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xmlns="" id="{6C954F56-0215-3098-1957-8AA4935E33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xmlns="" id="{DDD6D26F-FAF6-3A3A-831B-ABB224DBE6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>
            <a:extLst>
              <a:ext uri="{FF2B5EF4-FFF2-40B4-BE49-F238E27FC236}">
                <a16:creationId xmlns:a16="http://schemas.microsoft.com/office/drawing/2014/main" xmlns="" id="{C3AFD7B2-2E50-AADC-8C48-9D3E570AB7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59AB3E5-09C8-4B6A-9272-7BB1FCAB687B}" type="slidenum">
              <a:rPr lang="en-US" altLang="en-US" sz="1200"/>
              <a:pPr eaLnBrk="1" hangingPunct="1"/>
              <a:t>25</a:t>
            </a:fld>
            <a:endParaRPr lang="en-US" altLang="en-US" sz="1200"/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xmlns="" id="{A6E8A052-99C2-9932-04EF-A0DEE1CFED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xmlns="" id="{677CDD00-2BCA-CB45-EAF6-4E5C8BC5C2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>
            <a:extLst>
              <a:ext uri="{FF2B5EF4-FFF2-40B4-BE49-F238E27FC236}">
                <a16:creationId xmlns:a16="http://schemas.microsoft.com/office/drawing/2014/main" xmlns="" id="{DD776034-0351-2BE0-616E-26B537825E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74F2E32-9E7D-4D99-9C1D-DB9D70E6FFEF}" type="slidenum">
              <a:rPr lang="en-US" altLang="en-US" sz="1200"/>
              <a:pPr eaLnBrk="1" hangingPunct="1"/>
              <a:t>26</a:t>
            </a:fld>
            <a:endParaRPr lang="en-US" altLang="en-US" sz="1200"/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xmlns="" id="{B7C74810-DB12-35EA-1E08-01E57B70C6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xmlns="" id="{890A7C93-CB7C-DB96-7663-79AE218C82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>
            <a:extLst>
              <a:ext uri="{FF2B5EF4-FFF2-40B4-BE49-F238E27FC236}">
                <a16:creationId xmlns:a16="http://schemas.microsoft.com/office/drawing/2014/main" xmlns="" id="{51FFE496-C047-F3FF-52CA-F739F6595B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FF655BD-3FE4-41FB-ABED-DE6FC767CAF5}" type="slidenum">
              <a:rPr lang="en-US" altLang="en-US" sz="1200"/>
              <a:pPr eaLnBrk="1" hangingPunct="1"/>
              <a:t>27</a:t>
            </a:fld>
            <a:endParaRPr lang="en-US" altLang="en-US" sz="1200"/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xmlns="" id="{4F088B7D-E2D8-A4F1-46F9-E1F6CB2F394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xmlns="" id="{0D137A57-A82E-D2FF-2929-850FA2DF63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>
            <a:extLst>
              <a:ext uri="{FF2B5EF4-FFF2-40B4-BE49-F238E27FC236}">
                <a16:creationId xmlns:a16="http://schemas.microsoft.com/office/drawing/2014/main" xmlns="" id="{DFA07467-B928-0814-D7B4-CD474BA111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4A8C12F-E1FA-48EF-8D42-682C49F9E991}" type="slidenum">
              <a:rPr lang="en-US" altLang="en-US" sz="1200"/>
              <a:pPr eaLnBrk="1" hangingPunct="1"/>
              <a:t>28</a:t>
            </a:fld>
            <a:endParaRPr lang="en-US" altLang="en-US" sz="1200"/>
          </a:p>
        </p:txBody>
      </p:sp>
      <p:sp>
        <p:nvSpPr>
          <p:cNvPr id="91139" name="Rectangle 2">
            <a:extLst>
              <a:ext uri="{FF2B5EF4-FFF2-40B4-BE49-F238E27FC236}">
                <a16:creationId xmlns:a16="http://schemas.microsoft.com/office/drawing/2014/main" xmlns="" id="{AF852156-4E3C-721D-6FDA-91A2DBB6A6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>
            <a:extLst>
              <a:ext uri="{FF2B5EF4-FFF2-40B4-BE49-F238E27FC236}">
                <a16:creationId xmlns:a16="http://schemas.microsoft.com/office/drawing/2014/main" xmlns="" id="{2026EB0A-EEC5-4AB8-9C73-10D0CB1C2E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>
            <a:extLst>
              <a:ext uri="{FF2B5EF4-FFF2-40B4-BE49-F238E27FC236}">
                <a16:creationId xmlns:a16="http://schemas.microsoft.com/office/drawing/2014/main" xmlns="" id="{88B7E20E-8C95-3AEA-8EF6-499D1AD8C7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40EED7B-44F8-4923-B863-250F9BF4AA9D}" type="slidenum">
              <a:rPr lang="en-US" altLang="en-US" sz="1200"/>
              <a:pPr eaLnBrk="1" hangingPunct="1"/>
              <a:t>29</a:t>
            </a:fld>
            <a:endParaRPr lang="en-US" altLang="en-US" sz="1200"/>
          </a:p>
        </p:txBody>
      </p:sp>
      <p:sp>
        <p:nvSpPr>
          <p:cNvPr id="93187" name="Rectangle 2">
            <a:extLst>
              <a:ext uri="{FF2B5EF4-FFF2-40B4-BE49-F238E27FC236}">
                <a16:creationId xmlns:a16="http://schemas.microsoft.com/office/drawing/2014/main" xmlns="" id="{2A80559C-6A5F-D918-E884-87DF1FC9E1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>
            <a:extLst>
              <a:ext uri="{FF2B5EF4-FFF2-40B4-BE49-F238E27FC236}">
                <a16:creationId xmlns:a16="http://schemas.microsoft.com/office/drawing/2014/main" xmlns="" id="{51EA738B-333B-3D45-F71E-B7A706410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xmlns="" id="{B8B68233-F917-18A9-3254-F0FD272A79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C58AD84-DE68-4A01-82C6-E128816BA26F}" type="slidenum">
              <a:rPr lang="en-US" altLang="en-US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xmlns="" id="{0C1D71A0-2A50-0EC9-F833-C2494D7676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xmlns="" id="{E4FC9626-3FAE-2627-BBCE-97CED6FA49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xmlns="" id="{1EC5F1C5-0E2D-9D1F-2AC5-7A3469E03D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488D39B-E366-42D7-9A53-C5A3F4C07C1C}" type="slidenum">
              <a:rPr lang="en-US" altLang="en-US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xmlns="" id="{387BB3FF-4978-9646-FE34-68ADD33E18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xmlns="" id="{B84B3C28-3F55-98B7-8E4A-811ACFE491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xmlns="" id="{E30FE558-2296-FC66-015B-3C34E31846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0522EE0-9B3A-4B15-A398-FDEF31007402}" type="slidenum">
              <a:rPr lang="en-US" altLang="en-US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xmlns="" id="{CB7BCCD1-95FA-7FD9-4607-F8780B327A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xmlns="" id="{78246241-5A0A-26B9-974B-F75C1094FE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xmlns="" id="{A75C458E-4379-9FC2-204B-E7CA443284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0A3D683-A598-4DE7-AE74-AF54EB1B13DE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xmlns="" id="{D7A46ABB-C6ED-FD3F-D7BF-2621A01B50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xmlns="" id="{13EAB3FA-DF88-9FFD-4ED0-7B6437893A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xmlns="" id="{BE809E8C-6FB7-7598-72BF-EB569BF2CE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C51DEA2-4561-4929-896C-5CCE4A3F16B0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xmlns="" id="{7A356FFD-DA7A-64B5-6339-EFD5ADE57C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xmlns="" id="{569DB7BF-4D15-B8FD-1CB9-9A41026630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xmlns="" id="{B3BDC900-7384-431C-DA8C-FBFA10FB49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F734F81-E84D-4D9A-94DF-B34101C54EDD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xmlns="" id="{79E92DB4-6F04-926C-57B2-3469292B0C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xmlns="" id="{AB5C3E26-40A4-F1C4-3CD8-B52805C4D5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xmlns="" id="{93836F9D-A236-A85C-45E2-72E5B7EA91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A5C5B63-FA38-4841-8FAC-FC43825115EC}" type="slidenum">
              <a:rPr lang="en-US" altLang="en-US" sz="1200"/>
              <a:pPr eaLnBrk="1" hangingPunct="1"/>
              <a:t>11</a:t>
            </a:fld>
            <a:endParaRPr lang="en-US" altLang="en-US" sz="1200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xmlns="" id="{9F0DC8B5-4F9F-AB00-1107-967B368C66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xmlns="" id="{DE4A8538-F563-30BB-A19F-A60FC52D53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xmlns="" id="{3DBBB1AC-3E98-4FF2-6D0B-89566099D0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C59A362-CE53-4C49-A563-BCAF833B21A1}" type="slidenum">
              <a:rPr lang="en-US" altLang="en-US" sz="1200"/>
              <a:pPr eaLnBrk="1" hangingPunct="1"/>
              <a:t>12</a:t>
            </a:fld>
            <a:endParaRPr lang="en-US" altLang="en-US" sz="1200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xmlns="" id="{7BB30570-FF80-DBAE-06D2-3E3231E9CC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xmlns="" id="{E8061827-FCDD-A9B9-D00D-2161D6C593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xmlns="" id="{5BCE41E6-68E3-5531-1055-36BF78BC7F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7FB35EE-A4A2-4826-BD2B-ED402879FA37}" type="slidenum">
              <a:rPr lang="en-US" altLang="en-US" sz="1200"/>
              <a:pPr eaLnBrk="1" hangingPunct="1"/>
              <a:t>13</a:t>
            </a:fld>
            <a:endParaRPr lang="en-US" altLang="en-US" sz="1200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xmlns="" id="{E3604450-07A8-D8E5-F16D-EF497EF2364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xmlns="" id="{2D313259-FC42-A149-626B-E23DFD3025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xmlns="" id="{5FDA67A2-3B5B-D16B-BB58-AA310C3D66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8024323-083E-4F71-A8E1-87C324F92D0D}" type="slidenum">
              <a:rPr lang="en-US" altLang="en-US" sz="1200"/>
              <a:pPr eaLnBrk="1" hangingPunct="1"/>
              <a:t>14</a:t>
            </a:fld>
            <a:endParaRPr lang="en-US" altLang="en-US" sz="12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xmlns="" id="{878973CF-348A-BFA7-1A04-4D12BFECFE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xmlns="" id="{BBB4792D-DCF7-2EC4-6ABD-870D092BDB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6568E07-EF87-0AC0-ED62-2531FA495D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895EFA7-D9C1-BA64-F6AF-5BDD97A89B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F872176-A4D2-89E0-BD78-7CD572540B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B170A9-FF64-43AC-8CB5-C5D192EFC3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566209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898B423-9CF9-4408-29FD-24695B5A38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B5AFF9DB-1E32-A2AB-08DF-9C52D3E313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7CD85D7-F251-D58E-7DDE-D28BA3E1CC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BE25CF-F3E0-4814-90B1-41ED634B49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428941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2AE2263-CD12-B6C1-A0F9-591B8FEF22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2C18FD8-734C-07A0-74CA-E619920756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3D6CF456-7BA5-9705-B054-86627902FF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9E362B-6928-4D1E-9003-0B03425CAD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913274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B4470A6-F9B3-E27A-5029-D4E4FF84EF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4A30D4F-D8CE-FE77-A1D2-9355B00246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02A2359-EB0D-F715-BE79-5924DD0399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FC773-61C3-477E-ABE3-DC897C244B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7003271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D651C48A-1C78-B74F-974F-20B68D0B58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01A08AC-68B5-D9F2-D4CC-D559560743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7E3CC3-CDFC-BC8D-9630-A0EBD52DA9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95DA6E-B9E1-4E4C-B91A-510DD8D1DA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578307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8FC8D6C1-6C32-EA22-0738-E43A529C19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3C9ACF1-18EB-290C-0324-AEBEC4B638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8C80264-0EF7-FED4-CAB8-4FE13F0F42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373CC0-A918-43F7-A695-F704D21D1E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4174856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4B0CCAB-3CBD-D4E4-A572-3349B010CD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8461286-A79C-0DDE-8C9B-967E8C8095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62E87E7-AFE9-D5A9-4E45-63CCDD1BD5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53C59C-A4C8-46C0-ADC6-4EC4B2CF7B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699477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4642414-A2F3-EE5A-26DD-F85B226E62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97DEBFE1-644B-42BF-6B4B-E6085BABFA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E6E888B-6852-C1DE-3DB8-A6CFA260B4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94FAFD-B634-447F-9B9B-8F740E2AD3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032709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CDC343BA-281C-9259-913D-421ED27B32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E4FA2391-3C7F-AAEC-8D63-C30E7A0424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B21F8229-C5FF-CAF3-6912-B7FECD21F0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27900B-798A-4C40-96EA-EB3344924B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471476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A24C7178-7EB0-4A4F-4C31-7E79751FEA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F1616000-5BC9-4F9E-6810-CA38D1E60F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B535FF59-E8E8-939E-E8FA-A2ECD822CC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96AA2E-6A5C-44C2-B376-9A362689E2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897666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3F2232BB-C853-CD77-4F0B-E5474CC819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7A28839A-0421-BE27-8B28-CACE39DED9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A8A86C33-6582-7055-8175-81595907E6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C71FD6-607D-47AA-BF11-6CBF591989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686218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80460FF-0B26-0B63-10CF-458652FCCA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3318F43-62D2-EF6E-F63E-09576FFB16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E5E96D8-BFB6-E39B-34CC-C2D9CE06EB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C11044-00EE-4911-B5A4-D4842D813B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82338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B498376-638A-6BAE-7B48-FDF7E2D462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96D91E92-4A04-0973-D09C-B06AB4FD4E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B253F90-BB45-FA10-A781-C3AC096851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95BD0B-3DB5-4774-AC01-9F2AAE1F3A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50906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7D4A27B2-DEFA-8EB0-58E6-7953802160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9CBDF4E7-F50F-BB42-4AB2-CACDA8582D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xmlns="" id="{735FAE6C-5F7E-5B38-E90C-82CE5ED7931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xmlns="" id="{EEE004F7-63F7-C72C-5925-4DB891BFFAD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xmlns="" id="{FC822F48-3B96-AD17-CD19-8A1A2B87A0A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fld id="{854072DF-C530-48BB-ADE3-1AF1350ABDC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Macintosh%20HD:Users:jdecker:Documents:COURSEADMIN:MIC%20205:Mic205PP: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Macintosh%20HD:Users:jdecker:Documents:COURSEADMIN:MIC%20205:Mic205PP: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>
            <a:extLst>
              <a:ext uri="{FF2B5EF4-FFF2-40B4-BE49-F238E27FC236}">
                <a16:creationId xmlns:a16="http://schemas.microsoft.com/office/drawing/2014/main" xmlns="" id="{C1E0533E-3F4D-2BD3-2471-430C368142C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800" dirty="0"/>
              <a:t>Application of Antibiotics Discs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xmlns="" id="{8DC63F6C-1BBA-DCD3-EED2-FBEC1BB933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Assisst.Prof</a:t>
            </a:r>
            <a:r>
              <a:rPr lang="en-US" dirty="0" smtClean="0"/>
              <a:t>. </a:t>
            </a:r>
            <a:r>
              <a:rPr lang="en-US" dirty="0" err="1" smtClean="0"/>
              <a:t>Asmaa</a:t>
            </a:r>
            <a:r>
              <a:rPr lang="en-US" dirty="0" smtClean="0"/>
              <a:t> </a:t>
            </a:r>
            <a:r>
              <a:rPr lang="en-US" dirty="0" err="1" smtClean="0"/>
              <a:t>Hamoody</a:t>
            </a:r>
            <a:endParaRPr lang="en-US" dirty="0" smtClean="0"/>
          </a:p>
          <a:p>
            <a:r>
              <a:rPr lang="en-US" dirty="0" smtClean="0"/>
              <a:t>Lecturer </a:t>
            </a:r>
            <a:r>
              <a:rPr lang="en-US" dirty="0" err="1" smtClean="0"/>
              <a:t>Dr.Roua</a:t>
            </a:r>
            <a:r>
              <a:rPr lang="en-US" dirty="0" smtClean="0"/>
              <a:t> </a:t>
            </a:r>
            <a:r>
              <a:rPr lang="en-US" dirty="0" err="1" smtClean="0"/>
              <a:t>Jassium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F6FA4A4E-D87B-793F-61D9-F09D9C7039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696200" cy="1143000"/>
          </a:xfrm>
        </p:spPr>
        <p:txBody>
          <a:bodyPr/>
          <a:lstStyle/>
          <a:p>
            <a:pPr eaLnBrk="1" hangingPunct="1"/>
            <a:r>
              <a:rPr lang="en-US" altLang="en-US" sz="4800"/>
              <a:t>Mechanisms of Antimicrobial Action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A1FD15A5-209B-EB7E-FD36-069AD97173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6200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Bacteria have their own enzymes for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Cell wall formation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Protein synthesis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DNA replication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RNA synthesis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Synthesis of essential metabolites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xmlns="" id="{453AD8FB-0995-8244-E037-2E4592BDC7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696200" cy="1143000"/>
          </a:xfrm>
        </p:spPr>
        <p:txBody>
          <a:bodyPr/>
          <a:lstStyle/>
          <a:p>
            <a:pPr eaLnBrk="1" hangingPunct="1"/>
            <a:r>
              <a:rPr lang="en-US" altLang="en-US" sz="4800"/>
              <a:t>Mechanisms of Antimicrobial Action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xmlns="" id="{3AB8B878-B9B1-8471-DB92-0B61C8341C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6200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Viruses use host enzymes inside host cells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Fungi and protozoa have own eukaryotic enzymes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The more similar the pathogen and host enzymes, the more </a:t>
            </a:r>
            <a:r>
              <a:rPr lang="en-US" altLang="en-US">
                <a:solidFill>
                  <a:srgbClr val="FFDA0C"/>
                </a:solidFill>
              </a:rPr>
              <a:t>side effects</a:t>
            </a:r>
            <a:r>
              <a:rPr lang="en-US" altLang="en-US"/>
              <a:t> the antimicrobials will have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Macintosh HD:Users:jdecker:Documents:COURSEADMIN:MIC 205:Mic205PP:">
            <a:extLst>
              <a:ext uri="{FF2B5EF4-FFF2-40B4-BE49-F238E27FC236}">
                <a16:creationId xmlns:a16="http://schemas.microsoft.com/office/drawing/2014/main" xmlns="" id="{40822BFB-FDF7-686F-CB9E-2B00D35A00BC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00200"/>
            <a:ext cx="7467600" cy="494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4C9866A4-ECCE-CDA1-4A19-1305A40A3A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Modes of Antimicrobial Action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xmlns="" id="{9C74982E-374A-1BBF-1302-78E245E58A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2362200"/>
            <a:ext cx="8520113" cy="3825875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dirty="0"/>
              <a:t>Penicillin (over 50 compounds)</a:t>
            </a:r>
          </a:p>
          <a:p>
            <a:pPr lvl="1" eaLnBrk="1" hangingPunct="1"/>
            <a:r>
              <a:rPr lang="en-US" altLang="en-US" dirty="0"/>
              <a:t>Share 4-sided ring (</a:t>
            </a:r>
            <a:r>
              <a:rPr lang="en-US" altLang="en-US" dirty="0">
                <a:latin typeface="Symbol" panose="05050102010706020507" pitchFamily="18" charset="2"/>
              </a:rPr>
              <a:t>b</a:t>
            </a:r>
            <a:r>
              <a:rPr lang="en-US" altLang="en-US" dirty="0"/>
              <a:t> </a:t>
            </a:r>
            <a:r>
              <a:rPr lang="en-US" altLang="en-US" dirty="0" err="1"/>
              <a:t>lactam</a:t>
            </a:r>
            <a:r>
              <a:rPr lang="en-US" altLang="en-US" dirty="0"/>
              <a:t> ring)</a:t>
            </a:r>
          </a:p>
          <a:p>
            <a:pPr eaLnBrk="1" hangingPunct="1"/>
            <a:r>
              <a:rPr lang="en-US" altLang="en-US" dirty="0"/>
              <a:t>Natural </a:t>
            </a:r>
            <a:r>
              <a:rPr lang="en-US" altLang="en-US" dirty="0" err="1"/>
              <a:t>penicillins</a:t>
            </a:r>
            <a:endParaRPr lang="en-US" altLang="en-US" dirty="0"/>
          </a:p>
          <a:p>
            <a:pPr marL="1085850" lvl="2" eaLnBrk="1" hangingPunct="1"/>
            <a:r>
              <a:rPr lang="en-US" altLang="en-US" dirty="0"/>
              <a:t>Narrow range of action</a:t>
            </a:r>
          </a:p>
          <a:p>
            <a:pPr marL="1085850" lvl="2" eaLnBrk="1" hangingPunct="1"/>
            <a:r>
              <a:rPr lang="en-US" altLang="en-US" dirty="0"/>
              <a:t>Susceptible to </a:t>
            </a:r>
            <a:r>
              <a:rPr lang="en-US" altLang="en-US" dirty="0" err="1">
                <a:solidFill>
                  <a:srgbClr val="FFDA0C"/>
                </a:solidFill>
              </a:rPr>
              <a:t>penicillinase</a:t>
            </a:r>
            <a:r>
              <a:rPr lang="en-US" altLang="en-US" dirty="0">
                <a:solidFill>
                  <a:srgbClr val="FFDA0C"/>
                </a:solidFill>
              </a:rPr>
              <a:t> (</a:t>
            </a:r>
            <a:r>
              <a:rPr lang="en-US" altLang="en-US" dirty="0">
                <a:solidFill>
                  <a:srgbClr val="FFDA0C"/>
                </a:solidFill>
                <a:latin typeface="Symbol" panose="05050102010706020507" pitchFamily="18" charset="2"/>
              </a:rPr>
              <a:t>b</a:t>
            </a:r>
            <a:r>
              <a:rPr lang="en-US" altLang="en-US" dirty="0">
                <a:solidFill>
                  <a:srgbClr val="FFDA0C"/>
                </a:solidFill>
              </a:rPr>
              <a:t> </a:t>
            </a:r>
            <a:r>
              <a:rPr lang="en-US" altLang="en-US" dirty="0" err="1">
                <a:solidFill>
                  <a:srgbClr val="FFDA0C"/>
                </a:solidFill>
              </a:rPr>
              <a:t>lactamase</a:t>
            </a:r>
            <a:r>
              <a:rPr lang="en-US" altLang="en-US" dirty="0">
                <a:solidFill>
                  <a:srgbClr val="FFDA0C"/>
                </a:solidFill>
              </a:rPr>
              <a:t>)</a:t>
            </a:r>
          </a:p>
        </p:txBody>
      </p:sp>
      <p:sp>
        <p:nvSpPr>
          <p:cNvPr id="12291" name="Rectangle 5">
            <a:extLst>
              <a:ext uri="{FF2B5EF4-FFF2-40B4-BE49-F238E27FC236}">
                <a16:creationId xmlns:a16="http://schemas.microsoft.com/office/drawing/2014/main" xmlns="" id="{B65BB1AF-CF90-1394-942F-F0D0063F9F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620713"/>
            <a:ext cx="8763000" cy="1431925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/>
              <a:t>Antibacterial Antibiotics</a:t>
            </a:r>
            <a:br>
              <a:rPr lang="en-US" altLang="en-US"/>
            </a:br>
            <a:r>
              <a:rPr lang="en-US" altLang="en-US"/>
              <a:t> Inhibitors of Cell Wall Synthesis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ACBDCE09-5700-B1F4-8E15-BA54A1B987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Prokaryotic Cell Walls</a:t>
            </a:r>
          </a:p>
        </p:txBody>
      </p:sp>
      <p:pic>
        <p:nvPicPr>
          <p:cNvPr id="13315" name="Picture 3" descr="gramneg">
            <a:extLst>
              <a:ext uri="{FF2B5EF4-FFF2-40B4-BE49-F238E27FC236}">
                <a16:creationId xmlns:a16="http://schemas.microsoft.com/office/drawing/2014/main" xmlns="" id="{6F41F9A3-517A-F992-DE28-1A0F09C0C1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3588" y="1828800"/>
            <a:ext cx="3713162" cy="389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grampos">
            <a:extLst>
              <a:ext uri="{FF2B5EF4-FFF2-40B4-BE49-F238E27FC236}">
                <a16:creationId xmlns:a16="http://schemas.microsoft.com/office/drawing/2014/main" xmlns="" id="{22ABA052-AE0F-B443-E9AA-7BD4A0B15A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2438400"/>
            <a:ext cx="3657600" cy="326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>
            <a:extLst>
              <a:ext uri="{FF2B5EF4-FFF2-40B4-BE49-F238E27FC236}">
                <a16:creationId xmlns:a16="http://schemas.microsoft.com/office/drawing/2014/main" xmlns="" id="{3358A2CC-B6A1-EA39-3E32-44B8F53844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879475"/>
            <a:ext cx="8763000" cy="762000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/>
              <a:t>Penicillinase (</a:t>
            </a:r>
            <a:r>
              <a:rPr lang="en-US" altLang="en-US">
                <a:latin typeface="Symbol" panose="05050102010706020507" pitchFamily="18" charset="2"/>
              </a:rPr>
              <a:t>b</a:t>
            </a:r>
            <a:r>
              <a:rPr lang="en-US" altLang="en-US"/>
              <a:t> Lactamase)</a:t>
            </a:r>
          </a:p>
        </p:txBody>
      </p:sp>
      <p:sp>
        <p:nvSpPr>
          <p:cNvPr id="15363" name="Text Box 5">
            <a:extLst>
              <a:ext uri="{FF2B5EF4-FFF2-40B4-BE49-F238E27FC236}">
                <a16:creationId xmlns:a16="http://schemas.microsoft.com/office/drawing/2014/main" xmlns="" id="{422BD8AA-51B6-B8F3-37EA-3932F62EBE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6477000"/>
            <a:ext cx="1219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200">
                <a:latin typeface="Times New Roman" panose="02020603050405020304" pitchFamily="18" charset="0"/>
              </a:rPr>
              <a:t>Figure 20.8</a:t>
            </a:r>
          </a:p>
        </p:txBody>
      </p:sp>
      <p:pic>
        <p:nvPicPr>
          <p:cNvPr id="15364" name="Picture 6">
            <a:extLst>
              <a:ext uri="{FF2B5EF4-FFF2-40B4-BE49-F238E27FC236}">
                <a16:creationId xmlns:a16="http://schemas.microsoft.com/office/drawing/2014/main" xmlns="" id="{0C4BBEE5-6F7D-852F-001E-D7BBE0240D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9589"/>
          <a:stretch>
            <a:fillRect/>
          </a:stretch>
        </p:blipFill>
        <p:spPr bwMode="auto">
          <a:xfrm>
            <a:off x="230188" y="2776538"/>
            <a:ext cx="8651875" cy="214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EB6CE782-B561-DEB2-222A-2B60E47E02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973263"/>
            <a:ext cx="3860800" cy="4046537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/>
              <a:t>Cephalosporins</a:t>
            </a:r>
          </a:p>
          <a:p>
            <a:pPr lvl="1" eaLnBrk="1" hangingPunct="1"/>
            <a:r>
              <a:rPr lang="en-US" altLang="en-US"/>
              <a:t>2</a:t>
            </a:r>
            <a:r>
              <a:rPr lang="en-US" altLang="en-US" baseline="30000"/>
              <a:t>nd</a:t>
            </a:r>
            <a:r>
              <a:rPr lang="en-US" altLang="en-US"/>
              <a:t>, 3</a:t>
            </a:r>
            <a:r>
              <a:rPr lang="en-US" altLang="en-US" baseline="30000"/>
              <a:t>rd</a:t>
            </a:r>
            <a:r>
              <a:rPr lang="en-US" altLang="en-US"/>
              <a:t>, and 4</a:t>
            </a:r>
            <a:r>
              <a:rPr lang="en-US" altLang="en-US" baseline="30000"/>
              <a:t>th</a:t>
            </a:r>
            <a:r>
              <a:rPr lang="en-US" altLang="en-US"/>
              <a:t> generations more effective against gram-negatives</a:t>
            </a:r>
          </a:p>
        </p:txBody>
      </p:sp>
      <p:sp>
        <p:nvSpPr>
          <p:cNvPr id="17411" name="Rectangle 5">
            <a:extLst>
              <a:ext uri="{FF2B5EF4-FFF2-40B4-BE49-F238E27FC236}">
                <a16:creationId xmlns:a16="http://schemas.microsoft.com/office/drawing/2014/main" xmlns="" id="{3CAF5FC0-6472-E3CC-A2F4-06AE1F1C86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392113"/>
            <a:ext cx="8763000" cy="1431925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/>
              <a:t>Other Inhibitors of Cell Wall Synthesis</a:t>
            </a:r>
          </a:p>
        </p:txBody>
      </p:sp>
      <p:sp>
        <p:nvSpPr>
          <p:cNvPr id="17412" name="Text Box 6">
            <a:extLst>
              <a:ext uri="{FF2B5EF4-FFF2-40B4-BE49-F238E27FC236}">
                <a16:creationId xmlns:a16="http://schemas.microsoft.com/office/drawing/2014/main" xmlns="" id="{C9EE3E4C-09A4-8689-27B2-3F1E5D235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6477000"/>
            <a:ext cx="1219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200">
                <a:latin typeface="Times New Roman" panose="02020603050405020304" pitchFamily="18" charset="0"/>
              </a:rPr>
              <a:t>Figure 20.9</a:t>
            </a:r>
          </a:p>
        </p:txBody>
      </p:sp>
      <p:pic>
        <p:nvPicPr>
          <p:cNvPr id="17413" name="Picture 7">
            <a:extLst>
              <a:ext uri="{FF2B5EF4-FFF2-40B4-BE49-F238E27FC236}">
                <a16:creationId xmlns:a16="http://schemas.microsoft.com/office/drawing/2014/main" xmlns="" id="{452DD21A-D189-05B6-6E2B-376502DD1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3645"/>
          <a:stretch>
            <a:fillRect/>
          </a:stretch>
        </p:blipFill>
        <p:spPr bwMode="auto">
          <a:xfrm>
            <a:off x="4445000" y="1930400"/>
            <a:ext cx="446405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xmlns="" id="{3F2633D8-83D5-F8C6-77BA-5D063CC7BC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347788"/>
            <a:ext cx="8532813" cy="5143500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/>
              <a:t>Polypeptide antibiotics</a:t>
            </a:r>
          </a:p>
          <a:p>
            <a:pPr lvl="1" eaLnBrk="1" hangingPunct="1"/>
            <a:r>
              <a:rPr lang="en-US" altLang="en-US"/>
              <a:t>Bacitracin</a:t>
            </a:r>
          </a:p>
          <a:p>
            <a:pPr marL="1085850" lvl="2" eaLnBrk="1" hangingPunct="1"/>
            <a:r>
              <a:rPr lang="en-US" altLang="en-US"/>
              <a:t>Topical application</a:t>
            </a:r>
          </a:p>
          <a:p>
            <a:pPr marL="1085850" lvl="2" eaLnBrk="1" hangingPunct="1"/>
            <a:r>
              <a:rPr lang="en-US" altLang="en-US"/>
              <a:t>Against gram-positives</a:t>
            </a:r>
          </a:p>
          <a:p>
            <a:pPr lvl="1" eaLnBrk="1" hangingPunct="1"/>
            <a:r>
              <a:rPr lang="en-US" altLang="en-US"/>
              <a:t>Vancomycin</a:t>
            </a:r>
          </a:p>
          <a:p>
            <a:pPr marL="1085850" lvl="2" eaLnBrk="1" hangingPunct="1"/>
            <a:r>
              <a:rPr lang="en-US" altLang="en-US"/>
              <a:t>Glycopeptide</a:t>
            </a:r>
            <a:endParaRPr lang="en-US" altLang="en-US" i="1"/>
          </a:p>
          <a:p>
            <a:pPr marL="1085850" lvl="2" eaLnBrk="1" hangingPunct="1"/>
            <a:r>
              <a:rPr lang="en-US" altLang="en-US"/>
              <a:t>Important "last line" against antibiotic resistant </a:t>
            </a:r>
            <a:r>
              <a:rPr lang="en-US" altLang="en-US" i="1"/>
              <a:t>S. aureus</a:t>
            </a:r>
          </a:p>
        </p:txBody>
      </p:sp>
      <p:sp>
        <p:nvSpPr>
          <p:cNvPr id="18435" name="Rectangle 5">
            <a:extLst>
              <a:ext uri="{FF2B5EF4-FFF2-40B4-BE49-F238E27FC236}">
                <a16:creationId xmlns:a16="http://schemas.microsoft.com/office/drawing/2014/main" xmlns="" id="{C6BAAD6E-3FCF-C2E3-171B-11110FB011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-19050"/>
            <a:ext cx="8763000" cy="1431925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/>
              <a:t>Other Inhibitors of Cell Wall Synthesis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>
            <a:extLst>
              <a:ext uri="{FF2B5EF4-FFF2-40B4-BE49-F238E27FC236}">
                <a16:creationId xmlns:a16="http://schemas.microsoft.com/office/drawing/2014/main" xmlns="" id="{12DB4A95-3250-1194-EC43-8C25FE93E0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-30163"/>
            <a:ext cx="8382000" cy="1431926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/>
              <a:t>Other Inhibitors of Cell Wall Synthesis</a:t>
            </a: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xmlns="" id="{169C915A-F200-00EC-6DFA-C1060175791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95400"/>
            <a:ext cx="3810000" cy="3046988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sz="3200" dirty="0"/>
              <a:t>Antibiotics effective against Mycobacteria: interfere with </a:t>
            </a:r>
            <a:r>
              <a:rPr lang="en-US" altLang="en-US" sz="3200" dirty="0" err="1"/>
              <a:t>mycolic</a:t>
            </a:r>
            <a:r>
              <a:rPr lang="en-US" altLang="en-US" sz="3200" dirty="0"/>
              <a:t> acid .	</a:t>
            </a:r>
          </a:p>
        </p:txBody>
      </p:sp>
      <p:pic>
        <p:nvPicPr>
          <p:cNvPr id="19460" name="Picture 8" descr="mycobact">
            <a:extLst>
              <a:ext uri="{FF2B5EF4-FFF2-40B4-BE49-F238E27FC236}">
                <a16:creationId xmlns:a16="http://schemas.microsoft.com/office/drawing/2014/main" xmlns="" id="{E73D6BD6-01F5-AC96-A9F2-90C659544015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5303838" y="1981200"/>
            <a:ext cx="2497137" cy="4114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xmlns="" id="{F75D5120-7C51-34FE-495A-5B1569F22A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532813" cy="5099050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/>
              <a:t>Broad spectrum, toxicity problems</a:t>
            </a:r>
          </a:p>
          <a:p>
            <a:pPr eaLnBrk="1" hangingPunct="1"/>
            <a:r>
              <a:rPr lang="en-US" altLang="en-US"/>
              <a:t>Examples</a:t>
            </a:r>
          </a:p>
          <a:p>
            <a:pPr lvl="1" eaLnBrk="1" hangingPunct="1"/>
            <a:r>
              <a:rPr lang="en-US" altLang="en-US" sz="3200"/>
              <a:t>Chloramphenicol (bone marrow)</a:t>
            </a:r>
          </a:p>
          <a:p>
            <a:pPr lvl="1" eaLnBrk="1" hangingPunct="1"/>
            <a:r>
              <a:rPr lang="en-US" altLang="en-US" sz="3200"/>
              <a:t>Aminoglycosides: Streptomycin, neomycin, gentamycin (hearing, kidneys)</a:t>
            </a:r>
          </a:p>
          <a:p>
            <a:pPr lvl="1" eaLnBrk="1" hangingPunct="1"/>
            <a:r>
              <a:rPr lang="en-US" altLang="en-US" sz="3200"/>
              <a:t>Tetracyclines (Rickettsias &amp; Chlamydia; GI tract)</a:t>
            </a:r>
          </a:p>
          <a:p>
            <a:pPr lvl="1" eaLnBrk="1" hangingPunct="1"/>
            <a:r>
              <a:rPr lang="en-US" altLang="en-US" sz="3200"/>
              <a:t>Macrolides: Erythromycin (gram +, used in children)</a:t>
            </a:r>
          </a:p>
        </p:txBody>
      </p:sp>
      <p:sp>
        <p:nvSpPr>
          <p:cNvPr id="20483" name="Rectangle 5">
            <a:extLst>
              <a:ext uri="{FF2B5EF4-FFF2-40B4-BE49-F238E27FC236}">
                <a16:creationId xmlns:a16="http://schemas.microsoft.com/office/drawing/2014/main" xmlns="" id="{C44246DF-CEA1-58D0-9C42-999E3B393E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315913"/>
            <a:ext cx="8763000" cy="762000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/>
              <a:t> Inhibitors of Protein Synthesis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Fast facts on antibiotics</a:t>
            </a:r>
            <a:r>
              <a:rPr lang="en-US" smtClean="0"/>
              <a:t/>
            </a:r>
            <a:br>
              <a:rPr lang="en-US" smtClean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85720" y="1981200"/>
            <a:ext cx="8429684" cy="4876800"/>
          </a:xfrm>
        </p:spPr>
        <p:txBody>
          <a:bodyPr/>
          <a:lstStyle/>
          <a:p>
            <a:r>
              <a:rPr lang="en-US" dirty="0" smtClean="0"/>
              <a:t>Alexander Fleming discovered penicillin, the first </a:t>
            </a:r>
            <a:br>
              <a:rPr lang="en-US" dirty="0" smtClean="0"/>
            </a:br>
            <a:r>
              <a:rPr lang="en-US" dirty="0" smtClean="0"/>
              <a:t>  .natural antibiotic, in 1928</a:t>
            </a:r>
            <a:br>
              <a:rPr lang="en-US" dirty="0" smtClean="0"/>
            </a:br>
            <a:r>
              <a:rPr lang="en-US" dirty="0" smtClean="0"/>
              <a:t>  .Antibiotics cannot fight viral infections Fleming predicted the rise of antibiotic </a:t>
            </a:r>
            <a:br>
              <a:rPr lang="en-US" dirty="0" smtClean="0"/>
            </a:br>
            <a:r>
              <a:rPr lang="en-US" dirty="0" smtClean="0"/>
              <a:t>  .resistance Antibiotics either kill or slow the growth of bacteria.</a:t>
            </a:r>
            <a:br>
              <a:rPr lang="en-US" dirty="0" smtClean="0"/>
            </a:b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xmlns="" id="{1ADB7540-8842-247B-196D-88C79FBAEF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8532813" cy="3970318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dirty="0" err="1"/>
              <a:t>Rifamycin</a:t>
            </a:r>
            <a:endParaRPr lang="en-US" altLang="en-US" dirty="0"/>
          </a:p>
          <a:p>
            <a:pPr lvl="1" eaLnBrk="1" hangingPunct="1"/>
            <a:r>
              <a:rPr lang="en-US" altLang="en-US" dirty="0"/>
              <a:t>Inhibits RNA synthesis</a:t>
            </a:r>
          </a:p>
          <a:p>
            <a:pPr lvl="1" eaLnBrk="1" hangingPunct="1"/>
            <a:r>
              <a:rPr lang="en-US" altLang="en-US" dirty="0"/>
              <a:t>Antituberculosis </a:t>
            </a:r>
          </a:p>
          <a:p>
            <a:pPr lvl="1" eaLnBrk="1" hangingPunct="1"/>
            <a:r>
              <a:rPr lang="en-US" altLang="en-US" dirty="0"/>
              <a:t>Ciprofloxacin</a:t>
            </a:r>
          </a:p>
          <a:p>
            <a:pPr lvl="1" eaLnBrk="1" hangingPunct="1"/>
            <a:r>
              <a:rPr lang="en-US" altLang="en-US" dirty="0"/>
              <a:t>Inhibits DNA </a:t>
            </a:r>
          </a:p>
          <a:p>
            <a:pPr lvl="1" eaLnBrk="1" hangingPunct="1"/>
            <a:r>
              <a:rPr lang="en-US" altLang="en-US" dirty="0"/>
              <a:t>Urinary tract infections</a:t>
            </a:r>
          </a:p>
        </p:txBody>
      </p:sp>
      <p:sp>
        <p:nvSpPr>
          <p:cNvPr id="22531" name="Rectangle 5">
            <a:extLst>
              <a:ext uri="{FF2B5EF4-FFF2-40B4-BE49-F238E27FC236}">
                <a16:creationId xmlns:a16="http://schemas.microsoft.com/office/drawing/2014/main" xmlns="" id="{1555228D-8FEC-D23E-82F8-5FF4D749CA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763000" cy="1431925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/>
              <a:t>Inhibitors of Nucleic Acid Synthesis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xmlns="" id="{4902395B-5536-A0CD-4A2F-BAA0BD4ECD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493838"/>
            <a:ext cx="8532813" cy="1481137"/>
          </a:xfrm>
        </p:spPr>
        <p:txBody>
          <a:bodyPr>
            <a:spAutoFit/>
          </a:bodyPr>
          <a:lstStyle/>
          <a:p>
            <a:pPr lvl="1" eaLnBrk="1" hangingPunct="1"/>
            <a:r>
              <a:rPr lang="en-US" altLang="en-US"/>
              <a:t>Sulfonamides (Sulfa drugs)</a:t>
            </a:r>
          </a:p>
          <a:p>
            <a:pPr marL="1085850" lvl="2" eaLnBrk="1" hangingPunct="1"/>
            <a:r>
              <a:rPr lang="en-US" altLang="en-US"/>
              <a:t>Inhibit folic acid synthesis</a:t>
            </a:r>
          </a:p>
          <a:p>
            <a:pPr marL="1085850" lvl="2" eaLnBrk="1" hangingPunct="1"/>
            <a:r>
              <a:rPr lang="en-US" altLang="en-US"/>
              <a:t>Broad spectrum</a:t>
            </a:r>
          </a:p>
        </p:txBody>
      </p:sp>
      <p:sp>
        <p:nvSpPr>
          <p:cNvPr id="23555" name="Rectangle 5">
            <a:extLst>
              <a:ext uri="{FF2B5EF4-FFF2-40B4-BE49-F238E27FC236}">
                <a16:creationId xmlns:a16="http://schemas.microsoft.com/office/drawing/2014/main" xmlns="" id="{25535984-5E69-000B-A318-F78F11E688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574675"/>
            <a:ext cx="8458200" cy="762000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/>
              <a:t>Competitive Inhibitors</a:t>
            </a:r>
          </a:p>
        </p:txBody>
      </p:sp>
      <p:sp>
        <p:nvSpPr>
          <p:cNvPr id="23556" name="Text Box 6">
            <a:extLst>
              <a:ext uri="{FF2B5EF4-FFF2-40B4-BE49-F238E27FC236}">
                <a16:creationId xmlns:a16="http://schemas.microsoft.com/office/drawing/2014/main" xmlns="" id="{CBC248B8-C8E5-70FF-4601-80FDAADD6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6477000"/>
            <a:ext cx="1219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200">
                <a:latin typeface="Times New Roman" panose="02020603050405020304" pitchFamily="18" charset="0"/>
              </a:rPr>
              <a:t>Figure 5.7</a:t>
            </a:r>
          </a:p>
        </p:txBody>
      </p:sp>
      <p:pic>
        <p:nvPicPr>
          <p:cNvPr id="23557" name="Picture 7">
            <a:extLst>
              <a:ext uri="{FF2B5EF4-FFF2-40B4-BE49-F238E27FC236}">
                <a16:creationId xmlns:a16="http://schemas.microsoft.com/office/drawing/2014/main" xmlns="" id="{DACD48B7-9FC9-66C0-0185-41DCA3D83D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7292"/>
          <a:stretch>
            <a:fillRect/>
          </a:stretch>
        </p:blipFill>
        <p:spPr bwMode="auto">
          <a:xfrm>
            <a:off x="277813" y="3470275"/>
            <a:ext cx="8636000" cy="300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2">
            <a:extLst>
              <a:ext uri="{FF2B5EF4-FFF2-40B4-BE49-F238E27FC236}">
                <a16:creationId xmlns:a16="http://schemas.microsoft.com/office/drawing/2014/main" xmlns="" id="{A2786031-1486-A795-2A53-D2BE0E776F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en-US"/>
              <a:t>Antifungal Drugs</a:t>
            </a:r>
          </a:p>
        </p:txBody>
      </p:sp>
      <p:pic>
        <p:nvPicPr>
          <p:cNvPr id="24579" name="Picture 13">
            <a:extLst>
              <a:ext uri="{FF2B5EF4-FFF2-40B4-BE49-F238E27FC236}">
                <a16:creationId xmlns:a16="http://schemas.microsoft.com/office/drawing/2014/main" xmlns="" id="{84594910-F22B-8BBF-B156-560ACD162B06}"/>
              </a:ext>
            </a:extLst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381000" y="1981200"/>
            <a:ext cx="3810000" cy="4114800"/>
          </a:xfrm>
        </p:spPr>
      </p:pic>
      <p:sp>
        <p:nvSpPr>
          <p:cNvPr id="24580" name="Rectangle 14">
            <a:extLst>
              <a:ext uri="{FF2B5EF4-FFF2-40B4-BE49-F238E27FC236}">
                <a16:creationId xmlns:a16="http://schemas.microsoft.com/office/drawing/2014/main" xmlns="" id="{B78B1D46-2D0E-D835-6CB1-BD6A98142F3B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76400"/>
            <a:ext cx="3810000" cy="4648200"/>
          </a:xfrm>
        </p:spPr>
        <p:txBody>
          <a:bodyPr/>
          <a:lstStyle/>
          <a:p>
            <a:pPr eaLnBrk="1" hangingPunct="1"/>
            <a:r>
              <a:rPr lang="en-US" altLang="en-US" sz="3200"/>
              <a:t>Fungi are eukaryotes</a:t>
            </a:r>
          </a:p>
          <a:p>
            <a:pPr eaLnBrk="1" hangingPunct="1"/>
            <a:r>
              <a:rPr lang="en-US" altLang="en-US" sz="3200"/>
              <a:t>Have unique sterols in their cell walls</a:t>
            </a:r>
          </a:p>
          <a:p>
            <a:pPr eaLnBrk="1" hangingPunct="1"/>
            <a:r>
              <a:rPr lang="en-US" altLang="en-US" sz="3200"/>
              <a:t>Pathogenic fungi are often outside the body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xmlns="" id="{69678B60-EBCF-F464-900A-F1DACC3D0C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/>
              <a:t>Antiviral Drugs</a:t>
            </a:r>
          </a:p>
        </p:txBody>
      </p:sp>
      <p:sp>
        <p:nvSpPr>
          <p:cNvPr id="25603" name="Rectangle 8">
            <a:extLst>
              <a:ext uri="{FF2B5EF4-FFF2-40B4-BE49-F238E27FC236}">
                <a16:creationId xmlns:a16="http://schemas.microsoft.com/office/drawing/2014/main" xmlns="" id="{A80FCA09-CD19-63FD-2D8B-12887A7A33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105400"/>
          </a:xfrm>
        </p:spPr>
        <p:txBody>
          <a:bodyPr/>
          <a:lstStyle/>
          <a:p>
            <a:pPr eaLnBrk="1" hangingPunct="1"/>
            <a:r>
              <a:rPr lang="en-US" altLang="en-US"/>
              <a:t>Viruses are composed of nucleic acid, protein capsid, and host membrane containing virus proteins</a:t>
            </a:r>
          </a:p>
          <a:p>
            <a:pPr eaLnBrk="1" hangingPunct="1"/>
            <a:r>
              <a:rPr lang="en-US" altLang="en-US"/>
              <a:t>Viruses live inside host cells and use many host enzymes</a:t>
            </a:r>
          </a:p>
          <a:p>
            <a:pPr eaLnBrk="1" hangingPunct="1"/>
            <a:r>
              <a:rPr lang="en-US" altLang="en-US"/>
              <a:t>Some viruses have unique enzymes for DNA/RNA synthesis or protein cutting in virus assembly</a:t>
            </a:r>
          </a:p>
        </p:txBody>
      </p:sp>
      <p:sp>
        <p:nvSpPr>
          <p:cNvPr id="25604" name="Text Box 6">
            <a:extLst>
              <a:ext uri="{FF2B5EF4-FFF2-40B4-BE49-F238E27FC236}">
                <a16:creationId xmlns:a16="http://schemas.microsoft.com/office/drawing/2014/main" xmlns="" id="{79B2625D-3E6E-161D-5542-75F1C337D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6477000"/>
            <a:ext cx="1219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200">
                <a:latin typeface="Times New Roman" panose="02020603050405020304" pitchFamily="18" charset="0"/>
              </a:rPr>
              <a:t>Figure 20.16a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5">
            <a:extLst>
              <a:ext uri="{FF2B5EF4-FFF2-40B4-BE49-F238E27FC236}">
                <a16:creationId xmlns:a16="http://schemas.microsoft.com/office/drawing/2014/main" xmlns="" id="{EA931A25-C496-BA6F-9658-CA1D856B4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6477000"/>
            <a:ext cx="1219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200">
                <a:latin typeface="Times New Roman" panose="02020603050405020304" pitchFamily="18" charset="0"/>
              </a:rPr>
              <a:t>Figure 20.16b, c</a:t>
            </a:r>
          </a:p>
        </p:txBody>
      </p:sp>
      <p:pic>
        <p:nvPicPr>
          <p:cNvPr id="27651" name="Picture 6">
            <a:extLst>
              <a:ext uri="{FF2B5EF4-FFF2-40B4-BE49-F238E27FC236}">
                <a16:creationId xmlns:a16="http://schemas.microsoft.com/office/drawing/2014/main" xmlns="" id="{2E3DFB7F-1E72-3EAE-32E4-692F6EA48F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3839"/>
          <a:stretch>
            <a:fillRect/>
          </a:stretch>
        </p:blipFill>
        <p:spPr bwMode="auto">
          <a:xfrm>
            <a:off x="509588" y="1343025"/>
            <a:ext cx="8088312" cy="506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2" name="Rectangle 7">
            <a:extLst>
              <a:ext uri="{FF2B5EF4-FFF2-40B4-BE49-F238E27FC236}">
                <a16:creationId xmlns:a16="http://schemas.microsoft.com/office/drawing/2014/main" xmlns="" id="{E479F89A-2590-26B4-0573-4A1CF535D0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Analogs Block DNA Synthesis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xmlns="" id="{AE5A1F36-7C77-0412-A385-ABF58E8C65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Measuring Antimicrobial Sensitivity</a:t>
            </a:r>
          </a:p>
        </p:txBody>
      </p:sp>
      <p:pic>
        <p:nvPicPr>
          <p:cNvPr id="33796" name="Picture 6" descr="20-18_E-Test_1">
            <a:extLst>
              <a:ext uri="{FF2B5EF4-FFF2-40B4-BE49-F238E27FC236}">
                <a16:creationId xmlns:a16="http://schemas.microsoft.com/office/drawing/2014/main" xmlns="" id="{B550F5DA-1077-299B-0F46-45B3B80C8196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3505200" y="2286000"/>
            <a:ext cx="5410200" cy="3725863"/>
          </a:xfrm>
          <a:noFill/>
        </p:spPr>
      </p:pic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xmlns="" id="{FCF438D2-6500-7DA9-5F68-28D66E5E07F6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xmlns="" id="{89C836A2-715B-645F-0B05-CF47C58788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Measuring Antimicrobial Sensitivity: Disk Diffusion</a:t>
            </a:r>
          </a:p>
        </p:txBody>
      </p:sp>
      <p:pic>
        <p:nvPicPr>
          <p:cNvPr id="34819" name="Picture 3" descr="antibioticresttest">
            <a:extLst>
              <a:ext uri="{FF2B5EF4-FFF2-40B4-BE49-F238E27FC236}">
                <a16:creationId xmlns:a16="http://schemas.microsoft.com/office/drawing/2014/main" xmlns="" id="{C153ECEE-CE80-4AED-7BF0-77F8C3F58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81200"/>
            <a:ext cx="8018463" cy="430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xmlns="" id="{00051865-2FBD-0DB7-3B24-6735C1876F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Antimicrobial Resistance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xmlns="" id="{F7287907-3FEE-C48A-E5C8-F4D7716A7D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/>
              <a:t>Relative or complete lack of effect of antimicrobial against a </a:t>
            </a:r>
            <a:r>
              <a:rPr lang="en-US" altLang="en-US" sz="4000" dirty="0" smtClean="0"/>
              <a:t>susceptible </a:t>
            </a:r>
            <a:r>
              <a:rPr lang="en-US" altLang="en-US" sz="4000" dirty="0"/>
              <a:t>microbe</a:t>
            </a:r>
          </a:p>
          <a:p>
            <a:pPr eaLnBrk="1" hangingPunct="1"/>
            <a:r>
              <a:rPr lang="en-US" altLang="en-US" sz="4000" dirty="0"/>
              <a:t>Increase in MIC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xmlns="" id="{374FF987-5A4B-6689-F102-070E12FB2D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5638800" cy="4302716"/>
          </a:xfrm>
        </p:spPr>
        <p:txBody>
          <a:bodyPr>
            <a:spAutoFit/>
          </a:bodyPr>
          <a:lstStyle/>
          <a:p>
            <a:pPr lvl="1" eaLnBrk="1" hangingPunct="1">
              <a:buFontTx/>
              <a:buChar char="•"/>
            </a:pPr>
            <a:r>
              <a:rPr lang="en-US" altLang="en-US" dirty="0" smtClean="0"/>
              <a:t>Drug Enzymatic destruction of drug</a:t>
            </a:r>
          </a:p>
          <a:p>
            <a:pPr lvl="1" eaLnBrk="1" hangingPunct="1">
              <a:buFontTx/>
              <a:buChar char="•"/>
            </a:pPr>
            <a:r>
              <a:rPr lang="en-US" altLang="en-US" dirty="0" smtClean="0"/>
              <a:t>Prevention of penetration of drug</a:t>
            </a:r>
          </a:p>
          <a:p>
            <a:pPr lvl="1" eaLnBrk="1" hangingPunct="1">
              <a:buFontTx/>
              <a:buChar char="•"/>
            </a:pPr>
            <a:r>
              <a:rPr lang="en-US" altLang="en-US" dirty="0" smtClean="0"/>
              <a:t>Alteration of antibiotic or target site</a:t>
            </a:r>
          </a:p>
          <a:p>
            <a:pPr lvl="1" eaLnBrk="1" hangingPunct="1">
              <a:buFontTx/>
              <a:buChar char="•"/>
            </a:pPr>
            <a:r>
              <a:rPr lang="en-US" altLang="en-US" dirty="0" smtClean="0"/>
              <a:t>Rapid ejection of the </a:t>
            </a:r>
            <a:endParaRPr lang="en-US" altLang="en-US" dirty="0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xmlns="" id="{B011A329-29D9-3743-A865-C877F5A013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537450" cy="1431925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dirty="0"/>
              <a:t>Mechanisms of Antibiotic Resistance</a:t>
            </a:r>
          </a:p>
        </p:txBody>
      </p:sp>
      <p:pic>
        <p:nvPicPr>
          <p:cNvPr id="37892" name="Picture 4" descr="ResistanceMechanisms">
            <a:extLst>
              <a:ext uri="{FF2B5EF4-FFF2-40B4-BE49-F238E27FC236}">
                <a16:creationId xmlns:a16="http://schemas.microsoft.com/office/drawing/2014/main" xmlns="" id="{EDC8FCB9-907D-FD79-F052-1DBA79FDE6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438400"/>
            <a:ext cx="37338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xmlns="" id="{98717939-8AA1-F558-8074-ACD613EA8C28}"/>
              </a:ext>
            </a:extLst>
          </p:cNvPr>
          <p:cNvSpPr txBox="1"/>
          <p:nvPr/>
        </p:nvSpPr>
        <p:spPr>
          <a:xfrm>
            <a:off x="3657600" y="2595418"/>
            <a:ext cx="1828800" cy="18288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IQ" dirty="0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xmlns="" id="{D9758870-0784-19D1-A539-3E2C1756CDFE}"/>
              </a:ext>
            </a:extLst>
          </p:cNvPr>
          <p:cNvSpPr txBox="1"/>
          <p:nvPr/>
        </p:nvSpPr>
        <p:spPr>
          <a:xfrm>
            <a:off x="3657600" y="2595418"/>
            <a:ext cx="1828800" cy="18288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xmlns="" id="{00E49537-5C30-9CE0-52EA-CBCD121480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 dirty="0"/>
              <a:t>What Factors Promote Antimicrobial Resistance?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xmlns="" id="{9450B8C1-6921-2D45-4F27-68C13F19DE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7772400" cy="2971800"/>
          </a:xfrm>
        </p:spPr>
        <p:txBody>
          <a:bodyPr/>
          <a:lstStyle/>
          <a:p>
            <a:pPr eaLnBrk="1" hangingPunct="1"/>
            <a:r>
              <a:rPr lang="en-US" altLang="en-US" sz="4000"/>
              <a:t>Exposure to sub-optimal levels of antimicrobial</a:t>
            </a:r>
          </a:p>
          <a:p>
            <a:pPr eaLnBrk="1" hangingPunct="1"/>
            <a:r>
              <a:rPr lang="en-US" altLang="en-US" sz="4000"/>
              <a:t>Exposure to microbes carrying resistance genes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xmlns="" id="{B998031D-59F9-B1DC-80B7-B30E91C590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Fleming and Penicillin</a:t>
            </a:r>
          </a:p>
        </p:txBody>
      </p:sp>
      <p:pic>
        <p:nvPicPr>
          <p:cNvPr id="4099" name="Picture 3" descr="Fleming">
            <a:extLst>
              <a:ext uri="{FF2B5EF4-FFF2-40B4-BE49-F238E27FC236}">
                <a16:creationId xmlns:a16="http://schemas.microsoft.com/office/drawing/2014/main" xmlns="" id="{8CCB4949-B882-FCFF-20BB-6B690CCF27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2057400"/>
            <a:ext cx="5851525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5" descr="penicillium3">
            <a:extLst>
              <a:ext uri="{FF2B5EF4-FFF2-40B4-BE49-F238E27FC236}">
                <a16:creationId xmlns:a16="http://schemas.microsoft.com/office/drawing/2014/main" xmlns="" id="{A87FF9C9-4C54-9FCA-92F8-A97A40143F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676400"/>
            <a:ext cx="4114800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xmlns="" id="{1BCE8F22-AABF-F94C-88AE-D375D5480D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676400"/>
          </a:xfrm>
          <a:noFill/>
        </p:spPr>
        <p:txBody>
          <a:bodyPr rtlCol="0">
            <a:noAutofit/>
          </a:bodyPr>
          <a:lstStyle/>
          <a:p>
            <a:pPr defTabSz="457207" eaLnBrk="1" hangingPunct="1">
              <a:defRPr/>
            </a:pPr>
            <a:r>
              <a:rPr lang="en-US" altLang="en-US" sz="4800" dirty="0"/>
              <a:t>Consequences of Antimicrobial Resistance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xmlns="" id="{8C963548-940C-96D9-82AA-A4ACBFE6450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2209800"/>
            <a:ext cx="8229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4000" dirty="0"/>
              <a:t>Infections resistant to available antibiotics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4000" dirty="0"/>
              <a:t>Increased cost of treatment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xmlns="" id="{3599C620-3564-CB98-C721-8D4002DFE1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209550" y="0"/>
            <a:ext cx="9372600" cy="1905000"/>
          </a:xfrm>
          <a:noFill/>
        </p:spPr>
        <p:txBody>
          <a:bodyPr rtlCol="0">
            <a:noAutofit/>
          </a:bodyPr>
          <a:lstStyle/>
          <a:p>
            <a:pPr algn="ctr" defTabSz="457207" eaLnBrk="1" fontAlgn="auto" hangingPunct="1">
              <a:spcAft>
                <a:spcPts val="0"/>
              </a:spcAft>
              <a:defRPr/>
            </a:pPr>
            <a:r>
              <a:rPr lang="en-US" altLang="en-US" sz="4800" dirty="0"/>
              <a:t> </a:t>
            </a:r>
            <a:r>
              <a:rPr lang="en-US" altLang="en-US" sz="4000" b="1" dirty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Proposals to Combat Antimicrobial Resistance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xmlns="" id="{338C4A4A-3746-E35F-C281-9E9C196E02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2514600"/>
            <a:ext cx="7772400" cy="3581400"/>
          </a:xfrm>
        </p:spPr>
        <p:txBody>
          <a:bodyPr rtlCol="0">
            <a:normAutofit/>
          </a:bodyPr>
          <a:lstStyle/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altLang="en-US" sz="3200" dirty="0"/>
              <a:t>Speed development of new antibiotics</a:t>
            </a:r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altLang="en-US" sz="3200" dirty="0"/>
              <a:t>Track resistance data nationwide</a:t>
            </a:r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altLang="en-US" sz="3200" dirty="0"/>
              <a:t>Restrict antimicrobial use</a:t>
            </a:r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altLang="en-US" sz="3200" dirty="0"/>
              <a:t>Direct </a:t>
            </a:r>
            <a:r>
              <a:rPr lang="en-US" altLang="en-US" sz="3200"/>
              <a:t>observed </a:t>
            </a:r>
            <a:r>
              <a:rPr lang="en-US" altLang="en-US" sz="3200" smtClean="0"/>
              <a:t>dosing</a:t>
            </a:r>
            <a:endParaRPr lang="en-US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>
            <a:extLst>
              <a:ext uri="{FF2B5EF4-FFF2-40B4-BE49-F238E27FC236}">
                <a16:creationId xmlns:a16="http://schemas.microsoft.com/office/drawing/2014/main" xmlns="" id="{852698A6-BE5F-EFA0-DEDD-58E24BA4C5E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2286000"/>
            <a:ext cx="7772400" cy="3048000"/>
          </a:xfrm>
        </p:spPr>
        <p:txBody>
          <a:bodyPr rtlCol="0">
            <a:normAutofit/>
          </a:bodyPr>
          <a:lstStyle/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altLang="en-US" sz="4000" dirty="0"/>
              <a:t>Use more narrow spectrum antibiotics</a:t>
            </a:r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altLang="en-US" sz="4000" dirty="0"/>
              <a:t>Use antimicrobial cocktails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4FEC025B-C5FA-3DA3-6DF3-D048044A8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xmlns="" id="{5447AB63-0B3B-54E7-CD4F-31E67AC6C2C4}"/>
              </a:ext>
            </a:extLst>
          </p:cNvPr>
          <p:cNvSpPr txBox="1"/>
          <p:nvPr/>
        </p:nvSpPr>
        <p:spPr>
          <a:xfrm>
            <a:off x="2285984" y="2857496"/>
            <a:ext cx="4500594" cy="221599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en-US" sz="6600" dirty="0" smtClean="0">
                <a:solidFill>
                  <a:srgbClr val="00FFCC"/>
                </a:solidFill>
              </a:rPr>
              <a:t>Thank you</a:t>
            </a:r>
            <a:endParaRPr lang="en-US" sz="6600" dirty="0">
              <a:solidFill>
                <a:srgbClr val="00FFCC"/>
              </a:solidFill>
            </a:endParaRPr>
          </a:p>
          <a:p>
            <a:pPr algn="r"/>
            <a:endParaRPr lang="en-US" dirty="0">
              <a:solidFill>
                <a:srgbClr val="00FFCC"/>
              </a:solidFill>
            </a:endParaRPr>
          </a:p>
          <a:p>
            <a:pPr algn="r"/>
            <a:endParaRPr lang="ar-IQ" dirty="0">
              <a:solidFill>
                <a:srgbClr val="00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08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="" xmlns:a16="http://schemas.microsoft.com/office/drawing/2014/main" id="{86EC3B37-A866-14A2-112A-F0759DB679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 </a:t>
            </a:r>
            <a:r>
              <a:rPr lang="en-US" altLang="en-US" dirty="0">
                <a:solidFill>
                  <a:srgbClr val="FFC000"/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898E75E-8B10-B095-B1A5-F0B5A2C4E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24000"/>
            <a:ext cx="8482042" cy="4195763"/>
          </a:xfrm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en-US" sz="2800" dirty="0"/>
              <a:t>The first antibiotic was</a:t>
            </a:r>
            <a:r>
              <a:rPr lang="en-US" sz="2800" dirty="0">
                <a:solidFill>
                  <a:srgbClr val="FFC000"/>
                </a:solidFill>
              </a:rPr>
              <a:t> penicillin</a:t>
            </a:r>
            <a:r>
              <a:rPr lang="en-US" sz="2800" dirty="0"/>
              <a:t>. Penicillin-based antibiotics, such as </a:t>
            </a:r>
            <a:r>
              <a:rPr lang="en-US" sz="2800" dirty="0">
                <a:solidFill>
                  <a:srgbClr val="FFC000"/>
                </a:solidFill>
              </a:rPr>
              <a:t>ampicillin, amoxicillin</a:t>
            </a:r>
            <a:r>
              <a:rPr lang="en-US" sz="2800" dirty="0"/>
              <a:t>, and </a:t>
            </a:r>
            <a:r>
              <a:rPr lang="en-US" sz="2800" dirty="0">
                <a:solidFill>
                  <a:srgbClr val="FFC000"/>
                </a:solidFill>
              </a:rPr>
              <a:t>penicillin G</a:t>
            </a:r>
            <a:r>
              <a:rPr lang="en-US" sz="2800" dirty="0"/>
              <a:t>, are still available to treat a variety of infections and have been around for a long time.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="" xmlns:a16="http://schemas.microsoft.com/office/drawing/2014/main" id="{30AD38F9-D7A8-74FA-A7C5-AD66C8B229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452438"/>
            <a:ext cx="9144000" cy="1400175"/>
          </a:xfrm>
        </p:spPr>
        <p:txBody>
          <a:bodyPr/>
          <a:lstStyle/>
          <a:p>
            <a:r>
              <a:rPr lang="en-US" altLang="en-US" sz="4400" b="1">
                <a:solidFill>
                  <a:srgbClr val="FFC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to know about antibiotics:</a:t>
            </a:r>
            <a:endParaRPr lang="en-US" altLang="en-US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9F0D690-B4A7-0527-8C49-F91A31647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644795"/>
            <a:ext cx="8458200" cy="4195763"/>
          </a:xfrm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Antibiotics also known as antimicrobial</a:t>
            </a:r>
            <a:r>
              <a:rPr lang="en-US" sz="2800" dirty="0">
                <a:solidFill>
                  <a:srgbClr val="FFDA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are medications that destroy  or slow down the growth of bacteria.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They include a range of powerful drugs and are used to treat diseases   caused by bacteria. Antibiotics cannot treat viral infections, such as cold, flu, and most  coughs.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Content Placeholder 2">
            <a:extLst>
              <a:ext uri="{FF2B5EF4-FFF2-40B4-BE49-F238E27FC236}">
                <a16:creationId xmlns="" xmlns:a16="http://schemas.microsoft.com/office/drawing/2014/main" id="{2CFFA643-7591-C120-2145-7A7B47C6380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839200" cy="419576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altLang="en-US" sz="2800">
                <a:solidFill>
                  <a:srgbClr val="FFC000"/>
                </a:solidFill>
              </a:rPr>
              <a:t>Antibiotics</a:t>
            </a:r>
            <a:r>
              <a:rPr lang="en-US" altLang="en-US" sz="2800"/>
              <a:t> are powerful medicines that fight certain infections and can save lives when used properly. They either stop bacteria from reproducing or destroy them.</a:t>
            </a:r>
          </a:p>
          <a:p>
            <a:pPr algn="just">
              <a:lnSpc>
                <a:spcPct val="150000"/>
              </a:lnSpc>
            </a:pPr>
            <a:r>
              <a:rPr lang="en-US" altLang="en-US" sz="2800"/>
              <a:t>Before bacteria can multiply and cause symptoms, the immune system can typically kill them. </a:t>
            </a:r>
          </a:p>
          <a:p>
            <a:endParaRPr lang="en-US" altLang="en-US"/>
          </a:p>
        </p:txBody>
      </p:sp>
      <p:sp>
        <p:nvSpPr>
          <p:cNvPr id="3" name="عنوان 2">
            <a:extLst>
              <a:ext uri="{FF2B5EF4-FFF2-40B4-BE49-F238E27FC236}">
                <a16:creationId xmlns="" xmlns:a16="http://schemas.microsoft.com/office/drawing/2014/main" id="{FCCF37CE-F429-4C4C-86D4-EDB41ED49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xmlns="" id="{E93B13BF-844F-192F-5F49-71FEB897DC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Antibiotic/Antimicrobial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xmlns="" id="{F88F05A4-C08B-0D29-C38B-5A526D1D90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4000" dirty="0">
                <a:solidFill>
                  <a:srgbClr val="FFDA0C"/>
                </a:solidFill>
              </a:rPr>
              <a:t>Antibiotic</a:t>
            </a:r>
            <a:r>
              <a:rPr lang="en-US" altLang="en-US" sz="4000" dirty="0"/>
              <a:t>: Chemical </a:t>
            </a:r>
            <a:r>
              <a:rPr lang="en-US" altLang="en-US" sz="4000" dirty="0">
                <a:solidFill>
                  <a:srgbClr val="FF0000"/>
                </a:solidFill>
              </a:rPr>
              <a:t>produced</a:t>
            </a:r>
            <a:r>
              <a:rPr lang="en-US" altLang="en-US" sz="4000" u="sng" dirty="0"/>
              <a:t> </a:t>
            </a:r>
            <a:r>
              <a:rPr lang="en-US" altLang="en-US" sz="4000" dirty="0"/>
              <a:t>by a </a:t>
            </a:r>
            <a:r>
              <a:rPr lang="en-US" altLang="en-US" sz="4000" dirty="0">
                <a:solidFill>
                  <a:srgbClr val="FF0000"/>
                </a:solidFill>
              </a:rPr>
              <a:t>microorganism</a:t>
            </a:r>
            <a:r>
              <a:rPr lang="en-US" altLang="en-US" sz="4000" dirty="0"/>
              <a:t> that </a:t>
            </a:r>
            <a:r>
              <a:rPr lang="en-US" altLang="en-US" sz="4000" dirty="0">
                <a:solidFill>
                  <a:srgbClr val="FF0000"/>
                </a:solidFill>
              </a:rPr>
              <a:t>kills</a:t>
            </a:r>
            <a:r>
              <a:rPr lang="en-US" altLang="en-US" sz="4000" dirty="0"/>
              <a:t> or </a:t>
            </a:r>
            <a:r>
              <a:rPr lang="en-US" altLang="en-US" sz="4000" dirty="0">
                <a:solidFill>
                  <a:srgbClr val="FF0000"/>
                </a:solidFill>
              </a:rPr>
              <a:t>inhibits</a:t>
            </a:r>
            <a:r>
              <a:rPr lang="en-US" altLang="en-US" sz="4000" dirty="0"/>
              <a:t> the growth of another microorganism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4000" dirty="0">
                <a:solidFill>
                  <a:srgbClr val="FFDA0C"/>
                </a:solidFill>
              </a:rPr>
              <a:t>Antimicrobial agent</a:t>
            </a:r>
            <a:r>
              <a:rPr lang="en-US" altLang="en-US" sz="4000" dirty="0"/>
              <a:t>: Chemical that </a:t>
            </a:r>
            <a:r>
              <a:rPr lang="en-US" altLang="en-US" sz="4000" dirty="0">
                <a:solidFill>
                  <a:srgbClr val="FF0000"/>
                </a:solidFill>
              </a:rPr>
              <a:t>kills</a:t>
            </a:r>
            <a:r>
              <a:rPr lang="en-US" altLang="en-US" sz="4000" dirty="0"/>
              <a:t> or </a:t>
            </a:r>
            <a:r>
              <a:rPr lang="en-US" altLang="en-US" sz="4000" dirty="0">
                <a:solidFill>
                  <a:srgbClr val="FF0000"/>
                </a:solidFill>
              </a:rPr>
              <a:t>inhibits</a:t>
            </a:r>
            <a:r>
              <a:rPr lang="en-US" altLang="en-US" sz="4000" dirty="0"/>
              <a:t> the growth of microorganisms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Bacteriostatic vs bacteriocidal</a:t>
            </a:r>
          </a:p>
        </p:txBody>
      </p:sp>
      <p:graphicFrame>
        <p:nvGraphicFramePr>
          <p:cNvPr id="70695" name="Group 3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1816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Bacteriocidal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Bacteriostatic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Aminoglycosides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Chloramphenical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B-lactam antibiotics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Clindamycin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Vancomycin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Macrolides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Quinolones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Sulfonamides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Rifampicin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Tetracycline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acintosh HD:Users:jdecker:Documents:COURSEADMIN:MIC 205:Mic205PP:">
            <a:extLst>
              <a:ext uri="{FF2B5EF4-FFF2-40B4-BE49-F238E27FC236}">
                <a16:creationId xmlns:a16="http://schemas.microsoft.com/office/drawing/2014/main" xmlns="" id="{B4D3005D-EA93-B513-DEF4-AE3BC1E9AAC0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81400" y="0"/>
            <a:ext cx="5130800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9C1977BA-5690-4BFE-336C-31CBA2E751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2133600"/>
            <a:ext cx="2819400" cy="2438400"/>
          </a:xfrm>
        </p:spPr>
        <p:txBody>
          <a:bodyPr/>
          <a:lstStyle/>
          <a:p>
            <a:pPr eaLnBrk="1" hangingPunct="1"/>
            <a:r>
              <a:rPr lang="en-US" altLang="en-US"/>
              <a:t>Microbial Sources of Antibiotics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IC 205">
  <a:themeElements>
    <a:clrScheme name="">
      <a:dk1>
        <a:srgbClr val="808080"/>
      </a:dk1>
      <a:lt1>
        <a:srgbClr val="FFFFFF"/>
      </a:lt1>
      <a:dk2>
        <a:srgbClr val="3333CC"/>
      </a:dk2>
      <a:lt2>
        <a:srgbClr val="00FFCC"/>
      </a:lt2>
      <a:accent1>
        <a:srgbClr val="00CC99"/>
      </a:accent1>
      <a:accent2>
        <a:srgbClr val="3333CC"/>
      </a:accent2>
      <a:accent3>
        <a:srgbClr val="ADADE2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IC 20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IC 205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IC 205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 205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 205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 205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 205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 205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 205 8">
        <a:dk1>
          <a:srgbClr val="000000"/>
        </a:dk1>
        <a:lt1>
          <a:srgbClr val="3333CC"/>
        </a:lt1>
        <a:dk2>
          <a:srgbClr val="00FFCC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ADADE2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Data\Microsoft\Templates\MIC 205.pot</Template>
  <TotalTime>1826</TotalTime>
  <Words>661</Words>
  <Application>Microsoft Office PowerPoint</Application>
  <PresentationFormat>عرض على الشاشة (3:4)‏</PresentationFormat>
  <Paragraphs>147</Paragraphs>
  <Slides>33</Slides>
  <Notes>27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33</vt:i4>
      </vt:variant>
    </vt:vector>
  </HeadingPairs>
  <TitlesOfParts>
    <vt:vector size="34" baseType="lpstr">
      <vt:lpstr>MIC 205</vt:lpstr>
      <vt:lpstr>Application of Antibiotics Discs</vt:lpstr>
      <vt:lpstr>Fast facts on antibiotics </vt:lpstr>
      <vt:lpstr>Fleming and Penicillin</vt:lpstr>
      <vt:lpstr>  </vt:lpstr>
      <vt:lpstr>What to know about antibiotics:</vt:lpstr>
      <vt:lpstr>الشريحة 6</vt:lpstr>
      <vt:lpstr>Antibiotic/Antimicrobial</vt:lpstr>
      <vt:lpstr>Bacteriostatic vs bacteriocidal</vt:lpstr>
      <vt:lpstr>Microbial Sources of Antibiotics</vt:lpstr>
      <vt:lpstr>Mechanisms of Antimicrobial Action</vt:lpstr>
      <vt:lpstr>Mechanisms of Antimicrobial Action</vt:lpstr>
      <vt:lpstr>Modes of Antimicrobial Action</vt:lpstr>
      <vt:lpstr>Antibacterial Antibiotics  Inhibitors of Cell Wall Synthesis</vt:lpstr>
      <vt:lpstr>Prokaryotic Cell Walls</vt:lpstr>
      <vt:lpstr>Penicillinase (b Lactamase)</vt:lpstr>
      <vt:lpstr>Other Inhibitors of Cell Wall Synthesis</vt:lpstr>
      <vt:lpstr>Other Inhibitors of Cell Wall Synthesis</vt:lpstr>
      <vt:lpstr>Other Inhibitors of Cell Wall Synthesis</vt:lpstr>
      <vt:lpstr> Inhibitors of Protein Synthesis</vt:lpstr>
      <vt:lpstr>Inhibitors of Nucleic Acid Synthesis</vt:lpstr>
      <vt:lpstr>Competitive Inhibitors</vt:lpstr>
      <vt:lpstr>Antifungal Drugs</vt:lpstr>
      <vt:lpstr>Antiviral Drugs</vt:lpstr>
      <vt:lpstr>Analogs Block DNA Synthesis</vt:lpstr>
      <vt:lpstr>Measuring Antimicrobial Sensitivity</vt:lpstr>
      <vt:lpstr>Measuring Antimicrobial Sensitivity: Disk Diffusion</vt:lpstr>
      <vt:lpstr>Antimicrobial Resistance</vt:lpstr>
      <vt:lpstr>Mechanisms of Antibiotic Resistance</vt:lpstr>
      <vt:lpstr>What Factors Promote Antimicrobial Resistance?</vt:lpstr>
      <vt:lpstr>Consequences of Antimicrobial Resistance</vt:lpstr>
      <vt:lpstr> Proposals to Combat Antimicrobial Resistance</vt:lpstr>
      <vt:lpstr>الشريحة 32</vt:lpstr>
      <vt:lpstr>الشريحة 33</vt:lpstr>
    </vt:vector>
  </TitlesOfParts>
  <Company>VetSciMicro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Antibiotics</dc:title>
  <dc:creator>Jan Decker</dc:creator>
  <cp:lastModifiedBy>COMPAQ</cp:lastModifiedBy>
  <cp:revision>122</cp:revision>
  <cp:lastPrinted>2011-02-09T16:12:19Z</cp:lastPrinted>
  <dcterms:created xsi:type="dcterms:W3CDTF">2003-09-25T17:22:55Z</dcterms:created>
  <dcterms:modified xsi:type="dcterms:W3CDTF">2025-03-17T11:34:22Z</dcterms:modified>
</cp:coreProperties>
</file>