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4"/>
  </p:sldMasterIdLst>
  <p:notesMasterIdLst>
    <p:notesMasterId r:id="rId20"/>
  </p:notesMasterIdLst>
  <p:handoutMasterIdLst>
    <p:handoutMasterId r:id="rId21"/>
  </p:handoutMasterIdLst>
  <p:sldIdLst>
    <p:sldId id="256" r:id="rId5"/>
    <p:sldId id="266" r:id="rId6"/>
    <p:sldId id="267" r:id="rId7"/>
    <p:sldId id="268" r:id="rId8"/>
    <p:sldId id="265" r:id="rId9"/>
    <p:sldId id="269" r:id="rId10"/>
    <p:sldId id="271" r:id="rId11"/>
    <p:sldId id="273" r:id="rId12"/>
    <p:sldId id="274" r:id="rId13"/>
    <p:sldId id="272" r:id="rId14"/>
    <p:sldId id="275" r:id="rId15"/>
    <p:sldId id="276" r:id="rId16"/>
    <p:sldId id="277" r:id="rId17"/>
    <p:sldId id="278" r:id="rId18"/>
    <p:sldId id="279"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05" autoAdjust="0"/>
  </p:normalViewPr>
  <p:slideViewPr>
    <p:cSldViewPr snapToGrid="0">
      <p:cViewPr>
        <p:scale>
          <a:sx n="73" d="100"/>
          <a:sy n="73" d="100"/>
        </p:scale>
        <p:origin x="-540" y="0"/>
      </p:cViewPr>
      <p:guideLst>
        <p:guide orient="horz" pos="2160"/>
        <p:guide pos="3840"/>
      </p:guideLst>
    </p:cSldViewPr>
  </p:slideViewPr>
  <p:notesTextViewPr>
    <p:cViewPr>
      <p:scale>
        <a:sx n="1" d="1"/>
        <a:sy n="1" d="1"/>
      </p:scale>
      <p:origin x="0" y="0"/>
    </p:cViewPr>
  </p:notesTextViewPr>
  <p:notesViewPr>
    <p:cSldViewPr snapToGrid="0">
      <p:cViewPr varScale="1">
        <p:scale>
          <a:sx n="68" d="100"/>
          <a:sy n="68" d="100"/>
        </p:scale>
        <p:origin x="3288"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iconchunking_colorful2">
  <dgm:title val="iconchunking_colorful2"/>
  <dgm:desc val="iconchunking_colorful2"/>
  <dgm:catLst>
    <dgm:cat type="Other" pri="2"/>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a:alpha val="0"/>
      </a:schemeClr>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bg1"/>
    </dgm:fillClrLst>
    <dgm:linClrLst meth="repeat">
      <a:schemeClr val="lt1">
        <a:alpha val="0"/>
      </a:schemeClr>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7720856-93F0-4CC7-B7FD-2466914A11D4}" type="doc">
      <dgm:prSet loTypeId="urn:microsoft.com/office/officeart/2005/8/layout/cycle2" loCatId="cycle" qsTypeId="urn:microsoft.com/office/officeart/2005/8/quickstyle/3d1" qsCatId="3D" csTypeId="urn:microsoft.com/office/officeart/2005/8/colors/iconchunking_colorful2" csCatId="other" phldr="1"/>
      <dgm:spPr/>
    </dgm:pt>
    <dgm:pt modelId="{4AF52931-E4CA-4429-AACB-B8747CDB2409}">
      <dgm:prSet phldrT="[Text]" custT="1"/>
      <dgm:spPr/>
      <dgm:t>
        <a:bodyPr/>
        <a:lstStyle/>
        <a:p>
          <a:pPr>
            <a:defRPr cap="all"/>
          </a:pPr>
          <a:r>
            <a:rPr lang="en-US" sz="2000" b="1" dirty="0">
              <a:solidFill>
                <a:schemeClr val="tx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prodigiosin</a:t>
          </a:r>
        </a:p>
      </dgm:t>
    </dgm:pt>
    <dgm:pt modelId="{67B2FC97-2FAE-4EFE-9DEE-E4216C657F35}" type="parTrans" cxnId="{F82329C8-C3B2-4E9B-9033-528488D72705}">
      <dgm:prSet/>
      <dgm:spPr/>
      <dgm:t>
        <a:bodyPr/>
        <a:lstStyle/>
        <a:p>
          <a:endParaRPr lang="en-US" sz="1800" b="1">
            <a:solidFill>
              <a:schemeClr val="tx1"/>
            </a:solidFill>
          </a:endParaRPr>
        </a:p>
      </dgm:t>
    </dgm:pt>
    <dgm:pt modelId="{D86AF01C-9CBC-41F8-9354-48CD82BDFDC9}" type="sibTrans" cxnId="{F82329C8-C3B2-4E9B-9033-528488D72705}">
      <dgm:prSet custT="1"/>
      <dgm:spPr/>
      <dgm:t>
        <a:bodyPr/>
        <a:lstStyle/>
        <a:p>
          <a:endParaRPr lang="en-US" sz="1000" b="1" dirty="0">
            <a:solidFill>
              <a:schemeClr val="tx1"/>
            </a:solidFill>
          </a:endParaRPr>
        </a:p>
      </dgm:t>
    </dgm:pt>
    <dgm:pt modelId="{81BEB84D-9A77-49C6-9301-B3359FCAC75F}">
      <dgm:prSet phldrT="[Text]" custT="1"/>
      <dgm:spPr/>
      <dgm:t>
        <a:bodyPr/>
        <a:lstStyle/>
        <a:p>
          <a:pPr>
            <a:defRPr cap="all"/>
          </a:pPr>
          <a:r>
            <a:rPr lang="en-US" sz="2000" b="1" cap="none" dirty="0">
              <a:solidFill>
                <a:schemeClr val="tx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Immunosuppression</a:t>
          </a:r>
        </a:p>
      </dgm:t>
    </dgm:pt>
    <dgm:pt modelId="{AE4D0D43-0332-4F79-8D35-BCD8C10758AE}" type="parTrans" cxnId="{420EF6C4-7321-43BE-A2FC-253606B1E06A}">
      <dgm:prSet/>
      <dgm:spPr/>
      <dgm:t>
        <a:bodyPr/>
        <a:lstStyle/>
        <a:p>
          <a:endParaRPr lang="en-US" sz="1800" b="1">
            <a:solidFill>
              <a:schemeClr val="tx1"/>
            </a:solidFill>
          </a:endParaRPr>
        </a:p>
      </dgm:t>
    </dgm:pt>
    <dgm:pt modelId="{5D260F18-25D2-4074-87F1-7E78DDA61C58}" type="sibTrans" cxnId="{420EF6C4-7321-43BE-A2FC-253606B1E06A}">
      <dgm:prSet custT="1"/>
      <dgm:spPr/>
      <dgm:t>
        <a:bodyPr/>
        <a:lstStyle/>
        <a:p>
          <a:endParaRPr lang="en-US" sz="1000" b="1" dirty="0">
            <a:solidFill>
              <a:schemeClr val="tx1"/>
            </a:solidFill>
          </a:endParaRPr>
        </a:p>
      </dgm:t>
    </dgm:pt>
    <dgm:pt modelId="{BFF9359E-E9B1-4B73-BACC-2C7988765B16}">
      <dgm:prSet phldrT="[Text]" custT="1"/>
      <dgm:spPr/>
      <dgm:t>
        <a:bodyPr/>
        <a:lstStyle/>
        <a:p>
          <a:pPr>
            <a:defRPr cap="all"/>
          </a:pPr>
          <a:r>
            <a:rPr lang="en-US" sz="2000" b="1" cap="none" dirty="0">
              <a:solidFill>
                <a:schemeClr val="tx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Boost the immune system</a:t>
          </a:r>
        </a:p>
      </dgm:t>
    </dgm:pt>
    <dgm:pt modelId="{6E0A40FA-1B79-4089-8B9A-3BA22865FE4E}" type="parTrans" cxnId="{516EC545-1971-48B3-978C-4756FCDCCFD9}">
      <dgm:prSet/>
      <dgm:spPr/>
      <dgm:t>
        <a:bodyPr/>
        <a:lstStyle/>
        <a:p>
          <a:endParaRPr lang="en-US" sz="1800" b="1">
            <a:solidFill>
              <a:schemeClr val="tx1"/>
            </a:solidFill>
          </a:endParaRPr>
        </a:p>
      </dgm:t>
    </dgm:pt>
    <dgm:pt modelId="{1CEF1965-C516-4C44-BAE3-2FA3F5116930}" type="sibTrans" cxnId="{516EC545-1971-48B3-978C-4756FCDCCFD9}">
      <dgm:prSet custT="1"/>
      <dgm:spPr/>
      <dgm:t>
        <a:bodyPr/>
        <a:lstStyle/>
        <a:p>
          <a:endParaRPr lang="en-US" sz="1000" b="1" dirty="0">
            <a:solidFill>
              <a:schemeClr val="tx1"/>
            </a:solidFill>
          </a:endParaRPr>
        </a:p>
      </dgm:t>
    </dgm:pt>
    <dgm:pt modelId="{CFF0578C-D7F7-460F-9A5B-2648300DC722}" type="pres">
      <dgm:prSet presAssocID="{C7720856-93F0-4CC7-B7FD-2466914A11D4}" presName="cycle" presStyleCnt="0">
        <dgm:presLayoutVars>
          <dgm:dir/>
          <dgm:resizeHandles val="exact"/>
        </dgm:presLayoutVars>
      </dgm:prSet>
      <dgm:spPr/>
    </dgm:pt>
    <dgm:pt modelId="{8B117542-81F1-4B92-82EC-908599DD2023}" type="pres">
      <dgm:prSet presAssocID="{4AF52931-E4CA-4429-AACB-B8747CDB2409}" presName="node" presStyleLbl="node1" presStyleIdx="0" presStyleCnt="3" custScaleX="141956">
        <dgm:presLayoutVars>
          <dgm:bulletEnabled val="1"/>
        </dgm:presLayoutVars>
      </dgm:prSet>
      <dgm:spPr/>
      <dgm:t>
        <a:bodyPr/>
        <a:lstStyle/>
        <a:p>
          <a:endParaRPr lang="en-US"/>
        </a:p>
      </dgm:t>
    </dgm:pt>
    <dgm:pt modelId="{67719278-2171-45C5-8BB2-FABF7B5A3B82}" type="pres">
      <dgm:prSet presAssocID="{D86AF01C-9CBC-41F8-9354-48CD82BDFDC9}" presName="sibTrans" presStyleLbl="sibTrans2D1" presStyleIdx="0" presStyleCnt="3"/>
      <dgm:spPr/>
      <dgm:t>
        <a:bodyPr/>
        <a:lstStyle/>
        <a:p>
          <a:endParaRPr lang="en-US"/>
        </a:p>
      </dgm:t>
    </dgm:pt>
    <dgm:pt modelId="{53536233-896B-4CD6-A80D-AA07A5344EF9}" type="pres">
      <dgm:prSet presAssocID="{D86AF01C-9CBC-41F8-9354-48CD82BDFDC9}" presName="connectorText" presStyleLbl="sibTrans2D1" presStyleIdx="0" presStyleCnt="3"/>
      <dgm:spPr/>
      <dgm:t>
        <a:bodyPr/>
        <a:lstStyle/>
        <a:p>
          <a:endParaRPr lang="en-US"/>
        </a:p>
      </dgm:t>
    </dgm:pt>
    <dgm:pt modelId="{12634DEF-EB28-4610-9B13-DE68830D508A}" type="pres">
      <dgm:prSet presAssocID="{81BEB84D-9A77-49C6-9301-B3359FCAC75F}" presName="node" presStyleLbl="node1" presStyleIdx="1" presStyleCnt="3" custScaleX="206111" custScaleY="97002" custRadScaleRad="136084" custRadScaleInc="-11936">
        <dgm:presLayoutVars>
          <dgm:bulletEnabled val="1"/>
        </dgm:presLayoutVars>
      </dgm:prSet>
      <dgm:spPr/>
      <dgm:t>
        <a:bodyPr/>
        <a:lstStyle/>
        <a:p>
          <a:endParaRPr lang="en-US"/>
        </a:p>
      </dgm:t>
    </dgm:pt>
    <dgm:pt modelId="{451E4303-6F5A-46C2-8C5B-2FE1AE9ACF6C}" type="pres">
      <dgm:prSet presAssocID="{5D260F18-25D2-4074-87F1-7E78DDA61C58}" presName="sibTrans" presStyleLbl="sibTrans2D1" presStyleIdx="1" presStyleCnt="3" custScaleX="167100" custLinFactNeighborX="-8231" custLinFactNeighborY="19242"/>
      <dgm:spPr>
        <a:prstGeom prst="leftRightArrow">
          <a:avLst/>
        </a:prstGeom>
      </dgm:spPr>
      <dgm:t>
        <a:bodyPr/>
        <a:lstStyle/>
        <a:p>
          <a:endParaRPr lang="en-US"/>
        </a:p>
      </dgm:t>
    </dgm:pt>
    <dgm:pt modelId="{6D33CD08-0864-4178-A749-D36E082CFD38}" type="pres">
      <dgm:prSet presAssocID="{5D260F18-25D2-4074-87F1-7E78DDA61C58}" presName="connectorText" presStyleLbl="sibTrans2D1" presStyleIdx="1" presStyleCnt="3"/>
      <dgm:spPr/>
      <dgm:t>
        <a:bodyPr/>
        <a:lstStyle/>
        <a:p>
          <a:endParaRPr lang="en-US"/>
        </a:p>
      </dgm:t>
    </dgm:pt>
    <dgm:pt modelId="{50F60CD2-A400-4158-B8EA-358853D7B1C9}" type="pres">
      <dgm:prSet presAssocID="{BFF9359E-E9B1-4B73-BACC-2C7988765B16}" presName="node" presStyleLbl="node1" presStyleIdx="2" presStyleCnt="3" custScaleX="205564" custRadScaleRad="158844" custRadScaleInc="14586">
        <dgm:presLayoutVars>
          <dgm:bulletEnabled val="1"/>
        </dgm:presLayoutVars>
      </dgm:prSet>
      <dgm:spPr/>
      <dgm:t>
        <a:bodyPr/>
        <a:lstStyle/>
        <a:p>
          <a:endParaRPr lang="en-US"/>
        </a:p>
      </dgm:t>
    </dgm:pt>
    <dgm:pt modelId="{D0B7038B-092B-4802-840E-2BFF28F2E64A}" type="pres">
      <dgm:prSet presAssocID="{1CEF1965-C516-4C44-BAE3-2FA3F5116930}" presName="sibTrans" presStyleLbl="sibTrans2D1" presStyleIdx="2" presStyleCnt="3" custAng="12011154"/>
      <dgm:spPr/>
      <dgm:t>
        <a:bodyPr/>
        <a:lstStyle/>
        <a:p>
          <a:endParaRPr lang="en-US"/>
        </a:p>
      </dgm:t>
    </dgm:pt>
    <dgm:pt modelId="{CE36E7EA-50B1-499B-83FF-3F87779BA0A2}" type="pres">
      <dgm:prSet presAssocID="{1CEF1965-C516-4C44-BAE3-2FA3F5116930}" presName="connectorText" presStyleLbl="sibTrans2D1" presStyleIdx="2" presStyleCnt="3"/>
      <dgm:spPr/>
      <dgm:t>
        <a:bodyPr/>
        <a:lstStyle/>
        <a:p>
          <a:endParaRPr lang="en-US"/>
        </a:p>
      </dgm:t>
    </dgm:pt>
  </dgm:ptLst>
  <dgm:cxnLst>
    <dgm:cxn modelId="{A1A031E7-A00E-44B1-A212-67C595705CD6}" type="presOf" srcId="{BFF9359E-E9B1-4B73-BACC-2C7988765B16}" destId="{50F60CD2-A400-4158-B8EA-358853D7B1C9}" srcOrd="0" destOrd="0" presId="urn:microsoft.com/office/officeart/2005/8/layout/cycle2"/>
    <dgm:cxn modelId="{FF3D82D2-C4A7-4774-8B1C-248DC3678276}" type="presOf" srcId="{C7720856-93F0-4CC7-B7FD-2466914A11D4}" destId="{CFF0578C-D7F7-460F-9A5B-2648300DC722}" srcOrd="0" destOrd="0" presId="urn:microsoft.com/office/officeart/2005/8/layout/cycle2"/>
    <dgm:cxn modelId="{420EF6C4-7321-43BE-A2FC-253606B1E06A}" srcId="{C7720856-93F0-4CC7-B7FD-2466914A11D4}" destId="{81BEB84D-9A77-49C6-9301-B3359FCAC75F}" srcOrd="1" destOrd="0" parTransId="{AE4D0D43-0332-4F79-8D35-BCD8C10758AE}" sibTransId="{5D260F18-25D2-4074-87F1-7E78DDA61C58}"/>
    <dgm:cxn modelId="{97371ABD-A918-4AEC-AD4C-70A9070B734E}" type="presOf" srcId="{4AF52931-E4CA-4429-AACB-B8747CDB2409}" destId="{8B117542-81F1-4B92-82EC-908599DD2023}" srcOrd="0" destOrd="0" presId="urn:microsoft.com/office/officeart/2005/8/layout/cycle2"/>
    <dgm:cxn modelId="{516EC545-1971-48B3-978C-4756FCDCCFD9}" srcId="{C7720856-93F0-4CC7-B7FD-2466914A11D4}" destId="{BFF9359E-E9B1-4B73-BACC-2C7988765B16}" srcOrd="2" destOrd="0" parTransId="{6E0A40FA-1B79-4089-8B9A-3BA22865FE4E}" sibTransId="{1CEF1965-C516-4C44-BAE3-2FA3F5116930}"/>
    <dgm:cxn modelId="{240427CE-5503-4507-9AAB-5AAB0CA5D52B}" type="presOf" srcId="{1CEF1965-C516-4C44-BAE3-2FA3F5116930}" destId="{D0B7038B-092B-4802-840E-2BFF28F2E64A}" srcOrd="0" destOrd="0" presId="urn:microsoft.com/office/officeart/2005/8/layout/cycle2"/>
    <dgm:cxn modelId="{56C92372-A108-498D-9874-AC1A6826DA72}" type="presOf" srcId="{D86AF01C-9CBC-41F8-9354-48CD82BDFDC9}" destId="{53536233-896B-4CD6-A80D-AA07A5344EF9}" srcOrd="1" destOrd="0" presId="urn:microsoft.com/office/officeart/2005/8/layout/cycle2"/>
    <dgm:cxn modelId="{EED47825-64DE-4FF4-BCE1-560F4408EBB4}" type="presOf" srcId="{5D260F18-25D2-4074-87F1-7E78DDA61C58}" destId="{6D33CD08-0864-4178-A749-D36E082CFD38}" srcOrd="1" destOrd="0" presId="urn:microsoft.com/office/officeart/2005/8/layout/cycle2"/>
    <dgm:cxn modelId="{6FF33332-DDAB-48AD-9B79-B062E942A55C}" type="presOf" srcId="{1CEF1965-C516-4C44-BAE3-2FA3F5116930}" destId="{CE36E7EA-50B1-499B-83FF-3F87779BA0A2}" srcOrd="1" destOrd="0" presId="urn:microsoft.com/office/officeart/2005/8/layout/cycle2"/>
    <dgm:cxn modelId="{7E86857E-526C-4D85-A2E5-3C8D05F48364}" type="presOf" srcId="{D86AF01C-9CBC-41F8-9354-48CD82BDFDC9}" destId="{67719278-2171-45C5-8BB2-FABF7B5A3B82}" srcOrd="0" destOrd="0" presId="urn:microsoft.com/office/officeart/2005/8/layout/cycle2"/>
    <dgm:cxn modelId="{CB0CD716-BE90-4C78-91C1-59C04F4FDB51}" type="presOf" srcId="{81BEB84D-9A77-49C6-9301-B3359FCAC75F}" destId="{12634DEF-EB28-4610-9B13-DE68830D508A}" srcOrd="0" destOrd="0" presId="urn:microsoft.com/office/officeart/2005/8/layout/cycle2"/>
    <dgm:cxn modelId="{F82329C8-C3B2-4E9B-9033-528488D72705}" srcId="{C7720856-93F0-4CC7-B7FD-2466914A11D4}" destId="{4AF52931-E4CA-4429-AACB-B8747CDB2409}" srcOrd="0" destOrd="0" parTransId="{67B2FC97-2FAE-4EFE-9DEE-E4216C657F35}" sibTransId="{D86AF01C-9CBC-41F8-9354-48CD82BDFDC9}"/>
    <dgm:cxn modelId="{A0728000-2279-4A19-A82D-A826DB9B36C1}" type="presOf" srcId="{5D260F18-25D2-4074-87F1-7E78DDA61C58}" destId="{451E4303-6F5A-46C2-8C5B-2FE1AE9ACF6C}" srcOrd="0" destOrd="0" presId="urn:microsoft.com/office/officeart/2005/8/layout/cycle2"/>
    <dgm:cxn modelId="{0E34F841-E9AD-4604-92E3-557E9A2E2DC8}" type="presParOf" srcId="{CFF0578C-D7F7-460F-9A5B-2648300DC722}" destId="{8B117542-81F1-4B92-82EC-908599DD2023}" srcOrd="0" destOrd="0" presId="urn:microsoft.com/office/officeart/2005/8/layout/cycle2"/>
    <dgm:cxn modelId="{E4519218-3D53-4F8D-8C4F-0C0DA02BAB8B}" type="presParOf" srcId="{CFF0578C-D7F7-460F-9A5B-2648300DC722}" destId="{67719278-2171-45C5-8BB2-FABF7B5A3B82}" srcOrd="1" destOrd="0" presId="urn:microsoft.com/office/officeart/2005/8/layout/cycle2"/>
    <dgm:cxn modelId="{3E9D4B5F-9CEF-4D23-88C4-5FF4FF3269E0}" type="presParOf" srcId="{67719278-2171-45C5-8BB2-FABF7B5A3B82}" destId="{53536233-896B-4CD6-A80D-AA07A5344EF9}" srcOrd="0" destOrd="0" presId="urn:microsoft.com/office/officeart/2005/8/layout/cycle2"/>
    <dgm:cxn modelId="{1241BBAC-69D4-456F-9605-0D846A59B72A}" type="presParOf" srcId="{CFF0578C-D7F7-460F-9A5B-2648300DC722}" destId="{12634DEF-EB28-4610-9B13-DE68830D508A}" srcOrd="2" destOrd="0" presId="urn:microsoft.com/office/officeart/2005/8/layout/cycle2"/>
    <dgm:cxn modelId="{5F1D60F0-8BA8-41A8-AC7C-92C1066D1DDD}" type="presParOf" srcId="{CFF0578C-D7F7-460F-9A5B-2648300DC722}" destId="{451E4303-6F5A-46C2-8C5B-2FE1AE9ACF6C}" srcOrd="3" destOrd="0" presId="urn:microsoft.com/office/officeart/2005/8/layout/cycle2"/>
    <dgm:cxn modelId="{8A3E6818-6B35-49E0-86C2-A442762263F6}" type="presParOf" srcId="{451E4303-6F5A-46C2-8C5B-2FE1AE9ACF6C}" destId="{6D33CD08-0864-4178-A749-D36E082CFD38}" srcOrd="0" destOrd="0" presId="urn:microsoft.com/office/officeart/2005/8/layout/cycle2"/>
    <dgm:cxn modelId="{C0E34703-C6B3-4A5D-9892-6A00CCA18C50}" type="presParOf" srcId="{CFF0578C-D7F7-460F-9A5B-2648300DC722}" destId="{50F60CD2-A400-4158-B8EA-358853D7B1C9}" srcOrd="4" destOrd="0" presId="urn:microsoft.com/office/officeart/2005/8/layout/cycle2"/>
    <dgm:cxn modelId="{02F47AFD-15BA-4F2E-B4D5-8FD507D16485}" type="presParOf" srcId="{CFF0578C-D7F7-460F-9A5B-2648300DC722}" destId="{D0B7038B-092B-4802-840E-2BFF28F2E64A}" srcOrd="5" destOrd="0" presId="urn:microsoft.com/office/officeart/2005/8/layout/cycle2"/>
    <dgm:cxn modelId="{1C2BD235-BEAA-4000-B1CB-8E2C34346DC4}" type="presParOf" srcId="{D0B7038B-092B-4802-840E-2BFF28F2E64A}" destId="{CE36E7EA-50B1-499B-83FF-3F87779BA0A2}" srcOrd="0" destOrd="0" presId="urn:microsoft.com/office/officeart/2005/8/layout/cycle2"/>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117542-81F1-4B92-82EC-908599DD2023}">
      <dsp:nvSpPr>
        <dsp:cNvPr id="0" name=""/>
        <dsp:cNvSpPr/>
      </dsp:nvSpPr>
      <dsp:spPr>
        <a:xfrm>
          <a:off x="2712079" y="1124"/>
          <a:ext cx="2656628" cy="1871445"/>
        </a:xfrm>
        <a:prstGeom prst="ellipse">
          <a:avLst/>
        </a:prstGeom>
        <a:gradFill rotWithShape="0">
          <a:gsLst>
            <a:gs pos="0">
              <a:schemeClr val="accent2">
                <a:hueOff val="0"/>
                <a:satOff val="0"/>
                <a:lumOff val="0"/>
                <a:alphaOff val="0"/>
                <a:tint val="94000"/>
                <a:satMod val="100000"/>
                <a:lumMod val="108000"/>
              </a:schemeClr>
            </a:gs>
            <a:gs pos="50000">
              <a:schemeClr val="accent2">
                <a:hueOff val="0"/>
                <a:satOff val="0"/>
                <a:lumOff val="0"/>
                <a:alphaOff val="0"/>
                <a:tint val="98000"/>
                <a:shade val="100000"/>
                <a:satMod val="100000"/>
                <a:lumMod val="100000"/>
              </a:schemeClr>
            </a:gs>
            <a:gs pos="100000">
              <a:schemeClr val="accent2">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defRPr cap="all"/>
          </a:pPr>
          <a:r>
            <a:rPr lang="en-US" sz="2000" b="1" kern="1200" dirty="0">
              <a:solidFill>
                <a:schemeClr val="tx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prodigiosin</a:t>
          </a:r>
        </a:p>
      </dsp:txBody>
      <dsp:txXfrm>
        <a:off x="3101133" y="275191"/>
        <a:ext cx="1878520" cy="1323311"/>
      </dsp:txXfrm>
    </dsp:sp>
    <dsp:sp modelId="{67719278-2171-45C5-8BB2-FABF7B5A3B82}">
      <dsp:nvSpPr>
        <dsp:cNvPr id="0" name=""/>
        <dsp:cNvSpPr/>
      </dsp:nvSpPr>
      <dsp:spPr>
        <a:xfrm rot="3026205">
          <a:off x="4754512" y="1821075"/>
          <a:ext cx="554683" cy="631612"/>
        </a:xfrm>
        <a:prstGeom prst="rightArrow">
          <a:avLst>
            <a:gd name="adj1" fmla="val 60000"/>
            <a:gd name="adj2" fmla="val 50000"/>
          </a:avLst>
        </a:prstGeom>
        <a:gradFill rotWithShape="0">
          <a:gsLst>
            <a:gs pos="0">
              <a:schemeClr val="accent2">
                <a:hueOff val="0"/>
                <a:satOff val="0"/>
                <a:lumOff val="0"/>
                <a:alphaOff val="0"/>
                <a:tint val="94000"/>
                <a:satMod val="100000"/>
                <a:lumMod val="108000"/>
              </a:schemeClr>
            </a:gs>
            <a:gs pos="50000">
              <a:schemeClr val="accent2">
                <a:hueOff val="0"/>
                <a:satOff val="0"/>
                <a:lumOff val="0"/>
                <a:alphaOff val="0"/>
                <a:tint val="98000"/>
                <a:shade val="100000"/>
                <a:satMod val="100000"/>
                <a:lumMod val="100000"/>
              </a:schemeClr>
            </a:gs>
            <a:gs pos="100000">
              <a:schemeClr val="accent2">
                <a:hueOff val="0"/>
                <a:satOff val="0"/>
                <a:lumOff val="0"/>
                <a:alphaOff val="0"/>
                <a:shade val="72000"/>
                <a:satMod val="120000"/>
                <a:lumMod val="100000"/>
              </a:schemeClr>
            </a:gs>
          </a:gsLst>
          <a:lin ang="5400000" scaled="0"/>
        </a:gradFill>
        <a:ln>
          <a:noFill/>
        </a:ln>
        <a:effectLst>
          <a:outerShdw blurRad="50800" dist="25400" dir="5400000" rotWithShape="0">
            <a:srgbClr val="000000">
              <a:alpha val="28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b="1" kern="1200" dirty="0">
            <a:solidFill>
              <a:schemeClr val="tx1"/>
            </a:solidFill>
          </a:endParaRPr>
        </a:p>
      </dsp:txBody>
      <dsp:txXfrm>
        <a:off x="4784720" y="1883254"/>
        <a:ext cx="388278" cy="378968"/>
      </dsp:txXfrm>
    </dsp:sp>
    <dsp:sp modelId="{12634DEF-EB28-4610-9B13-DE68830D508A}">
      <dsp:nvSpPr>
        <dsp:cNvPr id="0" name=""/>
        <dsp:cNvSpPr/>
      </dsp:nvSpPr>
      <dsp:spPr>
        <a:xfrm>
          <a:off x="4145455" y="2490696"/>
          <a:ext cx="3857254" cy="1815339"/>
        </a:xfrm>
        <a:prstGeom prst="ellipse">
          <a:avLst/>
        </a:prstGeom>
        <a:gradFill rotWithShape="0">
          <a:gsLst>
            <a:gs pos="0">
              <a:schemeClr val="accent2">
                <a:hueOff val="-2187096"/>
                <a:satOff val="-4210"/>
                <a:lumOff val="294"/>
                <a:alphaOff val="0"/>
                <a:tint val="94000"/>
                <a:satMod val="100000"/>
                <a:lumMod val="108000"/>
              </a:schemeClr>
            </a:gs>
            <a:gs pos="50000">
              <a:schemeClr val="accent2">
                <a:hueOff val="-2187096"/>
                <a:satOff val="-4210"/>
                <a:lumOff val="294"/>
                <a:alphaOff val="0"/>
                <a:tint val="98000"/>
                <a:shade val="100000"/>
                <a:satMod val="100000"/>
                <a:lumMod val="100000"/>
              </a:schemeClr>
            </a:gs>
            <a:gs pos="100000">
              <a:schemeClr val="accent2">
                <a:hueOff val="-2187096"/>
                <a:satOff val="-4210"/>
                <a:lumOff val="294"/>
                <a:alphaOff val="0"/>
                <a:shade val="72000"/>
                <a:satMod val="120000"/>
                <a:lumMod val="100000"/>
              </a:schemeClr>
            </a:gs>
          </a:gsLst>
          <a:lin ang="5400000" scaled="0"/>
        </a:gradFill>
        <a:ln>
          <a:noFill/>
        </a:ln>
        <a:effectLst>
          <a:outerShdw blurRad="50800" dist="25400" dir="5400000" rotWithShape="0">
            <a:srgbClr val="000000">
              <a:alpha val="2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defRPr cap="all"/>
          </a:pPr>
          <a:r>
            <a:rPr lang="en-US" sz="2000" b="1" kern="1200" cap="none" dirty="0">
              <a:solidFill>
                <a:schemeClr val="tx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Immunosuppression</a:t>
          </a:r>
        </a:p>
      </dsp:txBody>
      <dsp:txXfrm>
        <a:off x="4710337" y="2756546"/>
        <a:ext cx="2727490" cy="1283639"/>
      </dsp:txXfrm>
    </dsp:sp>
    <dsp:sp modelId="{451E4303-6F5A-46C2-8C5B-2FE1AE9ACF6C}">
      <dsp:nvSpPr>
        <dsp:cNvPr id="0" name=""/>
        <dsp:cNvSpPr/>
      </dsp:nvSpPr>
      <dsp:spPr>
        <a:xfrm rot="10823235">
          <a:off x="3855363" y="3190081"/>
          <a:ext cx="264651" cy="631612"/>
        </a:xfrm>
        <a:prstGeom prst="leftRightArrow">
          <a:avLst/>
        </a:prstGeom>
        <a:gradFill rotWithShape="0">
          <a:gsLst>
            <a:gs pos="0">
              <a:schemeClr val="accent2">
                <a:hueOff val="-2187096"/>
                <a:satOff val="-4210"/>
                <a:lumOff val="294"/>
                <a:alphaOff val="0"/>
                <a:tint val="94000"/>
                <a:satMod val="100000"/>
                <a:lumMod val="108000"/>
              </a:schemeClr>
            </a:gs>
            <a:gs pos="50000">
              <a:schemeClr val="accent2">
                <a:hueOff val="-2187096"/>
                <a:satOff val="-4210"/>
                <a:lumOff val="294"/>
                <a:alphaOff val="0"/>
                <a:tint val="98000"/>
                <a:shade val="100000"/>
                <a:satMod val="100000"/>
                <a:lumMod val="100000"/>
              </a:schemeClr>
            </a:gs>
            <a:gs pos="100000">
              <a:schemeClr val="accent2">
                <a:hueOff val="-2187096"/>
                <a:satOff val="-4210"/>
                <a:lumOff val="294"/>
                <a:alphaOff val="0"/>
                <a:shade val="72000"/>
                <a:satMod val="120000"/>
                <a:lumMod val="100000"/>
              </a:schemeClr>
            </a:gs>
          </a:gsLst>
          <a:lin ang="5400000" scaled="0"/>
        </a:gradFill>
        <a:ln>
          <a:noFill/>
        </a:ln>
        <a:effectLst>
          <a:outerShdw blurRad="50800" dist="25400" dir="5400000" rotWithShape="0">
            <a:srgbClr val="000000">
              <a:alpha val="28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b="1" kern="1200" dirty="0">
            <a:solidFill>
              <a:schemeClr val="tx1"/>
            </a:solidFill>
          </a:endParaRPr>
        </a:p>
      </dsp:txBody>
      <dsp:txXfrm rot="10800000">
        <a:off x="3934757" y="3316671"/>
        <a:ext cx="185256" cy="378968"/>
      </dsp:txXfrm>
    </dsp:sp>
    <dsp:sp modelId="{50F60CD2-A400-4158-B8EA-358853D7B1C9}">
      <dsp:nvSpPr>
        <dsp:cNvPr id="0" name=""/>
        <dsp:cNvSpPr/>
      </dsp:nvSpPr>
      <dsp:spPr>
        <a:xfrm>
          <a:off x="0" y="2434590"/>
          <a:ext cx="3847017" cy="1871445"/>
        </a:xfrm>
        <a:prstGeom prst="ellipse">
          <a:avLst/>
        </a:prstGeom>
        <a:gradFill rotWithShape="0">
          <a:gsLst>
            <a:gs pos="0">
              <a:schemeClr val="accent2">
                <a:hueOff val="-4374192"/>
                <a:satOff val="-8420"/>
                <a:lumOff val="588"/>
                <a:alphaOff val="0"/>
                <a:tint val="94000"/>
                <a:satMod val="100000"/>
                <a:lumMod val="108000"/>
              </a:schemeClr>
            </a:gs>
            <a:gs pos="50000">
              <a:schemeClr val="accent2">
                <a:hueOff val="-4374192"/>
                <a:satOff val="-8420"/>
                <a:lumOff val="588"/>
                <a:alphaOff val="0"/>
                <a:tint val="98000"/>
                <a:shade val="100000"/>
                <a:satMod val="100000"/>
                <a:lumMod val="100000"/>
              </a:schemeClr>
            </a:gs>
            <a:gs pos="100000">
              <a:schemeClr val="accent2">
                <a:hueOff val="-4374192"/>
                <a:satOff val="-8420"/>
                <a:lumOff val="588"/>
                <a:alphaOff val="0"/>
                <a:shade val="72000"/>
                <a:satMod val="120000"/>
                <a:lumMod val="100000"/>
              </a:schemeClr>
            </a:gs>
          </a:gsLst>
          <a:lin ang="5400000" scaled="0"/>
        </a:gradFill>
        <a:ln>
          <a:noFill/>
        </a:ln>
        <a:effectLst>
          <a:outerShdw blurRad="50800" dist="25400" dir="5400000" rotWithShape="0">
            <a:srgbClr val="000000">
              <a:alpha val="2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defRPr cap="all"/>
          </a:pPr>
          <a:r>
            <a:rPr lang="en-US" sz="2000" b="1" kern="1200" cap="none" dirty="0">
              <a:solidFill>
                <a:schemeClr val="tx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Boost the immune system</a:t>
          </a:r>
        </a:p>
      </dsp:txBody>
      <dsp:txXfrm>
        <a:off x="563383" y="2708657"/>
        <a:ext cx="2720251" cy="1323311"/>
      </dsp:txXfrm>
    </dsp:sp>
    <dsp:sp modelId="{D0B7038B-092B-4802-840E-2BFF28F2E64A}">
      <dsp:nvSpPr>
        <dsp:cNvPr id="0" name=""/>
        <dsp:cNvSpPr/>
      </dsp:nvSpPr>
      <dsp:spPr>
        <a:xfrm rot="9072365">
          <a:off x="2727829" y="1817430"/>
          <a:ext cx="543638" cy="631612"/>
        </a:xfrm>
        <a:prstGeom prst="rightArrow">
          <a:avLst>
            <a:gd name="adj1" fmla="val 60000"/>
            <a:gd name="adj2" fmla="val 50000"/>
          </a:avLst>
        </a:prstGeom>
        <a:gradFill rotWithShape="0">
          <a:gsLst>
            <a:gs pos="0">
              <a:schemeClr val="accent2">
                <a:hueOff val="-4374192"/>
                <a:satOff val="-8420"/>
                <a:lumOff val="588"/>
                <a:alphaOff val="0"/>
                <a:tint val="94000"/>
                <a:satMod val="100000"/>
                <a:lumMod val="108000"/>
              </a:schemeClr>
            </a:gs>
            <a:gs pos="50000">
              <a:schemeClr val="accent2">
                <a:hueOff val="-4374192"/>
                <a:satOff val="-8420"/>
                <a:lumOff val="588"/>
                <a:alphaOff val="0"/>
                <a:tint val="98000"/>
                <a:shade val="100000"/>
                <a:satMod val="100000"/>
                <a:lumMod val="100000"/>
              </a:schemeClr>
            </a:gs>
            <a:gs pos="100000">
              <a:schemeClr val="accent2">
                <a:hueOff val="-4374192"/>
                <a:satOff val="-8420"/>
                <a:lumOff val="588"/>
                <a:alphaOff val="0"/>
                <a:shade val="72000"/>
                <a:satMod val="120000"/>
                <a:lumMod val="100000"/>
              </a:schemeClr>
            </a:gs>
          </a:gsLst>
          <a:lin ang="5400000" scaled="0"/>
        </a:gradFill>
        <a:ln>
          <a:noFill/>
        </a:ln>
        <a:effectLst>
          <a:outerShdw blurRad="50800" dist="25400" dir="5400000" rotWithShape="0">
            <a:srgbClr val="000000">
              <a:alpha val="28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b="1" kern="1200" dirty="0">
            <a:solidFill>
              <a:schemeClr val="tx1"/>
            </a:solidFill>
          </a:endParaRPr>
        </a:p>
      </dsp:txBody>
      <dsp:txXfrm>
        <a:off x="2880838" y="1904475"/>
        <a:ext cx="380547" cy="378968"/>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C2AEF700-9B0B-4359-8356-DCE7EE4E41C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xmlns="" id="{4B9BF05B-06DB-4EC8-B476-CF95F9BD85E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33D6361-1E3C-4214-95E1-B8DE93421F8F}" type="datetimeFigureOut">
              <a:rPr lang="en-US" smtClean="0"/>
              <a:t>2/17/2025</a:t>
            </a:fld>
            <a:endParaRPr lang="en-US" dirty="0"/>
          </a:p>
        </p:txBody>
      </p:sp>
      <p:sp>
        <p:nvSpPr>
          <p:cNvPr id="4" name="Footer Placeholder 3">
            <a:extLst>
              <a:ext uri="{FF2B5EF4-FFF2-40B4-BE49-F238E27FC236}">
                <a16:creationId xmlns:a16="http://schemas.microsoft.com/office/drawing/2014/main" xmlns="" id="{6321952E-79CD-4E03-AAEB-C22680419E2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xmlns="" id="{B3DCA65F-8548-4E36-8331-FD471638BD8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8CE0281-66A0-46B8-BDE2-AEF0C7453753}" type="slidenum">
              <a:rPr lang="en-US" smtClean="0"/>
              <a:t>‹#›</a:t>
            </a:fld>
            <a:endParaRPr lang="en-US" dirty="0"/>
          </a:p>
        </p:txBody>
      </p:sp>
    </p:spTree>
    <p:extLst>
      <p:ext uri="{BB962C8B-B14F-4D97-AF65-F5344CB8AC3E}">
        <p14:creationId xmlns:p14="http://schemas.microsoft.com/office/powerpoint/2010/main" val="655735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F9CFFA-1E2F-4435-8DD6-9B5CC3FF4505}" type="datetimeFigureOut">
              <a:rPr lang="en-US" smtClean="0"/>
              <a:t>2/17/2025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EDED1C-4656-4CF8-AD34-DC4A65BB3913}" type="slidenum">
              <a:rPr lang="en-US" smtClean="0"/>
              <a:t>‹#›</a:t>
            </a:fld>
            <a:endParaRPr lang="en-US" dirty="0"/>
          </a:p>
        </p:txBody>
      </p:sp>
    </p:spTree>
    <p:extLst>
      <p:ext uri="{BB962C8B-B14F-4D97-AF65-F5344CB8AC3E}">
        <p14:creationId xmlns:p14="http://schemas.microsoft.com/office/powerpoint/2010/main" val="3895429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EDED1C-4656-4CF8-AD34-DC4A65BB3913}" type="slidenum">
              <a:rPr lang="en-US" smtClean="0"/>
              <a:t>1</a:t>
            </a:fld>
            <a:endParaRPr lang="en-US" dirty="0"/>
          </a:p>
        </p:txBody>
      </p:sp>
    </p:spTree>
    <p:extLst>
      <p:ext uri="{BB962C8B-B14F-4D97-AF65-F5344CB8AC3E}">
        <p14:creationId xmlns:p14="http://schemas.microsoft.com/office/powerpoint/2010/main" val="20408423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EDED1C-4656-4CF8-AD34-DC4A65BB3913}" type="slidenum">
              <a:rPr lang="en-US" smtClean="0"/>
              <a:t>5</a:t>
            </a:fld>
            <a:endParaRPr lang="en-US" dirty="0"/>
          </a:p>
        </p:txBody>
      </p:sp>
    </p:spTree>
    <p:extLst>
      <p:ext uri="{BB962C8B-B14F-4D97-AF65-F5344CB8AC3E}">
        <p14:creationId xmlns:p14="http://schemas.microsoft.com/office/powerpoint/2010/main" val="34530783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EDED1C-4656-4CF8-AD34-DC4A65BB3913}" type="slidenum">
              <a:rPr lang="en-US" smtClean="0"/>
              <a:t>6</a:t>
            </a:fld>
            <a:endParaRPr lang="en-US" dirty="0"/>
          </a:p>
        </p:txBody>
      </p:sp>
    </p:spTree>
    <p:extLst>
      <p:ext uri="{BB962C8B-B14F-4D97-AF65-F5344CB8AC3E}">
        <p14:creationId xmlns:p14="http://schemas.microsoft.com/office/powerpoint/2010/main" val="3592672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F271CED-0EDA-042A-48B8-E1BE1C09CE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3BB17B29-8E71-583B-10B2-8026716B04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xmlns="" id="{C74F4514-390C-33A4-4752-C85370EF36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B4E7B1CF-9E81-A291-5AB4-41542C9A9B80}"/>
              </a:ext>
            </a:extLst>
          </p:cNvPr>
          <p:cNvSpPr>
            <a:spLocks noGrp="1"/>
          </p:cNvSpPr>
          <p:nvPr>
            <p:ph type="sldNum" sz="quarter" idx="5"/>
          </p:nvPr>
        </p:nvSpPr>
        <p:spPr/>
        <p:txBody>
          <a:bodyPr/>
          <a:lstStyle/>
          <a:p>
            <a:fld id="{99EDED1C-4656-4CF8-AD34-DC4A65BB3913}" type="slidenum">
              <a:rPr lang="en-US" smtClean="0"/>
              <a:t>14</a:t>
            </a:fld>
            <a:endParaRPr lang="en-US" dirty="0"/>
          </a:p>
        </p:txBody>
      </p:sp>
    </p:spTree>
    <p:extLst>
      <p:ext uri="{BB962C8B-B14F-4D97-AF65-F5344CB8AC3E}">
        <p14:creationId xmlns:p14="http://schemas.microsoft.com/office/powerpoint/2010/main" val="14468146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2/17/2025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87403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2/17/2025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76979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2/17/2025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24229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2/17/2025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3316108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2/17/2025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92134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2/17/2025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883998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2/17/2025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974186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2/17/2025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396699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2/17/2025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556400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024972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2/17/2025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62707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2/17/2025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75351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2/17/2025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51646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2/17/2025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20249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2/17/2025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13326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smtClean="0"/>
              <a:t>2/17/2025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53794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2/17/2025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85185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2/17/2025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82491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cstate="email">
            <a:alphaModFix/>
            <a:extLst>
              <a:ext uri="{28A0092B-C50C-407E-A947-70E740481C1C}">
                <a14:useLocalDpi xmlns:a14="http://schemas.microsoft.com/office/drawing/2010/main"/>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smtClean="0"/>
              <a:pPr/>
              <a:t>2/17/2025</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52261784"/>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 id="2147483705"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image" Target="../media/image6.jp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en.wikipedia.org/wiki/Serratia_marcescens" TargetMode="External"/><Relationship Id="rId2" Type="http://schemas.openxmlformats.org/officeDocument/2006/relationships/hyperlink" Target="https://en.wikipedia.org/wiki/Dye" TargetMode="External"/><Relationship Id="rId1" Type="http://schemas.openxmlformats.org/officeDocument/2006/relationships/slideLayout" Target="../slideLayouts/slideLayout18.xml"/><Relationship Id="rId4" Type="http://schemas.openxmlformats.org/officeDocument/2006/relationships/hyperlink" Target="https://en.wikipedia.org/wiki/Vibrio"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image" Target="../media/image1.png"/><Relationship Id="rId7" Type="http://schemas.openxmlformats.org/officeDocument/2006/relationships/diagramLayout" Target="../diagrams/layout1.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Data" Target="../diagrams/data1.xml"/><Relationship Id="rId5" Type="http://schemas.openxmlformats.org/officeDocument/2006/relationships/image" Target="../media/image5.jpeg"/><Relationship Id="rId10" Type="http://schemas.microsoft.com/office/2007/relationships/diagramDrawing" Target="../diagrams/drawing1.xml"/><Relationship Id="rId4" Type="http://schemas.openxmlformats.org/officeDocument/2006/relationships/image" Target="../media/image3.png"/><Relationship Id="rId9" Type="http://schemas.openxmlformats.org/officeDocument/2006/relationships/diagramColors" Target="../diagrams/colors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xmlns="" id="{4A391C69-E52F-4DC0-B51A-0DABC548401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2">
            <a:extLst>
              <a:ext uri="{FF2B5EF4-FFF2-40B4-BE49-F238E27FC236}">
                <a16:creationId xmlns:a16="http://schemas.microsoft.com/office/drawing/2014/main" xmlns="" id="{C3C7ED6A-DE7F-4002-9699-B659DE5512C6}"/>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cstate="email">
            <a:alphaModFix/>
            <a:extLst>
              <a:ext uri="{28A0092B-C50C-407E-A947-70E740481C1C}">
                <a14:useLocalDpi xmlns:a14="http://schemas.microsoft.com/office/drawing/2010/main"/>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a:extLst>
              <a:ext uri="{FF2B5EF4-FFF2-40B4-BE49-F238E27FC236}">
                <a16:creationId xmlns:a16="http://schemas.microsoft.com/office/drawing/2014/main" xmlns="" id="{048390FD-448E-4FF2-AEE8-C46960568E3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275961" y="-2"/>
            <a:ext cx="81313" cy="6858002"/>
          </a:xfrm>
          <a:prstGeom prst="rect">
            <a:avLst/>
          </a:prstGeom>
          <a:gradFill flip="none" rotWithShape="1">
            <a:gsLst>
              <a:gs pos="84000">
                <a:srgbClr val="B5B5B5"/>
              </a:gs>
              <a:gs pos="60159">
                <a:srgbClr val="D5D5D5"/>
              </a:gs>
              <a:gs pos="50447">
                <a:srgbClr val="E6E6E6"/>
              </a:gs>
              <a:gs pos="44260">
                <a:srgbClr val="D5D5D5"/>
              </a:gs>
              <a:gs pos="15928">
                <a:srgbClr val="B5B5B5"/>
              </a:gs>
              <a:gs pos="7000">
                <a:srgbClr val="8A8A8A"/>
              </a:gs>
              <a:gs pos="0">
                <a:srgbClr val="BBBBBB"/>
              </a:gs>
              <a:gs pos="93000">
                <a:srgbClr val="8A8A8A"/>
              </a:gs>
              <a:gs pos="100000">
                <a:srgbClr val="BBBBBB"/>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xmlns="" id="{D16B27C4-A9C2-4AC4-9DD3-88F63F48E83C}"/>
              </a:ext>
            </a:extLst>
          </p:cNvPr>
          <p:cNvPicPr>
            <a:picLocks noChangeAspect="1"/>
          </p:cNvPicPr>
          <p:nvPr/>
        </p:nvPicPr>
        <p:blipFill>
          <a:blip r:embed="rId4"/>
          <a:srcRect/>
          <a:stretch/>
        </p:blipFill>
        <p:spPr>
          <a:xfrm>
            <a:off x="7242176" y="0"/>
            <a:ext cx="4949824" cy="6858000"/>
          </a:xfrm>
          <a:prstGeom prst="rect">
            <a:avLst/>
          </a:prstGeom>
        </p:spPr>
      </p:pic>
      <p:pic>
        <p:nvPicPr>
          <p:cNvPr id="16" name="Picture 15">
            <a:extLst>
              <a:ext uri="{FF2B5EF4-FFF2-40B4-BE49-F238E27FC236}">
                <a16:creationId xmlns:a16="http://schemas.microsoft.com/office/drawing/2014/main" xmlns="" id="{0BD259F2-A289-4420-B3EB-BBC6A904FC0B}"/>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5"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6BE7596B-F237-47DD-989E-9D8B0B49B4BB}"/>
              </a:ext>
            </a:extLst>
          </p:cNvPr>
          <p:cNvSpPr>
            <a:spLocks noGrp="1"/>
          </p:cNvSpPr>
          <p:nvPr>
            <p:ph type="ctrTitle"/>
          </p:nvPr>
        </p:nvSpPr>
        <p:spPr>
          <a:xfrm>
            <a:off x="1" y="871221"/>
            <a:ext cx="7242172" cy="2730498"/>
          </a:xfrm>
        </p:spPr>
        <p:txBody>
          <a:bodyPr>
            <a:normAutofit/>
          </a:bodyPr>
          <a:lstStyle/>
          <a:p>
            <a:r>
              <a:rPr lang="en-US" sz="6000" cap="none" dirty="0">
                <a:solidFill>
                  <a:srgbClr val="FF0000"/>
                </a:solidFill>
                <a:latin typeface="Arial" panose="020B0604020202020204" pitchFamily="34" charset="0"/>
                <a:cs typeface="Arial" panose="020B0604020202020204" pitchFamily="34" charset="0"/>
              </a:rPr>
              <a:t>Prodigiosin Effect on Immunity</a:t>
            </a:r>
          </a:p>
        </p:txBody>
      </p:sp>
      <p:sp>
        <p:nvSpPr>
          <p:cNvPr id="3" name="Subtitle 2">
            <a:extLst>
              <a:ext uri="{FF2B5EF4-FFF2-40B4-BE49-F238E27FC236}">
                <a16:creationId xmlns:a16="http://schemas.microsoft.com/office/drawing/2014/main" xmlns="" id="{6063915B-82A1-4F1C-B5C6-3E18DDD97232}"/>
              </a:ext>
            </a:extLst>
          </p:cNvPr>
          <p:cNvSpPr>
            <a:spLocks noGrp="1"/>
          </p:cNvSpPr>
          <p:nvPr>
            <p:ph type="subTitle" idx="1"/>
          </p:nvPr>
        </p:nvSpPr>
        <p:spPr>
          <a:xfrm>
            <a:off x="320041" y="4165600"/>
            <a:ext cx="5941062" cy="1371599"/>
          </a:xfrm>
        </p:spPr>
        <p:txBody>
          <a:bodyPr>
            <a:noAutofit/>
          </a:bodyPr>
          <a:lstStyle/>
          <a:p>
            <a:r>
              <a:rPr lang="en-US" sz="2400" b="1" dirty="0">
                <a:solidFill>
                  <a:srgbClr val="C00000"/>
                </a:solidFill>
              </a:rPr>
              <a:t>Presented by </a:t>
            </a:r>
          </a:p>
          <a:p>
            <a:r>
              <a:rPr lang="en-US" sz="2400" b="1" dirty="0">
                <a:solidFill>
                  <a:srgbClr val="C00000"/>
                </a:solidFill>
              </a:rPr>
              <a:t>Proof. dr. ikram abbas Aboud</a:t>
            </a:r>
          </a:p>
          <a:p>
            <a:r>
              <a:rPr lang="en-US" sz="2400" b="1" dirty="0">
                <a:solidFill>
                  <a:srgbClr val="C00000"/>
                </a:solidFill>
              </a:rPr>
              <a:t>Lecturer .dr. roua jassim Mohammed</a:t>
            </a:r>
          </a:p>
          <a:p>
            <a:endParaRPr lang="en-US" sz="2400" b="1" dirty="0">
              <a:solidFill>
                <a:srgbClr val="C00000"/>
              </a:solidFill>
            </a:endParaRPr>
          </a:p>
        </p:txBody>
      </p:sp>
    </p:spTree>
    <p:extLst>
      <p:ext uri="{BB962C8B-B14F-4D97-AF65-F5344CB8AC3E}">
        <p14:creationId xmlns:p14="http://schemas.microsoft.com/office/powerpoint/2010/main" val="264202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747BD96-6E8B-8490-1C76-7A504851D027}"/>
              </a:ext>
            </a:extLst>
          </p:cNvPr>
          <p:cNvSpPr txBox="1"/>
          <p:nvPr/>
        </p:nvSpPr>
        <p:spPr>
          <a:xfrm>
            <a:off x="190500" y="291465"/>
            <a:ext cx="11811000" cy="5386090"/>
          </a:xfrm>
          <a:prstGeom prst="rect">
            <a:avLst/>
          </a:prstGeom>
          <a:noFill/>
        </p:spPr>
        <p:txBody>
          <a:bodyPr wrap="square">
            <a:spAutoFit/>
          </a:bodyPr>
          <a:lstStyle/>
          <a:p>
            <a:r>
              <a:rPr lang="en-US" sz="32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Mechanism of Prodigiosin as an Immunosuppressive Agent:</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1</a:t>
            </a:r>
            <a:r>
              <a:rPr lang="en-US" sz="2800" b="1" u="sng"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Inhibition of T-Cell Proliferation:</a:t>
            </a:r>
          </a:p>
          <a:p>
            <a:endParaRPr lang="en-US" sz="2800" dirty="0">
              <a:latin typeface="Arial" panose="020B0604020202020204" pitchFamily="34" charset="0"/>
              <a:cs typeface="Arial" panose="020B0604020202020204" pitchFamily="34" charset="0"/>
            </a:endParaRPr>
          </a:p>
          <a:p>
            <a:pPr algn="just"/>
            <a:r>
              <a:rPr lang="en-US" sz="2800" dirty="0">
                <a:latin typeface="Arial" panose="020B0604020202020204" pitchFamily="34" charset="0"/>
                <a:cs typeface="Arial" panose="020B0604020202020204" pitchFamily="34" charset="0"/>
              </a:rPr>
              <a:t>Prodigiosin has been shown to inhibit the proliferation of T-cells. It does so by blocking the activation and division of these immune cells, which are crucial for adaptive immune responses. By acting as a mitogen for immune cells, prodigiosin initially stimulates T-cell proliferation, but at higher concentrations, it causes T-cell apoptosis, reducing their number and suppressing immune responses.</a:t>
            </a:r>
          </a:p>
          <a:p>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0194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E68DBBA-282C-9801-7722-F7753C3BD3C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xmlns="" id="{DCF2C360-9D66-0F1B-E6F7-3B06772941A1}"/>
              </a:ext>
            </a:extLst>
          </p:cNvPr>
          <p:cNvSpPr txBox="1"/>
          <p:nvPr/>
        </p:nvSpPr>
        <p:spPr>
          <a:xfrm>
            <a:off x="190500" y="291465"/>
            <a:ext cx="11811000" cy="7484100"/>
          </a:xfrm>
          <a:prstGeom prst="rect">
            <a:avLst/>
          </a:prstGeom>
          <a:noFill/>
        </p:spPr>
        <p:txBody>
          <a:bodyPr wrap="square">
            <a:spAutoFit/>
          </a:bodyPr>
          <a:lstStyle/>
          <a:p>
            <a:pPr algn="just">
              <a:lnSpc>
                <a:spcPct val="115000"/>
              </a:lnSpc>
              <a:spcAft>
                <a:spcPts val="1000"/>
              </a:spcAft>
            </a:pPr>
            <a:r>
              <a:rPr lang="en-US" sz="3200" b="1" u="sng" kern="100"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2. </a:t>
            </a:r>
            <a:r>
              <a:rPr lang="en-US" sz="2800" b="1" u="sng" kern="100" dirty="0">
                <a:solidFill>
                  <a:srgbClr val="FF0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Induction of T-Cell Apoptosis:</a:t>
            </a:r>
          </a:p>
          <a:p>
            <a:pPr algn="just">
              <a:lnSpc>
                <a:spcPct val="115000"/>
              </a:lnSpc>
              <a:spcAft>
                <a:spcPts val="1000"/>
              </a:spcAft>
            </a:pPr>
            <a:r>
              <a:rPr lang="en-US" sz="2800" kern="100" dirty="0">
                <a:effectLst/>
                <a:latin typeface="Arial" panose="020B0604020202020204" pitchFamily="34" charset="0"/>
                <a:ea typeface="Calibri" panose="020F0502020204030204" pitchFamily="34" charset="0"/>
                <a:cs typeface="Arial" panose="020B0604020202020204" pitchFamily="34" charset="0"/>
              </a:rPr>
              <a:t>Prodigiosin induces apoptosis in T-cells by activating pro-apoptotic pathways. This occurs through mitochondrial dysfunction, increased expression of caspases (proteins involved in the cell death process), and alteration of cell survival pathways (e.g., through the </a:t>
            </a:r>
            <a:r>
              <a:rPr lang="en-US" sz="2800" kern="100" dirty="0" err="1">
                <a:effectLst/>
                <a:latin typeface="Arial" panose="020B0604020202020204" pitchFamily="34" charset="0"/>
                <a:ea typeface="Calibri" panose="020F0502020204030204" pitchFamily="34" charset="0"/>
                <a:cs typeface="Arial" panose="020B0604020202020204" pitchFamily="34" charset="0"/>
              </a:rPr>
              <a:t>Fas</a:t>
            </a:r>
            <a:r>
              <a:rPr lang="en-US" sz="2800" kern="100" dirty="0">
                <a:effectLst/>
                <a:latin typeface="Arial" panose="020B0604020202020204" pitchFamily="34" charset="0"/>
                <a:ea typeface="Calibri" panose="020F0502020204030204" pitchFamily="34" charset="0"/>
                <a:cs typeface="Arial" panose="020B0604020202020204" pitchFamily="34" charset="0"/>
              </a:rPr>
              <a:t> receptor). This results in the elimination of activated T-cells and contributes to the immunosuppressive effect.</a:t>
            </a:r>
          </a:p>
          <a:p>
            <a:pPr algn="just">
              <a:lnSpc>
                <a:spcPct val="115000"/>
              </a:lnSpc>
              <a:spcAft>
                <a:spcPts val="1000"/>
              </a:spcAft>
            </a:pPr>
            <a:r>
              <a:rPr lang="en-US" sz="2800" b="1" u="sng" kern="100" dirty="0">
                <a:solidFill>
                  <a:srgbClr val="FF0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3. Modulation of Cytokine Production:</a:t>
            </a:r>
          </a:p>
          <a:p>
            <a:pPr algn="just">
              <a:lnSpc>
                <a:spcPct val="115000"/>
              </a:lnSpc>
              <a:spcAft>
                <a:spcPts val="1000"/>
              </a:spcAft>
            </a:pPr>
            <a:r>
              <a:rPr lang="en-US" sz="2800" kern="100" dirty="0">
                <a:effectLst/>
                <a:latin typeface="Arial" panose="020B0604020202020204" pitchFamily="34" charset="0"/>
                <a:ea typeface="Calibri" panose="020F0502020204030204" pitchFamily="34" charset="0"/>
                <a:cs typeface="Arial" panose="020B0604020202020204" pitchFamily="34" charset="0"/>
              </a:rPr>
              <a:t>Prodigiosin affects the production of various </a:t>
            </a:r>
            <a:r>
              <a:rPr lang="en-US" sz="2800" kern="100" dirty="0" err="1">
                <a:effectLst/>
                <a:latin typeface="Arial" panose="020B0604020202020204" pitchFamily="34" charset="0"/>
                <a:ea typeface="Calibri" panose="020F0502020204030204" pitchFamily="34" charset="0"/>
                <a:cs typeface="Arial" panose="020B0604020202020204" pitchFamily="34" charset="0"/>
              </a:rPr>
              <a:t>cytokinesFor</a:t>
            </a:r>
            <a:r>
              <a:rPr lang="en-US" sz="2800" kern="100" dirty="0">
                <a:effectLst/>
                <a:latin typeface="Arial" panose="020B0604020202020204" pitchFamily="34" charset="0"/>
                <a:ea typeface="Calibri" panose="020F0502020204030204" pitchFamily="34" charset="0"/>
                <a:cs typeface="Arial" panose="020B0604020202020204" pitchFamily="34" charset="0"/>
              </a:rPr>
              <a:t> example, it has been shown to reduce the secretion of pro-inflammatory cytokines like IL-2 (Interleukin-2), a key regulator of T-cell growth and differentiation. By suppressing these cytokines, prodigiosin dampens the immune response.</a:t>
            </a:r>
          </a:p>
          <a:p>
            <a:pPr algn="just"/>
            <a:r>
              <a:rPr lang="en-US" sz="2800" dirty="0">
                <a:latin typeface="Arial" panose="020B0604020202020204" pitchFamily="34" charset="0"/>
                <a:cs typeface="Arial" panose="020B0604020202020204" pitchFamily="34" charset="0"/>
              </a:rPr>
              <a:t>.</a:t>
            </a:r>
          </a:p>
          <a:p>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8974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220CC53C-1536-F73C-D3A8-883D4DCBC63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xmlns="" id="{6F5D4F60-9D17-FD97-0F6B-4E3BADDDB43C}"/>
              </a:ext>
            </a:extLst>
          </p:cNvPr>
          <p:cNvSpPr txBox="1"/>
          <p:nvPr/>
        </p:nvSpPr>
        <p:spPr>
          <a:xfrm>
            <a:off x="190500" y="0"/>
            <a:ext cx="11811000" cy="7477945"/>
          </a:xfrm>
          <a:prstGeom prst="rect">
            <a:avLst/>
          </a:prstGeom>
          <a:noFill/>
        </p:spPr>
        <p:txBody>
          <a:bodyPr wrap="square">
            <a:spAutoFit/>
          </a:bodyPr>
          <a:lstStyle/>
          <a:p>
            <a:pPr algn="just">
              <a:lnSpc>
                <a:spcPct val="115000"/>
              </a:lnSpc>
              <a:spcAft>
                <a:spcPts val="1000"/>
              </a:spcAft>
            </a:pPr>
            <a:r>
              <a:rPr lang="en-US" sz="2800" b="1" u="sng" kern="100" dirty="0">
                <a:solidFill>
                  <a:srgbClr val="FF0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4. Inhibition of NF-</a:t>
            </a:r>
            <a:r>
              <a:rPr lang="el-GR" sz="2800" b="1" i="0" u="sng"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κ</a:t>
            </a:r>
            <a:r>
              <a:rPr lang="en-US" sz="2800" b="1" i="0" u="sng"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a:t>
            </a:r>
            <a:r>
              <a:rPr lang="en-US" sz="2800" b="1" u="sng" kern="100" dirty="0">
                <a:solidFill>
                  <a:srgbClr val="FF0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 Pathway:</a:t>
            </a:r>
          </a:p>
          <a:p>
            <a:pPr algn="just">
              <a:lnSpc>
                <a:spcPct val="115000"/>
              </a:lnSpc>
              <a:spcAft>
                <a:spcPts val="1000"/>
              </a:spcAft>
            </a:pPr>
            <a:r>
              <a:rPr lang="en-US" sz="2800" kern="100" dirty="0">
                <a:effectLst/>
                <a:latin typeface="Arial" panose="020B0604020202020204" pitchFamily="34" charset="0"/>
                <a:ea typeface="Calibri" panose="020F0502020204030204" pitchFamily="34" charset="0"/>
                <a:cs typeface="Arial" panose="020B0604020202020204" pitchFamily="34" charset="0"/>
              </a:rPr>
              <a:t>The NF-</a:t>
            </a:r>
            <a:r>
              <a:rPr lang="el-GR" sz="2800" b="0" i="0" dirty="0">
                <a:solidFill>
                  <a:srgbClr val="222222"/>
                </a:solidFill>
                <a:effectLst/>
                <a:latin typeface="Arial" panose="020B0604020202020204" pitchFamily="34" charset="0"/>
                <a:cs typeface="Arial" panose="020B0604020202020204" pitchFamily="34" charset="0"/>
              </a:rPr>
              <a:t> κ</a:t>
            </a:r>
            <a:r>
              <a:rPr lang="en-US" sz="2800" b="0" i="0" dirty="0">
                <a:solidFill>
                  <a:srgbClr val="222222"/>
                </a:solidFill>
                <a:effectLst/>
                <a:latin typeface="Arial" panose="020B0604020202020204" pitchFamily="34" charset="0"/>
                <a:cs typeface="Arial" panose="020B0604020202020204" pitchFamily="34" charset="0"/>
              </a:rPr>
              <a:t>B</a:t>
            </a:r>
            <a:r>
              <a:rPr lang="en-US" sz="2800" kern="100" dirty="0">
                <a:effectLst/>
                <a:latin typeface="Arial" panose="020B0604020202020204" pitchFamily="34" charset="0"/>
                <a:ea typeface="Calibri" panose="020F0502020204030204" pitchFamily="34" charset="0"/>
                <a:cs typeface="Arial" panose="020B0604020202020204" pitchFamily="34" charset="0"/>
              </a:rPr>
              <a:t> (Nuclear Factor kappa-light-chain-enhancer of activated B cells) signaling pathway is crucial for immune cell activation, survival, and the production of inflammatory cytokines. Prodigiosin inhibits the NF-</a:t>
            </a:r>
            <a:r>
              <a:rPr lang="el-GR" sz="2800" b="0" i="0" dirty="0">
                <a:solidFill>
                  <a:srgbClr val="222222"/>
                </a:solidFill>
                <a:effectLst/>
                <a:latin typeface="Arial" panose="020B0604020202020204" pitchFamily="34" charset="0"/>
                <a:cs typeface="Arial" panose="020B0604020202020204" pitchFamily="34" charset="0"/>
              </a:rPr>
              <a:t> κ</a:t>
            </a:r>
            <a:r>
              <a:rPr lang="en-US" sz="2800" b="0" i="0" dirty="0">
                <a:solidFill>
                  <a:srgbClr val="222222"/>
                </a:solidFill>
                <a:effectLst/>
                <a:latin typeface="Arial" panose="020B0604020202020204" pitchFamily="34" charset="0"/>
                <a:cs typeface="Arial" panose="020B0604020202020204" pitchFamily="34" charset="0"/>
              </a:rPr>
              <a:t>B</a:t>
            </a:r>
            <a:r>
              <a:rPr lang="en-US" sz="2800" kern="100" dirty="0">
                <a:effectLst/>
                <a:latin typeface="Arial" panose="020B0604020202020204" pitchFamily="34" charset="0"/>
                <a:ea typeface="Calibri" panose="020F0502020204030204" pitchFamily="34" charset="0"/>
                <a:cs typeface="Arial" panose="020B0604020202020204" pitchFamily="34" charset="0"/>
              </a:rPr>
              <a:t> pathway, which reduces the expression of pro-inflammatory genes and cytokines, thereby exerting an immunosuppressive effect.</a:t>
            </a:r>
          </a:p>
          <a:p>
            <a:pPr algn="just">
              <a:lnSpc>
                <a:spcPct val="115000"/>
              </a:lnSpc>
              <a:spcAft>
                <a:spcPts val="1000"/>
              </a:spcAft>
            </a:pPr>
            <a:r>
              <a:rPr lang="en-US" sz="2800" b="1" u="sng" kern="100" dirty="0">
                <a:solidFill>
                  <a:srgbClr val="FF0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5. Regulation of Regulatory T-Cells (Tregs):</a:t>
            </a:r>
          </a:p>
          <a:p>
            <a:pPr algn="just">
              <a:lnSpc>
                <a:spcPct val="115000"/>
              </a:lnSpc>
              <a:spcAft>
                <a:spcPts val="1000"/>
              </a:spcAft>
            </a:pPr>
            <a:r>
              <a:rPr lang="en-US" sz="2800" kern="100" dirty="0">
                <a:effectLst/>
                <a:latin typeface="Arial" panose="020B0604020202020204" pitchFamily="34" charset="0"/>
                <a:ea typeface="Calibri" panose="020F0502020204030204" pitchFamily="34" charset="0"/>
                <a:cs typeface="Arial" panose="020B0604020202020204" pitchFamily="34" charset="0"/>
              </a:rPr>
              <a:t>Some studies suggest that prodigiosin may induce the expansion of regulatory T-cells (Tregs), which are a subset of T-cells that maintain immune tolerance and suppress excessive immune responses. By promoting the expansion of Tregs, prodigiosin could contribute to an immunosuppressive environment, further reducing inflammation and preventing autoimmune responses.</a:t>
            </a:r>
          </a:p>
          <a:p>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572715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3F7CB51-74A0-3272-A566-FC0CD58A089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xmlns="" id="{B5B7A81E-D760-699D-5973-A9F5F3382760}"/>
              </a:ext>
            </a:extLst>
          </p:cNvPr>
          <p:cNvSpPr txBox="1"/>
          <p:nvPr/>
        </p:nvSpPr>
        <p:spPr>
          <a:xfrm>
            <a:off x="190500" y="291465"/>
            <a:ext cx="11811000" cy="6982424"/>
          </a:xfrm>
          <a:prstGeom prst="rect">
            <a:avLst/>
          </a:prstGeom>
          <a:noFill/>
        </p:spPr>
        <p:txBody>
          <a:bodyPr wrap="square">
            <a:spAutoFit/>
          </a:bodyPr>
          <a:lstStyle/>
          <a:p>
            <a:pPr algn="just">
              <a:lnSpc>
                <a:spcPct val="115000"/>
              </a:lnSpc>
              <a:spcAft>
                <a:spcPts val="1000"/>
              </a:spcAft>
            </a:pPr>
            <a:r>
              <a:rPr lang="en-US" sz="2800" b="1" u="sng" kern="100" dirty="0">
                <a:solidFill>
                  <a:srgbClr val="FF0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6. Suppression of Macrophage Activation:</a:t>
            </a:r>
          </a:p>
          <a:p>
            <a:pPr algn="just">
              <a:lnSpc>
                <a:spcPct val="115000"/>
              </a:lnSpc>
              <a:spcAft>
                <a:spcPts val="1000"/>
              </a:spcAft>
            </a:pPr>
            <a:r>
              <a:rPr lang="en-US" sz="2800" kern="100" dirty="0">
                <a:effectLst/>
                <a:latin typeface="Arial" panose="020B0604020202020204" pitchFamily="34" charset="0"/>
                <a:ea typeface="Calibri" panose="020F0502020204030204" pitchFamily="34" charset="0"/>
                <a:cs typeface="Arial" panose="020B0604020202020204" pitchFamily="34" charset="0"/>
              </a:rPr>
              <a:t>Prodigiosin has been shown to affect macrophage activation, reducing their ability to produce pro-inflammatory cytokines and engage in phagocytosis effectively. Macrophages play a central role in immune responses, and their inhibition can contribute to overall immunosuppression.</a:t>
            </a:r>
          </a:p>
          <a:p>
            <a:pPr algn="just">
              <a:lnSpc>
                <a:spcPct val="115000"/>
              </a:lnSpc>
              <a:spcAft>
                <a:spcPts val="1000"/>
              </a:spcAft>
            </a:pPr>
            <a:r>
              <a:rPr lang="en-US" sz="2800" b="1" u="sng" kern="100" dirty="0">
                <a:solidFill>
                  <a:srgbClr val="FF0000"/>
                </a:solidFill>
                <a:effectLst>
                  <a:outerShdw blurRad="38100" dist="38100" dir="2700000" algn="tl">
                    <a:srgbClr val="000000">
                      <a:alpha val="43137"/>
                    </a:srgbClr>
                  </a:outerShdw>
                </a:effectLst>
                <a:latin typeface="Arial" panose="020B0604020202020204" pitchFamily="34" charset="0"/>
                <a:ea typeface="Calibri" panose="020F0502020204030204" pitchFamily="34" charset="0"/>
                <a:cs typeface="Arial" panose="020B0604020202020204" pitchFamily="34" charset="0"/>
              </a:rPr>
              <a:t>7. Interaction with Reactive Oxygen Species (ROS):</a:t>
            </a:r>
          </a:p>
          <a:p>
            <a:pPr algn="just">
              <a:lnSpc>
                <a:spcPct val="115000"/>
              </a:lnSpc>
              <a:spcAft>
                <a:spcPts val="1000"/>
              </a:spcAft>
            </a:pPr>
            <a:r>
              <a:rPr lang="en-US" sz="2800" kern="100" dirty="0">
                <a:effectLst/>
                <a:latin typeface="Arial" panose="020B0604020202020204" pitchFamily="34" charset="0"/>
                <a:ea typeface="Calibri" panose="020F0502020204030204" pitchFamily="34" charset="0"/>
                <a:cs typeface="Arial" panose="020B0604020202020204" pitchFamily="34" charset="0"/>
              </a:rPr>
              <a:t>Like many immunosuppressive agents, prodigiosin can induce the generation of reactive oxygen species (ROS). While ROS are important in fighting pathogens, they can also lead to cellular damage and trigger apoptotic signaling in immune cells. This accumulation of ROS further supports prodigiosin role in suppressing immune responses.</a:t>
            </a:r>
          </a:p>
          <a:p>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24845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a:extLst>
            <a:ext uri="{FF2B5EF4-FFF2-40B4-BE49-F238E27FC236}">
              <a16:creationId xmlns:a16="http://schemas.microsoft.com/office/drawing/2014/main" xmlns="" id="{0F5FD6B1-B78D-3502-820D-A0FD8034B709}"/>
            </a:ext>
          </a:extLst>
        </p:cNvPr>
        <p:cNvGrpSpPr/>
        <p:nvPr/>
      </p:nvGrpSpPr>
      <p:grpSpPr>
        <a:xfrm>
          <a:off x="0" y="0"/>
          <a:ext cx="0" cy="0"/>
          <a:chOff x="0" y="0"/>
          <a:chExt cx="0" cy="0"/>
        </a:xfrm>
      </p:grpSpPr>
      <p:pic>
        <p:nvPicPr>
          <p:cNvPr id="22" name="Picture 2">
            <a:extLst>
              <a:ext uri="{FF2B5EF4-FFF2-40B4-BE49-F238E27FC236}">
                <a16:creationId xmlns:a16="http://schemas.microsoft.com/office/drawing/2014/main" xmlns="" id="{525B11A8-F8AA-8B81-2AE4-AD27CC7D664F}"/>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cstate="email">
            <a:alphaModFix/>
            <a:extLst>
              <a:ext uri="{28A0092B-C50C-407E-A947-70E740481C1C}">
                <a14:useLocalDpi xmlns:a14="http://schemas.microsoft.com/office/drawing/2010/main"/>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xmlns="" id="{6831439B-67C8-5AE6-0D9C-7BDE41197681}"/>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4"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useBgFill="1">
        <p:nvSpPr>
          <p:cNvPr id="26" name="Rectangle 25">
            <a:extLst>
              <a:ext uri="{FF2B5EF4-FFF2-40B4-BE49-F238E27FC236}">
                <a16:creationId xmlns:a16="http://schemas.microsoft.com/office/drawing/2014/main" xmlns="" id="{B3683A5C-A67C-163A-7525-4F008D62098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8" name="Picture 2">
            <a:extLst>
              <a:ext uri="{FF2B5EF4-FFF2-40B4-BE49-F238E27FC236}">
                <a16:creationId xmlns:a16="http://schemas.microsoft.com/office/drawing/2014/main" xmlns="" id="{DB56CBBA-6328-C3BC-E487-947DE278E0F6}"/>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cstate="email">
            <a:alphaModFix/>
            <a:extLst>
              <a:ext uri="{28A0092B-C50C-407E-A947-70E740481C1C}">
                <a14:useLocalDpi xmlns:a14="http://schemas.microsoft.com/office/drawing/2010/main"/>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pic>
        <p:nvPicPr>
          <p:cNvPr id="6" name="Content Placeholder 5">
            <a:extLst>
              <a:ext uri="{FF2B5EF4-FFF2-40B4-BE49-F238E27FC236}">
                <a16:creationId xmlns:a16="http://schemas.microsoft.com/office/drawing/2014/main" xmlns="" id="{69CDAA37-D122-684A-C05C-E7F5DAC3F116}"/>
              </a:ext>
            </a:extLst>
          </p:cNvPr>
          <p:cNvPicPr>
            <a:picLocks noGrp="1" noChangeAspect="1"/>
          </p:cNvPicPr>
          <p:nvPr>
            <p:ph sz="quarter" idx="13"/>
          </p:nvPr>
        </p:nvPicPr>
        <p:blipFill>
          <a:blip r:embed="rId5"/>
          <a:srcRect l="20064" r="20064"/>
          <a:stretch/>
        </p:blipFill>
        <p:spPr>
          <a:xfrm>
            <a:off x="21" y="10"/>
            <a:ext cx="4106053" cy="6857990"/>
          </a:xfrm>
          <a:prstGeom prst="rect">
            <a:avLst/>
          </a:prstGeom>
        </p:spPr>
      </p:pic>
      <p:sp>
        <p:nvSpPr>
          <p:cNvPr id="30" name="Rectangle 29">
            <a:extLst>
              <a:ext uri="{FF2B5EF4-FFF2-40B4-BE49-F238E27FC236}">
                <a16:creationId xmlns:a16="http://schemas.microsoft.com/office/drawing/2014/main" xmlns="" id="{826F1432-563F-FF49-116F-F06CF6273C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24761" y="-2"/>
            <a:ext cx="81313" cy="6858002"/>
          </a:xfrm>
          <a:prstGeom prst="rect">
            <a:avLst/>
          </a:prstGeom>
          <a:gradFill flip="none" rotWithShape="1">
            <a:gsLst>
              <a:gs pos="84000">
                <a:srgbClr val="B5B5B5"/>
              </a:gs>
              <a:gs pos="60159">
                <a:srgbClr val="D5D5D5"/>
              </a:gs>
              <a:gs pos="50447">
                <a:srgbClr val="E6E6E6"/>
              </a:gs>
              <a:gs pos="44260">
                <a:srgbClr val="D5D5D5"/>
              </a:gs>
              <a:gs pos="15928">
                <a:srgbClr val="B5B5B5"/>
              </a:gs>
              <a:gs pos="7000">
                <a:srgbClr val="8A8A8A"/>
              </a:gs>
              <a:gs pos="0">
                <a:srgbClr val="BBBBBB"/>
              </a:gs>
              <a:gs pos="93000">
                <a:srgbClr val="8A8A8A"/>
              </a:gs>
              <a:gs pos="100000">
                <a:srgbClr val="BBBBBB"/>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2" name="Picture 31">
            <a:extLst>
              <a:ext uri="{FF2B5EF4-FFF2-40B4-BE49-F238E27FC236}">
                <a16:creationId xmlns:a16="http://schemas.microsoft.com/office/drawing/2014/main" xmlns="" id="{2E833AE3-0ED9-701A-663E-829B0452CFC5}"/>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4"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4" name="Content Placeholder 3">
            <a:extLst>
              <a:ext uri="{FF2B5EF4-FFF2-40B4-BE49-F238E27FC236}">
                <a16:creationId xmlns:a16="http://schemas.microsoft.com/office/drawing/2014/main" xmlns="" id="{0A3D97BD-1A15-4258-178E-CC378254655A}"/>
              </a:ext>
            </a:extLst>
          </p:cNvPr>
          <p:cNvSpPr>
            <a:spLocks noGrp="1"/>
          </p:cNvSpPr>
          <p:nvPr>
            <p:ph sz="quarter" idx="14"/>
          </p:nvPr>
        </p:nvSpPr>
        <p:spPr>
          <a:xfrm>
            <a:off x="4302793" y="1219200"/>
            <a:ext cx="7534199" cy="5638800"/>
          </a:xfrm>
        </p:spPr>
        <p:txBody>
          <a:bodyPr>
            <a:normAutofit fontScale="55000" lnSpcReduction="20000"/>
          </a:bodyPr>
          <a:lstStyle/>
          <a:p>
            <a:pPr marL="0" marR="0" lvl="0" indent="0" algn="just" defTabSz="457200" rtl="0" eaLnBrk="1" fontAlgn="auto" latinLnBrk="0" hangingPunct="1">
              <a:lnSpc>
                <a:spcPct val="170000"/>
              </a:lnSpc>
              <a:spcBef>
                <a:spcPts val="0"/>
              </a:spcBef>
              <a:spcAft>
                <a:spcPts val="0"/>
              </a:spcAft>
              <a:buClrTx/>
              <a:buSzTx/>
              <a:buFontTx/>
              <a:buNone/>
              <a:tabLst/>
              <a:defRPr/>
            </a:pPr>
            <a:r>
              <a:rPr kumimoji="0" lang="en-US" sz="4400" b="1" i="0" u="none" strike="noStrike" kern="1200" cap="none" spc="0" normalizeH="0" baseline="0" noProof="0" dirty="0">
                <a:ln>
                  <a:noFill/>
                </a:ln>
                <a:solidFill>
                  <a:schemeClr val="bg2">
                    <a:lumMod val="75000"/>
                  </a:schemeClr>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Prodigiosin potential for immune system by modulating  both T-cell and B-cell , make it important compound for understanding immune system and cellular growth. prodigiosin can dampen immune responses, making it useful in controlling overactive immune conditions such as autoimmune diseases or organ transplantation rejection.</a:t>
            </a:r>
          </a:p>
          <a:p>
            <a:pPr>
              <a:lnSpc>
                <a:spcPct val="170000"/>
              </a:lnSpc>
            </a:pPr>
            <a:endParaRPr lang="en-US" dirty="0"/>
          </a:p>
        </p:txBody>
      </p:sp>
      <p:sp>
        <p:nvSpPr>
          <p:cNvPr id="7" name="Title 6">
            <a:extLst>
              <a:ext uri="{FF2B5EF4-FFF2-40B4-BE49-F238E27FC236}">
                <a16:creationId xmlns:a16="http://schemas.microsoft.com/office/drawing/2014/main" xmlns="" id="{469D6AD8-3868-F596-536B-B308EED28B99}"/>
              </a:ext>
            </a:extLst>
          </p:cNvPr>
          <p:cNvSpPr>
            <a:spLocks noGrp="1"/>
          </p:cNvSpPr>
          <p:nvPr>
            <p:ph type="title"/>
          </p:nvPr>
        </p:nvSpPr>
        <p:spPr>
          <a:xfrm>
            <a:off x="4106074" y="291289"/>
            <a:ext cx="6975433" cy="1139262"/>
          </a:xfrm>
        </p:spPr>
        <p:txBody>
          <a:bodyPr/>
          <a:lstStyle/>
          <a:p>
            <a:pPr algn="l"/>
            <a:r>
              <a:rPr lang="en-US" b="1" dirty="0">
                <a:solidFill>
                  <a:schemeClr val="bg2">
                    <a:lumMod val="75000"/>
                  </a:schemeClr>
                </a:solidFill>
                <a:effectLst>
                  <a:outerShdw blurRad="38100" dist="38100" dir="2700000" algn="tl">
                    <a:srgbClr val="000000">
                      <a:alpha val="43137"/>
                    </a:srgbClr>
                  </a:outerShdw>
                </a:effectLst>
              </a:rPr>
              <a:t>Conclusion:</a:t>
            </a:r>
            <a:r>
              <a:rPr lang="en-US" dirty="0"/>
              <a:t/>
            </a:r>
            <a:br>
              <a:rPr lang="en-US" dirty="0"/>
            </a:br>
            <a:endParaRPr lang="en-US" dirty="0"/>
          </a:p>
        </p:txBody>
      </p:sp>
    </p:spTree>
    <p:extLst>
      <p:ext uri="{BB962C8B-B14F-4D97-AF65-F5344CB8AC3E}">
        <p14:creationId xmlns:p14="http://schemas.microsoft.com/office/powerpoint/2010/main" val="41360953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FA0E925A-A0F8-0669-8AE5-41ED6DD11BD9}"/>
              </a:ext>
            </a:extLst>
          </p:cNvPr>
          <p:cNvPicPr>
            <a:picLocks noChangeAspect="1"/>
          </p:cNvPicPr>
          <p:nvPr/>
        </p:nvPicPr>
        <p:blipFill>
          <a:blip r:embed="rId2"/>
          <a:stretch>
            <a:fillRect/>
          </a:stretch>
        </p:blipFill>
        <p:spPr>
          <a:xfrm>
            <a:off x="0" y="0"/>
            <a:ext cx="12192000" cy="6964680"/>
          </a:xfrm>
          <a:prstGeom prst="rect">
            <a:avLst/>
          </a:prstGeom>
        </p:spPr>
      </p:pic>
    </p:spTree>
    <p:extLst>
      <p:ext uri="{BB962C8B-B14F-4D97-AF65-F5344CB8AC3E}">
        <p14:creationId xmlns:p14="http://schemas.microsoft.com/office/powerpoint/2010/main" val="3202701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1BD7465-A9CE-958D-A449-56D738EEF9F2}"/>
              </a:ext>
            </a:extLst>
          </p:cNvPr>
          <p:cNvSpPr>
            <a:spLocks noGrp="1"/>
          </p:cNvSpPr>
          <p:nvPr>
            <p:ph type="title"/>
          </p:nvPr>
        </p:nvSpPr>
        <p:spPr>
          <a:noFill/>
          <a:ln w="9525" cap="flat" cmpd="sng" algn="ctr">
            <a:solidFill>
              <a:schemeClr val="accent5"/>
            </a:solidFill>
            <a:prstDash val="solid"/>
            <a:round/>
            <a:headEnd type="none" w="med" len="med"/>
            <a:tailEnd type="none" w="med" len="med"/>
          </a:ln>
        </p:spPr>
        <p:style>
          <a:lnRef idx="0">
            <a:scrgbClr r="0" g="0" b="0"/>
          </a:lnRef>
          <a:fillRef idx="0">
            <a:scrgbClr r="0" g="0" b="0"/>
          </a:fillRef>
          <a:effectRef idx="0">
            <a:scrgbClr r="0" g="0" b="0"/>
          </a:effectRef>
          <a:fontRef idx="minor">
            <a:schemeClr val="accent5"/>
          </a:fontRef>
        </p:style>
        <p:txBody>
          <a:bodyPr/>
          <a:lstStyle/>
          <a:p>
            <a:pPr algn="l"/>
            <a:r>
              <a:rPr lang="en-US" b="1" dirty="0">
                <a:latin typeface="Arial" panose="020B0604020202020204" pitchFamily="34" charset="0"/>
                <a:cs typeface="Arial" panose="020B0604020202020204" pitchFamily="34" charset="0"/>
              </a:rPr>
              <a:t>Introduction:</a:t>
            </a:r>
          </a:p>
        </p:txBody>
      </p:sp>
      <p:sp>
        <p:nvSpPr>
          <p:cNvPr id="7" name="TextBox 6">
            <a:extLst>
              <a:ext uri="{FF2B5EF4-FFF2-40B4-BE49-F238E27FC236}">
                <a16:creationId xmlns:a16="http://schemas.microsoft.com/office/drawing/2014/main" xmlns="" id="{A86BCFAE-10A3-8C8F-1048-9B6E72DC63DF}"/>
              </a:ext>
            </a:extLst>
          </p:cNvPr>
          <p:cNvSpPr txBox="1"/>
          <p:nvPr/>
        </p:nvSpPr>
        <p:spPr>
          <a:xfrm>
            <a:off x="913774" y="2604254"/>
            <a:ext cx="10119986" cy="3539430"/>
          </a:xfrm>
          <a:prstGeom prst="rect">
            <a:avLst/>
          </a:prstGeom>
          <a:noFill/>
        </p:spPr>
        <p:txBody>
          <a:bodyPr wrap="square">
            <a:spAutoFit/>
          </a:bodyPr>
          <a:lstStyle/>
          <a:p>
            <a:pPr marL="457200" indent="-457200" algn="just">
              <a:buFont typeface="Wingdings" panose="05000000000000000000" pitchFamily="2" charset="2"/>
              <a:buChar char="q"/>
            </a:pPr>
            <a:r>
              <a:rPr lang="en-US" sz="2800" b="1" dirty="0">
                <a:solidFill>
                  <a:srgbClr val="FF0000"/>
                </a:solidFill>
                <a:latin typeface="Arial" panose="020B0604020202020204" pitchFamily="34" charset="0"/>
                <a:cs typeface="Arial" panose="020B0604020202020204" pitchFamily="34" charset="0"/>
              </a:rPr>
              <a:t>Prodigiosin</a:t>
            </a:r>
            <a:r>
              <a:rPr lang="en-US" sz="2800" dirty="0">
                <a:latin typeface="Arial" panose="020B0604020202020204" pitchFamily="34" charset="0"/>
                <a:cs typeface="Arial" panose="020B0604020202020204" pitchFamily="34" charset="0"/>
              </a:rPr>
              <a:t> is a secondary metabolite </a:t>
            </a:r>
            <a:r>
              <a:rPr lang="en-US" sz="2800" b="0" i="0" dirty="0">
                <a:solidFill>
                  <a:srgbClr val="202122"/>
                </a:solidFill>
                <a:effectLst/>
                <a:latin typeface="Arial" panose="020B0604020202020204" pitchFamily="34" charset="0"/>
                <a:cs typeface="Arial" panose="020B0604020202020204" pitchFamily="34" charset="0"/>
              </a:rPr>
              <a:t>and </a:t>
            </a:r>
            <a:r>
              <a:rPr lang="en-US" sz="2800" b="0" i="0" u="sng" dirty="0">
                <a:solidFill>
                  <a:srgbClr val="FF0000"/>
                </a:solidFill>
                <a:effectLst/>
                <a:latin typeface="Arial" panose="020B0604020202020204" pitchFamily="34" charset="0"/>
                <a:cs typeface="Arial" panose="020B0604020202020204" pitchFamily="34" charset="0"/>
              </a:rPr>
              <a:t>red </a:t>
            </a:r>
            <a:r>
              <a:rPr lang="en-US" sz="2800" b="0" i="0" u="sng" strike="noStrike" dirty="0">
                <a:solidFill>
                  <a:srgbClr val="FF0000"/>
                </a:solidFill>
                <a:effectLst/>
                <a:latin typeface="Arial" panose="020B0604020202020204" pitchFamily="34" charset="0"/>
                <a:cs typeface="Arial" panose="020B0604020202020204" pitchFamily="34" charset="0"/>
                <a:hlinkClick r:id="rId2" tooltip="Dye">
                  <a:extLst>
                    <a:ext uri="{A12FA001-AC4F-418D-AE19-62706E023703}">
                      <ahyp:hlinkClr xmlns:ahyp="http://schemas.microsoft.com/office/drawing/2018/hyperlinkcolor" xmlns="" val="tx"/>
                    </a:ext>
                  </a:extLst>
                </a:hlinkClick>
              </a:rPr>
              <a:t>dye</a:t>
            </a:r>
            <a:r>
              <a:rPr lang="en-US" sz="2800" b="0" i="0" u="sng" dirty="0">
                <a:solidFill>
                  <a:srgbClr val="FF0000"/>
                </a:solidFill>
                <a:effectLst/>
                <a:latin typeface="Arial" panose="020B0604020202020204" pitchFamily="34" charset="0"/>
                <a:cs typeface="Arial" panose="020B0604020202020204" pitchFamily="34" charset="0"/>
              </a:rPr>
              <a:t> </a:t>
            </a:r>
            <a:r>
              <a:rPr lang="en-US" sz="2800" b="0" i="0" dirty="0">
                <a:solidFill>
                  <a:srgbClr val="202122"/>
                </a:solidFill>
                <a:effectLst/>
                <a:latin typeface="Arial" panose="020B0604020202020204" pitchFamily="34" charset="0"/>
                <a:cs typeface="Arial" panose="020B0604020202020204" pitchFamily="34" charset="0"/>
              </a:rPr>
              <a:t>produced by many strains of the bacterium </a:t>
            </a:r>
            <a:r>
              <a:rPr lang="en-US" sz="2800" b="0" i="1" u="sng" strike="noStrike" dirty="0">
                <a:solidFill>
                  <a:srgbClr val="FF0000"/>
                </a:solidFill>
                <a:effectLst/>
                <a:latin typeface="Arial" panose="020B0604020202020204" pitchFamily="34" charset="0"/>
                <a:cs typeface="Arial" panose="020B0604020202020204" pitchFamily="34" charset="0"/>
                <a:hlinkClick r:id="rId3" tooltip="Serratia marcescens">
                  <a:extLst>
                    <a:ext uri="{A12FA001-AC4F-418D-AE19-62706E023703}">
                      <ahyp:hlinkClr xmlns:ahyp="http://schemas.microsoft.com/office/drawing/2018/hyperlinkcolor" xmlns="" val="tx"/>
                    </a:ext>
                  </a:extLst>
                </a:hlinkClick>
              </a:rPr>
              <a:t>Serratia</a:t>
            </a:r>
            <a:r>
              <a:rPr lang="en-US" sz="2800" b="0" u="sng" strike="noStrike" dirty="0">
                <a:solidFill>
                  <a:srgbClr val="FF0000"/>
                </a:solidFill>
                <a:effectLst/>
                <a:latin typeface="Arial" panose="020B0604020202020204" pitchFamily="34" charset="0"/>
                <a:cs typeface="Arial" panose="020B0604020202020204" pitchFamily="34" charset="0"/>
                <a:hlinkClick r:id="rId3" tooltip="Serratia marcescens">
                  <a:extLst>
                    <a:ext uri="{A12FA001-AC4F-418D-AE19-62706E023703}">
                      <ahyp:hlinkClr xmlns:ahyp="http://schemas.microsoft.com/office/drawing/2018/hyperlinkcolor" xmlns="" val="tx"/>
                    </a:ext>
                  </a:extLst>
                </a:hlinkClick>
              </a:rPr>
              <a:t> </a:t>
            </a:r>
            <a:r>
              <a:rPr lang="en-US" sz="2800" b="0" i="1" u="sng" strike="noStrike" dirty="0">
                <a:solidFill>
                  <a:srgbClr val="FF0000"/>
                </a:solidFill>
                <a:effectLst/>
                <a:latin typeface="Arial" panose="020B0604020202020204" pitchFamily="34" charset="0"/>
                <a:cs typeface="Arial" panose="020B0604020202020204" pitchFamily="34" charset="0"/>
              </a:rPr>
              <a:t>marcescens</a:t>
            </a:r>
            <a:r>
              <a:rPr lang="en-US" sz="2800" b="0" u="sng" strike="noStrike" dirty="0">
                <a:solidFill>
                  <a:srgbClr val="FF0000"/>
                </a:solidFill>
                <a:effectLst/>
                <a:latin typeface="Arial" panose="020B0604020202020204" pitchFamily="34" charset="0"/>
                <a:cs typeface="Arial" panose="020B0604020202020204" pitchFamily="34" charset="0"/>
              </a:rPr>
              <a:t> and </a:t>
            </a:r>
            <a:r>
              <a:rPr lang="en-US" sz="2800" b="0" i="1" u="sng" strike="noStrike" dirty="0" err="1">
                <a:solidFill>
                  <a:srgbClr val="FF0000"/>
                </a:solidFill>
                <a:effectLst/>
                <a:latin typeface="Arial" panose="020B0604020202020204" pitchFamily="34" charset="0"/>
                <a:cs typeface="Arial" panose="020B0604020202020204" pitchFamily="34" charset="0"/>
              </a:rPr>
              <a:t>rubidaea</a:t>
            </a:r>
            <a:r>
              <a:rPr lang="en-US" sz="2800" b="0" u="sng" strike="noStrike" dirty="0">
                <a:solidFill>
                  <a:srgbClr val="FF0000"/>
                </a:solidFill>
                <a:effectLst/>
                <a:latin typeface="Arial" panose="020B0604020202020204" pitchFamily="34" charset="0"/>
                <a:cs typeface="Arial" panose="020B0604020202020204" pitchFamily="34" charset="0"/>
              </a:rPr>
              <a:t> </a:t>
            </a:r>
            <a:r>
              <a:rPr lang="en-US" sz="2800" b="0" i="0" dirty="0">
                <a:solidFill>
                  <a:srgbClr val="202122"/>
                </a:solidFill>
                <a:effectLst/>
                <a:latin typeface="Arial" panose="020B0604020202020204" pitchFamily="34" charset="0"/>
                <a:cs typeface="Arial" panose="020B0604020202020204" pitchFamily="34" charset="0"/>
              </a:rPr>
              <a:t>as well as other Gram-negative , gamma proteobacteria such as </a:t>
            </a:r>
            <a:r>
              <a:rPr lang="en-US" sz="2800" b="0" i="1" u="none" strike="noStrike" dirty="0">
                <a:solidFill>
                  <a:srgbClr val="FF0000"/>
                </a:solidFill>
                <a:effectLst/>
                <a:latin typeface="Arial" panose="020B0604020202020204" pitchFamily="34" charset="0"/>
                <a:cs typeface="Arial" panose="020B0604020202020204" pitchFamily="34" charset="0"/>
                <a:hlinkClick r:id="rId4" tooltip="Vibrio">
                  <a:extLst>
                    <a:ext uri="{A12FA001-AC4F-418D-AE19-62706E023703}">
                      <ahyp:hlinkClr xmlns:ahyp="http://schemas.microsoft.com/office/drawing/2018/hyperlinkcolor" xmlns="" val="tx"/>
                    </a:ext>
                  </a:extLst>
                </a:hlinkClick>
              </a:rPr>
              <a:t>Vibrio</a:t>
            </a:r>
            <a:r>
              <a:rPr lang="en-US" sz="2800" b="0" i="1" dirty="0">
                <a:solidFill>
                  <a:srgbClr val="202122"/>
                </a:solidFill>
                <a:effectLst/>
                <a:latin typeface="Arial" panose="020B0604020202020204" pitchFamily="34" charset="0"/>
                <a:cs typeface="Arial" panose="020B0604020202020204" pitchFamily="34" charset="0"/>
              </a:rPr>
              <a:t>  and </a:t>
            </a:r>
            <a:r>
              <a:rPr lang="pt-BR" sz="2800" b="0" i="1" dirty="0">
                <a:solidFill>
                  <a:srgbClr val="202122"/>
                </a:solidFill>
                <a:effectLst/>
                <a:latin typeface="Arial" panose="020B0604020202020204" pitchFamily="34" charset="0"/>
                <a:cs typeface="Arial" panose="020B0604020202020204" pitchFamily="34" charset="0"/>
              </a:rPr>
              <a:t>Gram-positive (e.g. </a:t>
            </a:r>
            <a:r>
              <a:rPr lang="pt-BR" sz="2800" b="0" i="1" dirty="0">
                <a:solidFill>
                  <a:srgbClr val="FF0000"/>
                </a:solidFill>
                <a:effectLst/>
                <a:latin typeface="Arial" panose="020B0604020202020204" pitchFamily="34" charset="0"/>
                <a:cs typeface="Arial" panose="020B0604020202020204" pitchFamily="34" charset="0"/>
              </a:rPr>
              <a:t>Streptomyces</a:t>
            </a:r>
            <a:r>
              <a:rPr lang="pt-BR" sz="2800" b="0" i="1" dirty="0">
                <a:solidFill>
                  <a:srgbClr val="202122"/>
                </a:solidFill>
                <a:effectLst/>
                <a:latin typeface="Arial" panose="020B0604020202020204" pitchFamily="34" charset="0"/>
                <a:cs typeface="Arial" panose="020B0604020202020204" pitchFamily="34" charset="0"/>
              </a:rPr>
              <a:t>)</a:t>
            </a:r>
          </a:p>
          <a:p>
            <a:pPr marL="457200" indent="-457200" algn="just">
              <a:buFont typeface="Wingdings" panose="05000000000000000000" pitchFamily="2" charset="2"/>
              <a:buChar char="q"/>
            </a:pPr>
            <a:r>
              <a:rPr lang="en-US" sz="2800" dirty="0">
                <a:latin typeface="Arial" panose="020B0604020202020204" pitchFamily="34" charset="0"/>
                <a:cs typeface="Arial" panose="020B0604020202020204" pitchFamily="34" charset="0"/>
              </a:rPr>
              <a:t>It is responsible for the </a:t>
            </a:r>
            <a:r>
              <a:rPr lang="en-US" sz="2800" u="sng" dirty="0">
                <a:solidFill>
                  <a:srgbClr val="FF0000"/>
                </a:solidFill>
                <a:latin typeface="Arial" panose="020B0604020202020204" pitchFamily="34" charset="0"/>
                <a:cs typeface="Arial" panose="020B0604020202020204" pitchFamily="34" charset="0"/>
              </a:rPr>
              <a:t>pink tint </a:t>
            </a:r>
            <a:r>
              <a:rPr lang="en-US" sz="2800" dirty="0">
                <a:latin typeface="Arial" panose="020B0604020202020204" pitchFamily="34" charset="0"/>
                <a:cs typeface="Arial" panose="020B0604020202020204" pitchFamily="34" charset="0"/>
              </a:rPr>
              <a:t>occasionally found in grime that accumulates on porcelain surfaces such as bathtubs, sinks</a:t>
            </a:r>
          </a:p>
        </p:txBody>
      </p:sp>
    </p:spTree>
    <p:extLst>
      <p:ext uri="{BB962C8B-B14F-4D97-AF65-F5344CB8AC3E}">
        <p14:creationId xmlns:p14="http://schemas.microsoft.com/office/powerpoint/2010/main" val="1739365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C6972D-7E58-9D6A-ECE8-172C6A3A5863}"/>
              </a:ext>
            </a:extLst>
          </p:cNvPr>
          <p:cNvSpPr>
            <a:spLocks noGrp="1"/>
          </p:cNvSpPr>
          <p:nvPr>
            <p:ph type="title"/>
          </p:nvPr>
        </p:nvSpPr>
        <p:spPr>
          <a:xfrm>
            <a:off x="913774" y="1478280"/>
            <a:ext cx="10364451" cy="1386840"/>
          </a:xfrm>
        </p:spPr>
        <p:txBody>
          <a:bodyPr>
            <a:normAutofit fontScale="90000"/>
          </a:bodyPr>
          <a:lstStyle/>
          <a:p>
            <a:pPr marL="457200" indent="-457200" algn="just">
              <a:buFont typeface="Wingdings" panose="05000000000000000000" pitchFamily="2" charset="2"/>
              <a:buChar char="q"/>
            </a:pPr>
            <a:r>
              <a:rPr lang="en-US" cap="none" dirty="0">
                <a:latin typeface="Arial" panose="020B0604020202020204" pitchFamily="34" charset="0"/>
                <a:cs typeface="Arial" panose="020B0604020202020204" pitchFamily="34" charset="0"/>
              </a:rPr>
              <a:t>Insoluble in </a:t>
            </a:r>
            <a:r>
              <a:rPr lang="en-US" cap="none" dirty="0">
                <a:solidFill>
                  <a:srgbClr val="FF0000"/>
                </a:solidFill>
                <a:latin typeface="Arial" panose="020B0604020202020204" pitchFamily="34" charset="0"/>
                <a:cs typeface="Arial" panose="020B0604020202020204" pitchFamily="34" charset="0"/>
              </a:rPr>
              <a:t>water</a:t>
            </a:r>
            <a:r>
              <a:rPr lang="en-US" cap="none" dirty="0">
                <a:latin typeface="Arial" panose="020B0604020202020204" pitchFamily="34" charset="0"/>
                <a:cs typeface="Arial" panose="020B0604020202020204" pitchFamily="34" charset="0"/>
              </a:rPr>
              <a:t>, but soluble in chemical</a:t>
            </a:r>
            <a:br>
              <a:rPr lang="en-US" cap="none" dirty="0">
                <a:latin typeface="Arial" panose="020B0604020202020204" pitchFamily="34" charset="0"/>
                <a:cs typeface="Arial" panose="020B0604020202020204" pitchFamily="34" charset="0"/>
              </a:rPr>
            </a:br>
            <a:r>
              <a:rPr lang="en-US" cap="none" dirty="0">
                <a:latin typeface="Arial" panose="020B0604020202020204" pitchFamily="34" charset="0"/>
                <a:cs typeface="Arial" panose="020B0604020202020204" pitchFamily="34" charset="0"/>
              </a:rPr>
              <a:t>solvent like: </a:t>
            </a:r>
            <a:r>
              <a:rPr lang="en-US" cap="none" dirty="0">
                <a:solidFill>
                  <a:srgbClr val="FF0000"/>
                </a:solidFill>
                <a:latin typeface="Arial" panose="020B0604020202020204" pitchFamily="34" charset="0"/>
                <a:cs typeface="Arial" panose="020B0604020202020204" pitchFamily="34" charset="0"/>
              </a:rPr>
              <a:t>alcohol, chloroform</a:t>
            </a:r>
            <a:r>
              <a:rPr lang="en-US" cap="none" dirty="0">
                <a:latin typeface="Arial" panose="020B0604020202020204" pitchFamily="34" charset="0"/>
                <a:cs typeface="Arial" panose="020B0604020202020204" pitchFamily="34" charset="0"/>
              </a:rPr>
              <a:t>.</a:t>
            </a:r>
            <a:r>
              <a:rPr lang="en-US" sz="3200" cap="none" dirty="0">
                <a:latin typeface="Arial" panose="020B0604020202020204" pitchFamily="34" charset="0"/>
                <a:cs typeface="Arial" panose="020B0604020202020204" pitchFamily="34" charset="0"/>
              </a:rPr>
              <a:t/>
            </a:r>
            <a:br>
              <a:rPr lang="en-US" sz="3200" cap="none" dirty="0">
                <a:latin typeface="Arial" panose="020B0604020202020204" pitchFamily="34" charset="0"/>
                <a:cs typeface="Arial" panose="020B0604020202020204" pitchFamily="34" charset="0"/>
              </a:rPr>
            </a:br>
            <a:r>
              <a:rPr lang="en-US" sz="3200" cap="none" dirty="0">
                <a:latin typeface="Arial" panose="020B0604020202020204" pitchFamily="34" charset="0"/>
                <a:cs typeface="Arial" panose="020B0604020202020204" pitchFamily="34" charset="0"/>
              </a:rPr>
              <a:t/>
            </a:r>
            <a:br>
              <a:rPr lang="en-US" sz="3200" cap="none" dirty="0">
                <a:latin typeface="Arial" panose="020B0604020202020204" pitchFamily="34" charset="0"/>
                <a:cs typeface="Arial" panose="020B0604020202020204" pitchFamily="34" charset="0"/>
              </a:rPr>
            </a:br>
            <a:r>
              <a:rPr lang="en-US" sz="3200" cap="none" dirty="0">
                <a:latin typeface="Arial" panose="020B0604020202020204" pitchFamily="34" charset="0"/>
                <a:cs typeface="Arial" panose="020B0604020202020204" pitchFamily="34" charset="0"/>
              </a:rPr>
              <a:t/>
            </a:r>
            <a:br>
              <a:rPr lang="en-US" sz="3200" cap="none" dirty="0">
                <a:latin typeface="Arial" panose="020B0604020202020204" pitchFamily="34" charset="0"/>
                <a:cs typeface="Arial" panose="020B0604020202020204" pitchFamily="34" charset="0"/>
              </a:rPr>
            </a:br>
            <a:endParaRPr lang="en-US" sz="3200" cap="none"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xmlns="" id="{50A081A1-555D-F3B4-2C67-524C072F0B27}"/>
              </a:ext>
            </a:extLst>
          </p:cNvPr>
          <p:cNvSpPr txBox="1"/>
          <p:nvPr/>
        </p:nvSpPr>
        <p:spPr>
          <a:xfrm>
            <a:off x="913774" y="2397949"/>
            <a:ext cx="10364450" cy="1077218"/>
          </a:xfrm>
          <a:prstGeom prst="rect">
            <a:avLst/>
          </a:prstGeom>
          <a:noFill/>
        </p:spPr>
        <p:txBody>
          <a:bodyPr wrap="square">
            <a:spAutoFit/>
          </a:bodyPr>
          <a:lstStyle/>
          <a:p>
            <a:pPr marL="457200" indent="-457200">
              <a:buFont typeface="Wingdings" panose="05000000000000000000" pitchFamily="2" charset="2"/>
              <a:buChar char="q"/>
            </a:pPr>
            <a:r>
              <a:rPr lang="en-US" sz="3200" dirty="0">
                <a:solidFill>
                  <a:prstClr val="black"/>
                </a:solidFill>
                <a:latin typeface="Arial" panose="020B0604020202020204" pitchFamily="34" charset="0"/>
                <a:ea typeface="+mj-ea"/>
                <a:cs typeface="Arial" panose="020B0604020202020204" pitchFamily="34" charset="0"/>
              </a:rPr>
              <a:t>T</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his </a:t>
            </a:r>
            <a:r>
              <a:rPr kumimoji="0" lang="en-US" sz="3200" b="0" i="0" u="none" strike="noStrike" kern="1200" cap="none" spc="0" normalizeH="0" baseline="0" noProof="0" dirty="0">
                <a:ln>
                  <a:noFill/>
                </a:ln>
                <a:solidFill>
                  <a:srgbClr val="FF0000"/>
                </a:solidFill>
                <a:effectLst/>
                <a:uLnTx/>
                <a:uFillTx/>
                <a:latin typeface="Arial" panose="020B0604020202020204" pitchFamily="34" charset="0"/>
                <a:ea typeface="+mj-ea"/>
                <a:cs typeface="Arial" panose="020B0604020202020204" pitchFamily="34" charset="0"/>
              </a:rPr>
              <a:t>pigment</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 are kept to </a:t>
            </a:r>
            <a:r>
              <a:rPr kumimoji="0" lang="en-US" sz="3200" b="0" i="0" u="none" strike="noStrike" kern="1200" cap="none" spc="0" normalizeH="0" baseline="0" noProof="0" dirty="0">
                <a:ln>
                  <a:noFill/>
                </a:ln>
                <a:solidFill>
                  <a:srgbClr val="FF0000"/>
                </a:solidFill>
                <a:effectLst/>
                <a:uLnTx/>
                <a:uFillTx/>
                <a:latin typeface="Arial" panose="020B0604020202020204" pitchFamily="34" charset="0"/>
                <a:ea typeface="+mj-ea"/>
                <a:cs typeface="Arial" panose="020B0604020202020204" pitchFamily="34" charset="0"/>
              </a:rPr>
              <a:t>red color in dark </a:t>
            </a: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j-ea"/>
                <a:cs typeface="Arial" panose="020B0604020202020204" pitchFamily="34" charset="0"/>
              </a:rPr>
              <a:t>for long time because prodigiosin is </a:t>
            </a:r>
            <a:r>
              <a:rPr kumimoji="0" lang="en-US" sz="3200" b="0" i="0" u="sng" strike="noStrike" kern="1200" cap="none" spc="0" normalizeH="0" baseline="0" noProof="0" dirty="0">
                <a:ln>
                  <a:noFill/>
                </a:ln>
                <a:solidFill>
                  <a:srgbClr val="FF0000"/>
                </a:solidFill>
                <a:effectLst/>
                <a:uLnTx/>
                <a:uFillTx/>
                <a:latin typeface="Arial" panose="020B0604020202020204" pitchFamily="34" charset="0"/>
                <a:ea typeface="+mj-ea"/>
                <a:cs typeface="Arial" panose="020B0604020202020204" pitchFamily="34" charset="0"/>
              </a:rPr>
              <a:t>sensitive to light</a:t>
            </a:r>
            <a:endParaRPr lang="en-US" u="sng" dirty="0">
              <a:solidFill>
                <a:srgbClr val="FF0000"/>
              </a:solidFill>
            </a:endParaRPr>
          </a:p>
        </p:txBody>
      </p:sp>
      <p:sp>
        <p:nvSpPr>
          <p:cNvPr id="6" name="TextBox 5">
            <a:extLst>
              <a:ext uri="{FF2B5EF4-FFF2-40B4-BE49-F238E27FC236}">
                <a16:creationId xmlns:a16="http://schemas.microsoft.com/office/drawing/2014/main" xmlns="" id="{FBBF0DE4-9B3A-1ED1-110A-BA5EEFEEEF0D}"/>
              </a:ext>
            </a:extLst>
          </p:cNvPr>
          <p:cNvSpPr txBox="1"/>
          <p:nvPr/>
        </p:nvSpPr>
        <p:spPr>
          <a:xfrm>
            <a:off x="913775" y="4063276"/>
            <a:ext cx="10364449" cy="2062103"/>
          </a:xfrm>
          <a:prstGeom prst="rect">
            <a:avLst/>
          </a:prstGeom>
          <a:noFill/>
        </p:spPr>
        <p:txBody>
          <a:bodyPr wrap="square">
            <a:spAutoFit/>
          </a:bodyPr>
          <a:lstStyle/>
          <a:p>
            <a:pPr marL="457200" indent="-457200" algn="just">
              <a:buFont typeface="Wingdings" panose="05000000000000000000" pitchFamily="2" charset="2"/>
              <a:buChar char="q"/>
            </a:pPr>
            <a:r>
              <a:rPr lang="en-US" sz="3200" dirty="0">
                <a:latin typeface="Arial" panose="020B0604020202020204" pitchFamily="34" charset="0"/>
                <a:cs typeface="Arial" panose="020B0604020202020204" pitchFamily="34" charset="0"/>
              </a:rPr>
              <a:t>Prodigiosin has potential clinical interest because it is reported to have </a:t>
            </a:r>
            <a:r>
              <a:rPr lang="en-US" sz="3200" u="sng" dirty="0">
                <a:solidFill>
                  <a:srgbClr val="FF0000"/>
                </a:solidFill>
                <a:latin typeface="Arial" panose="020B0604020202020204" pitchFamily="34" charset="0"/>
                <a:cs typeface="Arial" panose="020B0604020202020204" pitchFamily="34" charset="0"/>
              </a:rPr>
              <a:t>anti-fungal</a:t>
            </a:r>
            <a:r>
              <a:rPr lang="en-US" sz="3200" dirty="0">
                <a:latin typeface="Arial" panose="020B0604020202020204" pitchFamily="34" charset="0"/>
                <a:cs typeface="Arial" panose="020B0604020202020204" pitchFamily="34" charset="0"/>
              </a:rPr>
              <a:t>, </a:t>
            </a:r>
            <a:r>
              <a:rPr lang="en-US" sz="3200" u="sng" dirty="0">
                <a:solidFill>
                  <a:srgbClr val="FF0000"/>
                </a:solidFill>
                <a:latin typeface="Arial" panose="020B0604020202020204" pitchFamily="34" charset="0"/>
                <a:cs typeface="Arial" panose="020B0604020202020204" pitchFamily="34" charset="0"/>
              </a:rPr>
              <a:t>anti-bacterial</a:t>
            </a:r>
            <a:r>
              <a:rPr lang="en-US" sz="3200" dirty="0">
                <a:solidFill>
                  <a:srgbClr val="FF0000"/>
                </a:solidFill>
                <a:latin typeface="Arial" panose="020B0604020202020204" pitchFamily="34" charset="0"/>
                <a:cs typeface="Arial" panose="020B0604020202020204" pitchFamily="34" charset="0"/>
              </a:rPr>
              <a:t>, </a:t>
            </a:r>
            <a:r>
              <a:rPr lang="en-US" sz="3200" u="sng" dirty="0">
                <a:solidFill>
                  <a:srgbClr val="FF0000"/>
                </a:solidFill>
                <a:latin typeface="Arial" panose="020B0604020202020204" pitchFamily="34" charset="0"/>
                <a:cs typeface="Arial" panose="020B0604020202020204" pitchFamily="34" charset="0"/>
              </a:rPr>
              <a:t>anti-protozoal/antimalarial</a:t>
            </a:r>
            <a:r>
              <a:rPr lang="en-US" sz="3200" dirty="0">
                <a:latin typeface="Arial" panose="020B0604020202020204" pitchFamily="34" charset="0"/>
                <a:cs typeface="Arial" panose="020B0604020202020204" pitchFamily="34" charset="0"/>
              </a:rPr>
              <a:t>, </a:t>
            </a:r>
            <a:r>
              <a:rPr lang="en-US" sz="3200" dirty="0">
                <a:solidFill>
                  <a:srgbClr val="FF0000"/>
                </a:solidFill>
                <a:latin typeface="Arial" panose="020B0604020202020204" pitchFamily="34" charset="0"/>
                <a:cs typeface="Arial" panose="020B0604020202020204" pitchFamily="34" charset="0"/>
              </a:rPr>
              <a:t>immunosuppressive</a:t>
            </a:r>
            <a:r>
              <a:rPr lang="en-US" sz="3200" dirty="0">
                <a:latin typeface="Arial" panose="020B0604020202020204" pitchFamily="34" charset="0"/>
                <a:cs typeface="Arial" panose="020B0604020202020204" pitchFamily="34" charset="0"/>
              </a:rPr>
              <a:t> and </a:t>
            </a:r>
            <a:r>
              <a:rPr lang="en-US" sz="3200" dirty="0">
                <a:solidFill>
                  <a:srgbClr val="FF0000"/>
                </a:solidFill>
                <a:latin typeface="Arial" panose="020B0604020202020204" pitchFamily="34" charset="0"/>
                <a:cs typeface="Arial" panose="020B0604020202020204" pitchFamily="34" charset="0"/>
              </a:rPr>
              <a:t>anti-cancer activities</a:t>
            </a:r>
          </a:p>
        </p:txBody>
      </p:sp>
    </p:spTree>
    <p:extLst>
      <p:ext uri="{BB962C8B-B14F-4D97-AF65-F5344CB8AC3E}">
        <p14:creationId xmlns:p14="http://schemas.microsoft.com/office/powerpoint/2010/main" val="36666267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40E421D-3AE0-5154-5E6B-A71C55BA7596}"/>
              </a:ext>
            </a:extLst>
          </p:cNvPr>
          <p:cNvSpPr>
            <a:spLocks noGrp="1"/>
          </p:cNvSpPr>
          <p:nvPr>
            <p:ph type="title"/>
          </p:nvPr>
        </p:nvSpPr>
        <p:spPr>
          <a:xfrm>
            <a:off x="913774" y="862357"/>
            <a:ext cx="10364451" cy="1596177"/>
          </a:xfrm>
        </p:spPr>
        <p:txBody>
          <a:bodyPr/>
          <a:lstStyle/>
          <a:p>
            <a:pPr marL="571500" indent="-571500" algn="just">
              <a:buFont typeface="Wingdings" panose="05000000000000000000" pitchFamily="2" charset="2"/>
              <a:buChar char="q"/>
            </a:pPr>
            <a:r>
              <a:rPr lang="en-US" cap="none" dirty="0">
                <a:latin typeface="Arial" panose="020B0604020202020204" pitchFamily="34" charset="0"/>
                <a:cs typeface="Arial" panose="020B0604020202020204" pitchFamily="34" charset="0"/>
              </a:rPr>
              <a:t>Prodigiosin could be a replacement of natural pigments to synthetic </a:t>
            </a:r>
            <a:r>
              <a:rPr lang="en-US" cap="none" dirty="0">
                <a:solidFill>
                  <a:srgbClr val="FF0000"/>
                </a:solidFill>
                <a:latin typeface="Arial" panose="020B0604020202020204" pitchFamily="34" charset="0"/>
                <a:cs typeface="Arial" panose="020B0604020202020204" pitchFamily="34" charset="0"/>
              </a:rPr>
              <a:t>colorants</a:t>
            </a:r>
            <a:r>
              <a:rPr lang="en-US" cap="none" dirty="0">
                <a:latin typeface="Arial" panose="020B0604020202020204" pitchFamily="34" charset="0"/>
                <a:cs typeface="Arial" panose="020B0604020202020204" pitchFamily="34" charset="0"/>
              </a:rPr>
              <a:t> for possible application in the </a:t>
            </a:r>
            <a:r>
              <a:rPr lang="en-US" cap="none" dirty="0">
                <a:solidFill>
                  <a:srgbClr val="FF0000"/>
                </a:solidFill>
                <a:latin typeface="Arial" panose="020B0604020202020204" pitchFamily="34" charset="0"/>
                <a:cs typeface="Arial" panose="020B0604020202020204" pitchFamily="34" charset="0"/>
              </a:rPr>
              <a:t>food industry</a:t>
            </a:r>
          </a:p>
        </p:txBody>
      </p:sp>
      <p:sp>
        <p:nvSpPr>
          <p:cNvPr id="4" name="TextBox 3">
            <a:extLst>
              <a:ext uri="{FF2B5EF4-FFF2-40B4-BE49-F238E27FC236}">
                <a16:creationId xmlns:a16="http://schemas.microsoft.com/office/drawing/2014/main" xmlns="" id="{7735EC4C-147F-092D-BF27-33FE23F8C691}"/>
              </a:ext>
            </a:extLst>
          </p:cNvPr>
          <p:cNvSpPr txBox="1"/>
          <p:nvPr/>
        </p:nvSpPr>
        <p:spPr>
          <a:xfrm>
            <a:off x="913775" y="3105835"/>
            <a:ext cx="10364450" cy="1569660"/>
          </a:xfrm>
          <a:prstGeom prst="rect">
            <a:avLst/>
          </a:prstGeom>
          <a:noFill/>
        </p:spPr>
        <p:txBody>
          <a:bodyPr wrap="square">
            <a:spAutoFit/>
          </a:bodyPr>
          <a:lstStyle/>
          <a:p>
            <a:pPr marL="457200" indent="-457200">
              <a:buFont typeface="Wingdings" panose="05000000000000000000" pitchFamily="2" charset="2"/>
              <a:buChar char="q"/>
            </a:pPr>
            <a:r>
              <a:rPr lang="en-US" sz="3200" b="0" i="0" dirty="0">
                <a:solidFill>
                  <a:srgbClr val="1B1B1B"/>
                </a:solidFill>
                <a:effectLst/>
                <a:latin typeface="Arial" panose="020B0604020202020204" pitchFamily="34" charset="0"/>
                <a:cs typeface="Arial" panose="020B0604020202020204" pitchFamily="34" charset="0"/>
              </a:rPr>
              <a:t>Prodigiosin was observed to increase the sunscreen protection factors (SPF) which have </a:t>
            </a:r>
            <a:r>
              <a:rPr lang="en-US" sz="3200" b="0" i="0" u="sng" dirty="0">
                <a:solidFill>
                  <a:srgbClr val="FF0000"/>
                </a:solidFill>
                <a:effectLst/>
                <a:latin typeface="Arial" panose="020B0604020202020204" pitchFamily="34" charset="0"/>
                <a:cs typeface="Arial" panose="020B0604020202020204" pitchFamily="34" charset="0"/>
              </a:rPr>
              <a:t>photo-protective activity </a:t>
            </a:r>
            <a:endParaRPr lang="en-US" sz="3200" u="sng"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317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pic>
        <p:nvPicPr>
          <p:cNvPr id="22" name="Picture 2">
            <a:extLst>
              <a:ext uri="{FF2B5EF4-FFF2-40B4-BE49-F238E27FC236}">
                <a16:creationId xmlns:a16="http://schemas.microsoft.com/office/drawing/2014/main" xmlns="" id="{22790EC5-ACA7-4536-8066-B60199F3C6DF}"/>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cstate="email">
            <a:alphaModFix/>
            <a:extLst>
              <a:ext uri="{28A0092B-C50C-407E-A947-70E740481C1C}">
                <a14:useLocalDpi xmlns:a14="http://schemas.microsoft.com/office/drawing/2010/main"/>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xmlns="" id="{5F86BEAF-FD24-4827-AD37-6785EBC9C2A8}"/>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4"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useBgFill="1">
        <p:nvSpPr>
          <p:cNvPr id="26" name="Rectangle 25">
            <a:extLst>
              <a:ext uri="{FF2B5EF4-FFF2-40B4-BE49-F238E27FC236}">
                <a16:creationId xmlns:a16="http://schemas.microsoft.com/office/drawing/2014/main" xmlns="" id="{DC3B8C6B-63CA-4384-8059-2036BE52027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8" name="Picture 2">
            <a:extLst>
              <a:ext uri="{FF2B5EF4-FFF2-40B4-BE49-F238E27FC236}">
                <a16:creationId xmlns:a16="http://schemas.microsoft.com/office/drawing/2014/main" xmlns="" id="{F5B52056-26AD-4841-8A16-C1D9E3C09936}"/>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3" cstate="email">
            <a:alphaModFix/>
            <a:extLst>
              <a:ext uri="{28A0092B-C50C-407E-A947-70E740481C1C}">
                <a14:useLocalDpi xmlns:a14="http://schemas.microsoft.com/office/drawing/2010/main"/>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pic>
        <p:nvPicPr>
          <p:cNvPr id="6" name="Content Placeholder 5" descr="Formula">
            <a:extLst>
              <a:ext uri="{FF2B5EF4-FFF2-40B4-BE49-F238E27FC236}">
                <a16:creationId xmlns:a16="http://schemas.microsoft.com/office/drawing/2014/main" xmlns="" id="{29B78601-F415-4A48-AB86-2F6B81FA9136}"/>
              </a:ext>
            </a:extLst>
          </p:cNvPr>
          <p:cNvPicPr>
            <a:picLocks noGrp="1" noChangeAspect="1"/>
          </p:cNvPicPr>
          <p:nvPr>
            <p:ph sz="quarter" idx="13"/>
          </p:nvPr>
        </p:nvPicPr>
        <p:blipFill rotWithShape="1">
          <a:blip r:embed="rId5" cstate="email">
            <a:extLst>
              <a:ext uri="{28A0092B-C50C-407E-A947-70E740481C1C}">
                <a14:useLocalDpi xmlns:a14="http://schemas.microsoft.com/office/drawing/2010/main"/>
              </a:ext>
            </a:extLst>
          </a:blip>
          <a:srcRect b="-2"/>
          <a:stretch/>
        </p:blipFill>
        <p:spPr>
          <a:xfrm>
            <a:off x="20" y="10"/>
            <a:ext cx="4106053" cy="6857990"/>
          </a:xfrm>
          <a:prstGeom prst="rect">
            <a:avLst/>
          </a:prstGeom>
        </p:spPr>
      </p:pic>
      <p:sp>
        <p:nvSpPr>
          <p:cNvPr id="30" name="Rectangle 29">
            <a:extLst>
              <a:ext uri="{FF2B5EF4-FFF2-40B4-BE49-F238E27FC236}">
                <a16:creationId xmlns:a16="http://schemas.microsoft.com/office/drawing/2014/main" xmlns="" id="{C71B03AA-C0EB-4104-84F8-E1AB8BFBEF6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024761" y="-2"/>
            <a:ext cx="81313" cy="6858002"/>
          </a:xfrm>
          <a:prstGeom prst="rect">
            <a:avLst/>
          </a:prstGeom>
          <a:gradFill flip="none" rotWithShape="1">
            <a:gsLst>
              <a:gs pos="84000">
                <a:srgbClr val="B5B5B5"/>
              </a:gs>
              <a:gs pos="60159">
                <a:srgbClr val="D5D5D5"/>
              </a:gs>
              <a:gs pos="50447">
                <a:srgbClr val="E6E6E6"/>
              </a:gs>
              <a:gs pos="44260">
                <a:srgbClr val="D5D5D5"/>
              </a:gs>
              <a:gs pos="15928">
                <a:srgbClr val="B5B5B5"/>
              </a:gs>
              <a:gs pos="7000">
                <a:srgbClr val="8A8A8A"/>
              </a:gs>
              <a:gs pos="0">
                <a:srgbClr val="BBBBBB"/>
              </a:gs>
              <a:gs pos="93000">
                <a:srgbClr val="8A8A8A"/>
              </a:gs>
              <a:gs pos="100000">
                <a:srgbClr val="BBBBBB"/>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2" name="Picture 31">
            <a:extLst>
              <a:ext uri="{FF2B5EF4-FFF2-40B4-BE49-F238E27FC236}">
                <a16:creationId xmlns:a16="http://schemas.microsoft.com/office/drawing/2014/main" xmlns="" id="{09C2B723-6C2F-49DE-A429-50BDFD1ADB45}"/>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4"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558B2B72-EB44-4428-96AA-8636E4A4ADFD}"/>
              </a:ext>
            </a:extLst>
          </p:cNvPr>
          <p:cNvSpPr>
            <a:spLocks noGrp="1"/>
          </p:cNvSpPr>
          <p:nvPr>
            <p:ph type="title"/>
          </p:nvPr>
        </p:nvSpPr>
        <p:spPr>
          <a:xfrm>
            <a:off x="4465044" y="824996"/>
            <a:ext cx="6672886" cy="797328"/>
          </a:xfrm>
        </p:spPr>
        <p:txBody>
          <a:bodyPr vert="horz" lIns="91440" tIns="45720" rIns="91440" bIns="45720" rtlCol="0" anchor="ctr">
            <a:normAutofit fontScale="90000"/>
          </a:bodyPr>
          <a:lstStyle/>
          <a:p>
            <a:r>
              <a:rPr lang="en-US" sz="4400" b="1" cap="none" dirty="0">
                <a:solidFill>
                  <a:schemeClr val="bg2">
                    <a:lumMod val="5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Immunomodulatory effect of prodigiosin</a:t>
            </a:r>
          </a:p>
        </p:txBody>
      </p:sp>
      <p:graphicFrame>
        <p:nvGraphicFramePr>
          <p:cNvPr id="12" name="Content Placeholder 8" descr="SmartArt">
            <a:extLst>
              <a:ext uri="{FF2B5EF4-FFF2-40B4-BE49-F238E27FC236}">
                <a16:creationId xmlns:a16="http://schemas.microsoft.com/office/drawing/2014/main" xmlns="" id="{392A9BA3-CD8D-4E63-8279-5904B3797DA7}"/>
              </a:ext>
            </a:extLst>
          </p:cNvPr>
          <p:cNvGraphicFramePr>
            <a:graphicFrameLocks noGrp="1"/>
          </p:cNvGraphicFramePr>
          <p:nvPr>
            <p:ph sz="quarter" idx="14"/>
            <p:extLst>
              <p:ext uri="{D42A27DB-BD31-4B8C-83A1-F6EECF244321}">
                <p14:modId xmlns:p14="http://schemas.microsoft.com/office/powerpoint/2010/main" val="835471815"/>
              </p:ext>
            </p:extLst>
          </p:nvPr>
        </p:nvGraphicFramePr>
        <p:xfrm>
          <a:off x="4024760" y="1972844"/>
          <a:ext cx="8085907" cy="4306036"/>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3069036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1098276-E15D-ED6C-B6CC-B76E6D4D2D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98C760DF-C809-50EB-0F87-82AF71703AC8}"/>
              </a:ext>
            </a:extLst>
          </p:cNvPr>
          <p:cNvSpPr>
            <a:spLocks noGrp="1"/>
          </p:cNvSpPr>
          <p:nvPr>
            <p:ph type="title"/>
          </p:nvPr>
        </p:nvSpPr>
        <p:spPr>
          <a:xfrm>
            <a:off x="746760" y="862357"/>
            <a:ext cx="10789920" cy="1596177"/>
          </a:xfrm>
        </p:spPr>
        <p:txBody>
          <a:bodyPr>
            <a:normAutofit fontScale="90000"/>
          </a:bodyPr>
          <a:lstStyle/>
          <a:p>
            <a:pPr marL="571500" indent="-571500" algn="just">
              <a:lnSpc>
                <a:spcPct val="150000"/>
              </a:lnSpc>
              <a:buFont typeface="Wingdings" panose="05000000000000000000" pitchFamily="2" charset="2"/>
              <a:buChar char="q"/>
            </a:pPr>
            <a:r>
              <a:rPr lang="en-US" b="1" i="0" dirty="0">
                <a:solidFill>
                  <a:srgbClr val="FF0000"/>
                </a:solidFill>
                <a:effectLst/>
                <a:latin typeface="Verdana" panose="020B0604030504040204" pitchFamily="34" charset="0"/>
              </a:rPr>
              <a:t>PG</a:t>
            </a:r>
            <a:r>
              <a:rPr lang="en-US" b="0" i="0" dirty="0">
                <a:solidFill>
                  <a:srgbClr val="232323"/>
                </a:solidFill>
                <a:effectLst/>
                <a:latin typeface="Verdana" panose="020B0604030504040204" pitchFamily="34" charset="0"/>
              </a:rPr>
              <a:t> </a:t>
            </a:r>
            <a:r>
              <a:rPr lang="en-US" b="0" i="0" cap="none" dirty="0">
                <a:solidFill>
                  <a:srgbClr val="232323"/>
                </a:solidFill>
                <a:effectLst/>
                <a:latin typeface="Arial" panose="020B0604020202020204" pitchFamily="34" charset="0"/>
                <a:cs typeface="Arial" panose="020B0604020202020204" pitchFamily="34" charset="0"/>
              </a:rPr>
              <a:t>Is a powerful immunomodulator that affects lymphoreticular cells, including </a:t>
            </a:r>
            <a:r>
              <a:rPr lang="en-US" b="0" i="0" cap="none" dirty="0">
                <a:solidFill>
                  <a:srgbClr val="FF0000"/>
                </a:solidFill>
                <a:effectLst/>
                <a:latin typeface="Arial" panose="020B0604020202020204" pitchFamily="34" charset="0"/>
                <a:cs typeface="Arial" panose="020B0604020202020204" pitchFamily="34" charset="0"/>
              </a:rPr>
              <a:t>B cells</a:t>
            </a:r>
            <a:r>
              <a:rPr lang="en-US" b="0" i="0" cap="none" dirty="0">
                <a:solidFill>
                  <a:srgbClr val="232323"/>
                </a:solidFill>
                <a:effectLst/>
                <a:latin typeface="Arial" panose="020B0604020202020204" pitchFamily="34" charset="0"/>
                <a:cs typeface="Arial" panose="020B0604020202020204" pitchFamily="34" charset="0"/>
              </a:rPr>
              <a:t>, </a:t>
            </a:r>
            <a:r>
              <a:rPr lang="en-US" b="0" i="0" cap="none" dirty="0">
                <a:solidFill>
                  <a:srgbClr val="FF0000"/>
                </a:solidFill>
                <a:effectLst/>
                <a:latin typeface="Arial" panose="020B0604020202020204" pitchFamily="34" charset="0"/>
                <a:cs typeface="Arial" panose="020B0604020202020204" pitchFamily="34" charset="0"/>
              </a:rPr>
              <a:t>T cells</a:t>
            </a:r>
            <a:r>
              <a:rPr lang="en-US" b="0" i="0" cap="none" dirty="0">
                <a:solidFill>
                  <a:srgbClr val="232323"/>
                </a:solidFill>
                <a:effectLst/>
                <a:latin typeface="Arial" panose="020B0604020202020204" pitchFamily="34" charset="0"/>
                <a:cs typeface="Arial" panose="020B0604020202020204" pitchFamily="34" charset="0"/>
              </a:rPr>
              <a:t>, and </a:t>
            </a:r>
            <a:r>
              <a:rPr lang="en-US" b="0" i="0" cap="none" dirty="0">
                <a:solidFill>
                  <a:srgbClr val="FF0000"/>
                </a:solidFill>
                <a:effectLst/>
                <a:latin typeface="Arial" panose="020B0604020202020204" pitchFamily="34" charset="0"/>
                <a:cs typeface="Arial" panose="020B0604020202020204" pitchFamily="34" charset="0"/>
              </a:rPr>
              <a:t>macrophages</a:t>
            </a:r>
            <a:r>
              <a:rPr lang="en-US" b="0" i="0" cap="none" dirty="0">
                <a:solidFill>
                  <a:srgbClr val="232323"/>
                </a:solidFill>
                <a:effectLst/>
                <a:latin typeface="Arial" panose="020B0604020202020204" pitchFamily="34" charset="0"/>
                <a:cs typeface="Arial" panose="020B0604020202020204" pitchFamily="34" charset="0"/>
              </a:rPr>
              <a:t>.</a:t>
            </a:r>
            <a:endParaRPr lang="en-US" cap="none" dirty="0">
              <a:solidFill>
                <a:srgbClr val="FF0000"/>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xmlns="" id="{9EB9620D-E4A2-C9AE-E84F-28B3D174AEA1}"/>
              </a:ext>
            </a:extLst>
          </p:cNvPr>
          <p:cNvSpPr txBox="1"/>
          <p:nvPr/>
        </p:nvSpPr>
        <p:spPr>
          <a:xfrm>
            <a:off x="746760" y="2991934"/>
            <a:ext cx="11445240" cy="3631763"/>
          </a:xfrm>
          <a:prstGeom prst="rect">
            <a:avLst/>
          </a:prstGeom>
          <a:noFill/>
        </p:spPr>
        <p:txBody>
          <a:bodyPr wrap="square">
            <a:spAutoFit/>
          </a:bodyPr>
          <a:lstStyle/>
          <a:p>
            <a:pPr marL="457200" indent="-457200" algn="just">
              <a:lnSpc>
                <a:spcPct val="150000"/>
              </a:lnSpc>
              <a:buFont typeface="Wingdings" panose="05000000000000000000" pitchFamily="2" charset="2"/>
              <a:buChar char="q"/>
            </a:pPr>
            <a:r>
              <a:rPr lang="en-US" sz="3200" b="1" i="0" dirty="0">
                <a:solidFill>
                  <a:srgbClr val="FF0000"/>
                </a:solidFill>
                <a:effectLst>
                  <a:outerShdw blurRad="38100" dist="38100" dir="2700000" algn="tl">
                    <a:srgbClr val="000000">
                      <a:alpha val="43137"/>
                    </a:srgbClr>
                  </a:outerShdw>
                </a:effectLst>
                <a:latin typeface="Verdana" panose="020B0604030504040204" pitchFamily="34" charset="0"/>
              </a:rPr>
              <a:t> </a:t>
            </a:r>
            <a:r>
              <a:rPr lang="en-US" sz="3200" b="1" i="0" u="sng" dirty="0">
                <a:solidFill>
                  <a:srgbClr val="FF0000"/>
                </a:solidFill>
                <a:effectLst>
                  <a:outerShdw blurRad="38100" dist="38100" dir="2700000" algn="tl">
                    <a:srgbClr val="000000">
                      <a:alpha val="43137"/>
                    </a:srgbClr>
                  </a:outerShdw>
                </a:effectLst>
                <a:latin typeface="Verdana" panose="020B0604030504040204" pitchFamily="34" charset="0"/>
              </a:rPr>
              <a:t>at high concentrations</a:t>
            </a:r>
            <a:r>
              <a:rPr lang="en-US" sz="3200" b="0" i="0" dirty="0">
                <a:solidFill>
                  <a:srgbClr val="232323"/>
                </a:solidFill>
                <a:effectLst/>
                <a:latin typeface="Verdana" panose="020B0604030504040204" pitchFamily="34" charset="0"/>
              </a:rPr>
              <a:t>, function as </a:t>
            </a:r>
            <a:r>
              <a:rPr lang="en-US" sz="3200" b="1" i="0" dirty="0">
                <a:solidFill>
                  <a:srgbClr val="FF0000"/>
                </a:solidFill>
                <a:effectLst/>
                <a:latin typeface="Verdana" panose="020B0604030504040204" pitchFamily="34" charset="0"/>
              </a:rPr>
              <a:t>a mitogen</a:t>
            </a:r>
            <a:r>
              <a:rPr lang="en-US" sz="3200" dirty="0">
                <a:solidFill>
                  <a:srgbClr val="FF0000"/>
                </a:solidFill>
                <a:latin typeface="Verdana" panose="020B0604030504040204" pitchFamily="34" charset="0"/>
              </a:rPr>
              <a:t>.</a:t>
            </a:r>
          </a:p>
          <a:p>
            <a:pPr marL="571500" indent="-571500" algn="just">
              <a:lnSpc>
                <a:spcPct val="150000"/>
              </a:lnSpc>
              <a:buFont typeface="Wingdings" panose="05000000000000000000" pitchFamily="2" charset="2"/>
              <a:buChar char="q"/>
            </a:pPr>
            <a:r>
              <a:rPr lang="en-US" sz="3600" b="1" i="0" u="sng"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low concentration</a:t>
            </a:r>
            <a:r>
              <a:rPr lang="en-US" sz="3200" b="0" i="0" dirty="0">
                <a:solidFill>
                  <a:srgbClr val="232323"/>
                </a:solidFill>
                <a:effectLst/>
                <a:latin typeface="Verdana" panose="020B0604030504040204" pitchFamily="34" charset="0"/>
              </a:rPr>
              <a:t> has been discovered to have </a:t>
            </a:r>
            <a:r>
              <a:rPr lang="en-US" sz="3200" b="1" i="0" dirty="0">
                <a:solidFill>
                  <a:srgbClr val="FF0000"/>
                </a:solidFill>
                <a:effectLst/>
                <a:latin typeface="Verdana" panose="020B0604030504040204" pitchFamily="34" charset="0"/>
              </a:rPr>
              <a:t>immunosuppressive</a:t>
            </a:r>
            <a:r>
              <a:rPr lang="en-US" sz="3200" b="0" i="0" dirty="0">
                <a:solidFill>
                  <a:srgbClr val="232323"/>
                </a:solidFill>
                <a:effectLst/>
                <a:latin typeface="Verdana" panose="020B0604030504040204" pitchFamily="34" charset="0"/>
              </a:rPr>
              <a:t> effects on immunological responses</a:t>
            </a:r>
            <a:endParaRPr lang="en-US" sz="3200" dirty="0">
              <a:solidFill>
                <a:srgbClr val="FF0000"/>
              </a:solidFill>
              <a:latin typeface="Verdana" panose="020B0604030504040204" pitchFamily="34" charset="0"/>
            </a:endParaRPr>
          </a:p>
          <a:p>
            <a:pPr marL="457200" indent="-457200">
              <a:buFont typeface="Wingdings" panose="05000000000000000000" pitchFamily="2" charset="2"/>
              <a:buChar char="q"/>
            </a:pPr>
            <a:endParaRPr lang="en-US" sz="3200" b="0" i="0" dirty="0">
              <a:solidFill>
                <a:srgbClr val="FF0000"/>
              </a:solidFill>
              <a:effectLst/>
              <a:latin typeface="Verdana" panose="020B0604030504040204" pitchFamily="34" charset="0"/>
            </a:endParaRPr>
          </a:p>
        </p:txBody>
      </p:sp>
    </p:spTree>
    <p:extLst>
      <p:ext uri="{BB962C8B-B14F-4D97-AF65-F5344CB8AC3E}">
        <p14:creationId xmlns:p14="http://schemas.microsoft.com/office/powerpoint/2010/main" val="3419706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9850287-E0B9-4489-D0F3-529965600039}"/>
              </a:ext>
            </a:extLst>
          </p:cNvPr>
          <p:cNvSpPr txBox="1"/>
          <p:nvPr/>
        </p:nvSpPr>
        <p:spPr>
          <a:xfrm>
            <a:off x="0" y="0"/>
            <a:ext cx="12192000" cy="6986528"/>
          </a:xfrm>
          <a:prstGeom prst="rect">
            <a:avLst/>
          </a:prstGeom>
          <a:noFill/>
        </p:spPr>
        <p:txBody>
          <a:bodyPr wrap="square">
            <a:spAutoFit/>
          </a:bodyPr>
          <a:lstStyle/>
          <a:p>
            <a:pPr algn="just"/>
            <a:r>
              <a:rPr lang="en-US" sz="32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Mechanism of Action of Prodigiosin as a Mitogen:</a:t>
            </a:r>
          </a:p>
          <a:p>
            <a:pPr algn="just"/>
            <a:endParaRPr lang="en-US" sz="2800" dirty="0">
              <a:latin typeface="Arial" panose="020B0604020202020204" pitchFamily="34" charset="0"/>
              <a:cs typeface="Arial" panose="020B0604020202020204" pitchFamily="34" charset="0"/>
            </a:endParaRPr>
          </a:p>
          <a:p>
            <a:pPr algn="just"/>
            <a:r>
              <a:rPr lang="en-US" sz="2800" b="1" u="sng"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Activation of Signal Transduction Pathways:</a:t>
            </a:r>
          </a:p>
          <a:p>
            <a:pPr algn="just"/>
            <a:endParaRPr lang="en-US" sz="2800" dirty="0">
              <a:latin typeface="Arial" panose="020B0604020202020204" pitchFamily="34" charset="0"/>
              <a:cs typeface="Arial" panose="020B0604020202020204" pitchFamily="34" charset="0"/>
            </a:endParaRPr>
          </a:p>
          <a:p>
            <a:pPr algn="just"/>
            <a:r>
              <a:rPr lang="en-US" sz="2800" dirty="0">
                <a:latin typeface="Arial" panose="020B0604020202020204" pitchFamily="34" charset="0"/>
                <a:cs typeface="Arial" panose="020B0604020202020204" pitchFamily="34" charset="0"/>
              </a:rPr>
              <a:t>Prodigiosin can interact with cellular signal transduction pathways, particularly those related to the mitogen-activated protein kinase (MAPK) pathway. It is believed that prodigiosin activates the ERK (extracellular signal-regulated kinase) pathway, which plays a significant role in promoting cell proliferation.</a:t>
            </a:r>
          </a:p>
          <a:p>
            <a:pPr algn="just"/>
            <a:endParaRPr lang="en-US" sz="2800" dirty="0">
              <a:latin typeface="Arial" panose="020B0604020202020204" pitchFamily="34" charset="0"/>
              <a:cs typeface="Arial" panose="020B0604020202020204" pitchFamily="34" charset="0"/>
            </a:endParaRPr>
          </a:p>
          <a:p>
            <a:pPr algn="just"/>
            <a:r>
              <a:rPr lang="en-US" sz="2800" b="1" u="sng"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Induction of Cell Cycle Progression:</a:t>
            </a:r>
          </a:p>
          <a:p>
            <a:pPr algn="just"/>
            <a:endParaRPr lang="en-US" sz="2800" dirty="0">
              <a:latin typeface="Arial" panose="020B0604020202020204" pitchFamily="34" charset="0"/>
              <a:cs typeface="Arial" panose="020B0604020202020204" pitchFamily="34" charset="0"/>
            </a:endParaRPr>
          </a:p>
          <a:p>
            <a:pPr algn="just"/>
            <a:r>
              <a:rPr lang="en-US" sz="2800" dirty="0">
                <a:latin typeface="Arial" panose="020B0604020202020204" pitchFamily="34" charset="0"/>
                <a:cs typeface="Arial" panose="020B0604020202020204" pitchFamily="34" charset="0"/>
              </a:rPr>
              <a:t>Prodigiosin has been shown to induce progression through the cell cycle, particularly the transition from the G1 phase to the S phase. This occurs through the modulation of cyclin-dependent kinases (CDKs), which are important regulators of cell cycle progression.</a:t>
            </a:r>
          </a:p>
        </p:txBody>
      </p:sp>
    </p:spTree>
    <p:extLst>
      <p:ext uri="{BB962C8B-B14F-4D97-AF65-F5344CB8AC3E}">
        <p14:creationId xmlns:p14="http://schemas.microsoft.com/office/powerpoint/2010/main" val="1506526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CE08E6E-2511-448B-8FB1-C91F8FF8FAA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xmlns="" id="{B9CC83D6-5B83-CDCF-62C9-246B53FBE720}"/>
              </a:ext>
            </a:extLst>
          </p:cNvPr>
          <p:cNvSpPr txBox="1"/>
          <p:nvPr/>
        </p:nvSpPr>
        <p:spPr>
          <a:xfrm>
            <a:off x="0" y="206723"/>
            <a:ext cx="12192000" cy="6401753"/>
          </a:xfrm>
          <a:prstGeom prst="rect">
            <a:avLst/>
          </a:prstGeom>
          <a:noFill/>
        </p:spPr>
        <p:txBody>
          <a:bodyPr wrap="square">
            <a:spAutoFit/>
          </a:bodyPr>
          <a:lstStyle/>
          <a:p>
            <a:pPr algn="just"/>
            <a:r>
              <a:rPr lang="en-US" sz="2800" b="1" u="sng"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Regulation of the p53 and p21 Pathways:</a:t>
            </a:r>
          </a:p>
          <a:p>
            <a:pPr algn="just"/>
            <a:endParaRPr lang="en-US" sz="2800" dirty="0">
              <a:latin typeface="Arial" panose="020B0604020202020204" pitchFamily="34" charset="0"/>
              <a:cs typeface="Arial" panose="020B0604020202020204" pitchFamily="34" charset="0"/>
            </a:endParaRPr>
          </a:p>
          <a:p>
            <a:pPr algn="just"/>
            <a:r>
              <a:rPr lang="en-US" sz="2800" dirty="0">
                <a:latin typeface="Arial" panose="020B0604020202020204" pitchFamily="34" charset="0"/>
                <a:cs typeface="Arial" panose="020B0604020202020204" pitchFamily="34" charset="0"/>
              </a:rPr>
              <a:t>Prodigiosin has been observed to influence the tumor suppressor protein p53, a key regulator of the cell cycle and apoptosis. In some cases, prodigiosin reduces the expression of p53, thus promoting the progression of the cell cycle. Additionally, prodigiosin effects on the cyclin-dependent kinase inhibitor p21 can impact cell cycle progression.</a:t>
            </a:r>
          </a:p>
          <a:p>
            <a:pPr algn="just"/>
            <a:endParaRPr lang="en-US" sz="2800" dirty="0">
              <a:latin typeface="Arial" panose="020B0604020202020204" pitchFamily="34" charset="0"/>
              <a:cs typeface="Arial" panose="020B0604020202020204" pitchFamily="34" charset="0"/>
            </a:endParaRPr>
          </a:p>
          <a:p>
            <a:pPr algn="just"/>
            <a:r>
              <a:rPr lang="en-US" sz="2800" b="1" u="sng"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 Proliferative Effect on Immune Cells:</a:t>
            </a:r>
          </a:p>
          <a:p>
            <a:pPr algn="just"/>
            <a:endParaRPr lang="en-US" sz="2800" dirty="0">
              <a:latin typeface="Arial" panose="020B0604020202020204" pitchFamily="34" charset="0"/>
              <a:cs typeface="Arial" panose="020B0604020202020204" pitchFamily="34" charset="0"/>
            </a:endParaRPr>
          </a:p>
          <a:p>
            <a:pPr algn="just"/>
            <a:r>
              <a:rPr lang="en-US" sz="2800" dirty="0">
                <a:latin typeface="Arial" panose="020B0604020202020204" pitchFamily="34" charset="0"/>
                <a:cs typeface="Arial" panose="020B0604020202020204" pitchFamily="34" charset="0"/>
              </a:rPr>
              <a:t>Prodigiosin also acts as a mitogen for certain immune cells, such as T lymphocytes. It can trigger the proliferation of these cells by interacting with cell surface receptors that initiate signaling cascades leading to DNA synthesis and cell division.</a:t>
            </a:r>
          </a:p>
          <a:p>
            <a:endParaRPr lang="en-US" dirty="0"/>
          </a:p>
        </p:txBody>
      </p:sp>
    </p:spTree>
    <p:extLst>
      <p:ext uri="{BB962C8B-B14F-4D97-AF65-F5344CB8AC3E}">
        <p14:creationId xmlns:p14="http://schemas.microsoft.com/office/powerpoint/2010/main" val="1009176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E75B2C8-248A-E626-51A1-4D15993DE6A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xmlns="" id="{3BA2FFE9-4EB3-3B31-8274-A92C8CF231AF}"/>
              </a:ext>
            </a:extLst>
          </p:cNvPr>
          <p:cNvSpPr txBox="1"/>
          <p:nvPr/>
        </p:nvSpPr>
        <p:spPr>
          <a:xfrm>
            <a:off x="0" y="0"/>
            <a:ext cx="12192000" cy="6186309"/>
          </a:xfrm>
          <a:prstGeom prst="rect">
            <a:avLst/>
          </a:prstGeom>
          <a:noFill/>
        </p:spPr>
        <p:txBody>
          <a:bodyPr wrap="square">
            <a:spAutoFit/>
          </a:bodyPr>
          <a:lstStyle/>
          <a:p>
            <a:r>
              <a:rPr lang="en-US" sz="2800" b="1" u="sng"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 Induction of Reactive Oxygen Species (ROS):</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Like many mitogens, prodigiosin induces the generation of reactive oxygen species (ROS). These ROS can activate cellular signaling pathways, such as the MAPK pathway, that promote cell proliferation. However, excessive ROS can also lead to cellular damage and apoptosis, suggesting that the mitogenic effect may be context-dependent.</a:t>
            </a:r>
          </a:p>
          <a:p>
            <a:endParaRPr lang="en-US" sz="2800" dirty="0">
              <a:latin typeface="Arial" panose="020B0604020202020204" pitchFamily="34" charset="0"/>
              <a:cs typeface="Arial" panose="020B0604020202020204" pitchFamily="34" charset="0"/>
            </a:endParaRPr>
          </a:p>
          <a:p>
            <a:r>
              <a:rPr lang="en-US" sz="2800" b="1" u="sng"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6. Modulation of Protein Kinases:</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Prodigiosin may interact with other protein kinases, </a:t>
            </a:r>
            <a:r>
              <a:rPr lang="en-US" sz="2800">
                <a:latin typeface="Arial" panose="020B0604020202020204" pitchFamily="34" charset="0"/>
                <a:cs typeface="Arial" panose="020B0604020202020204" pitchFamily="34" charset="0"/>
              </a:rPr>
              <a:t>such </a:t>
            </a:r>
            <a:r>
              <a:rPr lang="en-US" sz="2800" smtClean="0">
                <a:latin typeface="Arial" panose="020B0604020202020204" pitchFamily="34" charset="0"/>
                <a:cs typeface="Arial" panose="020B0604020202020204" pitchFamily="34" charset="0"/>
              </a:rPr>
              <a:t>as serine / threonine </a:t>
            </a:r>
            <a:r>
              <a:rPr lang="en-US" sz="2800" dirty="0">
                <a:latin typeface="Arial" panose="020B0604020202020204" pitchFamily="34" charset="0"/>
                <a:cs typeface="Arial" panose="020B0604020202020204" pitchFamily="34" charset="0"/>
              </a:rPr>
              <a:t>kinases. These kinases are crucial for controlling cell growth, survival, and metabolism. The activation of these kinases leads to enhanced cell division</a:t>
            </a:r>
            <a:r>
              <a:rPr lang="en-US" sz="32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080855906"/>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xmlns="" name="Droplet" id="{8984A317-299A-4E50-B45D-BFC9EDE2337A}" vid="{A633B6A3-9E7F-4C10-9C98-2517A313436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93813dd7ca6ad654711aa0ab317e03a3">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f11dc0ce689dd3925e84e4e35398c6e7"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8E52988-C458-4121-9BF8-864CDB291D44}">
  <ds:schemaRefs>
    <ds:schemaRef ds:uri="http://schemas.microsoft.com/office/2006/metadata/contentType"/>
    <ds:schemaRef ds:uri="http://schemas.microsoft.com/office/2006/metadata/properties/metaAttributes"/>
    <ds:schemaRef ds:uri="http://www.w3.org/2000/xmlns/"/>
    <ds:schemaRef ds:uri="http://www.w3.org/2001/XMLSchema"/>
    <ds:schemaRef ds:uri="71af3243-3dd4-4a8d-8c0d-dd76da1f02a5"/>
    <ds:schemaRef ds:uri="16c05727-aa75-4e4a-9b5f-8a80a116589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ABA7D41-7EBD-45D7-AFB8-22EF4BFA6BA2}">
  <ds:schemaRefs>
    <ds:schemaRef ds:uri="http://schemas.microsoft.com/office/2006/metadata/properties"/>
    <ds:schemaRef ds:uri="http://www.w3.org/2000/xmlns/"/>
    <ds:schemaRef ds:uri="71af3243-3dd4-4a8d-8c0d-dd76da1f02a5"/>
    <ds:schemaRef ds:uri="http://www.w3.org/2001/XMLSchema-instance"/>
    <ds:schemaRef ds:uri="http://schemas.microsoft.com/office/infopath/2007/PartnerControls"/>
  </ds:schemaRefs>
</ds:datastoreItem>
</file>

<file path=customXml/itemProps3.xml><?xml version="1.0" encoding="utf-8"?>
<ds:datastoreItem xmlns:ds="http://schemas.openxmlformats.org/officeDocument/2006/customXml" ds:itemID="{19C9275B-1E7E-409A-9467-302622C468D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Laboratory design</Template>
  <TotalTime>1543</TotalTime>
  <Words>1000</Words>
  <Application>Microsoft Office PowerPoint</Application>
  <PresentationFormat>مخصص</PresentationFormat>
  <Paragraphs>66</Paragraphs>
  <Slides>15</Slides>
  <Notes>4</Notes>
  <HiddenSlides>0</HiddenSlides>
  <MMClips>0</MMClips>
  <ScaleCrop>false</ScaleCrop>
  <HeadingPairs>
    <vt:vector size="4" baseType="variant">
      <vt:variant>
        <vt:lpstr>نسق</vt:lpstr>
      </vt:variant>
      <vt:variant>
        <vt:i4>1</vt:i4>
      </vt:variant>
      <vt:variant>
        <vt:lpstr>عناوين الشرائح</vt:lpstr>
      </vt:variant>
      <vt:variant>
        <vt:i4>15</vt:i4>
      </vt:variant>
    </vt:vector>
  </HeadingPairs>
  <TitlesOfParts>
    <vt:vector size="16" baseType="lpstr">
      <vt:lpstr>Droplet</vt:lpstr>
      <vt:lpstr>Prodigiosin Effect on Immunity</vt:lpstr>
      <vt:lpstr>Introduction:</vt:lpstr>
      <vt:lpstr>Insoluble in water, but soluble in chemical solvent like: alcohol, chloroform.   </vt:lpstr>
      <vt:lpstr>Prodigiosin could be a replacement of natural pigments to synthetic colorants for possible application in the food industry</vt:lpstr>
      <vt:lpstr>Immunomodulatory effect of prodigiosin</vt:lpstr>
      <vt:lpstr>PG Is a powerful immunomodulator that affects lymphoreticular cells, including B cells, T cells, and macrophages.</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Conclusion: </vt:lpstr>
      <vt:lpstr>عرض تقديمي في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Prodigiosin Effect on Immunity</dc:title>
  <dc:creator>roua jassim</dc:creator>
  <cp:lastModifiedBy>Maher</cp:lastModifiedBy>
  <cp:revision>11</cp:revision>
  <dcterms:created xsi:type="dcterms:W3CDTF">2025-02-12T08:34:45Z</dcterms:created>
  <dcterms:modified xsi:type="dcterms:W3CDTF">2025-02-17T08:13:30Z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