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6" r:id="rId3"/>
    <p:sldId id="256" r:id="rId4"/>
    <p:sldId id="260" r:id="rId5"/>
    <p:sldId id="270" r:id="rId6"/>
    <p:sldId id="267" r:id="rId7"/>
    <p:sldId id="268" r:id="rId8"/>
    <p:sldId id="269" r:id="rId9"/>
    <p:sldId id="261" r:id="rId10"/>
    <p:sldId id="262" r:id="rId11"/>
    <p:sldId id="263" r:id="rId12"/>
    <p:sldId id="271" r:id="rId13"/>
    <p:sldId id="272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62" autoAdjust="0"/>
  </p:normalViewPr>
  <p:slideViewPr>
    <p:cSldViewPr snapToGrid="0">
      <p:cViewPr>
        <p:scale>
          <a:sx n="60" d="100"/>
          <a:sy n="60" d="100"/>
        </p:scale>
        <p:origin x="-326" y="1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6" y="57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7EFD-874A-4BAF-B019-E27CAAF4714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86A18-D4E6-4461-8AD6-A7811BA86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6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03494-308C-4DDC-AD8B-D6E3D8E969B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850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Top image is a</a:t>
            </a:r>
            <a:r>
              <a:rPr lang="en-GB" baseline="0" dirty="0"/>
              <a:t> human heart, bottom image is a pig heart – note the similarities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Images are</a:t>
            </a:r>
            <a:r>
              <a:rPr lang="en-GB" baseline="0" dirty="0"/>
              <a:t> Creative Commons from Wikipedia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8AEC6-D663-4335-8633-E4504CE4EFD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68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Answers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8AEC6-D663-4335-8633-E4504CE4EFD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3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Dogs and cats together account for under 0.5%, monkeys account for less than 0.1%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8AEC6-D663-4335-8633-E4504CE4EFD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915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Stressed animals provide more</a:t>
            </a:r>
            <a:r>
              <a:rPr lang="en-GB" baseline="0" dirty="0"/>
              <a:t> variable results than non-stressed ones (just like humans), so keep stress levels low is important for scientific accuracy.</a:t>
            </a:r>
            <a:endParaRPr lang="en-GB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Refinement covers anything aimed at making the lives of animals within labs better e.g. training a monkey to stand and calmly take an injection so it doesn’t need to be restrained.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8AEC6-D663-4335-8633-E4504CE4EFD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25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8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7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0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3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1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5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1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633E4-646B-478B-AA55-55907A98A53F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3C3F4-AD78-4081-BF8B-59AAFE5F1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1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5831" y="871040"/>
            <a:ext cx="8638243" cy="48628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Animals </a:t>
            </a: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uses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Assist. Prof.  Dr Dhyaa Ab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Microbiology 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College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Veterinary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Medicine </a:t>
            </a:r>
            <a:b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Baghdad</a:t>
            </a:r>
            <a:endParaRPr lang="en-IN" sz="2400" b="1" dirty="0"/>
          </a:p>
        </p:txBody>
      </p:sp>
      <p:pic>
        <p:nvPicPr>
          <p:cNvPr id="3" name="Picture 2" descr="\\server1\d$\DATA\Multimedia\Images\Animals\Rodents\mouse black sitting on red adjusted IMG_201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2800" y="2720387"/>
            <a:ext cx="3098376" cy="352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32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148" y="1801999"/>
            <a:ext cx="10149049" cy="304346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Comic Sans MS" panose="030F0702030302020204" pitchFamily="66" charset="0"/>
              </a:rPr>
              <a:t>On the basis of bacterial field, the laboratory animals can be classified into following three categories:</a:t>
            </a:r>
          </a:p>
          <a:p>
            <a:pPr marL="0" indent="0" algn="just">
              <a:buNone/>
            </a:pPr>
            <a:endParaRPr lang="en-US" dirty="0" smtClean="0">
              <a:latin typeface="Comic Sans MS" panose="030F0702030302020204" pitchFamily="66" charset="0"/>
            </a:endParaRPr>
          </a:p>
          <a:p>
            <a:pPr marL="571500" indent="-571500" algn="just">
              <a:buAutoNum type="romanLcParenR"/>
            </a:pPr>
            <a:r>
              <a:rPr lang="en-US" dirty="0" smtClean="0">
                <a:latin typeface="Comic Sans MS" panose="030F0702030302020204" pitchFamily="66" charset="0"/>
              </a:rPr>
              <a:t>Conventional lab animals (</a:t>
            </a:r>
            <a:r>
              <a:rPr lang="en-US" dirty="0" smtClean="0">
                <a:latin typeface="Comic Sans MS" panose="030F0702030302020204" pitchFamily="66" charset="0"/>
              </a:rPr>
              <a:t>CV-common class)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571500" indent="-571500" algn="just">
              <a:buAutoNum type="romanLcParenR"/>
            </a:pPr>
            <a:r>
              <a:rPr lang="en-US" dirty="0" smtClean="0">
                <a:latin typeface="Comic Sans MS" panose="030F0702030302020204" pitchFamily="66" charset="0"/>
              </a:rPr>
              <a:t>Germ Free </a:t>
            </a:r>
            <a:r>
              <a:rPr lang="en-US" dirty="0" smtClean="0">
                <a:latin typeface="Comic Sans MS" panose="030F0702030302020204" pitchFamily="66" charset="0"/>
              </a:rPr>
              <a:t>lab animals (GF-high class)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571500" indent="-571500" algn="just">
              <a:buAutoNum type="romanLcParenR"/>
            </a:pPr>
            <a:r>
              <a:rPr lang="en-US" dirty="0" smtClean="0">
                <a:latin typeface="Comic Sans MS" panose="030F0702030302020204" pitchFamily="66" charset="0"/>
              </a:rPr>
              <a:t>Specific Pathogen Free </a:t>
            </a:r>
            <a:r>
              <a:rPr lang="en-US" dirty="0" smtClean="0">
                <a:latin typeface="Comic Sans MS" panose="030F0702030302020204" pitchFamily="66" charset="0"/>
              </a:rPr>
              <a:t>lab animals (SPF-medium class)</a:t>
            </a:r>
            <a:endParaRPr lang="en-US" dirty="0" smtClean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79775" y="454942"/>
            <a:ext cx="8847361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Comic Sans MS" panose="030F0702030302020204" pitchFamily="66" charset="0"/>
              </a:rPr>
              <a:t>Classification of laboratory </a:t>
            </a:r>
            <a:r>
              <a:rPr lang="en-US" sz="4000" b="1" dirty="0" smtClean="0">
                <a:latin typeface="Comic Sans MS" panose="030F0702030302020204" pitchFamily="66" charset="0"/>
              </a:rPr>
              <a:t>animals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70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88" y="1228316"/>
            <a:ext cx="9206552" cy="474940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Reproductive </a:t>
            </a:r>
            <a:r>
              <a:rPr lang="en-US" sz="2400" dirty="0">
                <a:latin typeface="Comic Sans MS" panose="030F0702030302020204" pitchFamily="66" charset="0"/>
              </a:rPr>
              <a:t>biology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Comic Sans MS" panose="030F0702030302020204" pitchFamily="66" charset="0"/>
              </a:rPr>
              <a:t>To study the </a:t>
            </a:r>
            <a:r>
              <a:rPr lang="en-US" sz="2400" dirty="0" smtClean="0">
                <a:latin typeface="Comic Sans MS" panose="030F0702030302020204" pitchFamily="66" charset="0"/>
              </a:rPr>
              <a:t>nutritional and </a:t>
            </a:r>
            <a:r>
              <a:rPr lang="en-US" sz="2400" dirty="0" smtClean="0">
                <a:latin typeface="Comic Sans MS" panose="030F0702030302020204" pitchFamily="66" charset="0"/>
              </a:rPr>
              <a:t>vitamins  </a:t>
            </a:r>
            <a:r>
              <a:rPr lang="en-US" sz="2400" dirty="0">
                <a:latin typeface="Comic Sans MS" panose="030F0702030302020204" pitchFamily="66" charset="0"/>
              </a:rPr>
              <a:t>deficiency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Diagnosis of bacterial and viral infections.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5</a:t>
            </a:r>
            <a:r>
              <a:rPr lang="en-US" sz="2400" dirty="0" smtClean="0">
                <a:latin typeface="Comic Sans MS" panose="030F0702030302020204" pitchFamily="66" charset="0"/>
              </a:rPr>
              <a:t>. Tissue transplantation and cancer research.</a:t>
            </a: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6. Testing of drugs.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8. </a:t>
            </a:r>
            <a:r>
              <a:rPr lang="en-US" sz="2400" dirty="0" smtClean="0">
                <a:latin typeface="Comic Sans MS" panose="030F0702030302020204" pitchFamily="66" charset="0"/>
              </a:rPr>
              <a:t>Effect of toxicity (LDF) .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9</a:t>
            </a:r>
            <a:r>
              <a:rPr lang="en-US" sz="2400" dirty="0" smtClean="0">
                <a:latin typeface="Comic Sans MS" panose="030F0702030302020204" pitchFamily="66" charset="0"/>
              </a:rPr>
              <a:t>. To study the principles of genetics and breeding.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10. To test the pregnancy.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11. Production of anti-sera.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13. Assay of insulin and other hormones. 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1616" y="471771"/>
            <a:ext cx="9444256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Comic Sans MS" panose="030F0702030302020204" pitchFamily="66" charset="0"/>
              </a:rPr>
              <a:t> Use of laboratory animals (</a:t>
            </a:r>
            <a:r>
              <a:rPr lang="en-US" sz="1600" b="1" dirty="0" smtClean="0">
                <a:latin typeface="Comic Sans MS" panose="030F0702030302020204" pitchFamily="66" charset="0"/>
              </a:rPr>
              <a:t>field type of </a:t>
            </a:r>
            <a:r>
              <a:rPr lang="en-US" sz="1600" b="1" dirty="0">
                <a:latin typeface="Comic Sans MS" panose="030F0702030302020204" pitchFamily="66" charset="0"/>
              </a:rPr>
              <a:t>biomedical </a:t>
            </a:r>
            <a:r>
              <a:rPr lang="en-US" sz="1600" b="1" dirty="0" smtClean="0">
                <a:latin typeface="Comic Sans MS" panose="030F0702030302020204" pitchFamily="66" charset="0"/>
              </a:rPr>
              <a:t>research</a:t>
            </a:r>
            <a:r>
              <a:rPr lang="en-US" sz="3200" b="1" dirty="0" smtClean="0">
                <a:latin typeface="Comic Sans MS" panose="030F0702030302020204" pitchFamily="66" charset="0"/>
              </a:rPr>
              <a:t>)</a:t>
            </a:r>
            <a:endParaRPr lang="en-US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26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img.dailymail.co.uk/i/pix/2006/11/monkeycover251106_228x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0" y="-13648"/>
            <a:ext cx="5160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worldrec.info/wp-content/uploads/2007/10/rhesusmonkeyspacesuitnas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121" y="2333766"/>
            <a:ext cx="3056130" cy="4510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19294" y="285078"/>
            <a:ext cx="685253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+mn-lt"/>
                <a:cs typeface="+mn-cs"/>
              </a:rPr>
              <a:t>The Ethics of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+mn-lt"/>
                <a:cs typeface="+mn-cs"/>
              </a:rPr>
              <a:t> Animal Research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It is very important  at application of medication or vaccination or induced infection, finally at killing of animals  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8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0" y="447176"/>
            <a:ext cx="11408392" cy="558512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900" b="1" u="sng" dirty="0"/>
              <a:t> E</a:t>
            </a:r>
            <a:r>
              <a:rPr lang="en-US" sz="3900" b="1" u="sng" dirty="0" smtClean="0"/>
              <a:t>nd of study or </a:t>
            </a:r>
            <a:r>
              <a:rPr lang="en-US" sz="3900" b="1" u="sng" dirty="0" smtClean="0"/>
              <a:t>experiment </a:t>
            </a:r>
            <a:r>
              <a:rPr lang="en-US" b="1" u="sng" dirty="0" smtClean="0">
                <a:solidFill>
                  <a:srgbClr val="FF0000"/>
                </a:solidFill>
              </a:rPr>
              <a:t>(Supervisors &amp; students)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en-US" b="1" dirty="0" smtClean="0"/>
              <a:t>Initially </a:t>
            </a:r>
            <a:r>
              <a:rPr lang="en-US" b="1" dirty="0"/>
              <a:t>the author </a:t>
            </a:r>
            <a:r>
              <a:rPr lang="en-US" b="1" dirty="0" smtClean="0"/>
              <a:t>do its experiment on group of animals as a pilot study levels to avoid any mistake  could be happen, so there are anther animals group for continues study.  With attention for training about anatomy of </a:t>
            </a:r>
            <a:r>
              <a:rPr lang="en-US" b="1" smtClean="0"/>
              <a:t>target organ.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Blood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samples</a:t>
            </a:r>
            <a:r>
              <a:rPr lang="en-US" b="1" dirty="0" smtClean="0"/>
              <a:t> for plasma or serum should collected according to the guide of animal types before animal killing by prepare tests tubes, syringes centrifuge etc.      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Animals should </a:t>
            </a:r>
            <a:r>
              <a:rPr lang="en-US" b="1" dirty="0" smtClean="0">
                <a:solidFill>
                  <a:srgbClr val="FF0000"/>
                </a:solidFill>
              </a:rPr>
              <a:t>killing</a:t>
            </a:r>
            <a:r>
              <a:rPr lang="en-US" b="1" dirty="0" smtClean="0"/>
              <a:t> according to specific </a:t>
            </a:r>
            <a:r>
              <a:rPr lang="en-US" b="1" dirty="0" smtClean="0">
                <a:solidFill>
                  <a:srgbClr val="FF0000"/>
                </a:solidFill>
              </a:rPr>
              <a:t>ethic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certificate</a:t>
            </a:r>
            <a:r>
              <a:rPr lang="en-US" b="1" dirty="0" smtClean="0"/>
              <a:t>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Body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organs</a:t>
            </a:r>
            <a:r>
              <a:rPr lang="en-US" b="1" dirty="0" smtClean="0">
                <a:solidFill>
                  <a:schemeClr val="tx1"/>
                </a:solidFill>
              </a:rPr>
              <a:t> related with study should be examined grossly and photography insitu. </a:t>
            </a:r>
            <a:r>
              <a:rPr lang="en-US" b="1" dirty="0" smtClean="0"/>
              <a:t>A </a:t>
            </a:r>
            <a:r>
              <a:rPr lang="en-US" b="1" dirty="0" smtClean="0"/>
              <a:t>specific camera or measuring tools to measure weight, lengths or diameters I threw were pathological changes such as hypertrophy etc.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b="1" dirty="0" smtClean="0">
                <a:solidFill>
                  <a:srgbClr val="FF0000"/>
                </a:solidFill>
              </a:rPr>
              <a:t>arvested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target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organs</a:t>
            </a:r>
            <a:r>
              <a:rPr lang="en-US" b="1" dirty="0" smtClean="0"/>
              <a:t> </a:t>
            </a:r>
            <a:r>
              <a:rPr lang="en-US" b="1" dirty="0" smtClean="0"/>
              <a:t>should washed up with saline, dissecting the </a:t>
            </a:r>
            <a:r>
              <a:rPr lang="en-US" b="1" dirty="0" smtClean="0">
                <a:solidFill>
                  <a:srgbClr val="FF0000"/>
                </a:solidFill>
              </a:rPr>
              <a:t>tubular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organs</a:t>
            </a:r>
            <a:r>
              <a:rPr lang="en-US" b="1" dirty="0" smtClean="0"/>
              <a:t> to clean their lumen, while the </a:t>
            </a:r>
            <a:r>
              <a:rPr lang="en-US" b="1" dirty="0" smtClean="0">
                <a:solidFill>
                  <a:srgbClr val="FF0000"/>
                </a:solidFill>
              </a:rPr>
              <a:t>paranchymatous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organs</a:t>
            </a:r>
            <a:r>
              <a:rPr lang="en-US" b="1" dirty="0" smtClean="0"/>
              <a:t> should cutting into </a:t>
            </a:r>
            <a:r>
              <a:rPr lang="en-US" b="1" dirty="0" smtClean="0">
                <a:solidFill>
                  <a:srgbClr val="FF0000"/>
                </a:solidFill>
              </a:rPr>
              <a:t>small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specimens</a:t>
            </a:r>
            <a:r>
              <a:rPr lang="en-US" b="1" dirty="0" smtClean="0"/>
              <a:t> to ensure that the fixative solution fixed all tissue specimens and avoid autolysis.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When specimen collect an affected tissue should be cut with part of normal.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b="1" dirty="0" smtClean="0"/>
              <a:t>For histologic study  the fixative solution should be </a:t>
            </a:r>
            <a:r>
              <a:rPr lang="en-US" b="1" dirty="0" err="1" smtClean="0"/>
              <a:t>equall</a:t>
            </a:r>
            <a:r>
              <a:rPr lang="en-US" b="1" dirty="0" smtClean="0"/>
              <a:t> </a:t>
            </a:r>
            <a:r>
              <a:rPr lang="en-US" b="1" dirty="0" smtClean="0"/>
              <a:t>10 folds the </a:t>
            </a:r>
            <a:r>
              <a:rPr lang="en-US" b="1" dirty="0" smtClean="0"/>
              <a:t>volume </a:t>
            </a:r>
            <a:r>
              <a:rPr lang="en-US" b="1" dirty="0" smtClean="0"/>
              <a:t>of </a:t>
            </a:r>
            <a:r>
              <a:rPr lang="en-US" b="1" dirty="0"/>
              <a:t>specimen 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209135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012"/>
            <a:ext cx="10515600" cy="5944951"/>
          </a:xfrm>
        </p:spPr>
        <p:txBody>
          <a:bodyPr/>
          <a:lstStyle/>
          <a:p>
            <a:pPr marL="0" indent="0">
              <a:buNone/>
            </a:pPr>
            <a:endParaRPr lang="en-US" sz="9600" b="1" dirty="0" smtClean="0"/>
          </a:p>
          <a:p>
            <a:pPr marL="0" indent="0">
              <a:buNone/>
            </a:pPr>
            <a:r>
              <a:rPr lang="en-US" sz="9600" b="1" dirty="0"/>
              <a:t>	</a:t>
            </a:r>
            <a:r>
              <a:rPr lang="en-US" sz="9600" b="1" dirty="0" smtClean="0"/>
              <a:t>	</a:t>
            </a:r>
            <a:r>
              <a:rPr lang="en-US" sz="9600" b="1" dirty="0" smtClean="0">
                <a:solidFill>
                  <a:srgbClr val="00B050"/>
                </a:solidFill>
              </a:rPr>
              <a:t>THANK YOU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2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248" y="143928"/>
            <a:ext cx="5778837" cy="72008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GB" sz="3600" b="1" dirty="0">
                <a:latin typeface="Arial" pitchFamily="34" charset="0"/>
                <a:cs typeface="Arial" pitchFamily="34" charset="0"/>
              </a:rPr>
              <a:t>Why are animals used?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768" y="926136"/>
            <a:ext cx="8723921" cy="576064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Animals use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understand how our body functions (</a:t>
            </a:r>
            <a:r>
              <a:rPr lang="en-GB" sz="2400" i="1" dirty="0">
                <a:latin typeface="Arial" pitchFamily="34" charset="0"/>
                <a:cs typeface="Arial" pitchFamily="34" charset="0"/>
              </a:rPr>
              <a:t>physiology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) and the diseases that affect us (</a:t>
            </a: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pathological changes and pathogenesis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).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Researchers must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study living systems and the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effects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that diseases have on them – this often involves research that would not be ethical to carry out on humans, so animals are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used.</a:t>
            </a:r>
          </a:p>
          <a:p>
            <a:pPr marL="514350" indent="-514350">
              <a:buFont typeface="+mj-lt"/>
              <a:buAutoNum type="arabicPeriod"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Despite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the difference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between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humans and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animals,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they have a very similar biology (they are </a:t>
            </a:r>
            <a:r>
              <a:rPr lang="en-GB" sz="2400" i="1" dirty="0">
                <a:latin typeface="Arial" pitchFamily="34" charset="0"/>
                <a:cs typeface="Arial" pitchFamily="34" charset="0"/>
              </a:rPr>
              <a:t>anatomically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similar). Even mice and men are around 99% genetically similar</a:t>
            </a:r>
            <a:r>
              <a:rPr lang="en-GB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6" name="Picture 2" descr="File:Pig's hea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189" y="3611616"/>
            <a:ext cx="268830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5989" y="911013"/>
            <a:ext cx="2688300" cy="2520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315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866" y="955353"/>
            <a:ext cx="10822674" cy="569111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en-US" sz="2800" dirty="0" smtClean="0">
              <a:latin typeface="Comic Sans MS" panose="030F0702030302020204" pitchFamily="66" charset="0"/>
            </a:endParaRPr>
          </a:p>
          <a:p>
            <a:pPr algn="just"/>
            <a:r>
              <a:rPr lang="en-US" dirty="0" smtClean="0">
                <a:latin typeface="Comic Sans MS" panose="030F0702030302020204" pitchFamily="66" charset="0"/>
              </a:rPr>
              <a:t>2 .Animals </a:t>
            </a:r>
            <a:r>
              <a:rPr lang="en-US" dirty="0" smtClean="0">
                <a:latin typeface="Comic Sans MS" panose="030F0702030302020204" pitchFamily="66" charset="0"/>
              </a:rPr>
              <a:t>can breed well under controlled environmental conditions.</a:t>
            </a:r>
          </a:p>
          <a:p>
            <a:pPr marL="403225" indent="-403225" algn="just"/>
            <a:r>
              <a:rPr lang="en-US" dirty="0" smtClean="0">
                <a:latin typeface="Comic Sans MS" panose="030F0702030302020204" pitchFamily="66" charset="0"/>
              </a:rPr>
              <a:t>3.Animals </a:t>
            </a:r>
            <a:r>
              <a:rPr lang="en-US" dirty="0" smtClean="0">
                <a:latin typeface="Comic Sans MS" panose="030F0702030302020204" pitchFamily="66" charset="0"/>
              </a:rPr>
              <a:t>can serve as a model of biomedical research for various infectious and non-infectious conditions occurring in man and animals.</a:t>
            </a:r>
          </a:p>
          <a:p>
            <a:pPr algn="just"/>
            <a:endParaRPr lang="en-US" b="1" dirty="0" smtClean="0">
              <a:latin typeface="Comic Sans MS" panose="030F0702030302020204" pitchFamily="66" charset="0"/>
            </a:endParaRPr>
          </a:p>
          <a:p>
            <a:pPr algn="just"/>
            <a:r>
              <a:rPr lang="en-US" b="1" dirty="0" smtClean="0">
                <a:latin typeface="Comic Sans MS" panose="030F0702030302020204" pitchFamily="66" charset="0"/>
              </a:rPr>
              <a:t>Examples: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Comic Sans MS" panose="030F0702030302020204" pitchFamily="66" charset="0"/>
              </a:rPr>
              <a:t>Mice can be used as standard model for the study of Vitamin B12 deficiency.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Comic Sans MS" panose="030F0702030302020204" pitchFamily="66" charset="0"/>
              </a:rPr>
              <a:t>Use of rats as standard model for the study of nutritional deficiency.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Comic Sans MS" panose="030F0702030302020204" pitchFamily="66" charset="0"/>
              </a:rPr>
              <a:t>Use of guinea pigs for the study of Vitamin C deficiency.</a:t>
            </a:r>
          </a:p>
          <a:p>
            <a:pPr algn="just"/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90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8367" y="409439"/>
            <a:ext cx="5854870" cy="103723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Comic Sans MS" panose="030F0702030302020204" pitchFamily="66" charset="0"/>
              </a:rPr>
              <a:t>Commonly used lab animals</a:t>
            </a:r>
          </a:p>
          <a:p>
            <a:pPr marL="0" indent="0" algn="ctr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orders &amp; species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8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68967"/>
              </p:ext>
            </p:extLst>
          </p:nvPr>
        </p:nvGraphicFramePr>
        <p:xfrm>
          <a:off x="1746913" y="1675050"/>
          <a:ext cx="8966587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729"/>
                <a:gridCol w="2388458"/>
                <a:gridCol w="5486400"/>
              </a:tblGrid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 No.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Class or order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Species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Rodents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Mouse, Rat,</a:t>
                      </a:r>
                      <a:r>
                        <a:rPr lang="en-US" sz="1800" b="1" baseline="0" dirty="0" smtClean="0"/>
                        <a:t> Guinea pig, Hamster and Ferret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Lagomorphs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Rabbits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Canine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Dog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Felines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Cat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Ovine</a:t>
                      </a:r>
                      <a:r>
                        <a:rPr lang="en-US" sz="1800" b="1" baseline="0" dirty="0" smtClean="0"/>
                        <a:t> 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Sheep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6.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Caprine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Goat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7.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Avians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Fowl, Japanese quail, Pigeons etc.</a:t>
                      </a:r>
                      <a:endParaRPr lang="en-US" sz="1800" b="1" dirty="0"/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8.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Amphibia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Frog </a:t>
                      </a:r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9.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Fish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Zebra fish</a:t>
                      </a:r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10.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Non-human primates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Monkeys </a:t>
                      </a:r>
                    </a:p>
                  </a:txBody>
                  <a:tcPr/>
                </a:tc>
              </a:tr>
              <a:tr h="36536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11.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Reptiles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Snakes and lizards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41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2142693" y="454063"/>
            <a:ext cx="8719778" cy="507831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>
                <a:latin typeface="Arial" pitchFamily="34" charset="0"/>
                <a:cs typeface="Arial" pitchFamily="34" charset="0"/>
              </a:rPr>
            </a:br>
            <a:r>
              <a:rPr lang="en-GB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 smtClean="0">
                <a:latin typeface="Arial" pitchFamily="34" charset="0"/>
                <a:cs typeface="Arial" pitchFamily="34" charset="0"/>
              </a:rPr>
              <a:t>Animal </a:t>
            </a:r>
            <a:r>
              <a:rPr lang="en-GB" sz="4000" b="1" dirty="0">
                <a:latin typeface="Arial" pitchFamily="34" charset="0"/>
                <a:cs typeface="Arial" pitchFamily="34" charset="0"/>
              </a:rPr>
              <a:t>Research and </a:t>
            </a:r>
            <a:r>
              <a:rPr lang="en-GB" sz="4000" b="1" dirty="0" smtClean="0">
                <a:latin typeface="Arial" pitchFamily="34" charset="0"/>
                <a:cs typeface="Arial" pitchFamily="34" charset="0"/>
              </a:rPr>
              <a:t>Alternatives</a:t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>
                <a:latin typeface="Arial" pitchFamily="34" charset="0"/>
                <a:cs typeface="Arial" pitchFamily="34" charset="0"/>
              </a:rPr>
            </a:br>
            <a:r>
              <a:rPr lang="en-GB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 smtClean="0">
                <a:latin typeface="Arial" pitchFamily="34" charset="0"/>
                <a:cs typeface="Arial" pitchFamily="34" charset="0"/>
              </a:rPr>
            </a:br>
            <a:r>
              <a:rPr lang="en-GB" sz="4000" b="1" dirty="0">
                <a:latin typeface="Arial" pitchFamily="34" charset="0"/>
                <a:cs typeface="Arial" pitchFamily="34" charset="0"/>
              </a:rPr>
              <a:t/>
            </a:r>
            <a:br>
              <a:rPr lang="en-GB" sz="4000" b="1" dirty="0">
                <a:latin typeface="Arial" pitchFamily="34" charset="0"/>
                <a:cs typeface="Arial" pitchFamily="34" charset="0"/>
              </a:rPr>
            </a:br>
            <a:endParaRPr lang="en-GB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37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1" y="1017807"/>
            <a:ext cx="7666799" cy="5579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35359" y="1268760"/>
            <a:ext cx="864339" cy="523220"/>
          </a:xfrm>
          <a:prstGeom prst="rect">
            <a:avLst/>
          </a:prstGeom>
          <a:solidFill>
            <a:srgbClr val="84D297"/>
          </a:solidFill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Arial" pitchFamily="34" charset="0"/>
                <a:cs typeface="Arial" pitchFamily="34" charset="0"/>
              </a:rPr>
              <a:t>Fish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5361" y="3284984"/>
            <a:ext cx="923651" cy="523220"/>
          </a:xfrm>
          <a:prstGeom prst="rect">
            <a:avLst/>
          </a:prstGeom>
          <a:solidFill>
            <a:srgbClr val="84D297"/>
          </a:solidFill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Arial" pitchFamily="34" charset="0"/>
                <a:cs typeface="Arial" pitchFamily="34" charset="0"/>
              </a:rPr>
              <a:t>Rats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71508" y="5380258"/>
            <a:ext cx="2447595" cy="954107"/>
          </a:xfrm>
          <a:prstGeom prst="rect">
            <a:avLst/>
          </a:prstGeom>
          <a:solidFill>
            <a:srgbClr val="84D2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itchFamily="34" charset="0"/>
                <a:cs typeface="Arial" pitchFamily="34" charset="0"/>
              </a:rPr>
              <a:t>Other Mammals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71508" y="3284359"/>
            <a:ext cx="944489" cy="523220"/>
          </a:xfrm>
          <a:prstGeom prst="rect">
            <a:avLst/>
          </a:prstGeom>
          <a:solidFill>
            <a:srgbClr val="84D297"/>
          </a:solidFill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Arial" pitchFamily="34" charset="0"/>
                <a:cs typeface="Arial" pitchFamily="34" charset="0"/>
              </a:rPr>
              <a:t>Mice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3339" y="5416238"/>
            <a:ext cx="2880319" cy="954107"/>
          </a:xfrm>
          <a:prstGeom prst="rect">
            <a:avLst/>
          </a:prstGeom>
          <a:solidFill>
            <a:srgbClr val="84D2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itchFamily="34" charset="0"/>
                <a:cs typeface="Arial" pitchFamily="34" charset="0"/>
              </a:rPr>
              <a:t>Reptiles / Amphibians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892934" y="1412776"/>
            <a:ext cx="1003801" cy="523220"/>
          </a:xfrm>
          <a:prstGeom prst="rect">
            <a:avLst/>
          </a:prstGeom>
          <a:solidFill>
            <a:srgbClr val="84D297"/>
          </a:solidFill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Arial" pitchFamily="34" charset="0"/>
                <a:cs typeface="Arial" pitchFamily="34" charset="0"/>
              </a:rPr>
              <a:t>Birds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86005" y="275130"/>
            <a:ext cx="8077404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Arial" pitchFamily="34" charset="0"/>
                <a:cs typeface="Arial" pitchFamily="34" charset="0"/>
              </a:rPr>
              <a:t>Which Percentage Applies To Which Animals?</a:t>
            </a:r>
          </a:p>
        </p:txBody>
      </p:sp>
    </p:spTree>
    <p:extLst>
      <p:ext uri="{BB962C8B-B14F-4D97-AF65-F5344CB8AC3E}">
        <p14:creationId xmlns:p14="http://schemas.microsoft.com/office/powerpoint/2010/main" val="409448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753" y="341195"/>
            <a:ext cx="8993873" cy="6405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611897" y="2525123"/>
            <a:ext cx="81624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Arial" pitchFamily="34" charset="0"/>
                <a:cs typeface="Arial" pitchFamily="34" charset="0"/>
              </a:rPr>
              <a:t>Fish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1506" y="1396840"/>
            <a:ext cx="57259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Arial" pitchFamily="34" charset="0"/>
                <a:cs typeface="Arial" pitchFamily="34" charset="0"/>
              </a:rPr>
              <a:t>Rats</a:t>
            </a:r>
          </a:p>
        </p:txBody>
      </p:sp>
      <p:sp>
        <p:nvSpPr>
          <p:cNvPr id="24" name="TextBox 23"/>
          <p:cNvSpPr txBox="1"/>
          <p:nvPr/>
        </p:nvSpPr>
        <p:spPr>
          <a:xfrm rot="21080913">
            <a:off x="6240709" y="1010047"/>
            <a:ext cx="338554" cy="1336150"/>
          </a:xfrm>
          <a:prstGeom prst="rect">
            <a:avLst/>
          </a:prstGeom>
          <a:solidFill>
            <a:srgbClr val="FFFF00"/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en-GB" sz="1000" b="1" dirty="0">
                <a:latin typeface="Arial" pitchFamily="34" charset="0"/>
                <a:cs typeface="Arial" pitchFamily="34" charset="0"/>
              </a:rPr>
              <a:t>Other</a:t>
            </a:r>
            <a:r>
              <a:rPr lang="en-GB" sz="100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GB" sz="1000" b="1" dirty="0" smtClean="0">
                <a:latin typeface="Arial" pitchFamily="34" charset="0"/>
                <a:cs typeface="Arial" pitchFamily="34" charset="0"/>
              </a:rPr>
              <a:t>Mammals</a:t>
            </a:r>
            <a:endParaRPr lang="en-GB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90369" y="3972445"/>
            <a:ext cx="984565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Arial" pitchFamily="34" charset="0"/>
                <a:cs typeface="Arial" pitchFamily="34" charset="0"/>
              </a:rPr>
              <a:t>Mice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8976" y="783667"/>
            <a:ext cx="2880319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itchFamily="34" charset="0"/>
                <a:cs typeface="Arial" pitchFamily="34" charset="0"/>
              </a:rPr>
              <a:t>Reptiles </a:t>
            </a:r>
            <a:r>
              <a:rPr lang="en-GB" sz="1200" b="1" dirty="0" smtClean="0">
                <a:latin typeface="Arial" pitchFamily="34" charset="0"/>
                <a:cs typeface="Arial" pitchFamily="34" charset="0"/>
              </a:rPr>
              <a:t>&amp; Amphibians</a:t>
            </a:r>
            <a:endParaRPr lang="en-GB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41233" y="1084675"/>
            <a:ext cx="577402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rial" pitchFamily="34" charset="0"/>
                <a:cs typeface="Arial" pitchFamily="34" charset="0"/>
              </a:rPr>
              <a:t>Birds</a:t>
            </a:r>
          </a:p>
        </p:txBody>
      </p:sp>
    </p:spTree>
    <p:extLst>
      <p:ext uri="{BB962C8B-B14F-4D97-AF65-F5344CB8AC3E}">
        <p14:creationId xmlns:p14="http://schemas.microsoft.com/office/powerpoint/2010/main" val="69178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608" y="179102"/>
            <a:ext cx="1957464" cy="70609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GB" sz="3200" b="1" dirty="0">
                <a:latin typeface="Arial" pitchFamily="34" charset="0"/>
                <a:cs typeface="Arial" pitchFamily="34" charset="0"/>
              </a:rPr>
              <a:t>The 3Rs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2739554"/>
            <a:ext cx="8126252" cy="325181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2224088" indent="-2224088" algn="just"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Refinement </a:t>
            </a:r>
            <a:r>
              <a:rPr lang="ar-IQ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GB" dirty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inding </a:t>
            </a:r>
            <a:r>
              <a:rPr lang="en-GB" dirty="0">
                <a:latin typeface="Arial" pitchFamily="34" charset="0"/>
                <a:cs typeface="Arial" pitchFamily="34" charset="0"/>
              </a:rPr>
              <a:t>ways of making animals’ lives better in labs, this can include toys for animals or better training for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technicians</a:t>
            </a:r>
            <a:endParaRPr lang="ar-IQ" dirty="0" smtClean="0">
              <a:latin typeface="Arial" pitchFamily="34" charset="0"/>
              <a:cs typeface="Arial" pitchFamily="34" charset="0"/>
            </a:endParaRPr>
          </a:p>
          <a:p>
            <a:pPr marL="2170113" indent="-2170113">
              <a:buNone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Reduction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dirty="0" smtClean="0">
                <a:latin typeface="Arial" pitchFamily="34" charset="0"/>
                <a:cs typeface="Arial" pitchFamily="34" charset="0"/>
              </a:rPr>
              <a:t>:  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Using </a:t>
            </a:r>
            <a:r>
              <a:rPr lang="en-GB" dirty="0">
                <a:latin typeface="Arial" pitchFamily="34" charset="0"/>
                <a:cs typeface="Arial" pitchFamily="34" charset="0"/>
              </a:rPr>
              <a:t>as few animals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to control as </a:t>
            </a:r>
            <a:r>
              <a:rPr lang="en-GB" dirty="0">
                <a:latin typeface="Arial" pitchFamily="34" charset="0"/>
                <a:cs typeface="Arial" pitchFamily="34" charset="0"/>
              </a:rPr>
              <a:t>possible to get good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results</a:t>
            </a:r>
            <a:endParaRPr lang="ar-IQ" dirty="0" smtClean="0">
              <a:latin typeface="Arial" pitchFamily="34" charset="0"/>
              <a:cs typeface="Arial" pitchFamily="34" charset="0"/>
            </a:endParaRPr>
          </a:p>
          <a:p>
            <a:pPr marL="2170113" indent="-2170113">
              <a:buNone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Replacement</a:t>
            </a:r>
            <a:r>
              <a:rPr lang="ar-IQ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Using </a:t>
            </a:r>
            <a:r>
              <a:rPr lang="en-GB" dirty="0">
                <a:latin typeface="Arial" pitchFamily="34" charset="0"/>
                <a:cs typeface="Arial" pitchFamily="34" charset="0"/>
              </a:rPr>
              <a:t>non-animal alternatives </a:t>
            </a:r>
            <a:r>
              <a:rPr lang="ar-IQ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wherever </a:t>
            </a:r>
            <a:r>
              <a:rPr lang="en-GB" dirty="0">
                <a:latin typeface="Arial" pitchFamily="34" charset="0"/>
                <a:cs typeface="Arial" pitchFamily="34" charset="0"/>
              </a:rPr>
              <a:t>they exist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335360" y="957201"/>
            <a:ext cx="11710533" cy="1384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GB" sz="2800" dirty="0">
                <a:latin typeface="Arial" pitchFamily="34" charset="0"/>
                <a:cs typeface="Arial" pitchFamily="34" charset="0"/>
              </a:rPr>
              <a:t>The 3Rs are principles of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prepared by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scientist by </a:t>
            </a:r>
            <a:r>
              <a:rPr lang="en-GB" sz="2800" dirty="0">
                <a:latin typeface="Arial" pitchFamily="34" charset="0"/>
                <a:cs typeface="Arial" pitchFamily="34" charset="0"/>
              </a:rPr>
              <a:t>scientists to improve animal welfare and scientific accuracy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ar-IQ" sz="2800" dirty="0" smtClean="0"/>
              <a:t>مبادئ </a:t>
            </a:r>
            <a:r>
              <a:rPr lang="ar-IQ" sz="2800" dirty="0"/>
              <a:t>الثلاثة للعلوم الجيدة التي وضعها العلماء لتحسين رعاية الحيوان والدقة العلمية.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www.understandinganimalresearch.org.uk/assets/img/ABD6E80D-03E9-3EE8-0F3214BC7A366A6B/large/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53"/>
          <a:stretch/>
        </p:blipFill>
        <p:spPr bwMode="auto">
          <a:xfrm>
            <a:off x="8562320" y="2411008"/>
            <a:ext cx="3497221" cy="3703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38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651"/>
            <a:ext cx="10515600" cy="551368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The most important factor in selection of species is used the most population in previous studies.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latin typeface="Comic Sans MS" panose="030F0702030302020204" pitchFamily="66" charset="0"/>
              </a:rPr>
              <a:t>If there are no pervious study so </a:t>
            </a:r>
            <a:r>
              <a:rPr lang="en-US" sz="2400" dirty="0" smtClean="0">
                <a:latin typeface="Comic Sans MS" panose="030F0702030302020204" pitchFamily="66" charset="0"/>
              </a:rPr>
              <a:t>initially </a:t>
            </a:r>
            <a:r>
              <a:rPr lang="en-US" sz="2400" dirty="0">
                <a:latin typeface="Comic Sans MS" panose="030F0702030302020204" pitchFamily="66" charset="0"/>
              </a:rPr>
              <a:t>mice, rats, guinea pigs, rabbits and hamsters should be used for screening.</a:t>
            </a:r>
            <a:r>
              <a:rPr lang="ar-IQ" sz="2400" dirty="0">
                <a:latin typeface="Comic Sans MS" panose="030F0702030302020204" pitchFamily="66" charset="0"/>
              </a:rPr>
              <a:t>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The experiment should be continued if results are satisfactory.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If our results are </a:t>
            </a:r>
            <a:r>
              <a:rPr lang="en-US" sz="2400" dirty="0" smtClean="0">
                <a:latin typeface="Comic Sans MS" panose="030F0702030302020204" pitchFamily="66" charset="0"/>
              </a:rPr>
              <a:t>satisfy on lab animals as (pilot study), </a:t>
            </a:r>
            <a:r>
              <a:rPr lang="en-US" sz="2400" dirty="0" smtClean="0">
                <a:latin typeface="Comic Sans MS" panose="030F0702030302020204" pitchFamily="66" charset="0"/>
              </a:rPr>
              <a:t>then the experiment can be extended on dogs or non-human primates like monkey.</a:t>
            </a:r>
            <a:endParaRPr lang="en-US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Note: When </a:t>
            </a:r>
            <a:r>
              <a:rPr lang="en-US" sz="2400" dirty="0">
                <a:latin typeface="Comic Sans MS" panose="030F0702030302020204" pitchFamily="66" charset="0"/>
              </a:rPr>
              <a:t>result of any experiment is to be projected on human being, serious consideration is to be given on selection of animals.</a:t>
            </a:r>
          </a:p>
          <a:p>
            <a:pPr algn="ctr" rtl="1"/>
            <a:r>
              <a:rPr lang="ar-IQ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عندما يتم إسقاط نتيجة أي تجربة على البشر، يجب أن يؤخذ على محمل الجد اختيار الحيوانات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9665" y="255422"/>
            <a:ext cx="10407016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just"/>
            <a:r>
              <a:rPr lang="en-US" sz="3200" b="1" dirty="0" smtClean="0">
                <a:latin typeface="Comic Sans MS" panose="030F0702030302020204" pitchFamily="66" charset="0"/>
              </a:rPr>
              <a:t>How select suitable animal species for my study  </a:t>
            </a:r>
            <a:endParaRPr lang="en-US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83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937</Words>
  <Application>Microsoft Office PowerPoint</Application>
  <PresentationFormat>Custom</PresentationFormat>
  <Paragraphs>131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Why are animals used?</vt:lpstr>
      <vt:lpstr>PowerPoint Presentation</vt:lpstr>
      <vt:lpstr>PowerPoint Presentation</vt:lpstr>
      <vt:lpstr>    Animal Research and Alternatives    </vt:lpstr>
      <vt:lpstr>PowerPoint Presentation</vt:lpstr>
      <vt:lpstr>PowerPoint Presentation</vt:lpstr>
      <vt:lpstr>The 3Rs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K.G.mandal</dc:creator>
  <cp:lastModifiedBy>king</cp:lastModifiedBy>
  <cp:revision>41</cp:revision>
  <dcterms:created xsi:type="dcterms:W3CDTF">2020-12-02T15:09:00Z</dcterms:created>
  <dcterms:modified xsi:type="dcterms:W3CDTF">2025-03-04T06:22:12Z</dcterms:modified>
</cp:coreProperties>
</file>