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47" r:id="rId1"/>
  </p:sldMasterIdLst>
  <p:notesMasterIdLst>
    <p:notesMasterId r:id="rId46"/>
  </p:notesMasterIdLst>
  <p:sldIdLst>
    <p:sldId id="276" r:id="rId2"/>
    <p:sldId id="258" r:id="rId3"/>
    <p:sldId id="266" r:id="rId4"/>
    <p:sldId id="262" r:id="rId5"/>
    <p:sldId id="257" r:id="rId6"/>
    <p:sldId id="315" r:id="rId7"/>
    <p:sldId id="285" r:id="rId8"/>
    <p:sldId id="286" r:id="rId9"/>
    <p:sldId id="287" r:id="rId10"/>
    <p:sldId id="288" r:id="rId11"/>
    <p:sldId id="289" r:id="rId12"/>
    <p:sldId id="290" r:id="rId13"/>
    <p:sldId id="291" r:id="rId14"/>
    <p:sldId id="292" r:id="rId15"/>
    <p:sldId id="277" r:id="rId16"/>
    <p:sldId id="283" r:id="rId17"/>
    <p:sldId id="284" r:id="rId18"/>
    <p:sldId id="278" r:id="rId19"/>
    <p:sldId id="279" r:id="rId20"/>
    <p:sldId id="280" r:id="rId21"/>
    <p:sldId id="281" r:id="rId22"/>
    <p:sldId id="293" r:id="rId23"/>
    <p:sldId id="294" r:id="rId24"/>
    <p:sldId id="295" r:id="rId25"/>
    <p:sldId id="296" r:id="rId26"/>
    <p:sldId id="297" r:id="rId27"/>
    <p:sldId id="305" r:id="rId28"/>
    <p:sldId id="306" r:id="rId29"/>
    <p:sldId id="307" r:id="rId30"/>
    <p:sldId id="308" r:id="rId31"/>
    <p:sldId id="309" r:id="rId32"/>
    <p:sldId id="310" r:id="rId33"/>
    <p:sldId id="311" r:id="rId34"/>
    <p:sldId id="312" r:id="rId35"/>
    <p:sldId id="313" r:id="rId36"/>
    <p:sldId id="314" r:id="rId37"/>
    <p:sldId id="298" r:id="rId38"/>
    <p:sldId id="299" r:id="rId39"/>
    <p:sldId id="300" r:id="rId40"/>
    <p:sldId id="301" r:id="rId41"/>
    <p:sldId id="302" r:id="rId42"/>
    <p:sldId id="303" r:id="rId43"/>
    <p:sldId id="304" r:id="rId44"/>
    <p:sldId id="282" r:id="rId45"/>
  </p:sldIdLst>
  <p:sldSz cx="13444538" cy="7562850"/>
  <p:notesSz cx="6888163" cy="10018713"/>
  <p:embeddedFontLst>
    <p:embeddedFont>
      <p:font typeface="Arabic Typesetting" pitchFamily="66" charset="-78"/>
      <p:regular r:id="rId47"/>
    </p:embeddedFont>
    <p:embeddedFont>
      <p:font typeface="Wingdings 3" pitchFamily="18" charset="2"/>
      <p:regular r:id="rId48"/>
    </p:embeddedFont>
    <p:embeddedFont>
      <p:font typeface="Tahoma" pitchFamily="34" charset="0"/>
      <p:regular r:id="rId49"/>
      <p:bold r:id="rId50"/>
    </p:embeddedFont>
    <p:embeddedFont>
      <p:font typeface="Sakkal Majalla" pitchFamily="2" charset="-78"/>
      <p:regular r:id="rId51"/>
      <p:bold r:id="rId52"/>
    </p:embeddedFont>
    <p:embeddedFont>
      <p:font typeface="Trebuchet MS" pitchFamily="34" charset="0"/>
      <p:regular r:id="rId53"/>
      <p:bold r:id="rId54"/>
      <p:italic r:id="rId55"/>
      <p:boldItalic r:id="rId56"/>
    </p:embeddedFont>
    <p:embeddedFont>
      <p:font typeface="Simplified Arabic" pitchFamily="18" charset="-78"/>
      <p:regular r:id="rId57"/>
      <p:bold r:id="rId58"/>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382" userDrawn="1">
          <p15:clr>
            <a:srgbClr val="A4A3A4"/>
          </p15:clr>
        </p15:guide>
        <p15:guide id="2" pos="423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0066"/>
    <a:srgbClr val="FF33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80" d="100"/>
          <a:sy n="80" d="100"/>
        </p:scale>
        <p:origin x="0" y="-84"/>
      </p:cViewPr>
      <p:guideLst>
        <p:guide orient="horz" pos="2382"/>
        <p:guide pos="4235"/>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font" Target="fonts/font9.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8.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7.fntdata"/><Relationship Id="rId58"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3.fntdata"/><Relationship Id="rId57" Type="http://schemas.openxmlformats.org/officeDocument/2006/relationships/font" Target="fonts/font11.fntdata"/><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6.fntdata"/><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2.fntdata"/><Relationship Id="rId56" Type="http://schemas.openxmlformats.org/officeDocument/2006/relationships/font" Target="fonts/font10.fntdata"/><Relationship Id="rId8" Type="http://schemas.openxmlformats.org/officeDocument/2006/relationships/slide" Target="slides/slide7.xml"/><Relationship Id="rId51" Type="http://schemas.openxmlformats.org/officeDocument/2006/relationships/font" Target="fonts/font5.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8817" y="4758889"/>
            <a:ext cx="5510530" cy="4508421"/>
          </a:xfrm>
          <a:prstGeom prst="rect">
            <a:avLst/>
          </a:prstGeom>
          <a:noFill/>
          <a:ln>
            <a:noFill/>
          </a:ln>
        </p:spPr>
        <p:txBody>
          <a:bodyPr spcFirstLastPara="1" wrap="square" lIns="96591" tIns="96591" rIns="96591" bIns="96591"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xmlns="" val="126199983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8817" y="4758889"/>
            <a:ext cx="5510530" cy="4508421"/>
          </a:xfrm>
          <a:prstGeom prst="rect">
            <a:avLst/>
          </a:prstGeom>
        </p:spPr>
        <p:txBody>
          <a:bodyPr spcFirstLastPara="1" wrap="square" lIns="96591" tIns="96591" rIns="96591" bIns="96591" anchor="t" anchorCtr="0">
            <a:noAutofit/>
          </a:bodyPr>
          <a:lstStyle/>
          <a:p>
            <a:pPr marL="0" indent="0">
              <a:buNone/>
            </a:pPr>
            <a:endParaRPr dirty="0"/>
          </a:p>
        </p:txBody>
      </p:sp>
      <p:sp>
        <p:nvSpPr>
          <p:cNvPr id="88" name="Google Shape;88;p2: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34475324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8817" y="4758889"/>
            <a:ext cx="5510530" cy="4508421"/>
          </a:xfrm>
          <a:prstGeom prst="rect">
            <a:avLst/>
          </a:prstGeom>
        </p:spPr>
        <p:txBody>
          <a:bodyPr spcFirstLastPara="1" wrap="square" lIns="96591" tIns="96591" rIns="96591" bIns="96591" anchor="t" anchorCtr="0">
            <a:noAutofit/>
          </a:bodyPr>
          <a:lstStyle/>
          <a:p>
            <a:pPr marL="0" indent="0">
              <a:buNone/>
            </a:pPr>
            <a:endParaRPr dirty="0"/>
          </a:p>
        </p:txBody>
      </p:sp>
      <p:sp>
        <p:nvSpPr>
          <p:cNvPr id="88" name="Google Shape;88;p2: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3663327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8817" y="4758889"/>
            <a:ext cx="5510530" cy="4508421"/>
          </a:xfrm>
          <a:prstGeom prst="rect">
            <a:avLst/>
          </a:prstGeom>
        </p:spPr>
        <p:txBody>
          <a:bodyPr spcFirstLastPara="1" wrap="square" lIns="96591" tIns="96591" rIns="96591" bIns="96591" anchor="t" anchorCtr="0">
            <a:noAutofit/>
          </a:bodyPr>
          <a:lstStyle/>
          <a:p>
            <a:pPr marL="0" indent="0">
              <a:buNone/>
            </a:pPr>
            <a:endParaRPr/>
          </a:p>
        </p:txBody>
      </p:sp>
      <p:sp>
        <p:nvSpPr>
          <p:cNvPr id="88" name="Google Shape;88;p2: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16663371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8817" y="4758889"/>
            <a:ext cx="5510530" cy="4508421"/>
          </a:xfrm>
          <a:prstGeom prst="rect">
            <a:avLst/>
          </a:prstGeom>
        </p:spPr>
        <p:txBody>
          <a:bodyPr spcFirstLastPara="1" wrap="square" lIns="96591" tIns="96591" rIns="96591" bIns="96591" anchor="t" anchorCtr="0">
            <a:noAutofit/>
          </a:bodyPr>
          <a:lstStyle/>
          <a:p>
            <a:pPr marL="0" indent="0">
              <a:buNone/>
            </a:pPr>
            <a:endParaRPr/>
          </a:p>
        </p:txBody>
      </p:sp>
      <p:sp>
        <p:nvSpPr>
          <p:cNvPr id="88" name="Google Shape;88;p2: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3330184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9337"/>
            <a:ext cx="13444538" cy="757218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661894" y="2651667"/>
            <a:ext cx="8564868" cy="1815505"/>
          </a:xfrm>
        </p:spPr>
        <p:txBody>
          <a:bodyPr anchor="b">
            <a:noAutofit/>
          </a:bodyPr>
          <a:lstStyle>
            <a:lvl1pPr algn="r">
              <a:defRPr sz="5955">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661894" y="4467169"/>
            <a:ext cx="8564868" cy="1209636"/>
          </a:xfrm>
        </p:spPr>
        <p:txBody>
          <a:bodyPr anchor="t"/>
          <a:lstStyle>
            <a:lvl1pPr marL="0" indent="0" algn="r">
              <a:buNone/>
              <a:defRPr>
                <a:solidFill>
                  <a:schemeClr val="tx1">
                    <a:lumMod val="50000"/>
                    <a:lumOff val="50000"/>
                  </a:schemeClr>
                </a:solidFill>
              </a:defRPr>
            </a:lvl1pPr>
            <a:lvl2pPr marL="504154" indent="0" algn="ctr">
              <a:buNone/>
              <a:defRPr>
                <a:solidFill>
                  <a:schemeClr val="tx1">
                    <a:tint val="75000"/>
                  </a:schemeClr>
                </a:solidFill>
              </a:defRPr>
            </a:lvl2pPr>
            <a:lvl3pPr marL="1008309" indent="0" algn="ctr">
              <a:buNone/>
              <a:defRPr>
                <a:solidFill>
                  <a:schemeClr val="tx1">
                    <a:tint val="75000"/>
                  </a:schemeClr>
                </a:solidFill>
              </a:defRPr>
            </a:lvl3pPr>
            <a:lvl4pPr marL="1512463" indent="0" algn="ctr">
              <a:buNone/>
              <a:defRPr>
                <a:solidFill>
                  <a:schemeClr val="tx1">
                    <a:tint val="75000"/>
                  </a:schemeClr>
                </a:solidFill>
              </a:defRPr>
            </a:lvl4pPr>
            <a:lvl5pPr marL="2016618" indent="0" algn="ctr">
              <a:buNone/>
              <a:defRPr>
                <a:solidFill>
                  <a:schemeClr val="tx1">
                    <a:tint val="75000"/>
                  </a:schemeClr>
                </a:solidFill>
              </a:defRPr>
            </a:lvl5pPr>
            <a:lvl6pPr marL="2520772" indent="0" algn="ctr">
              <a:buNone/>
              <a:defRPr>
                <a:solidFill>
                  <a:schemeClr val="tx1">
                    <a:tint val="75000"/>
                  </a:schemeClr>
                </a:solidFill>
              </a:defRPr>
            </a:lvl6pPr>
            <a:lvl7pPr marL="3024927" indent="0" algn="ctr">
              <a:buNone/>
              <a:defRPr>
                <a:solidFill>
                  <a:schemeClr val="tx1">
                    <a:tint val="75000"/>
                  </a:schemeClr>
                </a:solidFill>
              </a:defRPr>
            </a:lvl7pPr>
            <a:lvl8pPr marL="3529081" indent="0" algn="ctr">
              <a:buNone/>
              <a:defRPr>
                <a:solidFill>
                  <a:schemeClr val="tx1">
                    <a:tint val="75000"/>
                  </a:schemeClr>
                </a:solidFill>
              </a:defRPr>
            </a:lvl8pPr>
            <a:lvl9pPr marL="4033236"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000000-1234-1234-1234-123412341234}" type="slidenum">
              <a:rPr lang="en-US" smtClean="0"/>
              <a:pPr/>
              <a:t>‹#›</a:t>
            </a:fld>
            <a:endParaRPr lang="en-US"/>
          </a:p>
        </p:txBody>
      </p:sp>
    </p:spTree>
    <p:extLst>
      <p:ext uri="{BB962C8B-B14F-4D97-AF65-F5344CB8AC3E}">
        <p14:creationId xmlns:p14="http://schemas.microsoft.com/office/powerpoint/2010/main" xmlns="" val="3386341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746920" y="672254"/>
            <a:ext cx="9479842" cy="3753414"/>
          </a:xfrm>
        </p:spPr>
        <p:txBody>
          <a:bodyPr anchor="ctr">
            <a:normAutofit/>
          </a:bodyPr>
          <a:lstStyle>
            <a:lvl1pPr algn="l">
              <a:defRPr sz="4852" b="0" cap="none"/>
            </a:lvl1pPr>
          </a:lstStyle>
          <a:p>
            <a:r>
              <a:rPr lang="en-US"/>
              <a:t>Click to edit Master title style</a:t>
            </a:r>
            <a:endParaRPr lang="en-US" dirty="0"/>
          </a:p>
        </p:txBody>
      </p:sp>
      <p:sp>
        <p:nvSpPr>
          <p:cNvPr id="3" name="Text Placeholder 2"/>
          <p:cNvSpPr>
            <a:spLocks noGrp="1"/>
          </p:cNvSpPr>
          <p:nvPr>
            <p:ph type="body" idx="1"/>
          </p:nvPr>
        </p:nvSpPr>
        <p:spPr>
          <a:xfrm>
            <a:off x="746920" y="4929858"/>
            <a:ext cx="9479842" cy="1732422"/>
          </a:xfrm>
        </p:spPr>
        <p:txBody>
          <a:bodyPr anchor="ctr">
            <a:normAutofit/>
          </a:bodyPr>
          <a:lstStyle>
            <a:lvl1pPr marL="0" indent="0" algn="l">
              <a:buNone/>
              <a:defRPr sz="1985">
                <a:solidFill>
                  <a:schemeClr val="tx1">
                    <a:lumMod val="75000"/>
                    <a:lumOff val="25000"/>
                  </a:schemeClr>
                </a:solidFill>
              </a:defRPr>
            </a:lvl1pPr>
            <a:lvl2pPr marL="504154" indent="0">
              <a:buNone/>
              <a:defRPr sz="1985">
                <a:solidFill>
                  <a:schemeClr val="tx1">
                    <a:tint val="75000"/>
                  </a:schemeClr>
                </a:solidFill>
              </a:defRPr>
            </a:lvl2pPr>
            <a:lvl3pPr marL="1008309" indent="0">
              <a:buNone/>
              <a:defRPr sz="1764">
                <a:solidFill>
                  <a:schemeClr val="tx1">
                    <a:tint val="75000"/>
                  </a:schemeClr>
                </a:solidFill>
              </a:defRPr>
            </a:lvl3pPr>
            <a:lvl4pPr marL="1512463" indent="0">
              <a:buNone/>
              <a:defRPr sz="1544">
                <a:solidFill>
                  <a:schemeClr val="tx1">
                    <a:tint val="75000"/>
                  </a:schemeClr>
                </a:solidFill>
              </a:defRPr>
            </a:lvl4pPr>
            <a:lvl5pPr marL="2016618" indent="0">
              <a:buNone/>
              <a:defRPr sz="1544">
                <a:solidFill>
                  <a:schemeClr val="tx1">
                    <a:tint val="75000"/>
                  </a:schemeClr>
                </a:solidFill>
              </a:defRPr>
            </a:lvl5pPr>
            <a:lvl6pPr marL="2520772" indent="0">
              <a:buNone/>
              <a:defRPr sz="1544">
                <a:solidFill>
                  <a:schemeClr val="tx1">
                    <a:tint val="75000"/>
                  </a:schemeClr>
                </a:solidFill>
              </a:defRPr>
            </a:lvl6pPr>
            <a:lvl7pPr marL="3024927" indent="0">
              <a:buNone/>
              <a:defRPr sz="1544">
                <a:solidFill>
                  <a:schemeClr val="tx1">
                    <a:tint val="75000"/>
                  </a:schemeClr>
                </a:solidFill>
              </a:defRPr>
            </a:lvl7pPr>
            <a:lvl8pPr marL="3529081" indent="0">
              <a:buNone/>
              <a:defRPr sz="1544">
                <a:solidFill>
                  <a:schemeClr val="tx1">
                    <a:tint val="75000"/>
                  </a:schemeClr>
                </a:solidFill>
              </a:defRPr>
            </a:lvl8pPr>
            <a:lvl9pPr marL="4033236" indent="0">
              <a:buNone/>
              <a:defRPr sz="1544">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000000-1234-1234-1234-123412341234}" type="slidenum">
              <a:rPr lang="en-US" smtClean="0"/>
              <a:pPr/>
              <a:t>‹#›</a:t>
            </a:fld>
            <a:endParaRPr lang="en-US"/>
          </a:p>
        </p:txBody>
      </p:sp>
    </p:spTree>
    <p:extLst>
      <p:ext uri="{BB962C8B-B14F-4D97-AF65-F5344CB8AC3E}">
        <p14:creationId xmlns:p14="http://schemas.microsoft.com/office/powerpoint/2010/main" xmlns="" val="1849739471"/>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27014" y="672253"/>
            <a:ext cx="8925680" cy="3333256"/>
          </a:xfrm>
        </p:spPr>
        <p:txBody>
          <a:bodyPr anchor="ctr">
            <a:normAutofit/>
          </a:bodyPr>
          <a:lstStyle>
            <a:lvl1pPr algn="l">
              <a:defRPr sz="4852"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506489" y="4005510"/>
            <a:ext cx="7966731" cy="420158"/>
          </a:xfrm>
        </p:spPr>
        <p:txBody>
          <a:bodyPr anchor="ctr">
            <a:noAutofit/>
          </a:bodyPr>
          <a:lstStyle>
            <a:lvl1pPr marL="0" indent="0">
              <a:buFontTx/>
              <a:buNone/>
              <a:defRPr sz="1764">
                <a:solidFill>
                  <a:schemeClr val="tx1">
                    <a:lumMod val="50000"/>
                    <a:lumOff val="50000"/>
                  </a:schemeClr>
                </a:solidFill>
              </a:defRPr>
            </a:lvl1pPr>
            <a:lvl2pPr marL="504154" indent="0">
              <a:buFontTx/>
              <a:buNone/>
              <a:defRPr/>
            </a:lvl2pPr>
            <a:lvl3pPr marL="1008309" indent="0">
              <a:buFontTx/>
              <a:buNone/>
              <a:defRPr/>
            </a:lvl3pPr>
            <a:lvl4pPr marL="1512463" indent="0">
              <a:buFontTx/>
              <a:buNone/>
              <a:defRPr/>
            </a:lvl4pPr>
            <a:lvl5pPr marL="2016618" indent="0">
              <a:buFontTx/>
              <a:buNone/>
              <a:defRPr/>
            </a:lvl5pPr>
          </a:lstStyle>
          <a:p>
            <a:pPr lvl="0"/>
            <a:r>
              <a:rPr lang="en-US"/>
              <a:t>Click to edit Master text styles</a:t>
            </a:r>
          </a:p>
        </p:txBody>
      </p:sp>
      <p:sp>
        <p:nvSpPr>
          <p:cNvPr id="3" name="Text Placeholder 2"/>
          <p:cNvSpPr>
            <a:spLocks noGrp="1"/>
          </p:cNvSpPr>
          <p:nvPr>
            <p:ph type="body" idx="1"/>
          </p:nvPr>
        </p:nvSpPr>
        <p:spPr>
          <a:xfrm>
            <a:off x="746920" y="4929858"/>
            <a:ext cx="9479842" cy="1732422"/>
          </a:xfrm>
        </p:spPr>
        <p:txBody>
          <a:bodyPr anchor="ctr">
            <a:normAutofit/>
          </a:bodyPr>
          <a:lstStyle>
            <a:lvl1pPr marL="0" indent="0" algn="l">
              <a:buNone/>
              <a:defRPr sz="1985">
                <a:solidFill>
                  <a:schemeClr val="tx1">
                    <a:lumMod val="75000"/>
                    <a:lumOff val="25000"/>
                  </a:schemeClr>
                </a:solidFill>
              </a:defRPr>
            </a:lvl1pPr>
            <a:lvl2pPr marL="504154" indent="0">
              <a:buNone/>
              <a:defRPr sz="1985">
                <a:solidFill>
                  <a:schemeClr val="tx1">
                    <a:tint val="75000"/>
                  </a:schemeClr>
                </a:solidFill>
              </a:defRPr>
            </a:lvl2pPr>
            <a:lvl3pPr marL="1008309" indent="0">
              <a:buNone/>
              <a:defRPr sz="1764">
                <a:solidFill>
                  <a:schemeClr val="tx1">
                    <a:tint val="75000"/>
                  </a:schemeClr>
                </a:solidFill>
              </a:defRPr>
            </a:lvl3pPr>
            <a:lvl4pPr marL="1512463" indent="0">
              <a:buNone/>
              <a:defRPr sz="1544">
                <a:solidFill>
                  <a:schemeClr val="tx1">
                    <a:tint val="75000"/>
                  </a:schemeClr>
                </a:solidFill>
              </a:defRPr>
            </a:lvl4pPr>
            <a:lvl5pPr marL="2016618" indent="0">
              <a:buNone/>
              <a:defRPr sz="1544">
                <a:solidFill>
                  <a:schemeClr val="tx1">
                    <a:tint val="75000"/>
                  </a:schemeClr>
                </a:solidFill>
              </a:defRPr>
            </a:lvl5pPr>
            <a:lvl6pPr marL="2520772" indent="0">
              <a:buNone/>
              <a:defRPr sz="1544">
                <a:solidFill>
                  <a:schemeClr val="tx1">
                    <a:tint val="75000"/>
                  </a:schemeClr>
                </a:solidFill>
              </a:defRPr>
            </a:lvl6pPr>
            <a:lvl7pPr marL="3024927" indent="0">
              <a:buNone/>
              <a:defRPr sz="1544">
                <a:solidFill>
                  <a:schemeClr val="tx1">
                    <a:tint val="75000"/>
                  </a:schemeClr>
                </a:solidFill>
              </a:defRPr>
            </a:lvl7pPr>
            <a:lvl8pPr marL="3529081" indent="0">
              <a:buNone/>
              <a:defRPr sz="1544">
                <a:solidFill>
                  <a:schemeClr val="tx1">
                    <a:tint val="75000"/>
                  </a:schemeClr>
                </a:solidFill>
              </a:defRPr>
            </a:lvl8pPr>
            <a:lvl9pPr marL="4033236" indent="0">
              <a:buNone/>
              <a:defRPr sz="1544">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000000-1234-1234-1234-123412341234}" type="slidenum">
              <a:rPr lang="en-US" smtClean="0"/>
              <a:pPr/>
              <a:t>‹#›</a:t>
            </a:fld>
            <a:endParaRPr lang="en-US"/>
          </a:p>
        </p:txBody>
      </p:sp>
      <p:sp>
        <p:nvSpPr>
          <p:cNvPr id="24" name="TextBox 23"/>
          <p:cNvSpPr txBox="1"/>
          <p:nvPr/>
        </p:nvSpPr>
        <p:spPr>
          <a:xfrm>
            <a:off x="597539" y="871611"/>
            <a:ext cx="672227" cy="644878"/>
          </a:xfrm>
          <a:prstGeom prst="rect">
            <a:avLst/>
          </a:prstGeom>
        </p:spPr>
        <p:txBody>
          <a:bodyPr vert="horz" lIns="100834" tIns="50417" rIns="100834" bIns="50417" rtlCol="0" anchor="ctr">
            <a:noAutofit/>
          </a:bodyPr>
          <a:lstStyle/>
          <a:p>
            <a:pPr lvl="0"/>
            <a:r>
              <a:rPr lang="en-US" sz="8822"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9806629" y="3183230"/>
            <a:ext cx="672227" cy="644878"/>
          </a:xfrm>
          <a:prstGeom prst="rect">
            <a:avLst/>
          </a:prstGeom>
        </p:spPr>
        <p:txBody>
          <a:bodyPr vert="horz" lIns="100834" tIns="50417" rIns="100834" bIns="50417" rtlCol="0" anchor="ctr">
            <a:noAutofit/>
          </a:bodyPr>
          <a:lstStyle/>
          <a:p>
            <a:pPr lvl="0"/>
            <a:r>
              <a:rPr lang="en-US" sz="8822"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xmlns="" val="4186023335"/>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746920" y="2130553"/>
            <a:ext cx="9479842" cy="2862216"/>
          </a:xfrm>
        </p:spPr>
        <p:txBody>
          <a:bodyPr anchor="b">
            <a:normAutofit/>
          </a:bodyPr>
          <a:lstStyle>
            <a:lvl1pPr algn="l">
              <a:defRPr sz="4852" b="0" cap="none"/>
            </a:lvl1pPr>
          </a:lstStyle>
          <a:p>
            <a:r>
              <a:rPr lang="en-US"/>
              <a:t>Click to edit Master title style</a:t>
            </a:r>
            <a:endParaRPr lang="en-US" dirty="0"/>
          </a:p>
        </p:txBody>
      </p:sp>
      <p:sp>
        <p:nvSpPr>
          <p:cNvPr id="3" name="Text Placeholder 2"/>
          <p:cNvSpPr>
            <a:spLocks noGrp="1"/>
          </p:cNvSpPr>
          <p:nvPr>
            <p:ph type="body" idx="1"/>
          </p:nvPr>
        </p:nvSpPr>
        <p:spPr>
          <a:xfrm>
            <a:off x="746920" y="4992769"/>
            <a:ext cx="9479842" cy="1669511"/>
          </a:xfrm>
        </p:spPr>
        <p:txBody>
          <a:bodyPr anchor="t">
            <a:normAutofit/>
          </a:bodyPr>
          <a:lstStyle>
            <a:lvl1pPr marL="0" indent="0" algn="l">
              <a:buNone/>
              <a:defRPr sz="1985">
                <a:solidFill>
                  <a:schemeClr val="tx1">
                    <a:lumMod val="75000"/>
                    <a:lumOff val="25000"/>
                  </a:schemeClr>
                </a:solidFill>
              </a:defRPr>
            </a:lvl1pPr>
            <a:lvl2pPr marL="504154" indent="0">
              <a:buNone/>
              <a:defRPr sz="1985">
                <a:solidFill>
                  <a:schemeClr val="tx1">
                    <a:tint val="75000"/>
                  </a:schemeClr>
                </a:solidFill>
              </a:defRPr>
            </a:lvl2pPr>
            <a:lvl3pPr marL="1008309" indent="0">
              <a:buNone/>
              <a:defRPr sz="1764">
                <a:solidFill>
                  <a:schemeClr val="tx1">
                    <a:tint val="75000"/>
                  </a:schemeClr>
                </a:solidFill>
              </a:defRPr>
            </a:lvl3pPr>
            <a:lvl4pPr marL="1512463" indent="0">
              <a:buNone/>
              <a:defRPr sz="1544">
                <a:solidFill>
                  <a:schemeClr val="tx1">
                    <a:tint val="75000"/>
                  </a:schemeClr>
                </a:solidFill>
              </a:defRPr>
            </a:lvl4pPr>
            <a:lvl5pPr marL="2016618" indent="0">
              <a:buNone/>
              <a:defRPr sz="1544">
                <a:solidFill>
                  <a:schemeClr val="tx1">
                    <a:tint val="75000"/>
                  </a:schemeClr>
                </a:solidFill>
              </a:defRPr>
            </a:lvl5pPr>
            <a:lvl6pPr marL="2520772" indent="0">
              <a:buNone/>
              <a:defRPr sz="1544">
                <a:solidFill>
                  <a:schemeClr val="tx1">
                    <a:tint val="75000"/>
                  </a:schemeClr>
                </a:solidFill>
              </a:defRPr>
            </a:lvl6pPr>
            <a:lvl7pPr marL="3024927" indent="0">
              <a:buNone/>
              <a:defRPr sz="1544">
                <a:solidFill>
                  <a:schemeClr val="tx1">
                    <a:tint val="75000"/>
                  </a:schemeClr>
                </a:solidFill>
              </a:defRPr>
            </a:lvl7pPr>
            <a:lvl8pPr marL="3529081" indent="0">
              <a:buNone/>
              <a:defRPr sz="1544">
                <a:solidFill>
                  <a:schemeClr val="tx1">
                    <a:tint val="75000"/>
                  </a:schemeClr>
                </a:solidFill>
              </a:defRPr>
            </a:lvl8pPr>
            <a:lvl9pPr marL="4033236" indent="0">
              <a:buNone/>
              <a:defRPr sz="1544">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000000-1234-1234-1234-123412341234}" type="slidenum">
              <a:rPr lang="en-US" smtClean="0"/>
              <a:pPr/>
              <a:t>‹#›</a:t>
            </a:fld>
            <a:endParaRPr lang="en-US"/>
          </a:p>
        </p:txBody>
      </p:sp>
    </p:spTree>
    <p:extLst>
      <p:ext uri="{BB962C8B-B14F-4D97-AF65-F5344CB8AC3E}">
        <p14:creationId xmlns:p14="http://schemas.microsoft.com/office/powerpoint/2010/main" xmlns="" val="3400414558"/>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027014" y="672253"/>
            <a:ext cx="8925680" cy="3333256"/>
          </a:xfrm>
        </p:spPr>
        <p:txBody>
          <a:bodyPr anchor="ctr">
            <a:normAutofit/>
          </a:bodyPr>
          <a:lstStyle>
            <a:lvl1pPr algn="l">
              <a:defRPr sz="4852"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746918" y="4425668"/>
            <a:ext cx="9479843" cy="567101"/>
          </a:xfrm>
        </p:spPr>
        <p:txBody>
          <a:bodyPr anchor="b">
            <a:noAutofit/>
          </a:bodyPr>
          <a:lstStyle>
            <a:lvl1pPr marL="0" indent="0">
              <a:buFontTx/>
              <a:buNone/>
              <a:defRPr sz="2646">
                <a:solidFill>
                  <a:schemeClr val="tx1">
                    <a:lumMod val="75000"/>
                    <a:lumOff val="25000"/>
                  </a:schemeClr>
                </a:solidFill>
              </a:defRPr>
            </a:lvl1pPr>
            <a:lvl2pPr marL="504154" indent="0">
              <a:buFontTx/>
              <a:buNone/>
              <a:defRPr/>
            </a:lvl2pPr>
            <a:lvl3pPr marL="1008309" indent="0">
              <a:buFontTx/>
              <a:buNone/>
              <a:defRPr/>
            </a:lvl3pPr>
            <a:lvl4pPr marL="1512463" indent="0">
              <a:buFontTx/>
              <a:buNone/>
              <a:defRPr/>
            </a:lvl4pPr>
            <a:lvl5pPr marL="2016618" indent="0">
              <a:buFontTx/>
              <a:buNone/>
              <a:defRPr/>
            </a:lvl5pPr>
          </a:lstStyle>
          <a:p>
            <a:pPr lvl="0"/>
            <a:r>
              <a:rPr lang="en-US"/>
              <a:t>Click to edit Master text styles</a:t>
            </a:r>
          </a:p>
        </p:txBody>
      </p:sp>
      <p:sp>
        <p:nvSpPr>
          <p:cNvPr id="3" name="Text Placeholder 2"/>
          <p:cNvSpPr>
            <a:spLocks noGrp="1"/>
          </p:cNvSpPr>
          <p:nvPr>
            <p:ph type="body" idx="1"/>
          </p:nvPr>
        </p:nvSpPr>
        <p:spPr>
          <a:xfrm>
            <a:off x="746920" y="4992769"/>
            <a:ext cx="9479842" cy="1669511"/>
          </a:xfrm>
        </p:spPr>
        <p:txBody>
          <a:bodyPr anchor="t">
            <a:normAutofit/>
          </a:bodyPr>
          <a:lstStyle>
            <a:lvl1pPr marL="0" indent="0" algn="l">
              <a:buNone/>
              <a:defRPr sz="1985">
                <a:solidFill>
                  <a:schemeClr val="tx1">
                    <a:lumMod val="50000"/>
                    <a:lumOff val="50000"/>
                  </a:schemeClr>
                </a:solidFill>
              </a:defRPr>
            </a:lvl1pPr>
            <a:lvl2pPr marL="504154" indent="0">
              <a:buNone/>
              <a:defRPr sz="1985">
                <a:solidFill>
                  <a:schemeClr val="tx1">
                    <a:tint val="75000"/>
                  </a:schemeClr>
                </a:solidFill>
              </a:defRPr>
            </a:lvl2pPr>
            <a:lvl3pPr marL="1008309" indent="0">
              <a:buNone/>
              <a:defRPr sz="1764">
                <a:solidFill>
                  <a:schemeClr val="tx1">
                    <a:tint val="75000"/>
                  </a:schemeClr>
                </a:solidFill>
              </a:defRPr>
            </a:lvl3pPr>
            <a:lvl4pPr marL="1512463" indent="0">
              <a:buNone/>
              <a:defRPr sz="1544">
                <a:solidFill>
                  <a:schemeClr val="tx1">
                    <a:tint val="75000"/>
                  </a:schemeClr>
                </a:solidFill>
              </a:defRPr>
            </a:lvl4pPr>
            <a:lvl5pPr marL="2016618" indent="0">
              <a:buNone/>
              <a:defRPr sz="1544">
                <a:solidFill>
                  <a:schemeClr val="tx1">
                    <a:tint val="75000"/>
                  </a:schemeClr>
                </a:solidFill>
              </a:defRPr>
            </a:lvl5pPr>
            <a:lvl6pPr marL="2520772" indent="0">
              <a:buNone/>
              <a:defRPr sz="1544">
                <a:solidFill>
                  <a:schemeClr val="tx1">
                    <a:tint val="75000"/>
                  </a:schemeClr>
                </a:solidFill>
              </a:defRPr>
            </a:lvl6pPr>
            <a:lvl7pPr marL="3024927" indent="0">
              <a:buNone/>
              <a:defRPr sz="1544">
                <a:solidFill>
                  <a:schemeClr val="tx1">
                    <a:tint val="75000"/>
                  </a:schemeClr>
                </a:solidFill>
              </a:defRPr>
            </a:lvl7pPr>
            <a:lvl8pPr marL="3529081" indent="0">
              <a:buNone/>
              <a:defRPr sz="1544">
                <a:solidFill>
                  <a:schemeClr val="tx1">
                    <a:tint val="75000"/>
                  </a:schemeClr>
                </a:solidFill>
              </a:defRPr>
            </a:lvl8pPr>
            <a:lvl9pPr marL="4033236" indent="0">
              <a:buNone/>
              <a:defRPr sz="1544">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000000-1234-1234-1234-123412341234}" type="slidenum">
              <a:rPr lang="en-US" smtClean="0"/>
              <a:pPr/>
              <a:t>‹#›</a:t>
            </a:fld>
            <a:endParaRPr lang="en-US"/>
          </a:p>
        </p:txBody>
      </p:sp>
      <p:sp>
        <p:nvSpPr>
          <p:cNvPr id="24" name="TextBox 23"/>
          <p:cNvSpPr txBox="1"/>
          <p:nvPr/>
        </p:nvSpPr>
        <p:spPr>
          <a:xfrm>
            <a:off x="597539" y="871611"/>
            <a:ext cx="672227" cy="644878"/>
          </a:xfrm>
          <a:prstGeom prst="rect">
            <a:avLst/>
          </a:prstGeom>
        </p:spPr>
        <p:txBody>
          <a:bodyPr vert="horz" lIns="100834" tIns="50417" rIns="100834" bIns="50417" rtlCol="0" anchor="ctr">
            <a:noAutofit/>
          </a:bodyPr>
          <a:lstStyle/>
          <a:p>
            <a:pPr lvl="0"/>
            <a:r>
              <a:rPr lang="en-US" sz="8822"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9806629" y="3183230"/>
            <a:ext cx="672227" cy="644878"/>
          </a:xfrm>
          <a:prstGeom prst="rect">
            <a:avLst/>
          </a:prstGeom>
        </p:spPr>
        <p:txBody>
          <a:bodyPr vert="horz" lIns="100834" tIns="50417" rIns="100834" bIns="50417" rtlCol="0" anchor="ctr">
            <a:noAutofit/>
          </a:bodyPr>
          <a:lstStyle/>
          <a:p>
            <a:pPr lvl="0"/>
            <a:r>
              <a:rPr lang="en-US" sz="8822"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xmlns="" val="919974901"/>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756255" y="672253"/>
            <a:ext cx="9470507" cy="3333256"/>
          </a:xfrm>
        </p:spPr>
        <p:txBody>
          <a:bodyPr anchor="ctr">
            <a:normAutofit/>
          </a:bodyPr>
          <a:lstStyle>
            <a:lvl1pPr algn="l">
              <a:defRPr sz="4852"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746918" y="4425668"/>
            <a:ext cx="9479843" cy="567101"/>
          </a:xfrm>
        </p:spPr>
        <p:txBody>
          <a:bodyPr anchor="b">
            <a:noAutofit/>
          </a:bodyPr>
          <a:lstStyle>
            <a:lvl1pPr marL="0" indent="0">
              <a:buFontTx/>
              <a:buNone/>
              <a:defRPr sz="2646">
                <a:solidFill>
                  <a:schemeClr val="accent1"/>
                </a:solidFill>
              </a:defRPr>
            </a:lvl1pPr>
            <a:lvl2pPr marL="504154" indent="0">
              <a:buFontTx/>
              <a:buNone/>
              <a:defRPr/>
            </a:lvl2pPr>
            <a:lvl3pPr marL="1008309" indent="0">
              <a:buFontTx/>
              <a:buNone/>
              <a:defRPr/>
            </a:lvl3pPr>
            <a:lvl4pPr marL="1512463" indent="0">
              <a:buFontTx/>
              <a:buNone/>
              <a:defRPr/>
            </a:lvl4pPr>
            <a:lvl5pPr marL="2016618" indent="0">
              <a:buFontTx/>
              <a:buNone/>
              <a:defRPr/>
            </a:lvl5pPr>
          </a:lstStyle>
          <a:p>
            <a:pPr lvl="0"/>
            <a:r>
              <a:rPr lang="en-US"/>
              <a:t>Click to edit Master text styles</a:t>
            </a:r>
          </a:p>
        </p:txBody>
      </p:sp>
      <p:sp>
        <p:nvSpPr>
          <p:cNvPr id="3" name="Text Placeholder 2"/>
          <p:cNvSpPr>
            <a:spLocks noGrp="1"/>
          </p:cNvSpPr>
          <p:nvPr>
            <p:ph type="body" idx="1"/>
          </p:nvPr>
        </p:nvSpPr>
        <p:spPr>
          <a:xfrm>
            <a:off x="746920" y="4992769"/>
            <a:ext cx="9479842" cy="1669511"/>
          </a:xfrm>
        </p:spPr>
        <p:txBody>
          <a:bodyPr anchor="t">
            <a:normAutofit/>
          </a:bodyPr>
          <a:lstStyle>
            <a:lvl1pPr marL="0" indent="0" algn="l">
              <a:buNone/>
              <a:defRPr sz="1985">
                <a:solidFill>
                  <a:schemeClr val="tx1">
                    <a:lumMod val="50000"/>
                    <a:lumOff val="50000"/>
                  </a:schemeClr>
                </a:solidFill>
              </a:defRPr>
            </a:lvl1pPr>
            <a:lvl2pPr marL="504154" indent="0">
              <a:buNone/>
              <a:defRPr sz="1985">
                <a:solidFill>
                  <a:schemeClr val="tx1">
                    <a:tint val="75000"/>
                  </a:schemeClr>
                </a:solidFill>
              </a:defRPr>
            </a:lvl2pPr>
            <a:lvl3pPr marL="1008309" indent="0">
              <a:buNone/>
              <a:defRPr sz="1764">
                <a:solidFill>
                  <a:schemeClr val="tx1">
                    <a:tint val="75000"/>
                  </a:schemeClr>
                </a:solidFill>
              </a:defRPr>
            </a:lvl3pPr>
            <a:lvl4pPr marL="1512463" indent="0">
              <a:buNone/>
              <a:defRPr sz="1544">
                <a:solidFill>
                  <a:schemeClr val="tx1">
                    <a:tint val="75000"/>
                  </a:schemeClr>
                </a:solidFill>
              </a:defRPr>
            </a:lvl4pPr>
            <a:lvl5pPr marL="2016618" indent="0">
              <a:buNone/>
              <a:defRPr sz="1544">
                <a:solidFill>
                  <a:schemeClr val="tx1">
                    <a:tint val="75000"/>
                  </a:schemeClr>
                </a:solidFill>
              </a:defRPr>
            </a:lvl5pPr>
            <a:lvl6pPr marL="2520772" indent="0">
              <a:buNone/>
              <a:defRPr sz="1544">
                <a:solidFill>
                  <a:schemeClr val="tx1">
                    <a:tint val="75000"/>
                  </a:schemeClr>
                </a:solidFill>
              </a:defRPr>
            </a:lvl6pPr>
            <a:lvl7pPr marL="3024927" indent="0">
              <a:buNone/>
              <a:defRPr sz="1544">
                <a:solidFill>
                  <a:schemeClr val="tx1">
                    <a:tint val="75000"/>
                  </a:schemeClr>
                </a:solidFill>
              </a:defRPr>
            </a:lvl7pPr>
            <a:lvl8pPr marL="3529081" indent="0">
              <a:buNone/>
              <a:defRPr sz="1544">
                <a:solidFill>
                  <a:schemeClr val="tx1">
                    <a:tint val="75000"/>
                  </a:schemeClr>
                </a:solidFill>
              </a:defRPr>
            </a:lvl8pPr>
            <a:lvl9pPr marL="4033236" indent="0">
              <a:buNone/>
              <a:defRPr sz="1544">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000000-1234-1234-1234-123412341234}" type="slidenum">
              <a:rPr lang="en-US" smtClean="0"/>
              <a:pPr/>
              <a:t>‹#›</a:t>
            </a:fld>
            <a:endParaRPr lang="en-US"/>
          </a:p>
        </p:txBody>
      </p:sp>
    </p:spTree>
    <p:extLst>
      <p:ext uri="{BB962C8B-B14F-4D97-AF65-F5344CB8AC3E}">
        <p14:creationId xmlns:p14="http://schemas.microsoft.com/office/powerpoint/2010/main" xmlns="" val="1959075262"/>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000000-1234-1234-1234-123412341234}" type="slidenum">
              <a:rPr lang="en-US" smtClean="0"/>
              <a:pPr/>
              <a:t>‹#›</a:t>
            </a:fld>
            <a:endParaRPr lang="en-US"/>
          </a:p>
        </p:txBody>
      </p:sp>
    </p:spTree>
    <p:extLst>
      <p:ext uri="{BB962C8B-B14F-4D97-AF65-F5344CB8AC3E}">
        <p14:creationId xmlns:p14="http://schemas.microsoft.com/office/powerpoint/2010/main" xmlns="" val="1713089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86228" y="672253"/>
            <a:ext cx="1438785" cy="5791183"/>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746921" y="672254"/>
            <a:ext cx="7785470" cy="579118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000000-1234-1234-1234-123412341234}" type="slidenum">
              <a:rPr lang="en-US" smtClean="0"/>
              <a:pPr/>
              <a:t>‹#›</a:t>
            </a:fld>
            <a:endParaRPr lang="en-US"/>
          </a:p>
        </p:txBody>
      </p:sp>
    </p:spTree>
    <p:extLst>
      <p:ext uri="{BB962C8B-B14F-4D97-AF65-F5344CB8AC3E}">
        <p14:creationId xmlns:p14="http://schemas.microsoft.com/office/powerpoint/2010/main" xmlns="" val="3497589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000000-1234-1234-1234-123412341234}" type="slidenum">
              <a:rPr lang="en-US" smtClean="0"/>
              <a:pPr/>
              <a:t>‹#›</a:t>
            </a:fld>
            <a:endParaRPr lang="en-US"/>
          </a:p>
        </p:txBody>
      </p:sp>
    </p:spTree>
    <p:extLst>
      <p:ext uri="{BB962C8B-B14F-4D97-AF65-F5344CB8AC3E}">
        <p14:creationId xmlns:p14="http://schemas.microsoft.com/office/powerpoint/2010/main" xmlns="" val="78600170"/>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46920" y="2978457"/>
            <a:ext cx="9479842" cy="2014313"/>
          </a:xfrm>
        </p:spPr>
        <p:txBody>
          <a:bodyPr anchor="b"/>
          <a:lstStyle>
            <a:lvl1pPr algn="l">
              <a:defRPr sz="4411" b="0" cap="none"/>
            </a:lvl1pPr>
          </a:lstStyle>
          <a:p>
            <a:r>
              <a:rPr lang="en-US"/>
              <a:t>Click to edit Master title style</a:t>
            </a:r>
            <a:endParaRPr lang="en-US" dirty="0"/>
          </a:p>
        </p:txBody>
      </p:sp>
      <p:sp>
        <p:nvSpPr>
          <p:cNvPr id="3" name="Text Placeholder 2"/>
          <p:cNvSpPr>
            <a:spLocks noGrp="1"/>
          </p:cNvSpPr>
          <p:nvPr>
            <p:ph type="body" idx="1"/>
          </p:nvPr>
        </p:nvSpPr>
        <p:spPr>
          <a:xfrm>
            <a:off x="746920" y="4992769"/>
            <a:ext cx="9479842" cy="948830"/>
          </a:xfrm>
        </p:spPr>
        <p:txBody>
          <a:bodyPr anchor="t"/>
          <a:lstStyle>
            <a:lvl1pPr marL="0" indent="0" algn="l">
              <a:buNone/>
              <a:defRPr sz="2205">
                <a:solidFill>
                  <a:schemeClr val="tx1">
                    <a:lumMod val="50000"/>
                    <a:lumOff val="50000"/>
                  </a:schemeClr>
                </a:solidFill>
              </a:defRPr>
            </a:lvl1pPr>
            <a:lvl2pPr marL="504154" indent="0">
              <a:buNone/>
              <a:defRPr sz="1985">
                <a:solidFill>
                  <a:schemeClr val="tx1">
                    <a:tint val="75000"/>
                  </a:schemeClr>
                </a:solidFill>
              </a:defRPr>
            </a:lvl2pPr>
            <a:lvl3pPr marL="1008309" indent="0">
              <a:buNone/>
              <a:defRPr sz="1764">
                <a:solidFill>
                  <a:schemeClr val="tx1">
                    <a:tint val="75000"/>
                  </a:schemeClr>
                </a:solidFill>
              </a:defRPr>
            </a:lvl3pPr>
            <a:lvl4pPr marL="1512463" indent="0">
              <a:buNone/>
              <a:defRPr sz="1544">
                <a:solidFill>
                  <a:schemeClr val="tx1">
                    <a:tint val="75000"/>
                  </a:schemeClr>
                </a:solidFill>
              </a:defRPr>
            </a:lvl4pPr>
            <a:lvl5pPr marL="2016618" indent="0">
              <a:buNone/>
              <a:defRPr sz="1544">
                <a:solidFill>
                  <a:schemeClr val="tx1">
                    <a:tint val="75000"/>
                  </a:schemeClr>
                </a:solidFill>
              </a:defRPr>
            </a:lvl5pPr>
            <a:lvl6pPr marL="2520772" indent="0">
              <a:buNone/>
              <a:defRPr sz="1544">
                <a:solidFill>
                  <a:schemeClr val="tx1">
                    <a:tint val="75000"/>
                  </a:schemeClr>
                </a:solidFill>
              </a:defRPr>
            </a:lvl6pPr>
            <a:lvl7pPr marL="3024927" indent="0">
              <a:buNone/>
              <a:defRPr sz="1544">
                <a:solidFill>
                  <a:schemeClr val="tx1">
                    <a:tint val="75000"/>
                  </a:schemeClr>
                </a:solidFill>
              </a:defRPr>
            </a:lvl7pPr>
            <a:lvl8pPr marL="3529081" indent="0">
              <a:buNone/>
              <a:defRPr sz="1544">
                <a:solidFill>
                  <a:schemeClr val="tx1">
                    <a:tint val="75000"/>
                  </a:schemeClr>
                </a:solidFill>
              </a:defRPr>
            </a:lvl8pPr>
            <a:lvl9pPr marL="4033236" indent="0">
              <a:buNone/>
              <a:defRPr sz="1544">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000000-1234-1234-1234-123412341234}" type="slidenum">
              <a:rPr lang="en-US" smtClean="0"/>
              <a:pPr/>
              <a:t>‹#›</a:t>
            </a:fld>
            <a:endParaRPr lang="en-US"/>
          </a:p>
        </p:txBody>
      </p:sp>
    </p:spTree>
    <p:extLst>
      <p:ext uri="{BB962C8B-B14F-4D97-AF65-F5344CB8AC3E}">
        <p14:creationId xmlns:p14="http://schemas.microsoft.com/office/powerpoint/2010/main" xmlns="" val="1556537568"/>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46920" y="2382650"/>
            <a:ext cx="4613879" cy="42796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12885" y="2382650"/>
            <a:ext cx="4613878" cy="42796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000000-1234-1234-1234-123412341234}" type="slidenum">
              <a:rPr lang="en-US" smtClean="0"/>
              <a:pPr/>
              <a:t>‹#›</a:t>
            </a:fld>
            <a:endParaRPr lang="en-US"/>
          </a:p>
        </p:txBody>
      </p:sp>
    </p:spTree>
    <p:extLst>
      <p:ext uri="{BB962C8B-B14F-4D97-AF65-F5344CB8AC3E}">
        <p14:creationId xmlns:p14="http://schemas.microsoft.com/office/powerpoint/2010/main" xmlns="" val="1637789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45168" y="2383084"/>
            <a:ext cx="4615631" cy="635489"/>
          </a:xfrm>
        </p:spPr>
        <p:txBody>
          <a:bodyPr anchor="b">
            <a:noAutofit/>
          </a:bodyPr>
          <a:lstStyle>
            <a:lvl1pPr marL="0" indent="0">
              <a:buNone/>
              <a:defRPr sz="2646" b="0"/>
            </a:lvl1pPr>
            <a:lvl2pPr marL="504154" indent="0">
              <a:buNone/>
              <a:defRPr sz="2205" b="1"/>
            </a:lvl2pPr>
            <a:lvl3pPr marL="1008309" indent="0">
              <a:buNone/>
              <a:defRPr sz="1985" b="1"/>
            </a:lvl3pPr>
            <a:lvl4pPr marL="1512463" indent="0">
              <a:buNone/>
              <a:defRPr sz="1764" b="1"/>
            </a:lvl4pPr>
            <a:lvl5pPr marL="2016618" indent="0">
              <a:buNone/>
              <a:defRPr sz="1764" b="1"/>
            </a:lvl5pPr>
            <a:lvl6pPr marL="2520772" indent="0">
              <a:buNone/>
              <a:defRPr sz="1764" b="1"/>
            </a:lvl6pPr>
            <a:lvl7pPr marL="3024927" indent="0">
              <a:buNone/>
              <a:defRPr sz="1764" b="1"/>
            </a:lvl7pPr>
            <a:lvl8pPr marL="3529081" indent="0">
              <a:buNone/>
              <a:defRPr sz="1764" b="1"/>
            </a:lvl8pPr>
            <a:lvl9pPr marL="4033236" indent="0">
              <a:buNone/>
              <a:defRPr sz="1764" b="1"/>
            </a:lvl9pPr>
          </a:lstStyle>
          <a:p>
            <a:pPr lvl="0"/>
            <a:r>
              <a:rPr lang="en-US"/>
              <a:t>Click to edit Master text styles</a:t>
            </a:r>
          </a:p>
        </p:txBody>
      </p:sp>
      <p:sp>
        <p:nvSpPr>
          <p:cNvPr id="4" name="Content Placeholder 3"/>
          <p:cNvSpPr>
            <a:spLocks noGrp="1"/>
          </p:cNvSpPr>
          <p:nvPr>
            <p:ph sz="half" idx="2"/>
          </p:nvPr>
        </p:nvSpPr>
        <p:spPr>
          <a:xfrm>
            <a:off x="745168" y="3018573"/>
            <a:ext cx="4615631" cy="364370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11135" y="2383084"/>
            <a:ext cx="4615625" cy="635489"/>
          </a:xfrm>
        </p:spPr>
        <p:txBody>
          <a:bodyPr anchor="b">
            <a:noAutofit/>
          </a:bodyPr>
          <a:lstStyle>
            <a:lvl1pPr marL="0" indent="0">
              <a:buNone/>
              <a:defRPr sz="2646" b="0"/>
            </a:lvl1pPr>
            <a:lvl2pPr marL="504154" indent="0">
              <a:buNone/>
              <a:defRPr sz="2205" b="1"/>
            </a:lvl2pPr>
            <a:lvl3pPr marL="1008309" indent="0">
              <a:buNone/>
              <a:defRPr sz="1985" b="1"/>
            </a:lvl3pPr>
            <a:lvl4pPr marL="1512463" indent="0">
              <a:buNone/>
              <a:defRPr sz="1764" b="1"/>
            </a:lvl4pPr>
            <a:lvl5pPr marL="2016618" indent="0">
              <a:buNone/>
              <a:defRPr sz="1764" b="1"/>
            </a:lvl5pPr>
            <a:lvl6pPr marL="2520772" indent="0">
              <a:buNone/>
              <a:defRPr sz="1764" b="1"/>
            </a:lvl6pPr>
            <a:lvl7pPr marL="3024927" indent="0">
              <a:buNone/>
              <a:defRPr sz="1764" b="1"/>
            </a:lvl7pPr>
            <a:lvl8pPr marL="3529081" indent="0">
              <a:buNone/>
              <a:defRPr sz="1764" b="1"/>
            </a:lvl8pPr>
            <a:lvl9pPr marL="4033236" indent="0">
              <a:buNone/>
              <a:defRPr sz="1764" b="1"/>
            </a:lvl9pPr>
          </a:lstStyle>
          <a:p>
            <a:pPr lvl="0"/>
            <a:r>
              <a:rPr lang="en-US"/>
              <a:t>Click to edit Master text styles</a:t>
            </a:r>
          </a:p>
        </p:txBody>
      </p:sp>
      <p:sp>
        <p:nvSpPr>
          <p:cNvPr id="6" name="Content Placeholder 5"/>
          <p:cNvSpPr>
            <a:spLocks noGrp="1"/>
          </p:cNvSpPr>
          <p:nvPr>
            <p:ph sz="quarter" idx="4"/>
          </p:nvPr>
        </p:nvSpPr>
        <p:spPr>
          <a:xfrm>
            <a:off x="5611137" y="3018573"/>
            <a:ext cx="4615624" cy="364370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000000-1234-1234-1234-123412341234}" type="slidenum">
              <a:rPr lang="en-US" smtClean="0"/>
              <a:pPr/>
              <a:t>‹#›</a:t>
            </a:fld>
            <a:endParaRPr lang="en-US"/>
          </a:p>
        </p:txBody>
      </p:sp>
    </p:spTree>
    <p:extLst>
      <p:ext uri="{BB962C8B-B14F-4D97-AF65-F5344CB8AC3E}">
        <p14:creationId xmlns:p14="http://schemas.microsoft.com/office/powerpoint/2010/main" xmlns="" val="1255167130"/>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46919" y="672253"/>
            <a:ext cx="9479842" cy="1456549"/>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000000-1234-1234-1234-123412341234}" type="slidenum">
              <a:rPr lang="en-US" smtClean="0"/>
              <a:pPr/>
              <a:t>‹#›</a:t>
            </a:fld>
            <a:endParaRPr lang="en-US"/>
          </a:p>
        </p:txBody>
      </p:sp>
    </p:spTree>
    <p:extLst>
      <p:ext uri="{BB962C8B-B14F-4D97-AF65-F5344CB8AC3E}">
        <p14:creationId xmlns:p14="http://schemas.microsoft.com/office/powerpoint/2010/main" xmlns="" val="16917595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000000-1234-1234-1234-123412341234}" type="slidenum">
              <a:rPr lang="en-US" smtClean="0"/>
              <a:pPr/>
              <a:t>‹#›</a:t>
            </a:fld>
            <a:endParaRPr lang="en-US"/>
          </a:p>
        </p:txBody>
      </p:sp>
    </p:spTree>
    <p:extLst>
      <p:ext uri="{BB962C8B-B14F-4D97-AF65-F5344CB8AC3E}">
        <p14:creationId xmlns:p14="http://schemas.microsoft.com/office/powerpoint/2010/main" xmlns="" val="3853985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6919" y="1652627"/>
            <a:ext cx="4250521" cy="1409864"/>
          </a:xfrm>
        </p:spPr>
        <p:txBody>
          <a:bodyPr anchor="b">
            <a:normAutofit/>
          </a:bodyPr>
          <a:lstStyle>
            <a:lvl1pPr>
              <a:defRPr sz="2205"/>
            </a:lvl1pPr>
          </a:lstStyle>
          <a:p>
            <a:r>
              <a:rPr lang="en-US"/>
              <a:t>Click to edit Master title style</a:t>
            </a:r>
            <a:endParaRPr lang="en-US" dirty="0"/>
          </a:p>
        </p:txBody>
      </p:sp>
      <p:sp>
        <p:nvSpPr>
          <p:cNvPr id="3" name="Content Placeholder 2"/>
          <p:cNvSpPr>
            <a:spLocks noGrp="1"/>
          </p:cNvSpPr>
          <p:nvPr>
            <p:ph idx="1"/>
          </p:nvPr>
        </p:nvSpPr>
        <p:spPr>
          <a:xfrm>
            <a:off x="5249525" y="567847"/>
            <a:ext cx="4977237" cy="609443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46919" y="3062490"/>
            <a:ext cx="4250521" cy="2850073"/>
          </a:xfrm>
        </p:spPr>
        <p:txBody>
          <a:bodyPr>
            <a:normAutofit/>
          </a:bodyPr>
          <a:lstStyle>
            <a:lvl1pPr marL="0" indent="0">
              <a:buNone/>
              <a:defRPr sz="1544"/>
            </a:lvl1pPr>
            <a:lvl2pPr marL="504003" indent="0">
              <a:buNone/>
              <a:defRPr sz="1544"/>
            </a:lvl2pPr>
            <a:lvl3pPr marL="1008007" indent="0">
              <a:buNone/>
              <a:defRPr sz="1323"/>
            </a:lvl3pPr>
            <a:lvl4pPr marL="1512010" indent="0">
              <a:buNone/>
              <a:defRPr sz="1103"/>
            </a:lvl4pPr>
            <a:lvl5pPr marL="2016012" indent="0">
              <a:buNone/>
              <a:defRPr sz="1103"/>
            </a:lvl5pPr>
            <a:lvl6pPr marL="2520016" indent="0">
              <a:buNone/>
              <a:defRPr sz="1103"/>
            </a:lvl6pPr>
            <a:lvl7pPr marL="3024019" indent="0">
              <a:buNone/>
              <a:defRPr sz="1103"/>
            </a:lvl7pPr>
            <a:lvl8pPr marL="3528022" indent="0">
              <a:buNone/>
              <a:defRPr sz="1103"/>
            </a:lvl8pPr>
            <a:lvl9pPr marL="4032026" indent="0">
              <a:buNone/>
              <a:defRPr sz="1103"/>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000000-1234-1234-1234-123412341234}" type="slidenum">
              <a:rPr lang="en-US" smtClean="0"/>
              <a:pPr/>
              <a:t>‹#›</a:t>
            </a:fld>
            <a:endParaRPr lang="en-US"/>
          </a:p>
        </p:txBody>
      </p:sp>
    </p:spTree>
    <p:extLst>
      <p:ext uri="{BB962C8B-B14F-4D97-AF65-F5344CB8AC3E}">
        <p14:creationId xmlns:p14="http://schemas.microsoft.com/office/powerpoint/2010/main" xmlns="" val="42425298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6920" y="5293995"/>
            <a:ext cx="9479841" cy="624986"/>
          </a:xfrm>
        </p:spPr>
        <p:txBody>
          <a:bodyPr anchor="b">
            <a:normAutofit/>
          </a:bodyPr>
          <a:lstStyle>
            <a:lvl1pPr algn="l">
              <a:defRPr sz="2646"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6919" y="672254"/>
            <a:ext cx="9479842" cy="4240972"/>
          </a:xfrm>
        </p:spPr>
        <p:txBody>
          <a:bodyPr anchor="t">
            <a:normAutofit/>
          </a:bodyPr>
          <a:lstStyle>
            <a:lvl1pPr marL="0" indent="0" algn="ctr">
              <a:buNone/>
              <a:defRPr sz="1764"/>
            </a:lvl1pPr>
            <a:lvl2pPr marL="504154" indent="0">
              <a:buNone/>
              <a:defRPr sz="1764"/>
            </a:lvl2pPr>
            <a:lvl3pPr marL="1008309" indent="0">
              <a:buNone/>
              <a:defRPr sz="1764"/>
            </a:lvl3pPr>
            <a:lvl4pPr marL="1512463" indent="0">
              <a:buNone/>
              <a:defRPr sz="1764"/>
            </a:lvl4pPr>
            <a:lvl5pPr marL="2016618" indent="0">
              <a:buNone/>
              <a:defRPr sz="1764"/>
            </a:lvl5pPr>
            <a:lvl6pPr marL="2520772" indent="0">
              <a:buNone/>
              <a:defRPr sz="1764"/>
            </a:lvl6pPr>
            <a:lvl7pPr marL="3024927" indent="0">
              <a:buNone/>
              <a:defRPr sz="1764"/>
            </a:lvl7pPr>
            <a:lvl8pPr marL="3529081" indent="0">
              <a:buNone/>
              <a:defRPr sz="1764"/>
            </a:lvl8pPr>
            <a:lvl9pPr marL="4033236" indent="0">
              <a:buNone/>
              <a:defRPr sz="1764"/>
            </a:lvl9pPr>
          </a:lstStyle>
          <a:p>
            <a:r>
              <a:rPr lang="en-US"/>
              <a:t>Click icon to add picture</a:t>
            </a:r>
            <a:endParaRPr lang="en-US" dirty="0"/>
          </a:p>
        </p:txBody>
      </p:sp>
      <p:sp>
        <p:nvSpPr>
          <p:cNvPr id="4" name="Text Placeholder 3"/>
          <p:cNvSpPr>
            <a:spLocks noGrp="1"/>
          </p:cNvSpPr>
          <p:nvPr>
            <p:ph type="body" sz="half" idx="2"/>
          </p:nvPr>
        </p:nvSpPr>
        <p:spPr>
          <a:xfrm>
            <a:off x="746920" y="5918981"/>
            <a:ext cx="9479841" cy="743299"/>
          </a:xfrm>
        </p:spPr>
        <p:txBody>
          <a:bodyPr>
            <a:normAutofit/>
          </a:bodyPr>
          <a:lstStyle>
            <a:lvl1pPr marL="0" indent="0">
              <a:buNone/>
              <a:defRPr sz="1323"/>
            </a:lvl1pPr>
            <a:lvl2pPr marL="504154" indent="0">
              <a:buNone/>
              <a:defRPr sz="1323"/>
            </a:lvl2pPr>
            <a:lvl3pPr marL="1008309" indent="0">
              <a:buNone/>
              <a:defRPr sz="1103"/>
            </a:lvl3pPr>
            <a:lvl4pPr marL="1512463" indent="0">
              <a:buNone/>
              <a:defRPr sz="992"/>
            </a:lvl4pPr>
            <a:lvl5pPr marL="2016618" indent="0">
              <a:buNone/>
              <a:defRPr sz="992"/>
            </a:lvl5pPr>
            <a:lvl6pPr marL="2520772" indent="0">
              <a:buNone/>
              <a:defRPr sz="992"/>
            </a:lvl6pPr>
            <a:lvl7pPr marL="3024927" indent="0">
              <a:buNone/>
              <a:defRPr sz="992"/>
            </a:lvl7pPr>
            <a:lvl8pPr marL="3529081" indent="0">
              <a:buNone/>
              <a:defRPr sz="992"/>
            </a:lvl8pPr>
            <a:lvl9pPr marL="4033236" indent="0">
              <a:buNone/>
              <a:defRPr sz="992"/>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000000-1234-1234-1234-123412341234}" type="slidenum">
              <a:rPr lang="en-US" smtClean="0"/>
              <a:pPr/>
              <a:t>‹#›</a:t>
            </a:fld>
            <a:endParaRPr lang="en-US"/>
          </a:p>
        </p:txBody>
      </p:sp>
      <p:sp>
        <p:nvSpPr>
          <p:cNvPr id="5" name="Date Placeholder 4"/>
          <p:cNvSpPr>
            <a:spLocks noGrp="1"/>
          </p:cNvSpPr>
          <p:nvPr>
            <p:ph type="dt" sz="half" idx="10"/>
          </p:nvPr>
        </p:nvSpPr>
        <p:spPr/>
        <p:txBody>
          <a:bodyPr/>
          <a:lstStyle/>
          <a:p>
            <a:endParaRPr lang="en-US"/>
          </a:p>
        </p:txBody>
      </p:sp>
    </p:spTree>
    <p:extLst>
      <p:ext uri="{BB962C8B-B14F-4D97-AF65-F5344CB8AC3E}">
        <p14:creationId xmlns:p14="http://schemas.microsoft.com/office/powerpoint/2010/main" xmlns="" val="1947033504"/>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9337"/>
            <a:ext cx="13444538" cy="757218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746919" y="672253"/>
            <a:ext cx="9479842" cy="145654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746919" y="2382650"/>
            <a:ext cx="9479842" cy="427963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45348" y="6662280"/>
            <a:ext cx="1005627" cy="402652"/>
          </a:xfrm>
          <a:prstGeom prst="rect">
            <a:avLst/>
          </a:prstGeom>
        </p:spPr>
        <p:txBody>
          <a:bodyPr vert="horz" lIns="91440" tIns="45720" rIns="91440" bIns="45720" rtlCol="0" anchor="ctr"/>
          <a:lstStyle>
            <a:lvl1pPr algn="r">
              <a:defRPr sz="992">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746920" y="6662280"/>
            <a:ext cx="6944593" cy="402652"/>
          </a:xfrm>
          <a:prstGeom prst="rect">
            <a:avLst/>
          </a:prstGeom>
        </p:spPr>
        <p:txBody>
          <a:bodyPr vert="horz" lIns="91440" tIns="45720" rIns="91440" bIns="45720" rtlCol="0" anchor="ctr"/>
          <a:lstStyle>
            <a:lvl1pPr algn="l">
              <a:defRPr sz="992">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473221" y="6662280"/>
            <a:ext cx="753541" cy="402652"/>
          </a:xfrm>
          <a:prstGeom prst="rect">
            <a:avLst/>
          </a:prstGeom>
        </p:spPr>
        <p:txBody>
          <a:bodyPr vert="horz" lIns="91440" tIns="45720" rIns="91440" bIns="45720" rtlCol="0" anchor="ctr"/>
          <a:lstStyle>
            <a:lvl1pPr algn="r">
              <a:defRPr sz="992">
                <a:solidFill>
                  <a:schemeClr val="accent1"/>
                </a:solidFill>
              </a:defRPr>
            </a:lvl1pPr>
          </a:lstStyle>
          <a:p>
            <a:fld id="{00000000-1234-1234-1234-123412341234}" type="slidenum">
              <a:rPr lang="en-US" smtClean="0"/>
              <a:pPr/>
              <a:t>‹#›</a:t>
            </a:fld>
            <a:endParaRPr lang="en-US"/>
          </a:p>
        </p:txBody>
      </p:sp>
    </p:spTree>
    <p:extLst>
      <p:ext uri="{BB962C8B-B14F-4D97-AF65-F5344CB8AC3E}">
        <p14:creationId xmlns:p14="http://schemas.microsoft.com/office/powerpoint/2010/main" xmlns="" val="3943678745"/>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 id="2147483761" r:id="rId14"/>
    <p:sldLayoutId id="2147483762" r:id="rId15"/>
    <p:sldLayoutId id="2147483763" r:id="rId16"/>
  </p:sldLayoutIdLst>
  <p:hf sldNum="0" hdr="0" ftr="0" dt="0"/>
  <p:txStyles>
    <p:titleStyle>
      <a:lvl1pPr algn="l" defTabSz="504154" rtl="0" eaLnBrk="1" latinLnBrk="0" hangingPunct="1">
        <a:spcBef>
          <a:spcPct val="0"/>
        </a:spcBef>
        <a:buNone/>
        <a:defRPr sz="397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78116" indent="-378116" algn="l" defTabSz="504154" rtl="0" eaLnBrk="1" latinLnBrk="0" hangingPunct="1">
        <a:spcBef>
          <a:spcPts val="1103"/>
        </a:spcBef>
        <a:spcAft>
          <a:spcPts val="0"/>
        </a:spcAft>
        <a:buClr>
          <a:schemeClr val="accent1"/>
        </a:buClr>
        <a:buSzPct val="80000"/>
        <a:buFont typeface="Wingdings 3" charset="2"/>
        <a:buChar char=""/>
        <a:defRPr sz="1985" kern="1200">
          <a:solidFill>
            <a:schemeClr val="tx1">
              <a:lumMod val="75000"/>
              <a:lumOff val="25000"/>
            </a:schemeClr>
          </a:solidFill>
          <a:latin typeface="+mn-lt"/>
          <a:ea typeface="+mn-ea"/>
          <a:cs typeface="+mn-cs"/>
        </a:defRPr>
      </a:lvl1pPr>
      <a:lvl2pPr marL="819251" indent="-315097" algn="l" defTabSz="504154" rtl="0" eaLnBrk="1" latinLnBrk="0" hangingPunct="1">
        <a:spcBef>
          <a:spcPts val="1103"/>
        </a:spcBef>
        <a:spcAft>
          <a:spcPts val="0"/>
        </a:spcAft>
        <a:buClr>
          <a:schemeClr val="accent1"/>
        </a:buClr>
        <a:buSzPct val="80000"/>
        <a:buFont typeface="Wingdings 3" charset="2"/>
        <a:buChar char=""/>
        <a:defRPr sz="1764" kern="1200">
          <a:solidFill>
            <a:schemeClr val="tx1">
              <a:lumMod val="75000"/>
              <a:lumOff val="25000"/>
            </a:schemeClr>
          </a:solidFill>
          <a:latin typeface="+mn-lt"/>
          <a:ea typeface="+mn-ea"/>
          <a:cs typeface="+mn-cs"/>
        </a:defRPr>
      </a:lvl2pPr>
      <a:lvl3pPr marL="1260386" indent="-252077" algn="l" defTabSz="504154" rtl="0" eaLnBrk="1" latinLnBrk="0" hangingPunct="1">
        <a:spcBef>
          <a:spcPts val="1103"/>
        </a:spcBef>
        <a:spcAft>
          <a:spcPts val="0"/>
        </a:spcAft>
        <a:buClr>
          <a:schemeClr val="accent1"/>
        </a:buClr>
        <a:buSzPct val="80000"/>
        <a:buFont typeface="Wingdings 3" charset="2"/>
        <a:buChar char=""/>
        <a:defRPr sz="1544" kern="1200">
          <a:solidFill>
            <a:schemeClr val="tx1">
              <a:lumMod val="75000"/>
              <a:lumOff val="25000"/>
            </a:schemeClr>
          </a:solidFill>
          <a:latin typeface="+mn-lt"/>
          <a:ea typeface="+mn-ea"/>
          <a:cs typeface="+mn-cs"/>
        </a:defRPr>
      </a:lvl3pPr>
      <a:lvl4pPr marL="1764541" indent="-252077" algn="l" defTabSz="504154" rtl="0" eaLnBrk="1" latinLnBrk="0" hangingPunct="1">
        <a:spcBef>
          <a:spcPts val="1103"/>
        </a:spcBef>
        <a:spcAft>
          <a:spcPts val="0"/>
        </a:spcAft>
        <a:buClr>
          <a:schemeClr val="accent1"/>
        </a:buClr>
        <a:buSzPct val="80000"/>
        <a:buFont typeface="Wingdings 3" charset="2"/>
        <a:buChar char=""/>
        <a:defRPr sz="1323" kern="1200">
          <a:solidFill>
            <a:schemeClr val="tx1">
              <a:lumMod val="75000"/>
              <a:lumOff val="25000"/>
            </a:schemeClr>
          </a:solidFill>
          <a:latin typeface="+mn-lt"/>
          <a:ea typeface="+mn-ea"/>
          <a:cs typeface="+mn-cs"/>
        </a:defRPr>
      </a:lvl4pPr>
      <a:lvl5pPr marL="2268695" indent="-252077" algn="l" defTabSz="504154" rtl="0" eaLnBrk="1" latinLnBrk="0" hangingPunct="1">
        <a:spcBef>
          <a:spcPts val="1103"/>
        </a:spcBef>
        <a:spcAft>
          <a:spcPts val="0"/>
        </a:spcAft>
        <a:buClr>
          <a:schemeClr val="accent1"/>
        </a:buClr>
        <a:buSzPct val="80000"/>
        <a:buFont typeface="Wingdings 3" charset="2"/>
        <a:buChar char=""/>
        <a:defRPr sz="1323" kern="1200">
          <a:solidFill>
            <a:schemeClr val="tx1">
              <a:lumMod val="75000"/>
              <a:lumOff val="25000"/>
            </a:schemeClr>
          </a:solidFill>
          <a:latin typeface="+mn-lt"/>
          <a:ea typeface="+mn-ea"/>
          <a:cs typeface="+mn-cs"/>
        </a:defRPr>
      </a:lvl5pPr>
      <a:lvl6pPr marL="2772849" indent="-252077" algn="l" defTabSz="504154" rtl="0" eaLnBrk="1" latinLnBrk="0" hangingPunct="1">
        <a:spcBef>
          <a:spcPts val="1103"/>
        </a:spcBef>
        <a:spcAft>
          <a:spcPts val="0"/>
        </a:spcAft>
        <a:buClr>
          <a:schemeClr val="accent1"/>
        </a:buClr>
        <a:buSzPct val="80000"/>
        <a:buFont typeface="Wingdings 3" charset="2"/>
        <a:buChar char=""/>
        <a:defRPr sz="1323" kern="1200">
          <a:solidFill>
            <a:schemeClr val="tx1">
              <a:lumMod val="75000"/>
              <a:lumOff val="25000"/>
            </a:schemeClr>
          </a:solidFill>
          <a:latin typeface="+mn-lt"/>
          <a:ea typeface="+mn-ea"/>
          <a:cs typeface="+mn-cs"/>
        </a:defRPr>
      </a:lvl6pPr>
      <a:lvl7pPr marL="3277004" indent="-252077" algn="l" defTabSz="504154" rtl="0" eaLnBrk="1" latinLnBrk="0" hangingPunct="1">
        <a:spcBef>
          <a:spcPts val="1103"/>
        </a:spcBef>
        <a:spcAft>
          <a:spcPts val="0"/>
        </a:spcAft>
        <a:buClr>
          <a:schemeClr val="accent1"/>
        </a:buClr>
        <a:buSzPct val="80000"/>
        <a:buFont typeface="Wingdings 3" charset="2"/>
        <a:buChar char=""/>
        <a:defRPr sz="1323" kern="1200">
          <a:solidFill>
            <a:schemeClr val="tx1">
              <a:lumMod val="75000"/>
              <a:lumOff val="25000"/>
            </a:schemeClr>
          </a:solidFill>
          <a:latin typeface="+mn-lt"/>
          <a:ea typeface="+mn-ea"/>
          <a:cs typeface="+mn-cs"/>
        </a:defRPr>
      </a:lvl7pPr>
      <a:lvl8pPr marL="3781158" indent="-252077" algn="l" defTabSz="504154" rtl="0" eaLnBrk="1" latinLnBrk="0" hangingPunct="1">
        <a:spcBef>
          <a:spcPts val="1103"/>
        </a:spcBef>
        <a:spcAft>
          <a:spcPts val="0"/>
        </a:spcAft>
        <a:buClr>
          <a:schemeClr val="accent1"/>
        </a:buClr>
        <a:buSzPct val="80000"/>
        <a:buFont typeface="Wingdings 3" charset="2"/>
        <a:buChar char=""/>
        <a:defRPr sz="1323" kern="1200">
          <a:solidFill>
            <a:schemeClr val="tx1">
              <a:lumMod val="75000"/>
              <a:lumOff val="25000"/>
            </a:schemeClr>
          </a:solidFill>
          <a:latin typeface="+mn-lt"/>
          <a:ea typeface="+mn-ea"/>
          <a:cs typeface="+mn-cs"/>
        </a:defRPr>
      </a:lvl8pPr>
      <a:lvl9pPr marL="4285313" indent="-252077" algn="l" defTabSz="504154" rtl="0" eaLnBrk="1" latinLnBrk="0" hangingPunct="1">
        <a:spcBef>
          <a:spcPts val="1103"/>
        </a:spcBef>
        <a:spcAft>
          <a:spcPts val="0"/>
        </a:spcAft>
        <a:buClr>
          <a:schemeClr val="accent1"/>
        </a:buClr>
        <a:buSzPct val="80000"/>
        <a:buFont typeface="Wingdings 3" charset="2"/>
        <a:buChar char=""/>
        <a:defRPr sz="1323" kern="1200">
          <a:solidFill>
            <a:schemeClr val="tx1">
              <a:lumMod val="75000"/>
              <a:lumOff val="25000"/>
            </a:schemeClr>
          </a:solidFill>
          <a:latin typeface="+mn-lt"/>
          <a:ea typeface="+mn-ea"/>
          <a:cs typeface="+mn-cs"/>
        </a:defRPr>
      </a:lvl9pPr>
    </p:bodyStyle>
    <p:otherStyle>
      <a:defPPr>
        <a:defRPr lang="en-US"/>
      </a:defPPr>
      <a:lvl1pPr marL="0" algn="l" defTabSz="504154" rtl="0" eaLnBrk="1" latinLnBrk="0" hangingPunct="1">
        <a:defRPr sz="1985" kern="1200">
          <a:solidFill>
            <a:schemeClr val="tx1"/>
          </a:solidFill>
          <a:latin typeface="+mn-lt"/>
          <a:ea typeface="+mn-ea"/>
          <a:cs typeface="+mn-cs"/>
        </a:defRPr>
      </a:lvl1pPr>
      <a:lvl2pPr marL="504154" algn="l" defTabSz="504154" rtl="0" eaLnBrk="1" latinLnBrk="0" hangingPunct="1">
        <a:defRPr sz="1985" kern="1200">
          <a:solidFill>
            <a:schemeClr val="tx1"/>
          </a:solidFill>
          <a:latin typeface="+mn-lt"/>
          <a:ea typeface="+mn-ea"/>
          <a:cs typeface="+mn-cs"/>
        </a:defRPr>
      </a:lvl2pPr>
      <a:lvl3pPr marL="1008309" algn="l" defTabSz="504154" rtl="0" eaLnBrk="1" latinLnBrk="0" hangingPunct="1">
        <a:defRPr sz="1985" kern="1200">
          <a:solidFill>
            <a:schemeClr val="tx1"/>
          </a:solidFill>
          <a:latin typeface="+mn-lt"/>
          <a:ea typeface="+mn-ea"/>
          <a:cs typeface="+mn-cs"/>
        </a:defRPr>
      </a:lvl3pPr>
      <a:lvl4pPr marL="1512463" algn="l" defTabSz="504154" rtl="0" eaLnBrk="1" latinLnBrk="0" hangingPunct="1">
        <a:defRPr sz="1985" kern="1200">
          <a:solidFill>
            <a:schemeClr val="tx1"/>
          </a:solidFill>
          <a:latin typeface="+mn-lt"/>
          <a:ea typeface="+mn-ea"/>
          <a:cs typeface="+mn-cs"/>
        </a:defRPr>
      </a:lvl4pPr>
      <a:lvl5pPr marL="2016618" algn="l" defTabSz="504154" rtl="0" eaLnBrk="1" latinLnBrk="0" hangingPunct="1">
        <a:defRPr sz="1985" kern="1200">
          <a:solidFill>
            <a:schemeClr val="tx1"/>
          </a:solidFill>
          <a:latin typeface="+mn-lt"/>
          <a:ea typeface="+mn-ea"/>
          <a:cs typeface="+mn-cs"/>
        </a:defRPr>
      </a:lvl5pPr>
      <a:lvl6pPr marL="2520772" algn="l" defTabSz="504154" rtl="0" eaLnBrk="1" latinLnBrk="0" hangingPunct="1">
        <a:defRPr sz="1985" kern="1200">
          <a:solidFill>
            <a:schemeClr val="tx1"/>
          </a:solidFill>
          <a:latin typeface="+mn-lt"/>
          <a:ea typeface="+mn-ea"/>
          <a:cs typeface="+mn-cs"/>
        </a:defRPr>
      </a:lvl6pPr>
      <a:lvl7pPr marL="3024927" algn="l" defTabSz="504154" rtl="0" eaLnBrk="1" latinLnBrk="0" hangingPunct="1">
        <a:defRPr sz="1985" kern="1200">
          <a:solidFill>
            <a:schemeClr val="tx1"/>
          </a:solidFill>
          <a:latin typeface="+mn-lt"/>
          <a:ea typeface="+mn-ea"/>
          <a:cs typeface="+mn-cs"/>
        </a:defRPr>
      </a:lvl7pPr>
      <a:lvl8pPr marL="3529081" algn="l" defTabSz="504154" rtl="0" eaLnBrk="1" latinLnBrk="0" hangingPunct="1">
        <a:defRPr sz="1985" kern="1200">
          <a:solidFill>
            <a:schemeClr val="tx1"/>
          </a:solidFill>
          <a:latin typeface="+mn-lt"/>
          <a:ea typeface="+mn-ea"/>
          <a:cs typeface="+mn-cs"/>
        </a:defRPr>
      </a:lvl8pPr>
      <a:lvl9pPr marL="4033236" algn="l" defTabSz="504154" rtl="0" eaLnBrk="1" latinLnBrk="0" hangingPunct="1">
        <a:defRPr sz="19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eshraqhospital.com/%d8%a3%d8%b9%d8%b1%d8%a7%d8%b6-%d8%a5%d9%86%d8%b3%d8%ad%d8%a7%d8%a8-%d8%a7%d9%84%d9%85%d8%ae%d8%af%d8%b1%d8%a7%d8%aa/"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drugabuse.com/symptoms-signs-drug-abuse-effects/" TargetMode="External"/><Relationship Id="rId2" Type="http://schemas.openxmlformats.org/officeDocument/2006/relationships/hyperlink" Target="https://altaafi.com/%D8%A7%D9%84%D9%85%D8%B1%D8%A7%D9%87%D9%82%D9%8A%D9%86-%D9%88%D8%A7%D9%84%D9%85%D8%AE%D8%AF%D8%B1%D8%A7%D8%AA/"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altaafi.com/%D8%A7%D8%B6%D8%B7%D8%B1%D8%A7%D8%A8-%D8%AB%D9%86%D8%A7%D8%A6%D9%8A-%D8%A7%D9%84%D9%82%D8%B7%D8%A8/"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altaafi.com/%D9%85%D8%B1%D8%A7%D9%83%D8%B2-%D8%B9%D9%84%D8%A7%D8%AC-%D8%A7%D9%84%D8%A7%D8%AF%D9%85%D8%A7%D9%86-%D9%81%D9%8A-%D9%85%D8%B5%D8%B1/" TargetMode="External"/><Relationship Id="rId2" Type="http://schemas.openxmlformats.org/officeDocument/2006/relationships/hyperlink" Target="https://altaafi.com/%D8%B9%D9%84%D8%A7%D8%AC-%D8%A7%D9%84%D8%A7%D8%AF%D9%85%D8%A7%D9%86-%D9%85%D9%86-%D8%A7%D9%84%D9%85%D8%AE%D8%AF%D8%B1%D8%A7%D8%AA/" TargetMode="External"/><Relationship Id="rId1" Type="http://schemas.openxmlformats.org/officeDocument/2006/relationships/slideLayout" Target="../slideLayouts/slideLayout2.xml"/><Relationship Id="rId4" Type="http://schemas.openxmlformats.org/officeDocument/2006/relationships/hyperlink" Target="https://altaafi.com/%D8%A3%D8%B3%D8%A8%D8%A7%D8%A8-%D8%A7%D9%84%D8%A5%D8%AF%D9%85%D8%A7%D9%86-%D8%B9%D9%84%D9%89-%D8%A7%D9%84%D9%85%D8%AE%D8%AF%D8%B1%D8%A7%D8%AA/"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84;p13">
            <a:extLst>
              <a:ext uri="{FF2B5EF4-FFF2-40B4-BE49-F238E27FC236}">
                <a16:creationId xmlns="" xmlns:a16="http://schemas.microsoft.com/office/drawing/2014/main" id="{EB12A0F5-7F34-4B1A-9AB7-9E61932E3E23}"/>
              </a:ext>
            </a:extLst>
          </p:cNvPr>
          <p:cNvSpPr txBox="1">
            <a:spLocks noGrp="1"/>
          </p:cNvSpPr>
          <p:nvPr>
            <p:ph idx="1"/>
          </p:nvPr>
        </p:nvSpPr>
        <p:spPr>
          <a:xfrm>
            <a:off x="747713" y="123825"/>
            <a:ext cx="9632156" cy="6538913"/>
          </a:xfrm>
          <a:prstGeom prst="rect">
            <a:avLst/>
          </a:prstGeom>
          <a:noFill/>
          <a:ln>
            <a:noFill/>
          </a:ln>
        </p:spPr>
        <p:txBody>
          <a:bodyPr spcFirstLastPara="1" wrap="square" lIns="91425" tIns="91425" rIns="91425" bIns="91425" anchor="t" anchorCtr="0">
            <a:noAutofit/>
          </a:bodyPr>
          <a:lstStyle/>
          <a:p>
            <a:pPr marL="0" indent="0" algn="ctr" rtl="1">
              <a:buNone/>
            </a:pPr>
            <a:r>
              <a:rPr lang="ar-IQ" sz="6000" b="1" dirty="0" smtClean="0">
                <a:ln w="9525">
                  <a:solidFill>
                    <a:schemeClr val="bg1"/>
                  </a:solidFill>
                  <a:prstDash val="solid"/>
                </a:ln>
                <a:solidFill>
                  <a:schemeClr val="accent1">
                    <a:lumMod val="50000"/>
                  </a:schemeClr>
                </a:solidFill>
                <a:effectLst>
                  <a:outerShdw blurRad="12700" dist="38100" dir="2700000" algn="tl" rotWithShape="0">
                    <a:schemeClr val="accent5">
                      <a:lumMod val="60000"/>
                      <a:lumOff val="40000"/>
                    </a:schemeClr>
                  </a:outerShdw>
                </a:effectLst>
                <a:latin typeface="Arabic Typesetting" panose="03020402040406030203" pitchFamily="66" charset="-78"/>
                <a:cs typeface="Arabic Typesetting" panose="03020402040406030203" pitchFamily="66" charset="-78"/>
                <a:sym typeface="Cairo"/>
              </a:rPr>
              <a:t>الاثار المرضية</a:t>
            </a:r>
            <a:r>
              <a:rPr lang="ar-IQ" sz="6000" b="1" dirty="0" smtClean="0">
                <a:ln w="9525">
                  <a:solidFill>
                    <a:schemeClr val="bg1"/>
                  </a:solidFill>
                  <a:prstDash val="solid"/>
                </a:ln>
                <a:solidFill>
                  <a:schemeClr val="accent1">
                    <a:lumMod val="50000"/>
                  </a:schemeClr>
                </a:solidFill>
                <a:effectLst>
                  <a:outerShdw blurRad="12700" dist="38100" dir="2700000" algn="tl" rotWithShape="0">
                    <a:schemeClr val="accent5">
                      <a:lumMod val="60000"/>
                      <a:lumOff val="40000"/>
                    </a:schemeClr>
                  </a:outerShdw>
                </a:effectLst>
                <a:latin typeface="Arabic Typesetting" panose="03020402040406030203" pitchFamily="66" charset="-78"/>
                <a:cs typeface="Arabic Typesetting" panose="03020402040406030203" pitchFamily="66" charset="-78"/>
                <a:sym typeface="Cairo"/>
              </a:rPr>
              <a:t>للمخدرات وطرق الكشف عنها</a:t>
            </a:r>
            <a:endParaRPr lang="ar-IQ" sz="6000" b="1" dirty="0">
              <a:ln w="9525">
                <a:solidFill>
                  <a:schemeClr val="bg1"/>
                </a:solidFill>
                <a:prstDash val="solid"/>
              </a:ln>
              <a:solidFill>
                <a:schemeClr val="accent1">
                  <a:lumMod val="50000"/>
                </a:schemeClr>
              </a:solidFill>
              <a:effectLst>
                <a:outerShdw blurRad="12700" dist="38100" dir="2700000" algn="tl" rotWithShape="0">
                  <a:schemeClr val="accent5">
                    <a:lumMod val="60000"/>
                    <a:lumOff val="40000"/>
                  </a:schemeClr>
                </a:outerShdw>
              </a:effectLst>
              <a:latin typeface="Arabic Typesetting" panose="03020402040406030203" pitchFamily="66" charset="-78"/>
              <a:cs typeface="Arabic Typesetting" panose="03020402040406030203" pitchFamily="66" charset="-78"/>
              <a:sym typeface="Cairo"/>
            </a:endParaRPr>
          </a:p>
        </p:txBody>
      </p:sp>
      <p:sp>
        <p:nvSpPr>
          <p:cNvPr id="7" name="Google Shape;85;p13">
            <a:extLst>
              <a:ext uri="{FF2B5EF4-FFF2-40B4-BE49-F238E27FC236}">
                <a16:creationId xmlns="" xmlns:a16="http://schemas.microsoft.com/office/drawing/2014/main" id="{CFE4DBB7-BDAC-4CB2-A13C-C3A67C8C04E2}"/>
              </a:ext>
            </a:extLst>
          </p:cNvPr>
          <p:cNvSpPr txBox="1"/>
          <p:nvPr/>
        </p:nvSpPr>
        <p:spPr>
          <a:xfrm>
            <a:off x="854869" y="4391025"/>
            <a:ext cx="9937750" cy="1187962"/>
          </a:xfrm>
          <a:prstGeom prst="rect">
            <a:avLst/>
          </a:prstGeom>
          <a:noFill/>
          <a:ln>
            <a:noFill/>
          </a:ln>
        </p:spPr>
        <p:txBody>
          <a:bodyPr spcFirstLastPara="1" wrap="square" lIns="91425" tIns="91425" rIns="91425" bIns="91425" anchor="t" anchorCtr="0">
            <a:noAutofit/>
          </a:bodyPr>
          <a:lstStyle/>
          <a:p>
            <a:pPr algn="ctr" rtl="1"/>
            <a:r>
              <a:rPr lang="ar-IQ" sz="4000" b="1" dirty="0" smtClean="0">
                <a:solidFill>
                  <a:schemeClr val="tx1">
                    <a:lumMod val="75000"/>
                    <a:lumOff val="25000"/>
                  </a:schemeClr>
                </a:solidFill>
                <a:latin typeface="Arabic Typesetting" panose="03020402040406030203" pitchFamily="66" charset="-78"/>
                <a:cs typeface="Arabic Typesetting" panose="03020402040406030203" pitchFamily="66" charset="-78"/>
                <a:sym typeface="Cairo"/>
              </a:rPr>
              <a:t>أعداد: ا د بشرى ابراهيم القيسي</a:t>
            </a:r>
          </a:p>
          <a:p>
            <a:pPr algn="ctr" rtl="1"/>
            <a:r>
              <a:rPr lang="ar-IQ" sz="4000" b="1" dirty="0" smtClean="0">
                <a:solidFill>
                  <a:schemeClr val="tx1">
                    <a:lumMod val="75000"/>
                    <a:lumOff val="25000"/>
                  </a:schemeClr>
                </a:solidFill>
                <a:latin typeface="Arabic Typesetting" panose="03020402040406030203" pitchFamily="66" charset="-78"/>
                <a:cs typeface="Arabic Typesetting" panose="03020402040406030203" pitchFamily="66" charset="-78"/>
                <a:sym typeface="Cairo"/>
              </a:rPr>
              <a:t>ا م د سليمة لفته حسن</a:t>
            </a:r>
          </a:p>
          <a:p>
            <a:pPr algn="ctr" rtl="1"/>
            <a:endParaRPr lang="ar-IQ" sz="3600" b="1" dirty="0">
              <a:solidFill>
                <a:schemeClr val="tx1">
                  <a:lumMod val="75000"/>
                  <a:lumOff val="25000"/>
                </a:schemeClr>
              </a:solidFill>
              <a:latin typeface="Arabic Typesetting" panose="03020402040406030203" pitchFamily="66" charset="-78"/>
              <a:cs typeface="Arabic Typesetting" panose="03020402040406030203" pitchFamily="66" charset="-78"/>
              <a:sym typeface="Cairo"/>
            </a:endParaRPr>
          </a:p>
        </p:txBody>
      </p:sp>
      <p:pic>
        <p:nvPicPr>
          <p:cNvPr id="2" name="Picture 1"/>
          <p:cNvPicPr>
            <a:picLocks noChangeAspect="1"/>
          </p:cNvPicPr>
          <p:nvPr/>
        </p:nvPicPr>
        <p:blipFill>
          <a:blip r:embed="rId2"/>
          <a:stretch>
            <a:fillRect/>
          </a:stretch>
        </p:blipFill>
        <p:spPr>
          <a:xfrm>
            <a:off x="1507295" y="1160646"/>
            <a:ext cx="9243816" cy="3331979"/>
          </a:xfrm>
          <a:prstGeom prst="rect">
            <a:avLst/>
          </a:prstGeom>
        </p:spPr>
      </p:pic>
    </p:spTree>
    <p:extLst>
      <p:ext uri="{BB962C8B-B14F-4D97-AF65-F5344CB8AC3E}">
        <p14:creationId xmlns:p14="http://schemas.microsoft.com/office/powerpoint/2010/main" xmlns="" val="15070395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6919" y="504825"/>
            <a:ext cx="9479842" cy="6157455"/>
          </a:xfrm>
        </p:spPr>
        <p:txBody>
          <a:bodyPr/>
          <a:lstStyle/>
          <a:p>
            <a:pPr marL="0" indent="0" algn="r">
              <a:buNone/>
            </a:pPr>
            <a:r>
              <a:rPr lang="ar-IQ" sz="3200" b="1" dirty="0">
                <a:solidFill>
                  <a:srgbClr val="212529"/>
                </a:solidFill>
                <a:latin typeface="Times New Roman" panose="02020603050405020304" pitchFamily="18" charset="0"/>
                <a:cs typeface="Times New Roman" panose="02020603050405020304" pitchFamily="18" charset="0"/>
              </a:rPr>
              <a:t>أعراض الإدمان:</a:t>
            </a:r>
          </a:p>
          <a:p>
            <a:pPr marL="0" indent="0" algn="r">
              <a:buNone/>
            </a:pPr>
            <a:r>
              <a:rPr lang="ar-IQ" sz="3200" dirty="0">
                <a:solidFill>
                  <a:srgbClr val="212529"/>
                </a:solidFill>
                <a:latin typeface="Times New Roman" panose="02020603050405020304" pitchFamily="18" charset="0"/>
                <a:cs typeface="Times New Roman" panose="02020603050405020304" pitchFamily="18" charset="0"/>
              </a:rPr>
              <a:t/>
            </a:r>
            <a:br>
              <a:rPr lang="ar-IQ" sz="3200" dirty="0">
                <a:solidFill>
                  <a:srgbClr val="212529"/>
                </a:solidFill>
                <a:latin typeface="Times New Roman" panose="02020603050405020304" pitchFamily="18" charset="0"/>
                <a:cs typeface="Times New Roman" panose="02020603050405020304" pitchFamily="18" charset="0"/>
              </a:rPr>
            </a:br>
            <a:r>
              <a:rPr lang="ar-IQ" sz="3200" b="1" dirty="0">
                <a:solidFill>
                  <a:srgbClr val="212529"/>
                </a:solidFill>
                <a:latin typeface="Times New Roman" panose="02020603050405020304" pitchFamily="18" charset="0"/>
                <a:cs typeface="Times New Roman" panose="02020603050405020304" pitchFamily="18" charset="0"/>
              </a:rPr>
              <a:t>1)</a:t>
            </a:r>
            <a:r>
              <a:rPr lang="ar-IQ" sz="3200" dirty="0">
                <a:solidFill>
                  <a:srgbClr val="212529"/>
                </a:solidFill>
                <a:latin typeface="Times New Roman" panose="02020603050405020304" pitchFamily="18" charset="0"/>
                <a:cs typeface="Times New Roman" panose="02020603050405020304" pitchFamily="18" charset="0"/>
              </a:rPr>
              <a:t> الأعراض المصاحبة لتعاطي الحشيش والماريجوانا:</a:t>
            </a:r>
          </a:p>
          <a:p>
            <a:pPr marL="0" indent="0" algn="r">
              <a:buNone/>
            </a:pPr>
            <a:r>
              <a:rPr lang="ar-IQ" sz="3200" dirty="0">
                <a:solidFill>
                  <a:srgbClr val="212529"/>
                </a:solidFill>
                <a:latin typeface="Times New Roman" panose="02020603050405020304" pitchFamily="18" charset="0"/>
                <a:cs typeface="Times New Roman" panose="02020603050405020304" pitchFamily="18" charset="0"/>
              </a:rPr>
              <a:t>شعور عال بالإدراك البصري والسمعي والذوق.</a:t>
            </a:r>
          </a:p>
          <a:p>
            <a:pPr marL="0" indent="0" algn="r">
              <a:buNone/>
            </a:pPr>
            <a:r>
              <a:rPr lang="ar-IQ" sz="3200" dirty="0">
                <a:solidFill>
                  <a:srgbClr val="212529"/>
                </a:solidFill>
                <a:latin typeface="Times New Roman" panose="02020603050405020304" pitchFamily="18" charset="0"/>
                <a:cs typeface="Times New Roman" panose="02020603050405020304" pitchFamily="18" charset="0"/>
              </a:rPr>
              <a:t>ضعف الذاكرة وصعوبة التركيز والتناسق الحركي.</a:t>
            </a:r>
          </a:p>
          <a:p>
            <a:pPr marL="0" indent="0" algn="r">
              <a:buNone/>
            </a:pPr>
            <a:r>
              <a:rPr lang="ar-IQ" sz="3200" dirty="0">
                <a:solidFill>
                  <a:srgbClr val="212529"/>
                </a:solidFill>
                <a:latin typeface="Times New Roman" panose="02020603050405020304" pitchFamily="18" charset="0"/>
                <a:cs typeface="Times New Roman" panose="02020603050405020304" pitchFamily="18" charset="0"/>
              </a:rPr>
              <a:t>زيادة ضغط الدم ومعدل ضربات القلب.</a:t>
            </a:r>
          </a:p>
          <a:p>
            <a:pPr marL="0" indent="0" algn="r">
              <a:buNone/>
            </a:pPr>
            <a:r>
              <a:rPr lang="ar-IQ" sz="3200" dirty="0">
                <a:solidFill>
                  <a:srgbClr val="212529"/>
                </a:solidFill>
                <a:latin typeface="Times New Roman" panose="02020603050405020304" pitchFamily="18" charset="0"/>
                <a:cs typeface="Times New Roman" panose="02020603050405020304" pitchFamily="18" charset="0"/>
              </a:rPr>
              <a:t>احمرار العينين.</a:t>
            </a:r>
          </a:p>
          <a:p>
            <a:pPr marL="0" indent="0" algn="r">
              <a:buNone/>
            </a:pPr>
            <a:r>
              <a:rPr lang="ar-IQ" sz="3200" dirty="0">
                <a:solidFill>
                  <a:srgbClr val="212529"/>
                </a:solidFill>
                <a:latin typeface="Times New Roman" panose="02020603050405020304" pitchFamily="18" charset="0"/>
                <a:cs typeface="Times New Roman" panose="02020603050405020304" pitchFamily="18" charset="0"/>
              </a:rPr>
              <a:t>زيادة الشهية.</a:t>
            </a:r>
          </a:p>
          <a:p>
            <a:pPr marL="0" indent="0" algn="r">
              <a:buNone/>
            </a:pPr>
            <a:r>
              <a:rPr lang="ar-IQ" sz="3200" dirty="0">
                <a:solidFill>
                  <a:srgbClr val="212529"/>
                </a:solidFill>
                <a:latin typeface="Times New Roman" panose="02020603050405020304" pitchFamily="18" charset="0"/>
                <a:cs typeface="Times New Roman" panose="02020603050405020304" pitchFamily="18" charset="0"/>
              </a:rPr>
              <a:t>جنون العظمة.</a:t>
            </a:r>
          </a:p>
          <a:p>
            <a:endParaRPr lang="en-US" dirty="0"/>
          </a:p>
        </p:txBody>
      </p:sp>
    </p:spTree>
    <p:extLst>
      <p:ext uri="{BB962C8B-B14F-4D97-AF65-F5344CB8AC3E}">
        <p14:creationId xmlns:p14="http://schemas.microsoft.com/office/powerpoint/2010/main" xmlns="" val="10618429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6919" y="352425"/>
            <a:ext cx="9479842" cy="6309855"/>
          </a:xfrm>
        </p:spPr>
        <p:txBody>
          <a:bodyPr/>
          <a:lstStyle/>
          <a:p>
            <a:pPr marL="0" indent="0" algn="r">
              <a:buNone/>
            </a:pPr>
            <a:r>
              <a:rPr lang="ar-IQ" sz="2800" b="1" dirty="0">
                <a:solidFill>
                  <a:srgbClr val="212529"/>
                </a:solidFill>
                <a:latin typeface="Times New Roman" panose="02020603050405020304" pitchFamily="18" charset="0"/>
                <a:cs typeface="Times New Roman" panose="02020603050405020304" pitchFamily="18" charset="0"/>
              </a:rPr>
              <a:t>2)</a:t>
            </a:r>
            <a:r>
              <a:rPr lang="ar-IQ" sz="2800" dirty="0">
                <a:solidFill>
                  <a:srgbClr val="212529"/>
                </a:solidFill>
                <a:latin typeface="Times New Roman" panose="02020603050405020304" pitchFamily="18" charset="0"/>
                <a:cs typeface="Times New Roman" panose="02020603050405020304" pitchFamily="18" charset="0"/>
              </a:rPr>
              <a:t> الأعراض المصاحبة لتعاطي المنشطات (الأمفيتامين والكوكايين والميثيل فينيديت)</a:t>
            </a:r>
          </a:p>
          <a:p>
            <a:pPr marL="0" indent="0" algn="r">
              <a:buNone/>
            </a:pPr>
            <a:r>
              <a:rPr lang="ar-IQ" sz="2800" dirty="0">
                <a:solidFill>
                  <a:srgbClr val="212529"/>
                </a:solidFill>
                <a:latin typeface="Times New Roman" panose="02020603050405020304" pitchFamily="18" charset="0"/>
                <a:cs typeface="Times New Roman" panose="02020603050405020304" pitchFamily="18" charset="0"/>
              </a:rPr>
              <a:t>النشوة والتهيج.</a:t>
            </a:r>
          </a:p>
          <a:p>
            <a:pPr marL="0" indent="0" algn="r">
              <a:buNone/>
            </a:pPr>
            <a:r>
              <a:rPr lang="ar-IQ" sz="2800" dirty="0">
                <a:solidFill>
                  <a:srgbClr val="212529"/>
                </a:solidFill>
                <a:latin typeface="Times New Roman" panose="02020603050405020304" pitchFamily="18" charset="0"/>
                <a:cs typeface="Times New Roman" panose="02020603050405020304" pitchFamily="18" charset="0"/>
              </a:rPr>
              <a:t>الاكتئاب والأرق.</a:t>
            </a:r>
          </a:p>
          <a:p>
            <a:pPr marL="0" indent="0" algn="r">
              <a:buNone/>
            </a:pPr>
            <a:r>
              <a:rPr lang="ar-IQ" sz="2800" dirty="0">
                <a:solidFill>
                  <a:srgbClr val="212529"/>
                </a:solidFill>
                <a:latin typeface="Times New Roman" panose="02020603050405020304" pitchFamily="18" charset="0"/>
                <a:cs typeface="Times New Roman" panose="02020603050405020304" pitchFamily="18" charset="0"/>
              </a:rPr>
              <a:t>احتقان الأنف وأضرار تلحق بالغشاء المخاطي للأنف.</a:t>
            </a:r>
          </a:p>
          <a:p>
            <a:pPr marL="0" indent="0" algn="r">
              <a:buNone/>
            </a:pPr>
            <a:r>
              <a:rPr lang="ar-IQ" sz="2800" dirty="0">
                <a:solidFill>
                  <a:srgbClr val="212529"/>
                </a:solidFill>
                <a:latin typeface="Times New Roman" panose="02020603050405020304" pitchFamily="18" charset="0"/>
                <a:cs typeface="Times New Roman" panose="02020603050405020304" pitchFamily="18" charset="0"/>
              </a:rPr>
              <a:t>فقدان الوزن.</a:t>
            </a:r>
          </a:p>
          <a:p>
            <a:pPr marL="0" indent="0" algn="r">
              <a:buNone/>
            </a:pPr>
            <a:r>
              <a:rPr lang="ar-IQ" sz="2800" dirty="0">
                <a:solidFill>
                  <a:srgbClr val="212529"/>
                </a:solidFill>
                <a:latin typeface="Times New Roman" panose="02020603050405020304" pitchFamily="18" charset="0"/>
                <a:cs typeface="Times New Roman" panose="02020603050405020304" pitchFamily="18" charset="0"/>
              </a:rPr>
              <a:t>زيادة معدل ضربات القلب وضغط الدم ودرجة الحرارة.</a:t>
            </a:r>
          </a:p>
          <a:p>
            <a:pPr marL="0" indent="0" algn="r">
              <a:buNone/>
            </a:pPr>
            <a:r>
              <a:rPr lang="ar-IQ" sz="2800" dirty="0">
                <a:solidFill>
                  <a:srgbClr val="212529"/>
                </a:solidFill>
                <a:latin typeface="Times New Roman" panose="02020603050405020304" pitchFamily="18" charset="0"/>
                <a:cs typeface="Times New Roman" panose="02020603050405020304" pitchFamily="18" charset="0"/>
              </a:rPr>
              <a:t>جنون العظمة.</a:t>
            </a:r>
          </a:p>
          <a:p>
            <a:endParaRPr lang="en-US" dirty="0"/>
          </a:p>
        </p:txBody>
      </p:sp>
    </p:spTree>
    <p:extLst>
      <p:ext uri="{BB962C8B-B14F-4D97-AF65-F5344CB8AC3E}">
        <p14:creationId xmlns:p14="http://schemas.microsoft.com/office/powerpoint/2010/main" xmlns="" val="31882291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6919" y="504825"/>
            <a:ext cx="9479842" cy="6157455"/>
          </a:xfrm>
        </p:spPr>
        <p:txBody>
          <a:bodyPr/>
          <a:lstStyle/>
          <a:p>
            <a:pPr marL="0" indent="0" algn="r">
              <a:buNone/>
            </a:pPr>
            <a:r>
              <a:rPr lang="ar-IQ" sz="3200" b="1" dirty="0">
                <a:solidFill>
                  <a:srgbClr val="212529"/>
                </a:solidFill>
                <a:latin typeface="Times New Roman" panose="02020603050405020304" pitchFamily="18" charset="0"/>
                <a:cs typeface="Times New Roman" panose="02020603050405020304" pitchFamily="18" charset="0"/>
              </a:rPr>
              <a:t>3)</a:t>
            </a:r>
            <a:r>
              <a:rPr lang="ar-IQ" sz="3200" dirty="0">
                <a:solidFill>
                  <a:srgbClr val="212529"/>
                </a:solidFill>
                <a:latin typeface="Times New Roman" panose="02020603050405020304" pitchFamily="18" charset="0"/>
                <a:cs typeface="Times New Roman" panose="02020603050405020304" pitchFamily="18" charset="0"/>
              </a:rPr>
              <a:t> الأعراض المصاحبة لتعاطي المهدئات (الباربيتيورات والبنزوديازيبين)</a:t>
            </a:r>
          </a:p>
          <a:p>
            <a:pPr marL="0" indent="0" algn="r">
              <a:buNone/>
            </a:pPr>
            <a:r>
              <a:rPr lang="ar-IQ" sz="3200" dirty="0">
                <a:solidFill>
                  <a:srgbClr val="212529"/>
                </a:solidFill>
                <a:latin typeface="Times New Roman" panose="02020603050405020304" pitchFamily="18" charset="0"/>
                <a:cs typeface="Times New Roman" panose="02020603050405020304" pitchFamily="18" charset="0"/>
              </a:rPr>
              <a:t>نعاس ودوخة.</a:t>
            </a:r>
          </a:p>
          <a:p>
            <a:pPr marL="0" indent="0" algn="r">
              <a:buNone/>
            </a:pPr>
            <a:r>
              <a:rPr lang="ar-IQ" sz="3200" dirty="0">
                <a:solidFill>
                  <a:srgbClr val="212529"/>
                </a:solidFill>
                <a:latin typeface="Times New Roman" panose="02020603050405020304" pitchFamily="18" charset="0"/>
                <a:cs typeface="Times New Roman" panose="02020603050405020304" pitchFamily="18" charset="0"/>
              </a:rPr>
              <a:t>مشاكل في الذاكرة.</a:t>
            </a:r>
          </a:p>
          <a:p>
            <a:pPr marL="0" indent="0" algn="r">
              <a:buNone/>
            </a:pPr>
            <a:r>
              <a:rPr lang="ar-IQ" sz="3200" dirty="0">
                <a:solidFill>
                  <a:srgbClr val="212529"/>
                </a:solidFill>
                <a:latin typeface="Times New Roman" panose="02020603050405020304" pitchFamily="18" charset="0"/>
                <a:cs typeface="Times New Roman" panose="02020603050405020304" pitchFamily="18" charset="0"/>
              </a:rPr>
              <a:t>اكتئاب.</a:t>
            </a:r>
          </a:p>
          <a:p>
            <a:pPr marL="0" indent="0" algn="r">
              <a:buNone/>
            </a:pPr>
            <a:r>
              <a:rPr lang="ar-IQ" sz="3200" dirty="0">
                <a:solidFill>
                  <a:srgbClr val="212529"/>
                </a:solidFill>
                <a:latin typeface="Times New Roman" panose="02020603050405020304" pitchFamily="18" charset="0"/>
                <a:cs typeface="Times New Roman" panose="02020603050405020304" pitchFamily="18" charset="0"/>
              </a:rPr>
              <a:t>تباطؤ في التنفس وانخفاض ضغط الدم.</a:t>
            </a:r>
          </a:p>
          <a:p>
            <a:pPr marL="0" indent="0" algn="r">
              <a:buNone/>
            </a:pPr>
            <a:r>
              <a:rPr lang="ar-IQ" sz="3200" dirty="0">
                <a:solidFill>
                  <a:srgbClr val="212529"/>
                </a:solidFill>
                <a:latin typeface="Times New Roman" panose="02020603050405020304" pitchFamily="18" charset="0"/>
                <a:cs typeface="Times New Roman" panose="02020603050405020304" pitchFamily="18" charset="0"/>
              </a:rPr>
              <a:t>ارتباك وصعوبة التناسق الحركي.</a:t>
            </a:r>
          </a:p>
          <a:p>
            <a:endParaRPr lang="en-US" dirty="0"/>
          </a:p>
        </p:txBody>
      </p:sp>
    </p:spTree>
    <p:extLst>
      <p:ext uri="{BB962C8B-B14F-4D97-AF65-F5344CB8AC3E}">
        <p14:creationId xmlns:p14="http://schemas.microsoft.com/office/powerpoint/2010/main" xmlns="" val="11630590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6919" y="504825"/>
            <a:ext cx="9479842" cy="6157455"/>
          </a:xfrm>
        </p:spPr>
        <p:txBody>
          <a:bodyPr/>
          <a:lstStyle/>
          <a:p>
            <a:pPr marL="0" indent="0" algn="r">
              <a:lnSpc>
                <a:spcPct val="150000"/>
              </a:lnSpc>
              <a:buNone/>
            </a:pPr>
            <a:r>
              <a:rPr lang="ar-IQ" sz="2800" b="1" dirty="0">
                <a:solidFill>
                  <a:srgbClr val="212529"/>
                </a:solidFill>
                <a:latin typeface="Times New Roman" panose="02020603050405020304" pitchFamily="18" charset="0"/>
                <a:cs typeface="Times New Roman" panose="02020603050405020304" pitchFamily="18" charset="0"/>
              </a:rPr>
              <a:t>4)</a:t>
            </a:r>
            <a:r>
              <a:rPr lang="ar-IQ" sz="2800" dirty="0">
                <a:solidFill>
                  <a:srgbClr val="212529"/>
                </a:solidFill>
                <a:latin typeface="Times New Roman" panose="02020603050405020304" pitchFamily="18" charset="0"/>
                <a:cs typeface="Times New Roman" panose="02020603050405020304" pitchFamily="18" charset="0"/>
              </a:rPr>
              <a:t> الأعراض المصاحبة لتعاطي المسكنات المخدرة (الهيروين والمورفين والكودايين)</a:t>
            </a:r>
          </a:p>
          <a:p>
            <a:pPr marL="0" indent="0" algn="r">
              <a:lnSpc>
                <a:spcPct val="150000"/>
              </a:lnSpc>
              <a:buNone/>
            </a:pPr>
            <a:r>
              <a:rPr lang="ar-IQ" sz="2800" dirty="0">
                <a:solidFill>
                  <a:srgbClr val="212529"/>
                </a:solidFill>
                <a:latin typeface="Times New Roman" panose="02020603050405020304" pitchFamily="18" charset="0"/>
                <a:cs typeface="Times New Roman" panose="02020603050405020304" pitchFamily="18" charset="0"/>
              </a:rPr>
              <a:t>انخفاض الشعور بالألم.</a:t>
            </a:r>
          </a:p>
          <a:p>
            <a:pPr marL="0" indent="0" algn="r">
              <a:lnSpc>
                <a:spcPct val="150000"/>
              </a:lnSpc>
              <a:buNone/>
            </a:pPr>
            <a:r>
              <a:rPr lang="ar-IQ" sz="2800" dirty="0">
                <a:solidFill>
                  <a:srgbClr val="212529"/>
                </a:solidFill>
                <a:latin typeface="Times New Roman" panose="02020603050405020304" pitchFamily="18" charset="0"/>
                <a:cs typeface="Times New Roman" panose="02020603050405020304" pitchFamily="18" charset="0"/>
              </a:rPr>
              <a:t>ارتباك.</a:t>
            </a:r>
          </a:p>
          <a:p>
            <a:pPr marL="0" indent="0" algn="r">
              <a:lnSpc>
                <a:spcPct val="150000"/>
              </a:lnSpc>
              <a:buNone/>
            </a:pPr>
            <a:r>
              <a:rPr lang="ar-IQ" sz="2800" dirty="0">
                <a:solidFill>
                  <a:srgbClr val="212529"/>
                </a:solidFill>
                <a:latin typeface="Times New Roman" panose="02020603050405020304" pitchFamily="18" charset="0"/>
                <a:cs typeface="Times New Roman" panose="02020603050405020304" pitchFamily="18" charset="0"/>
              </a:rPr>
              <a:t>تباطؤ في التنفس.</a:t>
            </a:r>
          </a:p>
          <a:p>
            <a:pPr marL="0" indent="0" algn="r">
              <a:lnSpc>
                <a:spcPct val="150000"/>
              </a:lnSpc>
              <a:buNone/>
            </a:pPr>
            <a:r>
              <a:rPr lang="ar-IQ" sz="2800" dirty="0">
                <a:solidFill>
                  <a:srgbClr val="212529"/>
                </a:solidFill>
                <a:latin typeface="Times New Roman" panose="02020603050405020304" pitchFamily="18" charset="0"/>
                <a:cs typeface="Times New Roman" panose="02020603050405020304" pitchFamily="18" charset="0"/>
              </a:rPr>
              <a:t>إمساك.</a:t>
            </a:r>
          </a:p>
          <a:p>
            <a:endParaRPr lang="en-US" dirty="0"/>
          </a:p>
        </p:txBody>
      </p:sp>
    </p:spTree>
    <p:extLst>
      <p:ext uri="{BB962C8B-B14F-4D97-AF65-F5344CB8AC3E}">
        <p14:creationId xmlns:p14="http://schemas.microsoft.com/office/powerpoint/2010/main" xmlns="" val="18289874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6919" y="276225"/>
            <a:ext cx="9479842" cy="6386055"/>
          </a:xfrm>
        </p:spPr>
        <p:txBody>
          <a:bodyPr>
            <a:normAutofit/>
          </a:bodyPr>
          <a:lstStyle/>
          <a:p>
            <a:pPr marL="0" indent="0" algn="r">
              <a:buNone/>
            </a:pPr>
            <a:r>
              <a:rPr lang="ar-IQ" sz="2400" b="1" dirty="0">
                <a:solidFill>
                  <a:srgbClr val="212529"/>
                </a:solidFill>
                <a:latin typeface="Times New Roman" panose="02020603050405020304" pitchFamily="18" charset="0"/>
                <a:cs typeface="Times New Roman" panose="02020603050405020304" pitchFamily="18" charset="0"/>
              </a:rPr>
              <a:t>آثار ومضاعفات إدمان المخدرات:</a:t>
            </a:r>
            <a:r>
              <a:rPr lang="ar-IQ" sz="2400" dirty="0">
                <a:latin typeface="Times New Roman" panose="02020603050405020304" pitchFamily="18" charset="0"/>
                <a:cs typeface="Times New Roman" panose="02020603050405020304" pitchFamily="18" charset="0"/>
              </a:rPr>
              <a:t/>
            </a:r>
            <a:br>
              <a:rPr lang="ar-IQ" sz="2400" dirty="0">
                <a:latin typeface="Times New Roman" panose="02020603050405020304" pitchFamily="18" charset="0"/>
                <a:cs typeface="Times New Roman" panose="02020603050405020304" pitchFamily="18" charset="0"/>
              </a:rPr>
            </a:br>
            <a:r>
              <a:rPr lang="ar-IQ" sz="2400" b="1" dirty="0">
                <a:solidFill>
                  <a:srgbClr val="212529"/>
                </a:solidFill>
                <a:latin typeface="Times New Roman" panose="02020603050405020304" pitchFamily="18" charset="0"/>
                <a:cs typeface="Times New Roman" panose="02020603050405020304" pitchFamily="18" charset="0"/>
              </a:rPr>
              <a:t>1.</a:t>
            </a:r>
            <a:r>
              <a:rPr lang="ar-IQ" sz="2400" dirty="0">
                <a:solidFill>
                  <a:srgbClr val="212529"/>
                </a:solidFill>
                <a:latin typeface="Times New Roman" panose="02020603050405020304" pitchFamily="18" charset="0"/>
                <a:cs typeface="Times New Roman" panose="02020603050405020304" pitchFamily="18" charset="0"/>
              </a:rPr>
              <a:t> مشاكل صحية: يؤدي إدمان المخدرات إلى حدوث مشاكل صحية بدنية وعقلية ويعتمد ذلك على نوع المخدرات المستخدمة.</a:t>
            </a:r>
            <a:r>
              <a:rPr lang="ar-IQ" sz="2400" dirty="0">
                <a:latin typeface="Times New Roman" panose="02020603050405020304" pitchFamily="18" charset="0"/>
                <a:cs typeface="Times New Roman" panose="02020603050405020304" pitchFamily="18" charset="0"/>
              </a:rPr>
              <a:t/>
            </a:r>
            <a:br>
              <a:rPr lang="ar-IQ" sz="2400" dirty="0">
                <a:latin typeface="Times New Roman" panose="02020603050405020304" pitchFamily="18" charset="0"/>
                <a:cs typeface="Times New Roman" panose="02020603050405020304" pitchFamily="18" charset="0"/>
              </a:rPr>
            </a:br>
            <a:r>
              <a:rPr lang="ar-IQ" sz="2400" b="1" dirty="0">
                <a:solidFill>
                  <a:srgbClr val="212529"/>
                </a:solidFill>
                <a:latin typeface="Times New Roman" panose="02020603050405020304" pitchFamily="18" charset="0"/>
                <a:cs typeface="Times New Roman" panose="02020603050405020304" pitchFamily="18" charset="0"/>
              </a:rPr>
              <a:t>2.</a:t>
            </a:r>
            <a:r>
              <a:rPr lang="ar-IQ" sz="2400" dirty="0">
                <a:solidFill>
                  <a:srgbClr val="212529"/>
                </a:solidFill>
                <a:latin typeface="Times New Roman" panose="02020603050405020304" pitchFamily="18" charset="0"/>
                <a:cs typeface="Times New Roman" panose="02020603050405020304" pitchFamily="18" charset="0"/>
              </a:rPr>
              <a:t> فقدان الوعي والغيبوبة والموت المفاجئ وخاصة عند أخذ جرعات عالية أو إذا تم الجمع بين أنواع المخدرات أو الكحول.</a:t>
            </a:r>
            <a:r>
              <a:rPr lang="ar-IQ" sz="2400" dirty="0">
                <a:latin typeface="Times New Roman" panose="02020603050405020304" pitchFamily="18" charset="0"/>
                <a:cs typeface="Times New Roman" panose="02020603050405020304" pitchFamily="18" charset="0"/>
              </a:rPr>
              <a:t/>
            </a:r>
            <a:br>
              <a:rPr lang="ar-IQ" sz="2400" dirty="0">
                <a:latin typeface="Times New Roman" panose="02020603050405020304" pitchFamily="18" charset="0"/>
                <a:cs typeface="Times New Roman" panose="02020603050405020304" pitchFamily="18" charset="0"/>
              </a:rPr>
            </a:br>
            <a:r>
              <a:rPr lang="ar-IQ" sz="2400" b="1" dirty="0">
                <a:solidFill>
                  <a:srgbClr val="212529"/>
                </a:solidFill>
                <a:latin typeface="Times New Roman" panose="02020603050405020304" pitchFamily="18" charset="0"/>
                <a:cs typeface="Times New Roman" panose="02020603050405020304" pitchFamily="18" charset="0"/>
              </a:rPr>
              <a:t>3.</a:t>
            </a:r>
            <a:r>
              <a:rPr lang="ar-IQ" sz="2400" dirty="0">
                <a:solidFill>
                  <a:srgbClr val="212529"/>
                </a:solidFill>
                <a:latin typeface="Times New Roman" panose="02020603050405020304" pitchFamily="18" charset="0"/>
                <a:cs typeface="Times New Roman" panose="02020603050405020304" pitchFamily="18" charset="0"/>
              </a:rPr>
              <a:t> الإصابة بالأمراض المعدية مثل الإيدز سواء من خلال العلاقات الجنسية المحرمة أو عن طريق مشاركة الإبر.</a:t>
            </a:r>
            <a:r>
              <a:rPr lang="ar-IQ" sz="2400" dirty="0">
                <a:latin typeface="Times New Roman" panose="02020603050405020304" pitchFamily="18" charset="0"/>
                <a:cs typeface="Times New Roman" panose="02020603050405020304" pitchFamily="18" charset="0"/>
              </a:rPr>
              <a:t/>
            </a:r>
            <a:br>
              <a:rPr lang="ar-IQ" sz="2400" dirty="0">
                <a:latin typeface="Times New Roman" panose="02020603050405020304" pitchFamily="18" charset="0"/>
                <a:cs typeface="Times New Roman" panose="02020603050405020304" pitchFamily="18" charset="0"/>
              </a:rPr>
            </a:br>
            <a:r>
              <a:rPr lang="ar-IQ" sz="2400" b="1" dirty="0">
                <a:solidFill>
                  <a:srgbClr val="212529"/>
                </a:solidFill>
                <a:latin typeface="Times New Roman" panose="02020603050405020304" pitchFamily="18" charset="0"/>
                <a:cs typeface="Times New Roman" panose="02020603050405020304" pitchFamily="18" charset="0"/>
              </a:rPr>
              <a:t>4.</a:t>
            </a:r>
            <a:r>
              <a:rPr lang="ar-IQ" sz="2400" dirty="0">
                <a:solidFill>
                  <a:srgbClr val="212529"/>
                </a:solidFill>
                <a:latin typeface="Times New Roman" panose="02020603050405020304" pitchFamily="18" charset="0"/>
                <a:cs typeface="Times New Roman" panose="02020603050405020304" pitchFamily="18" charset="0"/>
              </a:rPr>
              <a:t> التعرض لحوادث السير في حالة السكر.</a:t>
            </a:r>
            <a:r>
              <a:rPr lang="ar-IQ" sz="2400" dirty="0">
                <a:latin typeface="Times New Roman" panose="02020603050405020304" pitchFamily="18" charset="0"/>
                <a:cs typeface="Times New Roman" panose="02020603050405020304" pitchFamily="18" charset="0"/>
              </a:rPr>
              <a:t/>
            </a:r>
            <a:br>
              <a:rPr lang="ar-IQ" sz="2400" dirty="0">
                <a:latin typeface="Times New Roman" panose="02020603050405020304" pitchFamily="18" charset="0"/>
                <a:cs typeface="Times New Roman" panose="02020603050405020304" pitchFamily="18" charset="0"/>
              </a:rPr>
            </a:br>
            <a:r>
              <a:rPr lang="ar-IQ" sz="2400" b="1" dirty="0">
                <a:solidFill>
                  <a:srgbClr val="212529"/>
                </a:solidFill>
                <a:latin typeface="Times New Roman" panose="02020603050405020304" pitchFamily="18" charset="0"/>
                <a:cs typeface="Times New Roman" panose="02020603050405020304" pitchFamily="18" charset="0"/>
              </a:rPr>
              <a:t>5.</a:t>
            </a:r>
            <a:r>
              <a:rPr lang="ar-IQ" sz="2400" dirty="0">
                <a:solidFill>
                  <a:srgbClr val="212529"/>
                </a:solidFill>
                <a:latin typeface="Times New Roman" panose="02020603050405020304" pitchFamily="18" charset="0"/>
                <a:cs typeface="Times New Roman" panose="02020603050405020304" pitchFamily="18" charset="0"/>
              </a:rPr>
              <a:t> الانتحار.</a:t>
            </a:r>
            <a:r>
              <a:rPr lang="ar-IQ" sz="2400" dirty="0">
                <a:latin typeface="Times New Roman" panose="02020603050405020304" pitchFamily="18" charset="0"/>
                <a:cs typeface="Times New Roman" panose="02020603050405020304" pitchFamily="18" charset="0"/>
              </a:rPr>
              <a:t/>
            </a:r>
            <a:br>
              <a:rPr lang="ar-IQ" sz="2400" dirty="0">
                <a:latin typeface="Times New Roman" panose="02020603050405020304" pitchFamily="18" charset="0"/>
                <a:cs typeface="Times New Roman" panose="02020603050405020304" pitchFamily="18" charset="0"/>
              </a:rPr>
            </a:br>
            <a:r>
              <a:rPr lang="ar-IQ" sz="2400" b="1" dirty="0">
                <a:solidFill>
                  <a:srgbClr val="212529"/>
                </a:solidFill>
                <a:latin typeface="Times New Roman" panose="02020603050405020304" pitchFamily="18" charset="0"/>
                <a:cs typeface="Times New Roman" panose="02020603050405020304" pitchFamily="18" charset="0"/>
              </a:rPr>
              <a:t>6.</a:t>
            </a:r>
            <a:r>
              <a:rPr lang="ar-IQ" sz="2400" dirty="0">
                <a:solidFill>
                  <a:srgbClr val="212529"/>
                </a:solidFill>
                <a:latin typeface="Times New Roman" panose="02020603050405020304" pitchFamily="18" charset="0"/>
                <a:cs typeface="Times New Roman" panose="02020603050405020304" pitchFamily="18" charset="0"/>
              </a:rPr>
              <a:t> المشاكل الأسرية والخلافات الزوجية بسبب التغيرات السلوكية التي تطرأ على مدمن المخدرات.</a:t>
            </a:r>
            <a:r>
              <a:rPr lang="ar-IQ" sz="2400" dirty="0">
                <a:latin typeface="Times New Roman" panose="02020603050405020304" pitchFamily="18" charset="0"/>
                <a:cs typeface="Times New Roman" panose="02020603050405020304" pitchFamily="18" charset="0"/>
              </a:rPr>
              <a:t/>
            </a:r>
            <a:br>
              <a:rPr lang="ar-IQ" sz="2400" dirty="0">
                <a:latin typeface="Times New Roman" panose="02020603050405020304" pitchFamily="18" charset="0"/>
                <a:cs typeface="Times New Roman" panose="02020603050405020304" pitchFamily="18" charset="0"/>
              </a:rPr>
            </a:br>
            <a:r>
              <a:rPr lang="ar-IQ" sz="2400" b="1" dirty="0">
                <a:solidFill>
                  <a:srgbClr val="212529"/>
                </a:solidFill>
                <a:latin typeface="Times New Roman" panose="02020603050405020304" pitchFamily="18" charset="0"/>
                <a:cs typeface="Times New Roman" panose="02020603050405020304" pitchFamily="18" charset="0"/>
              </a:rPr>
              <a:t>7.</a:t>
            </a:r>
            <a:r>
              <a:rPr lang="ar-IQ" sz="2400" dirty="0">
                <a:solidFill>
                  <a:srgbClr val="212529"/>
                </a:solidFill>
                <a:latin typeface="Times New Roman" panose="02020603050405020304" pitchFamily="18" charset="0"/>
                <a:cs typeface="Times New Roman" panose="02020603050405020304" pitchFamily="18" charset="0"/>
              </a:rPr>
              <a:t> مسائل قانونية حيث أن إدمان المخدرات يؤدي إلى السرقة وقيادة السيارة تحت تأثير المخدرات وغيرها.</a:t>
            </a:r>
            <a:r>
              <a:rPr lang="ar-IQ" sz="2400" dirty="0">
                <a:latin typeface="Times New Roman" panose="02020603050405020304" pitchFamily="18" charset="0"/>
                <a:cs typeface="Times New Roman" panose="02020603050405020304" pitchFamily="18" charset="0"/>
              </a:rPr>
              <a:t/>
            </a:r>
            <a:br>
              <a:rPr lang="ar-IQ" sz="2400" dirty="0">
                <a:latin typeface="Times New Roman" panose="02020603050405020304" pitchFamily="18" charset="0"/>
                <a:cs typeface="Times New Roman" panose="02020603050405020304" pitchFamily="18" charset="0"/>
              </a:rPr>
            </a:br>
            <a:r>
              <a:rPr lang="ar-IQ" sz="2400" b="1" dirty="0">
                <a:solidFill>
                  <a:srgbClr val="212529"/>
                </a:solidFill>
                <a:latin typeface="Times New Roman" panose="02020603050405020304" pitchFamily="18" charset="0"/>
                <a:cs typeface="Times New Roman" panose="02020603050405020304" pitchFamily="18" charset="0"/>
              </a:rPr>
              <a:t>8.</a:t>
            </a:r>
            <a:r>
              <a:rPr lang="ar-IQ" sz="2400" dirty="0">
                <a:solidFill>
                  <a:srgbClr val="212529"/>
                </a:solidFill>
                <a:latin typeface="Times New Roman" panose="02020603050405020304" pitchFamily="18" charset="0"/>
                <a:cs typeface="Times New Roman" panose="02020603050405020304" pitchFamily="18" charset="0"/>
              </a:rPr>
              <a:t> مشاكل مالية: إدمان المخدرات يؤدي إلى إنفاق المال بلا حساب وذلك لشراءها فيضع المدمن تحت وطئة الدين وتقوده إلى سلوكيات غير قانونية وغير أخلاقية.</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6517805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6919" y="657225"/>
            <a:ext cx="9479842" cy="6005055"/>
          </a:xfrm>
        </p:spPr>
        <p:txBody>
          <a:bodyPr/>
          <a:lstStyle/>
          <a:p>
            <a:pPr marL="0" indent="0" algn="r" rtl="1">
              <a:buNone/>
            </a:pPr>
            <a:r>
              <a:rPr lang="ar-IQ" sz="2800" b="1" dirty="0">
                <a:solidFill>
                  <a:schemeClr val="accent2">
                    <a:lumMod val="75000"/>
                  </a:schemeClr>
                </a:solidFill>
                <a:latin typeface="Times New Roman" panose="02020603050405020304" pitchFamily="18" charset="0"/>
                <a:cs typeface="Times New Roman" panose="02020603050405020304" pitchFamily="18" charset="0"/>
              </a:rPr>
              <a:t>أضرار المخدرات</a:t>
            </a:r>
          </a:p>
          <a:p>
            <a:pPr marL="0" indent="0" algn="r" rtl="1">
              <a:buNone/>
            </a:pPr>
            <a:r>
              <a:rPr lang="ar-IQ" dirty="0">
                <a:latin typeface="Times New Roman" panose="02020603050405020304" pitchFamily="18" charset="0"/>
                <a:cs typeface="Times New Roman" panose="02020603050405020304" pitchFamily="18" charset="0"/>
              </a:rPr>
              <a:t>للمخدرات أضرار كبيرة ويمكن تقسيم تلك الأضرار إلى ما يلي:</a:t>
            </a:r>
          </a:p>
          <a:p>
            <a:pPr marL="0" indent="0" algn="r" rtl="1">
              <a:buNone/>
            </a:pPr>
            <a:r>
              <a:rPr lang="ar-IQ" sz="2800" b="1" dirty="0">
                <a:solidFill>
                  <a:schemeClr val="accent2">
                    <a:lumMod val="75000"/>
                  </a:schemeClr>
                </a:solidFill>
                <a:latin typeface="Times New Roman" panose="02020603050405020304" pitchFamily="18" charset="0"/>
                <a:cs typeface="Times New Roman" panose="02020603050405020304" pitchFamily="18" charset="0"/>
              </a:rPr>
              <a:t>أولا الأضرار الجسدية</a:t>
            </a:r>
          </a:p>
          <a:p>
            <a:pPr algn="r" rtl="1"/>
            <a:r>
              <a:rPr lang="ar-IQ" dirty="0">
                <a:latin typeface="Times New Roman" panose="02020603050405020304" pitchFamily="18" charset="0"/>
                <a:cs typeface="Times New Roman" panose="02020603050405020304" pitchFamily="18" charset="0"/>
              </a:rPr>
              <a:t>تسبب المواد المخدرة العديد من الأضرار لصحة الجسم عامة مثل فقدان الشهية والضعف العام والنحافة الشديدة وضعف مناعة الجسم تجاه الأمراض، بالإضافة إلى الإصابة بالدوار والصداع المستمر.</a:t>
            </a:r>
          </a:p>
          <a:p>
            <a:pPr algn="r" rtl="1"/>
            <a:r>
              <a:rPr lang="ar-IQ" dirty="0">
                <a:latin typeface="Times New Roman" panose="02020603050405020304" pitchFamily="18" charset="0"/>
                <a:cs typeface="Times New Roman" panose="02020603050405020304" pitchFamily="18" charset="0"/>
              </a:rPr>
              <a:t>إصابة الجهاز التنفسي للإنسان بأضرار بالغة نتيجة استنشاق المواد المخدرة، مما يؤدي إلى تهيج الأغشية المخاطية والتهابات رئوية مزمنة تصل حد الإصابة بالدرن.</a:t>
            </a:r>
          </a:p>
          <a:p>
            <a:pPr algn="r" rtl="1"/>
            <a:r>
              <a:rPr lang="ar-IQ" dirty="0">
                <a:latin typeface="Times New Roman" panose="02020603050405020304" pitchFamily="18" charset="0"/>
                <a:cs typeface="Times New Roman" panose="02020603050405020304" pitchFamily="18" charset="0"/>
              </a:rPr>
              <a:t>يتسبب إدمان المخدرات في مشاكل للجهاز الهضمي من سوء هضم والامتلاء والتخمة والانتفاخ والغازات وغيرها من تلك الأضرار، كما تسبب المخدرات الإصابة بالتهابات المعدة المزمنة مما يجعل المعدة تتوقف عن أداء وظيفتها.</a:t>
            </a:r>
          </a:p>
          <a:p>
            <a:pPr algn="r" rtl="1"/>
            <a:r>
              <a:rPr lang="ar-IQ" dirty="0">
                <a:latin typeface="Times New Roman" panose="02020603050405020304" pitchFamily="18" charset="0"/>
                <a:cs typeface="Times New Roman" panose="02020603050405020304" pitchFamily="18" charset="0"/>
              </a:rPr>
              <a:t>الإصابة بتليف الكبد نتيجة تعاطي مخدر مثل الأفيون.</a:t>
            </a:r>
          </a:p>
          <a:p>
            <a:pPr algn="r" rtl="1"/>
            <a:r>
              <a:rPr lang="ar-IQ" dirty="0">
                <a:latin typeface="Times New Roman" panose="02020603050405020304" pitchFamily="18" charset="0"/>
                <a:cs typeface="Times New Roman" panose="02020603050405020304" pitchFamily="18" charset="0"/>
              </a:rPr>
              <a:t>تدمير الخلايا العصبية بالمخ.</a:t>
            </a:r>
          </a:p>
          <a:p>
            <a:pPr algn="r" rtl="1"/>
            <a:r>
              <a:rPr lang="ar-IQ" dirty="0">
                <a:latin typeface="Times New Roman" panose="02020603050405020304" pitchFamily="18" charset="0"/>
                <a:cs typeface="Times New Roman" panose="02020603050405020304" pitchFamily="18" charset="0"/>
              </a:rPr>
              <a:t>الإصابة بارتفاع ضغط الدم والذبحة الصدرية وأمراض القلب والأوعية الدموية.</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2187969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6919" y="123825"/>
            <a:ext cx="9479842" cy="7239000"/>
          </a:xfrm>
        </p:spPr>
        <p:txBody>
          <a:bodyPr>
            <a:noAutofit/>
          </a:bodyPr>
          <a:lstStyle/>
          <a:p>
            <a:pPr marL="0" indent="0" algn="r">
              <a:lnSpc>
                <a:spcPct val="150000"/>
              </a:lnSpc>
              <a:buNone/>
            </a:pPr>
            <a:r>
              <a:rPr lang="ar-IQ" sz="2400" dirty="0">
                <a:solidFill>
                  <a:srgbClr val="333333"/>
                </a:solidFill>
                <a:latin typeface="Times New Roman" panose="02020603050405020304" pitchFamily="18" charset="0"/>
                <a:cs typeface="Times New Roman" panose="02020603050405020304" pitchFamily="18" charset="0"/>
              </a:rPr>
              <a:t>أضرار المخدرات على الدماغ</a:t>
            </a:r>
            <a:endParaRPr lang="en-US" sz="2000" dirty="0">
              <a:solidFill>
                <a:srgbClr val="333333"/>
              </a:solidFill>
              <a:latin typeface="Times New Roman" panose="02020603050405020304" pitchFamily="18" charset="0"/>
              <a:cs typeface="Times New Roman" panose="02020603050405020304" pitchFamily="18" charset="0"/>
            </a:endParaRPr>
          </a:p>
          <a:p>
            <a:pPr marL="0" indent="0" algn="r">
              <a:lnSpc>
                <a:spcPct val="150000"/>
              </a:lnSpc>
              <a:buNone/>
            </a:pPr>
            <a:r>
              <a:rPr lang="ar-IQ" sz="2000" dirty="0">
                <a:solidFill>
                  <a:srgbClr val="333333"/>
                </a:solidFill>
                <a:latin typeface="Times New Roman" panose="02020603050405020304" pitchFamily="18" charset="0"/>
                <a:cs typeface="Times New Roman" panose="02020603050405020304" pitchFamily="18" charset="0"/>
              </a:rPr>
              <a:t> </a:t>
            </a:r>
            <a:r>
              <a:rPr lang="ar-IQ" sz="1800" dirty="0">
                <a:solidFill>
                  <a:srgbClr val="333333"/>
                </a:solidFill>
                <a:latin typeface="Times New Roman" panose="02020603050405020304" pitchFamily="18" charset="0"/>
                <a:cs typeface="Times New Roman" panose="02020603050405020304" pitchFamily="18" charset="0"/>
              </a:rPr>
              <a:t>يتأثر العقل في الرغبة بتكرار التجارب التي تجعل الشخص يشعر بالراحة؛ لذا يتحفز الشخص للقيام بها مراراً وتكراراً، وتستهدف هذه المواد نظام المكافآت في العقل؛ إذ تغمر الدماغ بمادةٍ كيميائيّة، تُدعى الدوبامين (بالإنجليزية: </a:t>
            </a:r>
            <a:r>
              <a:rPr lang="en-US" sz="1800" dirty="0">
                <a:solidFill>
                  <a:srgbClr val="333333"/>
                </a:solidFill>
                <a:latin typeface="Times New Roman" panose="02020603050405020304" pitchFamily="18" charset="0"/>
                <a:cs typeface="Times New Roman" panose="02020603050405020304" pitchFamily="18" charset="0"/>
              </a:rPr>
              <a:t>Dopamine)، </a:t>
            </a:r>
            <a:r>
              <a:rPr lang="ar-IQ" sz="1800" dirty="0">
                <a:solidFill>
                  <a:srgbClr val="333333"/>
                </a:solidFill>
                <a:latin typeface="Times New Roman" panose="02020603050405020304" pitchFamily="18" charset="0"/>
                <a:cs typeface="Times New Roman" panose="02020603050405020304" pitchFamily="18" charset="0"/>
              </a:rPr>
              <a:t>والتي تُعطي شعوراً لحظيّاً بالمتعة، ويستمر الشخص بتعاطي المخدرات للحصول على هذا الشعور، ويعتاد الدماغ مع الوقت على الدوبامين الزائد؛ فيحتاج الشخص لتعاطي المزيد من المخدرات للحصول على الشعور نفسه؛ مما يؤدي إلى الإدمان على تعاطي المخدرات لفتراتٍ طويلةٍ وحدوث تغيرات في الأنظمة الكيميائيّة في الدماغ</a:t>
            </a:r>
            <a:r>
              <a:rPr lang="en-US" sz="1800" dirty="0">
                <a:solidFill>
                  <a:srgbClr val="333333"/>
                </a:solidFill>
                <a:latin typeface="Times New Roman" panose="02020603050405020304" pitchFamily="18" charset="0"/>
                <a:cs typeface="Times New Roman" panose="02020603050405020304" pitchFamily="18" charset="0"/>
              </a:rPr>
              <a:t>,</a:t>
            </a:r>
            <a:r>
              <a:rPr lang="ar-IQ" sz="1800" dirty="0">
                <a:solidFill>
                  <a:srgbClr val="333333"/>
                </a:solidFill>
                <a:latin typeface="Times New Roman" panose="02020603050405020304" pitchFamily="18" charset="0"/>
                <a:cs typeface="Times New Roman" panose="02020603050405020304" pitchFamily="18" charset="0"/>
              </a:rPr>
              <a:t> وبالتالي التأثير فيما يأتي</a:t>
            </a:r>
            <a:endParaRPr lang="en-US" sz="1800" dirty="0">
              <a:solidFill>
                <a:srgbClr val="333333"/>
              </a:solidFill>
              <a:latin typeface="Times New Roman" panose="02020603050405020304" pitchFamily="18" charset="0"/>
              <a:cs typeface="Times New Roman" panose="02020603050405020304" pitchFamily="18" charset="0"/>
            </a:endParaRPr>
          </a:p>
          <a:p>
            <a:pPr marL="0" indent="0" algn="r">
              <a:lnSpc>
                <a:spcPct val="150000"/>
              </a:lnSpc>
              <a:buClr>
                <a:srgbClr val="5FCBEF"/>
              </a:buClr>
              <a:buNone/>
            </a:pPr>
            <a:r>
              <a:rPr lang="ar-IQ" sz="1800" dirty="0">
                <a:solidFill>
                  <a:srgbClr val="333333"/>
                </a:solidFill>
                <a:latin typeface="Times New Roman" panose="02020603050405020304" pitchFamily="18" charset="0"/>
                <a:cs typeface="Times New Roman" panose="02020603050405020304" pitchFamily="18" charset="0"/>
              </a:rPr>
              <a:t>القدرة على إصدار الأحكام.</a:t>
            </a:r>
            <a:endParaRPr lang="en-US" sz="1800" dirty="0">
              <a:solidFill>
                <a:srgbClr val="333333"/>
              </a:solidFill>
              <a:latin typeface="Times New Roman" panose="02020603050405020304" pitchFamily="18" charset="0"/>
              <a:cs typeface="Times New Roman" panose="02020603050405020304" pitchFamily="18" charset="0"/>
            </a:endParaRPr>
          </a:p>
          <a:p>
            <a:pPr marL="0" indent="0" algn="r">
              <a:lnSpc>
                <a:spcPct val="150000"/>
              </a:lnSpc>
              <a:buClr>
                <a:srgbClr val="5FCBEF"/>
              </a:buClr>
              <a:buNone/>
            </a:pPr>
            <a:r>
              <a:rPr lang="ar-IQ" sz="1800" dirty="0">
                <a:solidFill>
                  <a:srgbClr val="333333"/>
                </a:solidFill>
                <a:latin typeface="Times New Roman" panose="02020603050405020304" pitchFamily="18" charset="0"/>
                <a:cs typeface="Times New Roman" panose="02020603050405020304" pitchFamily="18" charset="0"/>
              </a:rPr>
              <a:t> اتخاذ القرارات</a:t>
            </a:r>
            <a:endParaRPr lang="en-US" sz="1800" dirty="0">
              <a:solidFill>
                <a:srgbClr val="333333"/>
              </a:solidFill>
              <a:latin typeface="Times New Roman" panose="02020603050405020304" pitchFamily="18" charset="0"/>
              <a:cs typeface="Times New Roman" panose="02020603050405020304" pitchFamily="18" charset="0"/>
            </a:endParaRPr>
          </a:p>
          <a:p>
            <a:pPr marL="0" indent="0" algn="r">
              <a:lnSpc>
                <a:spcPct val="150000"/>
              </a:lnSpc>
              <a:buClr>
                <a:srgbClr val="5FCBEF"/>
              </a:buClr>
              <a:buNone/>
            </a:pPr>
            <a:r>
              <a:rPr lang="ar-IQ" sz="1800" dirty="0">
                <a:solidFill>
                  <a:srgbClr val="333333"/>
                </a:solidFill>
                <a:latin typeface="Times New Roman" panose="02020603050405020304" pitchFamily="18" charset="0"/>
                <a:cs typeface="Times New Roman" panose="02020603050405020304" pitchFamily="18" charset="0"/>
              </a:rPr>
              <a:t>الذاكرة. </a:t>
            </a:r>
            <a:endParaRPr lang="en-US" sz="1800" dirty="0">
              <a:solidFill>
                <a:srgbClr val="333333"/>
              </a:solidFill>
              <a:latin typeface="Times New Roman" panose="02020603050405020304" pitchFamily="18" charset="0"/>
              <a:cs typeface="Times New Roman" panose="02020603050405020304" pitchFamily="18" charset="0"/>
            </a:endParaRPr>
          </a:p>
          <a:p>
            <a:pPr marL="0" indent="0" algn="r">
              <a:lnSpc>
                <a:spcPct val="150000"/>
              </a:lnSpc>
              <a:buClr>
                <a:srgbClr val="5FCBEF"/>
              </a:buClr>
              <a:buNone/>
            </a:pPr>
            <a:r>
              <a:rPr lang="ar-IQ" sz="1800" dirty="0">
                <a:solidFill>
                  <a:srgbClr val="333333"/>
                </a:solidFill>
                <a:latin typeface="Times New Roman" panose="02020603050405020304" pitchFamily="18" charset="0"/>
                <a:cs typeface="Times New Roman" panose="02020603050405020304" pitchFamily="18" charset="0"/>
              </a:rPr>
              <a:t>القدرة على التعلم. </a:t>
            </a:r>
            <a:endParaRPr lang="en-US" sz="1800" dirty="0">
              <a:solidFill>
                <a:srgbClr val="333333"/>
              </a:solidFill>
              <a:latin typeface="Times New Roman" panose="02020603050405020304" pitchFamily="18" charset="0"/>
              <a:cs typeface="Times New Roman" panose="02020603050405020304" pitchFamily="18" charset="0"/>
            </a:endParaRPr>
          </a:p>
          <a:p>
            <a:pPr marL="0" indent="0" algn="r">
              <a:lnSpc>
                <a:spcPct val="150000"/>
              </a:lnSpc>
              <a:buClr>
                <a:srgbClr val="5FCBEF"/>
              </a:buClr>
              <a:buNone/>
            </a:pPr>
            <a:r>
              <a:rPr lang="ar-IQ" sz="1800" dirty="0">
                <a:solidFill>
                  <a:srgbClr val="333333"/>
                </a:solidFill>
                <a:latin typeface="Times New Roman" panose="02020603050405020304" pitchFamily="18" charset="0"/>
                <a:cs typeface="Times New Roman" panose="02020603050405020304" pitchFamily="18" charset="0"/>
              </a:rPr>
              <a:t>المعاناة من التشنجات</a:t>
            </a:r>
            <a:endParaRPr lang="en-US" sz="1800" dirty="0">
              <a:solidFill>
                <a:srgbClr val="333333"/>
              </a:solidFill>
              <a:latin typeface="Times New Roman" panose="02020603050405020304" pitchFamily="18" charset="0"/>
              <a:cs typeface="Times New Roman" panose="02020603050405020304" pitchFamily="18" charset="0"/>
            </a:endParaRPr>
          </a:p>
          <a:p>
            <a:pPr marL="0" indent="0" algn="r">
              <a:lnSpc>
                <a:spcPct val="150000"/>
              </a:lnSpc>
              <a:buNone/>
            </a:pPr>
            <a:r>
              <a:rPr lang="ar-IQ" sz="1800" dirty="0">
                <a:solidFill>
                  <a:srgbClr val="333333"/>
                </a:solidFill>
                <a:latin typeface="Times New Roman" panose="02020603050405020304" pitchFamily="18" charset="0"/>
                <a:cs typeface="Times New Roman" panose="02020603050405020304" pitchFamily="18" charset="0"/>
              </a:rPr>
              <a:t>والاضطرابات العقلية</a:t>
            </a:r>
            <a:endParaRPr lang="en-US" sz="1800" dirty="0">
              <a:solidFill>
                <a:srgbClr val="333333"/>
              </a:solidFill>
              <a:latin typeface="Times New Roman" panose="02020603050405020304" pitchFamily="18" charset="0"/>
              <a:cs typeface="Times New Roman" panose="02020603050405020304" pitchFamily="18" charset="0"/>
            </a:endParaRPr>
          </a:p>
          <a:p>
            <a:pPr marL="0" indent="0" algn="r">
              <a:lnSpc>
                <a:spcPct val="150000"/>
              </a:lnSpc>
              <a:buNone/>
            </a:pPr>
            <a:r>
              <a:rPr lang="ar-IQ" sz="1800" dirty="0">
                <a:solidFill>
                  <a:srgbClr val="333333"/>
                </a:solidFill>
                <a:latin typeface="Times New Roman" panose="02020603050405020304" pitchFamily="18" charset="0"/>
                <a:cs typeface="Times New Roman" panose="02020603050405020304" pitchFamily="18" charset="0"/>
              </a:rPr>
              <a:t> والسكتة الدماغية،</a:t>
            </a:r>
            <a:endParaRPr lang="en-US" sz="1800" dirty="0">
              <a:solidFill>
                <a:srgbClr val="333333"/>
              </a:solidFill>
              <a:latin typeface="Times New Roman" panose="02020603050405020304" pitchFamily="18" charset="0"/>
              <a:cs typeface="Times New Roman" panose="02020603050405020304" pitchFamily="18" charset="0"/>
            </a:endParaRPr>
          </a:p>
          <a:p>
            <a:pPr marL="0" indent="0" algn="r">
              <a:lnSpc>
                <a:spcPct val="150000"/>
              </a:lnSpc>
              <a:buNone/>
            </a:pPr>
            <a:r>
              <a:rPr lang="ar-IQ" sz="1800" dirty="0">
                <a:solidFill>
                  <a:srgbClr val="333333"/>
                </a:solidFill>
                <a:latin typeface="Times New Roman" panose="02020603050405020304" pitchFamily="18" charset="0"/>
                <a:cs typeface="Times New Roman" panose="02020603050405020304" pitchFamily="18" charset="0"/>
              </a:rPr>
              <a:t> وتضرر الدماغ.</a:t>
            </a:r>
            <a:r>
              <a:rPr lang="ar-IQ" sz="1800" dirty="0">
                <a:latin typeface="Times New Roman" panose="02020603050405020304" pitchFamily="18" charset="0"/>
                <a:cs typeface="Times New Roman" panose="02020603050405020304" pitchFamily="18" charset="0"/>
              </a:rPr>
              <a:t/>
            </a:r>
            <a:br>
              <a:rPr lang="ar-IQ" sz="1800" dirty="0">
                <a:latin typeface="Times New Roman" panose="02020603050405020304" pitchFamily="18" charset="0"/>
                <a:cs typeface="Times New Roman" panose="02020603050405020304" pitchFamily="18" charset="0"/>
              </a:rPr>
            </a:br>
            <a:r>
              <a:rPr lang="ar-IQ" sz="1800" dirty="0">
                <a:latin typeface="Times New Roman" panose="02020603050405020304" pitchFamily="18" charset="0"/>
                <a:cs typeface="Times New Roman" panose="02020603050405020304" pitchFamily="18" charset="0"/>
              </a:rPr>
              <a:t/>
            </a:r>
            <a:br>
              <a:rPr lang="ar-IQ" sz="1800" dirty="0">
                <a:latin typeface="Times New Roman" panose="02020603050405020304" pitchFamily="18" charset="0"/>
                <a:cs typeface="Times New Roman" panose="02020603050405020304" pitchFamily="18" charset="0"/>
              </a:rPr>
            </a:br>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7148523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8669" y="352425"/>
            <a:ext cx="9479842" cy="6309855"/>
          </a:xfrm>
        </p:spPr>
        <p:txBody>
          <a:bodyPr/>
          <a:lstStyle/>
          <a:p>
            <a:pPr marL="0" indent="0" algn="r">
              <a:lnSpc>
                <a:spcPct val="150000"/>
              </a:lnSpc>
              <a:buNone/>
            </a:pPr>
            <a:r>
              <a:rPr lang="ar-IQ" sz="3600" dirty="0">
                <a:latin typeface="Times New Roman" panose="02020603050405020304" pitchFamily="18" charset="0"/>
                <a:cs typeface="Times New Roman" panose="02020603050405020304" pitchFamily="18" charset="0"/>
              </a:rPr>
              <a:t> أضرار المخدرات على السلوك</a:t>
            </a:r>
            <a:endParaRPr lang="en-US" sz="3600" dirty="0">
              <a:latin typeface="Times New Roman" panose="02020603050405020304" pitchFamily="18" charset="0"/>
              <a:cs typeface="Times New Roman" panose="02020603050405020304" pitchFamily="18" charset="0"/>
            </a:endParaRPr>
          </a:p>
          <a:p>
            <a:pPr marL="0" indent="0" algn="r">
              <a:lnSpc>
                <a:spcPct val="150000"/>
              </a:lnSpc>
              <a:buNone/>
            </a:pPr>
            <a:r>
              <a:rPr lang="ar-IQ" sz="3600" dirty="0">
                <a:latin typeface="Times New Roman" panose="02020603050405020304" pitchFamily="18" charset="0"/>
                <a:cs typeface="Times New Roman" panose="02020603050405020304" pitchFamily="18" charset="0"/>
              </a:rPr>
              <a:t> تؤدي المخدرات إلى ظهور العديد من الأضرار السلوكية على المدى القصير والبعيد، ومن هذه الأضرار ما يأتي:</a:t>
            </a:r>
          </a:p>
          <a:p>
            <a:pPr marL="0" indent="0" algn="r">
              <a:lnSpc>
                <a:spcPct val="150000"/>
              </a:lnSpc>
              <a:buNone/>
            </a:pPr>
            <a:r>
              <a:rPr lang="en-US" sz="3600" dirty="0">
                <a:latin typeface="Times New Roman" panose="02020603050405020304" pitchFamily="18" charset="0"/>
                <a:cs typeface="Times New Roman" panose="02020603050405020304" pitchFamily="18" charset="0"/>
              </a:rPr>
              <a:t> </a:t>
            </a:r>
            <a:r>
              <a:rPr lang="ar-IQ" sz="3600" b="1" dirty="0">
                <a:latin typeface="Times New Roman" panose="02020603050405020304" pitchFamily="18" charset="0"/>
                <a:cs typeface="Times New Roman" panose="02020603050405020304" pitchFamily="18" charset="0"/>
              </a:rPr>
              <a:t>اولا</a:t>
            </a:r>
            <a:r>
              <a:rPr lang="ar-IQ" sz="3600" dirty="0">
                <a:latin typeface="Times New Roman" panose="02020603050405020304" pitchFamily="18" charset="0"/>
                <a:cs typeface="Times New Roman" panose="02020603050405020304" pitchFamily="18" charset="0"/>
              </a:rPr>
              <a:t> جنون العظمة. العدوانية. الهلوسة. الاندفاع. فقدان التحكم الذاتي </a:t>
            </a:r>
            <a:r>
              <a:rPr lang="ar-IQ" sz="3600" dirty="0"/>
              <a:t/>
            </a:r>
            <a:br>
              <a:rPr lang="ar-IQ" sz="3600" dirty="0"/>
            </a:br>
            <a:endParaRPr lang="en-US" sz="3600" dirty="0"/>
          </a:p>
        </p:txBody>
      </p:sp>
    </p:spTree>
    <p:extLst>
      <p:ext uri="{BB962C8B-B14F-4D97-AF65-F5344CB8AC3E}">
        <p14:creationId xmlns:p14="http://schemas.microsoft.com/office/powerpoint/2010/main" xmlns="" val="32392892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6919" y="504825"/>
            <a:ext cx="9479842" cy="6157455"/>
          </a:xfrm>
        </p:spPr>
        <p:txBody>
          <a:bodyPr>
            <a:normAutofit/>
          </a:bodyPr>
          <a:lstStyle/>
          <a:p>
            <a:pPr algn="r" rtl="1"/>
            <a:r>
              <a:rPr lang="ar-IQ" sz="2800" b="1" dirty="0">
                <a:solidFill>
                  <a:schemeClr val="accent2">
                    <a:lumMod val="75000"/>
                  </a:schemeClr>
                </a:solidFill>
                <a:latin typeface="Times New Roman" panose="02020603050405020304" pitchFamily="18" charset="0"/>
                <a:cs typeface="Times New Roman" panose="02020603050405020304" pitchFamily="18" charset="0"/>
              </a:rPr>
              <a:t> </a:t>
            </a:r>
            <a:r>
              <a:rPr lang="ar-IQ" sz="2800" b="1" dirty="0">
                <a:solidFill>
                  <a:schemeClr val="tx1"/>
                </a:solidFill>
                <a:latin typeface="Times New Roman" panose="02020603050405020304" pitchFamily="18" charset="0"/>
                <a:cs typeface="Times New Roman" panose="02020603050405020304" pitchFamily="18" charset="0"/>
              </a:rPr>
              <a:t>ثانيا أضرار الاقتصادية</a:t>
            </a:r>
          </a:p>
          <a:p>
            <a:pPr marL="0" indent="0" algn="r" rtl="1">
              <a:lnSpc>
                <a:spcPct val="200000"/>
              </a:lnSpc>
              <a:buNone/>
            </a:pPr>
            <a:r>
              <a:rPr lang="ar-IQ" sz="2800" dirty="0">
                <a:latin typeface="Times New Roman" panose="02020603050405020304" pitchFamily="18" charset="0"/>
                <a:cs typeface="Times New Roman" panose="02020603050405020304" pitchFamily="18" charset="0"/>
              </a:rPr>
              <a:t>نتيجة بذل الكثير من المال في تعاطي المخدرات  يؤثر ذلك الأمر على اقتصاد الأفراد والدول بشكل عام، وبسبب ضعف المدمن البدني يصبح عالة على المجتمع ويقل إنتاجه فيؤثر بالسلب علىاقتصاد البلاد، وتنفق الدولة الكثير من الأموال في مكافحة تعاطي والاتجار بالمخدرات، وعلاج المدمنين وتأهيلهم لحياة طبيعيه مرة أخرى.</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3327211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6919" y="428625"/>
            <a:ext cx="9479842" cy="6233655"/>
          </a:xfrm>
        </p:spPr>
        <p:txBody>
          <a:bodyPr>
            <a:normAutofit/>
          </a:bodyPr>
          <a:lstStyle/>
          <a:p>
            <a:pPr marL="0" indent="0" algn="r" rtl="1">
              <a:buNone/>
            </a:pPr>
            <a:r>
              <a:rPr lang="ar-IQ" sz="2400" b="1" dirty="0">
                <a:solidFill>
                  <a:schemeClr val="accent2">
                    <a:lumMod val="75000"/>
                  </a:schemeClr>
                </a:solidFill>
                <a:latin typeface="Times New Roman" panose="02020603050405020304" pitchFamily="18" charset="0"/>
                <a:cs typeface="Times New Roman" panose="02020603050405020304" pitchFamily="18" charset="0"/>
              </a:rPr>
              <a:t>أسباب تعاطي المخدرات</a:t>
            </a:r>
          </a:p>
          <a:p>
            <a:pPr marL="0" indent="0" algn="r" rtl="1">
              <a:buNone/>
            </a:pPr>
            <a:r>
              <a:rPr lang="ar-IQ" sz="2400" dirty="0">
                <a:latin typeface="Times New Roman" panose="02020603050405020304" pitchFamily="18" charset="0"/>
                <a:cs typeface="Times New Roman" panose="02020603050405020304" pitchFamily="18" charset="0"/>
              </a:rPr>
              <a:t>هناك الكثير من الأسباب لتعاطي الأفراد المخدرات نذكر منها ما يلي:</a:t>
            </a:r>
          </a:p>
          <a:p>
            <a:pPr marL="0" indent="0" algn="r" rtl="1">
              <a:buNone/>
            </a:pPr>
            <a:endParaRPr lang="ar-IQ" sz="2400" dirty="0">
              <a:latin typeface="Times New Roman" panose="02020603050405020304" pitchFamily="18" charset="0"/>
              <a:cs typeface="Times New Roman" panose="02020603050405020304" pitchFamily="18" charset="0"/>
            </a:endParaRPr>
          </a:p>
          <a:p>
            <a:pPr algn="r" rtl="1"/>
            <a:r>
              <a:rPr lang="ar-IQ" sz="2400" dirty="0">
                <a:latin typeface="Times New Roman" panose="02020603050405020304" pitchFamily="18" charset="0"/>
                <a:cs typeface="Times New Roman" panose="02020603050405020304" pitchFamily="18" charset="0"/>
              </a:rPr>
              <a:t>الصحبة السيئة.</a:t>
            </a:r>
          </a:p>
          <a:p>
            <a:pPr algn="r" rtl="1"/>
            <a:r>
              <a:rPr lang="ar-IQ" sz="2400" dirty="0">
                <a:latin typeface="Times New Roman" panose="02020603050405020304" pitchFamily="18" charset="0"/>
                <a:cs typeface="Times New Roman" panose="02020603050405020304" pitchFamily="18" charset="0"/>
              </a:rPr>
              <a:t>ضعف الوازع الديني والبعد عن الله.</a:t>
            </a:r>
          </a:p>
          <a:p>
            <a:pPr algn="r" rtl="1"/>
            <a:r>
              <a:rPr lang="ar-IQ" sz="2400" dirty="0">
                <a:latin typeface="Times New Roman" panose="02020603050405020304" pitchFamily="18" charset="0"/>
                <a:cs typeface="Times New Roman" panose="02020603050405020304" pitchFamily="18" charset="0"/>
              </a:rPr>
              <a:t>تفكك الأسرة.</a:t>
            </a:r>
          </a:p>
          <a:p>
            <a:pPr algn="r" rtl="1"/>
            <a:r>
              <a:rPr lang="ar-IQ" sz="2400" dirty="0">
                <a:latin typeface="Times New Roman" panose="02020603050405020304" pitchFamily="18" charset="0"/>
                <a:cs typeface="Times New Roman" panose="02020603050405020304" pitchFamily="18" charset="0"/>
              </a:rPr>
              <a:t>انشغال الأهل عن الأبناء.</a:t>
            </a:r>
          </a:p>
          <a:p>
            <a:pPr algn="r" rtl="1"/>
            <a:r>
              <a:rPr lang="ar-IQ" sz="2400" dirty="0">
                <a:latin typeface="Times New Roman" panose="02020603050405020304" pitchFamily="18" charset="0"/>
                <a:cs typeface="Times New Roman" panose="02020603050405020304" pitchFamily="18" charset="0"/>
              </a:rPr>
              <a:t>الفراغ.</a:t>
            </a:r>
          </a:p>
          <a:p>
            <a:pPr algn="r" rtl="1"/>
            <a:r>
              <a:rPr lang="ar-IQ" sz="2400" dirty="0">
                <a:latin typeface="Times New Roman" panose="02020603050405020304" pitchFamily="18" charset="0"/>
                <a:cs typeface="Times New Roman" panose="02020603050405020304" pitchFamily="18" charset="0"/>
              </a:rPr>
              <a:t>كثرة المال والترف.</a:t>
            </a:r>
          </a:p>
          <a:p>
            <a:pPr algn="r" rtl="1"/>
            <a:r>
              <a:rPr lang="ar-IQ" sz="2400" dirty="0">
                <a:latin typeface="Times New Roman" panose="02020603050405020304" pitchFamily="18" charset="0"/>
                <a:cs typeface="Times New Roman" panose="02020603050405020304" pitchFamily="18" charset="0"/>
              </a:rPr>
              <a:t>الهروب من مشاكل الحياة.</a:t>
            </a:r>
          </a:p>
          <a:p>
            <a:pPr algn="r" rtl="1"/>
            <a:r>
              <a:rPr lang="ar-IQ" sz="2400" dirty="0">
                <a:latin typeface="Times New Roman" panose="02020603050405020304" pitchFamily="18" charset="0"/>
                <a:cs typeface="Times New Roman" panose="02020603050405020304" pitchFamily="18" charset="0"/>
              </a:rPr>
              <a:t>تناول أدوية مهدئة دون وصفة طبية.</a:t>
            </a:r>
          </a:p>
          <a:p>
            <a:pPr algn="r" rtl="1"/>
            <a:r>
              <a:rPr lang="ar-IQ" sz="2400" dirty="0">
                <a:latin typeface="Times New Roman" panose="02020603050405020304" pitchFamily="18" charset="0"/>
                <a:cs typeface="Times New Roman" panose="02020603050405020304" pitchFamily="18" charset="0"/>
              </a:rPr>
              <a:t>الرغبة في القوة الجسدية والجنسية.</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2650823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89"/>
        <p:cNvGrpSpPr/>
        <p:nvPr/>
      </p:nvGrpSpPr>
      <p:grpSpPr>
        <a:xfrm>
          <a:off x="0" y="0"/>
          <a:ext cx="0" cy="0"/>
          <a:chOff x="0" y="0"/>
          <a:chExt cx="0" cy="0"/>
        </a:xfrm>
      </p:grpSpPr>
      <p:sp>
        <p:nvSpPr>
          <p:cNvPr id="9" name="TextBox 8">
            <a:extLst>
              <a:ext uri="{FF2B5EF4-FFF2-40B4-BE49-F238E27FC236}">
                <a16:creationId xmlns="" xmlns:a16="http://schemas.microsoft.com/office/drawing/2014/main" id="{183FE63D-162F-470F-B190-1C143EC50D82}"/>
              </a:ext>
            </a:extLst>
          </p:cNvPr>
          <p:cNvSpPr txBox="1"/>
          <p:nvPr/>
        </p:nvSpPr>
        <p:spPr>
          <a:xfrm flipH="1">
            <a:off x="4969669" y="586619"/>
            <a:ext cx="5660968" cy="830997"/>
          </a:xfrm>
          <a:prstGeom prst="rect">
            <a:avLst/>
          </a:prstGeom>
          <a:noFill/>
        </p:spPr>
        <p:txBody>
          <a:bodyPr wrap="square" rtlCol="0">
            <a:spAutoFit/>
          </a:bodyPr>
          <a:lstStyle/>
          <a:p>
            <a:pPr algn="r" rtl="1"/>
            <a:r>
              <a:rPr lang="ar-IQ" sz="4800" b="1" dirty="0">
                <a:solidFill>
                  <a:schemeClr val="accent1">
                    <a:lumMod val="75000"/>
                  </a:schemeClr>
                </a:solidFill>
                <a:latin typeface="Arabic Typesetting" panose="03020402040406030203" pitchFamily="66" charset="-78"/>
                <a:cs typeface="Arabic Typesetting" panose="03020402040406030203" pitchFamily="66" charset="-78"/>
              </a:rPr>
              <a:t>الهدف من المحاضرة</a:t>
            </a:r>
            <a:endParaRPr lang="en-US" sz="4800" b="1" dirty="0">
              <a:solidFill>
                <a:schemeClr val="accent1">
                  <a:lumMod val="75000"/>
                </a:schemeClr>
              </a:solidFill>
              <a:latin typeface="Arabic Typesetting" panose="03020402040406030203" pitchFamily="66" charset="-78"/>
              <a:cs typeface="Arabic Typesetting" panose="03020402040406030203" pitchFamily="66" charset="-78"/>
            </a:endParaRPr>
          </a:p>
        </p:txBody>
      </p:sp>
      <p:sp>
        <p:nvSpPr>
          <p:cNvPr id="10" name="TextBox 9">
            <a:extLst>
              <a:ext uri="{FF2B5EF4-FFF2-40B4-BE49-F238E27FC236}">
                <a16:creationId xmlns="" xmlns:a16="http://schemas.microsoft.com/office/drawing/2014/main" id="{D7F45667-30D0-4C2A-AEDC-55DDE641D3B0}"/>
              </a:ext>
            </a:extLst>
          </p:cNvPr>
          <p:cNvSpPr txBox="1"/>
          <p:nvPr/>
        </p:nvSpPr>
        <p:spPr>
          <a:xfrm flipH="1">
            <a:off x="5359550" y="1402831"/>
            <a:ext cx="4235030" cy="830997"/>
          </a:xfrm>
          <a:prstGeom prst="rect">
            <a:avLst/>
          </a:prstGeom>
          <a:noFill/>
        </p:spPr>
        <p:txBody>
          <a:bodyPr wrap="square" rtlCol="0">
            <a:spAutoFit/>
          </a:bodyPr>
          <a:lstStyle/>
          <a:p>
            <a:pPr algn="r" rtl="1"/>
            <a:r>
              <a:rPr lang="ar-IQ" sz="4800" b="1" dirty="0">
                <a:solidFill>
                  <a:schemeClr val="accent1">
                    <a:lumMod val="75000"/>
                  </a:schemeClr>
                </a:solidFill>
                <a:latin typeface="Arabic Typesetting" panose="03020402040406030203" pitchFamily="66" charset="-78"/>
                <a:cs typeface="Arabic Typesetting" panose="03020402040406030203" pitchFamily="66" charset="-78"/>
              </a:rPr>
              <a:t>المقدمة</a:t>
            </a:r>
            <a:endParaRPr lang="en-US" sz="4800" b="1" dirty="0">
              <a:solidFill>
                <a:schemeClr val="accent1">
                  <a:lumMod val="75000"/>
                </a:schemeClr>
              </a:solidFill>
              <a:latin typeface="Arabic Typesetting" panose="03020402040406030203" pitchFamily="66" charset="-78"/>
              <a:cs typeface="Arabic Typesetting" panose="03020402040406030203" pitchFamily="66" charset="-78"/>
            </a:endParaRPr>
          </a:p>
        </p:txBody>
      </p:sp>
      <p:sp>
        <p:nvSpPr>
          <p:cNvPr id="11" name="TextBox 10">
            <a:extLst>
              <a:ext uri="{FF2B5EF4-FFF2-40B4-BE49-F238E27FC236}">
                <a16:creationId xmlns="" xmlns:a16="http://schemas.microsoft.com/office/drawing/2014/main" id="{BDEDCCC3-DF5F-4C9E-8F97-7ED4F64DE9A9}"/>
              </a:ext>
            </a:extLst>
          </p:cNvPr>
          <p:cNvSpPr txBox="1"/>
          <p:nvPr/>
        </p:nvSpPr>
        <p:spPr>
          <a:xfrm flipH="1">
            <a:off x="4207335" y="3405022"/>
            <a:ext cx="5053434" cy="830997"/>
          </a:xfrm>
          <a:prstGeom prst="rect">
            <a:avLst/>
          </a:prstGeom>
          <a:noFill/>
        </p:spPr>
        <p:txBody>
          <a:bodyPr wrap="square" rtlCol="0">
            <a:spAutoFit/>
          </a:bodyPr>
          <a:lstStyle/>
          <a:p>
            <a:pPr algn="r" rtl="1"/>
            <a:r>
              <a:rPr lang="ar-IQ" sz="4800" b="1" dirty="0">
                <a:solidFill>
                  <a:schemeClr val="accent1">
                    <a:lumMod val="75000"/>
                  </a:schemeClr>
                </a:solidFill>
                <a:latin typeface="Arabic Typesetting" panose="03020402040406030203" pitchFamily="66" charset="-78"/>
                <a:ea typeface="+mj-ea"/>
                <a:cs typeface="Arabic Typesetting" panose="03020402040406030203" pitchFamily="66" charset="-78"/>
              </a:rPr>
              <a:t>اضرار المخدرات</a:t>
            </a:r>
            <a:endParaRPr lang="en-US" sz="4800" b="1" dirty="0">
              <a:solidFill>
                <a:schemeClr val="accent1">
                  <a:lumMod val="75000"/>
                </a:schemeClr>
              </a:solidFill>
              <a:latin typeface="Arabic Typesetting" panose="03020402040406030203" pitchFamily="66" charset="-78"/>
              <a:ea typeface="+mj-ea"/>
              <a:cs typeface="Arabic Typesetting" panose="03020402040406030203" pitchFamily="66" charset="-78"/>
            </a:endParaRPr>
          </a:p>
        </p:txBody>
      </p:sp>
      <p:sp>
        <p:nvSpPr>
          <p:cNvPr id="12" name="TextBox 11">
            <a:extLst>
              <a:ext uri="{FF2B5EF4-FFF2-40B4-BE49-F238E27FC236}">
                <a16:creationId xmlns="" xmlns:a16="http://schemas.microsoft.com/office/drawing/2014/main" id="{7A8FB612-A773-4714-97AB-603804A52B68}"/>
              </a:ext>
            </a:extLst>
          </p:cNvPr>
          <p:cNvSpPr txBox="1"/>
          <p:nvPr/>
        </p:nvSpPr>
        <p:spPr>
          <a:xfrm flipH="1">
            <a:off x="3902869" y="4379668"/>
            <a:ext cx="5691711" cy="2308324"/>
          </a:xfrm>
          <a:prstGeom prst="rect">
            <a:avLst/>
          </a:prstGeom>
          <a:noFill/>
        </p:spPr>
        <p:txBody>
          <a:bodyPr wrap="square" rtlCol="0">
            <a:spAutoFit/>
          </a:bodyPr>
          <a:lstStyle/>
          <a:p>
            <a:pPr algn="r" rtl="1"/>
            <a:r>
              <a:rPr lang="ar-IQ" sz="4800" b="1" dirty="0">
                <a:solidFill>
                  <a:schemeClr val="accent1">
                    <a:lumMod val="75000"/>
                  </a:schemeClr>
                </a:solidFill>
                <a:latin typeface="Arabic Typesetting" panose="03020402040406030203" pitchFamily="66" charset="-78"/>
                <a:ea typeface="+mj-ea"/>
                <a:cs typeface="Arabic Typesetting" panose="03020402040406030203" pitchFamily="66" charset="-78"/>
              </a:rPr>
              <a:t>اسباب تعاطي المخدرات</a:t>
            </a:r>
          </a:p>
          <a:p>
            <a:pPr algn="r" rtl="1"/>
            <a:r>
              <a:rPr lang="ar-IQ" sz="4800" b="1" dirty="0">
                <a:solidFill>
                  <a:schemeClr val="accent1">
                    <a:lumMod val="75000"/>
                  </a:schemeClr>
                </a:solidFill>
                <a:latin typeface="Arabic Typesetting" panose="03020402040406030203" pitchFamily="66" charset="-78"/>
                <a:ea typeface="+mj-ea"/>
                <a:cs typeface="Arabic Typesetting" panose="03020402040406030203" pitchFamily="66" charset="-78"/>
              </a:rPr>
              <a:t>كيفية معرفة متعاطي المخدرات مع غيره</a:t>
            </a:r>
          </a:p>
          <a:p>
            <a:pPr algn="r" rtl="1"/>
            <a:r>
              <a:rPr lang="ar-IQ" sz="4800" b="1" dirty="0">
                <a:solidFill>
                  <a:schemeClr val="accent1">
                    <a:lumMod val="75000"/>
                  </a:schemeClr>
                </a:solidFill>
                <a:latin typeface="Arabic Typesetting" panose="03020402040406030203" pitchFamily="66" charset="-78"/>
                <a:ea typeface="+mj-ea"/>
                <a:cs typeface="Arabic Typesetting" panose="03020402040406030203" pitchFamily="66" charset="-78"/>
              </a:rPr>
              <a:t>علاج متعاطي المخدرات</a:t>
            </a:r>
            <a:endParaRPr lang="en-US" sz="4800" b="1" dirty="0">
              <a:solidFill>
                <a:schemeClr val="accent1">
                  <a:lumMod val="75000"/>
                </a:schemeClr>
              </a:solidFill>
              <a:latin typeface="Arabic Typesetting" panose="03020402040406030203" pitchFamily="66" charset="-78"/>
              <a:ea typeface="+mj-ea"/>
              <a:cs typeface="Arabic Typesetting" panose="03020402040406030203" pitchFamily="66" charset="-78"/>
            </a:endParaRPr>
          </a:p>
        </p:txBody>
      </p:sp>
      <p:sp>
        <p:nvSpPr>
          <p:cNvPr id="13" name="Oval 12">
            <a:extLst>
              <a:ext uri="{FF2B5EF4-FFF2-40B4-BE49-F238E27FC236}">
                <a16:creationId xmlns="" xmlns:a16="http://schemas.microsoft.com/office/drawing/2014/main" id="{225C5171-11F3-46D7-A88A-7F26B5045DF1}"/>
              </a:ext>
            </a:extLst>
          </p:cNvPr>
          <p:cNvSpPr/>
          <p:nvPr/>
        </p:nvSpPr>
        <p:spPr>
          <a:xfrm>
            <a:off x="10907537" y="745752"/>
            <a:ext cx="343752" cy="313476"/>
          </a:xfrm>
          <a:prstGeom prst="ellipse">
            <a:avLst/>
          </a:prstGeom>
          <a:solidFill>
            <a:schemeClr val="accent3">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a:solidFill>
                <a:prstClr val="white"/>
              </a:solidFill>
              <a:latin typeface="Arabic Typesetting" panose="03020402040406030203" pitchFamily="66" charset="-78"/>
              <a:cs typeface="Arabic Typesetting" panose="03020402040406030203" pitchFamily="66" charset="-78"/>
            </a:endParaRPr>
          </a:p>
        </p:txBody>
      </p:sp>
      <p:sp>
        <p:nvSpPr>
          <p:cNvPr id="14" name="Oval 13">
            <a:extLst>
              <a:ext uri="{FF2B5EF4-FFF2-40B4-BE49-F238E27FC236}">
                <a16:creationId xmlns="" xmlns:a16="http://schemas.microsoft.com/office/drawing/2014/main" id="{2DAEE00C-6698-4E62-8E39-781CE7E11E7E}"/>
              </a:ext>
            </a:extLst>
          </p:cNvPr>
          <p:cNvSpPr/>
          <p:nvPr/>
        </p:nvSpPr>
        <p:spPr>
          <a:xfrm>
            <a:off x="9989901" y="1628833"/>
            <a:ext cx="343752" cy="313476"/>
          </a:xfrm>
          <a:prstGeom prst="ellipse">
            <a:avLst/>
          </a:prstGeom>
          <a:solidFill>
            <a:schemeClr val="accent3">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a:solidFill>
                <a:prstClr val="white"/>
              </a:solidFill>
              <a:latin typeface="Arabic Typesetting" panose="03020402040406030203" pitchFamily="66" charset="-78"/>
              <a:cs typeface="Arabic Typesetting" panose="03020402040406030203" pitchFamily="66" charset="-78"/>
            </a:endParaRPr>
          </a:p>
        </p:txBody>
      </p:sp>
      <p:sp>
        <p:nvSpPr>
          <p:cNvPr id="15" name="Oval 14">
            <a:extLst>
              <a:ext uri="{FF2B5EF4-FFF2-40B4-BE49-F238E27FC236}">
                <a16:creationId xmlns="" xmlns:a16="http://schemas.microsoft.com/office/drawing/2014/main" id="{6023FB95-8506-4868-BCC7-F9E53AAAB8A0}"/>
              </a:ext>
            </a:extLst>
          </p:cNvPr>
          <p:cNvSpPr/>
          <p:nvPr/>
        </p:nvSpPr>
        <p:spPr>
          <a:xfrm>
            <a:off x="9627912" y="4636733"/>
            <a:ext cx="343752" cy="313476"/>
          </a:xfrm>
          <a:prstGeom prst="ellipse">
            <a:avLst/>
          </a:prstGeom>
          <a:solidFill>
            <a:schemeClr val="accent3">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a:solidFill>
                <a:prstClr val="white"/>
              </a:solidFill>
              <a:latin typeface="Arabic Typesetting" panose="03020402040406030203" pitchFamily="66" charset="-78"/>
              <a:cs typeface="Arabic Typesetting" panose="03020402040406030203" pitchFamily="66" charset="-78"/>
            </a:endParaRPr>
          </a:p>
        </p:txBody>
      </p:sp>
      <p:sp>
        <p:nvSpPr>
          <p:cNvPr id="16" name="Oval 15">
            <a:extLst>
              <a:ext uri="{FF2B5EF4-FFF2-40B4-BE49-F238E27FC236}">
                <a16:creationId xmlns="" xmlns:a16="http://schemas.microsoft.com/office/drawing/2014/main" id="{C461730C-C208-4891-99A7-84858B673640}"/>
              </a:ext>
            </a:extLst>
          </p:cNvPr>
          <p:cNvSpPr/>
          <p:nvPr/>
        </p:nvSpPr>
        <p:spPr>
          <a:xfrm>
            <a:off x="9859212" y="5348886"/>
            <a:ext cx="343752" cy="313476"/>
          </a:xfrm>
          <a:prstGeom prst="ellipse">
            <a:avLst/>
          </a:prstGeom>
          <a:solidFill>
            <a:schemeClr val="accent3">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a:solidFill>
                <a:prstClr val="white"/>
              </a:solidFill>
              <a:latin typeface="Arabic Typesetting" panose="03020402040406030203" pitchFamily="66" charset="-78"/>
              <a:cs typeface="Arabic Typesetting" panose="03020402040406030203" pitchFamily="66" charset="-78"/>
            </a:endParaRPr>
          </a:p>
        </p:txBody>
      </p:sp>
      <p:sp>
        <p:nvSpPr>
          <p:cNvPr id="17" name="Arc 16">
            <a:extLst>
              <a:ext uri="{FF2B5EF4-FFF2-40B4-BE49-F238E27FC236}">
                <a16:creationId xmlns="" xmlns:a16="http://schemas.microsoft.com/office/drawing/2014/main" id="{585E2E34-98FC-4A13-8DA5-A6B825C8263D}"/>
              </a:ext>
            </a:extLst>
          </p:cNvPr>
          <p:cNvSpPr/>
          <p:nvPr/>
        </p:nvSpPr>
        <p:spPr>
          <a:xfrm flipH="1">
            <a:off x="12219809" y="1264930"/>
            <a:ext cx="2579659" cy="4181624"/>
          </a:xfrm>
          <a:prstGeom prst="arc">
            <a:avLst>
              <a:gd name="adj1" fmla="val 16200000"/>
              <a:gd name="adj2" fmla="val 5359794"/>
            </a:avLst>
          </a:prstGeom>
          <a:solidFill>
            <a:schemeClr val="bg1">
              <a:lumMod val="95000"/>
            </a:schemeClr>
          </a:solidFill>
          <a:ln>
            <a:solidFill>
              <a:srgbClr val="0070C0"/>
            </a:solidFill>
          </a:ln>
          <a:effectLst>
            <a:innerShdw blurRad="304800" dist="50800" dir="18900000">
              <a:prstClr val="black">
                <a:alpha val="14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a:solidFill>
                <a:schemeClr val="accent1">
                  <a:lumMod val="75000"/>
                </a:schemeClr>
              </a:solidFill>
              <a:latin typeface="Arabic Typesetting" panose="03020402040406030203" pitchFamily="66" charset="-78"/>
              <a:cs typeface="Arabic Typesetting" panose="03020402040406030203" pitchFamily="66" charset="-78"/>
            </a:endParaRPr>
          </a:p>
        </p:txBody>
      </p:sp>
      <p:sp>
        <p:nvSpPr>
          <p:cNvPr id="18" name="Rectangle 17">
            <a:extLst>
              <a:ext uri="{FF2B5EF4-FFF2-40B4-BE49-F238E27FC236}">
                <a16:creationId xmlns="" xmlns:a16="http://schemas.microsoft.com/office/drawing/2014/main" id="{5F713556-CA13-48E9-8AEE-B6F1005BC584}"/>
              </a:ext>
            </a:extLst>
          </p:cNvPr>
          <p:cNvSpPr/>
          <p:nvPr/>
        </p:nvSpPr>
        <p:spPr>
          <a:xfrm rot="16200000">
            <a:off x="11898065" y="3178577"/>
            <a:ext cx="2228708" cy="830997"/>
          </a:xfrm>
          <a:prstGeom prst="rect">
            <a:avLst/>
          </a:prstGeom>
        </p:spPr>
        <p:txBody>
          <a:bodyPr wrap="square">
            <a:spAutoFit/>
          </a:bodyPr>
          <a:lstStyle/>
          <a:p>
            <a:pPr algn="ctr"/>
            <a:r>
              <a:rPr lang="ar-IQ" altLang="ko-KR" sz="4800" b="1" dirty="0">
                <a:ln>
                  <a:solidFill>
                    <a:sysClr val="windowText" lastClr="000000">
                      <a:alpha val="17000"/>
                    </a:sysClr>
                  </a:solidFill>
                </a:ln>
                <a:solidFill>
                  <a:srgbClr val="0070C0"/>
                </a:solidFill>
                <a:latin typeface="Arabic Typesetting" panose="03020402040406030203" pitchFamily="66" charset="-78"/>
                <a:ea typeface="Tahoma" pitchFamily="34" charset="0"/>
                <a:cs typeface="Arabic Typesetting" panose="03020402040406030203" pitchFamily="66" charset="-78"/>
              </a:rPr>
              <a:t>المحتويات</a:t>
            </a:r>
            <a:endParaRPr lang="en-US" sz="4800" b="1" dirty="0">
              <a:solidFill>
                <a:srgbClr val="0070C0"/>
              </a:solidFill>
              <a:latin typeface="Arabic Typesetting" panose="03020402040406030203" pitchFamily="66" charset="-78"/>
              <a:cs typeface="Arabic Typesetting" panose="03020402040406030203" pitchFamily="66" charset="-78"/>
            </a:endParaRPr>
          </a:p>
        </p:txBody>
      </p:sp>
      <p:sp>
        <p:nvSpPr>
          <p:cNvPr id="19" name="TextBox 18">
            <a:extLst>
              <a:ext uri="{FF2B5EF4-FFF2-40B4-BE49-F238E27FC236}">
                <a16:creationId xmlns="" xmlns:a16="http://schemas.microsoft.com/office/drawing/2014/main" id="{EA396046-17C9-44F2-AA46-A220CDAD97AD}"/>
              </a:ext>
            </a:extLst>
          </p:cNvPr>
          <p:cNvSpPr txBox="1"/>
          <p:nvPr/>
        </p:nvSpPr>
        <p:spPr>
          <a:xfrm flipH="1">
            <a:off x="4111728" y="2364978"/>
            <a:ext cx="5053434" cy="830997"/>
          </a:xfrm>
          <a:prstGeom prst="rect">
            <a:avLst/>
          </a:prstGeom>
          <a:noFill/>
        </p:spPr>
        <p:txBody>
          <a:bodyPr wrap="square" rtlCol="0">
            <a:spAutoFit/>
          </a:bodyPr>
          <a:lstStyle/>
          <a:p>
            <a:pPr algn="r" rtl="1"/>
            <a:r>
              <a:rPr lang="ar-IQ" sz="4800" b="1" dirty="0">
                <a:solidFill>
                  <a:schemeClr val="accent1">
                    <a:lumMod val="75000"/>
                  </a:schemeClr>
                </a:solidFill>
                <a:latin typeface="Arabic Typesetting" panose="03020402040406030203" pitchFamily="66" charset="-78"/>
                <a:ea typeface="+mj-ea"/>
                <a:cs typeface="Arabic Typesetting" panose="03020402040406030203" pitchFamily="66" charset="-78"/>
              </a:rPr>
              <a:t>انواع المواد المخدرة طبقا لطرق انتاجها</a:t>
            </a:r>
            <a:endParaRPr lang="en-US" sz="4800" b="1" dirty="0">
              <a:solidFill>
                <a:schemeClr val="accent1">
                  <a:lumMod val="75000"/>
                </a:schemeClr>
              </a:solidFill>
              <a:latin typeface="Arabic Typesetting" panose="03020402040406030203" pitchFamily="66" charset="-78"/>
              <a:ea typeface="+mj-ea"/>
              <a:cs typeface="Arabic Typesetting" panose="03020402040406030203" pitchFamily="66" charset="-78"/>
            </a:endParaRPr>
          </a:p>
        </p:txBody>
      </p:sp>
      <p:sp>
        <p:nvSpPr>
          <p:cNvPr id="20" name="Oval 19">
            <a:extLst>
              <a:ext uri="{FF2B5EF4-FFF2-40B4-BE49-F238E27FC236}">
                <a16:creationId xmlns="" xmlns:a16="http://schemas.microsoft.com/office/drawing/2014/main" id="{B3280C09-B784-4F3B-AB64-4B3855FEDA2D}"/>
              </a:ext>
            </a:extLst>
          </p:cNvPr>
          <p:cNvSpPr/>
          <p:nvPr/>
        </p:nvSpPr>
        <p:spPr>
          <a:xfrm>
            <a:off x="9627912" y="2583803"/>
            <a:ext cx="343752" cy="313476"/>
          </a:xfrm>
          <a:prstGeom prst="ellipse">
            <a:avLst/>
          </a:prstGeom>
          <a:solidFill>
            <a:schemeClr val="accent3">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a:solidFill>
                <a:prstClr val="white"/>
              </a:solidFill>
              <a:latin typeface="Arabic Typesetting" panose="03020402040406030203" pitchFamily="66" charset="-78"/>
              <a:cs typeface="Arabic Typesetting" panose="03020402040406030203" pitchFamily="66" charset="-78"/>
            </a:endParaRPr>
          </a:p>
        </p:txBody>
      </p:sp>
      <p:pic>
        <p:nvPicPr>
          <p:cNvPr id="2" name="Picture 1"/>
          <p:cNvPicPr>
            <a:picLocks noChangeAspect="1"/>
          </p:cNvPicPr>
          <p:nvPr/>
        </p:nvPicPr>
        <p:blipFill>
          <a:blip r:embed="rId4"/>
          <a:stretch>
            <a:fillRect/>
          </a:stretch>
        </p:blipFill>
        <p:spPr>
          <a:xfrm>
            <a:off x="9273945" y="3546727"/>
            <a:ext cx="585267" cy="554784"/>
          </a:xfrm>
          <a:prstGeom prst="rect">
            <a:avLst/>
          </a:prstGeom>
        </p:spPr>
      </p:pic>
      <p:sp>
        <p:nvSpPr>
          <p:cNvPr id="21" name="Oval 20">
            <a:extLst>
              <a:ext uri="{FF2B5EF4-FFF2-40B4-BE49-F238E27FC236}">
                <a16:creationId xmlns="" xmlns:a16="http://schemas.microsoft.com/office/drawing/2014/main" id="{C461730C-C208-4891-99A7-84858B673640}"/>
              </a:ext>
            </a:extLst>
          </p:cNvPr>
          <p:cNvSpPr/>
          <p:nvPr/>
        </p:nvSpPr>
        <p:spPr>
          <a:xfrm>
            <a:off x="10186080" y="6061039"/>
            <a:ext cx="343752" cy="313476"/>
          </a:xfrm>
          <a:prstGeom prst="ellipse">
            <a:avLst/>
          </a:prstGeom>
          <a:solidFill>
            <a:schemeClr val="accent3">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a:solidFill>
                <a:prstClr val="white"/>
              </a:solidFill>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xmlns="" val="1815906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mph" presetSubtype="2" fill="hold" nodeType="afterEffect">
                                  <p:stCondLst>
                                    <p:cond delay="0"/>
                                  </p:stCondLst>
                                  <p:childTnLst>
                                    <p:animClr clrSpc="rgb" dir="cw">
                                      <p:cBhvr>
                                        <p:cTn id="6" dur="500" fill="hold"/>
                                        <p:tgtEl>
                                          <p:spTgt spid="13"/>
                                        </p:tgtEl>
                                        <p:attrNameLst>
                                          <p:attrName>fillcolor</p:attrName>
                                        </p:attrNameLst>
                                      </p:cBhvr>
                                      <p:to>
                                        <a:srgbClr val="0070C0"/>
                                      </p:to>
                                    </p:animClr>
                                    <p:set>
                                      <p:cBhvr>
                                        <p:cTn id="7" dur="500" fill="hold"/>
                                        <p:tgtEl>
                                          <p:spTgt spid="13"/>
                                        </p:tgtEl>
                                        <p:attrNameLst>
                                          <p:attrName>fill.type</p:attrName>
                                        </p:attrNameLst>
                                      </p:cBhvr>
                                      <p:to>
                                        <p:strVal val="solid"/>
                                      </p:to>
                                    </p:set>
                                    <p:set>
                                      <p:cBhvr>
                                        <p:cTn id="8" dur="500" fill="hold"/>
                                        <p:tgtEl>
                                          <p:spTgt spid="13"/>
                                        </p:tgtEl>
                                        <p:attrNameLst>
                                          <p:attrName>fill.on</p:attrName>
                                        </p:attrNameLst>
                                      </p:cBhvr>
                                      <p:to>
                                        <p:strVal val="true"/>
                                      </p:to>
                                    </p:set>
                                  </p:childTnLst>
                                </p:cTn>
                              </p:par>
                              <p:par>
                                <p:cTn id="9" presetID="10"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500"/>
                            </p:stCondLst>
                            <p:childTnLst>
                              <p:par>
                                <p:cTn id="13" presetID="1" presetClass="emph" presetSubtype="2" fill="hold" nodeType="afterEffect">
                                  <p:stCondLst>
                                    <p:cond delay="0"/>
                                  </p:stCondLst>
                                  <p:childTnLst>
                                    <p:animClr clrSpc="rgb" dir="cw">
                                      <p:cBhvr>
                                        <p:cTn id="14" dur="500" fill="hold"/>
                                        <p:tgtEl>
                                          <p:spTgt spid="14"/>
                                        </p:tgtEl>
                                        <p:attrNameLst>
                                          <p:attrName>fillcolor</p:attrName>
                                        </p:attrNameLst>
                                      </p:cBhvr>
                                      <p:to>
                                        <a:srgbClr val="0070C0"/>
                                      </p:to>
                                    </p:animClr>
                                    <p:set>
                                      <p:cBhvr>
                                        <p:cTn id="15" dur="500" fill="hold"/>
                                        <p:tgtEl>
                                          <p:spTgt spid="14"/>
                                        </p:tgtEl>
                                        <p:attrNameLst>
                                          <p:attrName>fill.type</p:attrName>
                                        </p:attrNameLst>
                                      </p:cBhvr>
                                      <p:to>
                                        <p:strVal val="solid"/>
                                      </p:to>
                                    </p:set>
                                    <p:set>
                                      <p:cBhvr>
                                        <p:cTn id="16" dur="500" fill="hold"/>
                                        <p:tgtEl>
                                          <p:spTgt spid="14"/>
                                        </p:tgtEl>
                                        <p:attrNameLst>
                                          <p:attrName>fill.on</p:attrName>
                                        </p:attrNameLst>
                                      </p:cBhvr>
                                      <p:to>
                                        <p:strVal val="true"/>
                                      </p:to>
                                    </p:set>
                                  </p:childTnLst>
                                </p:cTn>
                              </p:par>
                              <p:par>
                                <p:cTn id="17" presetID="10"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par>
                          <p:cTn id="20" fill="hold">
                            <p:stCondLst>
                              <p:cond delay="1000"/>
                            </p:stCondLst>
                            <p:childTnLst>
                              <p:par>
                                <p:cTn id="21" presetID="1" presetClass="emph" presetSubtype="2" fill="hold" nodeType="afterEffect">
                                  <p:stCondLst>
                                    <p:cond delay="0"/>
                                  </p:stCondLst>
                                  <p:childTnLst>
                                    <p:animClr clrSpc="rgb" dir="cw">
                                      <p:cBhvr>
                                        <p:cTn id="22" dur="500" fill="hold"/>
                                        <p:tgtEl>
                                          <p:spTgt spid="20"/>
                                        </p:tgtEl>
                                        <p:attrNameLst>
                                          <p:attrName>fillcolor</p:attrName>
                                        </p:attrNameLst>
                                      </p:cBhvr>
                                      <p:to>
                                        <a:srgbClr val="0070C0"/>
                                      </p:to>
                                    </p:animClr>
                                    <p:set>
                                      <p:cBhvr>
                                        <p:cTn id="23" dur="500" fill="hold"/>
                                        <p:tgtEl>
                                          <p:spTgt spid="20"/>
                                        </p:tgtEl>
                                        <p:attrNameLst>
                                          <p:attrName>fill.type</p:attrName>
                                        </p:attrNameLst>
                                      </p:cBhvr>
                                      <p:to>
                                        <p:strVal val="solid"/>
                                      </p:to>
                                    </p:set>
                                    <p:set>
                                      <p:cBhvr>
                                        <p:cTn id="24" dur="500" fill="hold"/>
                                        <p:tgtEl>
                                          <p:spTgt spid="20"/>
                                        </p:tgtEl>
                                        <p:attrNameLst>
                                          <p:attrName>fill.on</p:attrName>
                                        </p:attrNameLst>
                                      </p:cBhvr>
                                      <p:to>
                                        <p:strVal val="true"/>
                                      </p:to>
                                    </p:set>
                                  </p:childTnLst>
                                </p:cTn>
                              </p:par>
                              <p:par>
                                <p:cTn id="25" presetID="10"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par>
                          <p:cTn id="28" fill="hold">
                            <p:stCondLst>
                              <p:cond delay="1500"/>
                            </p:stCondLst>
                            <p:childTnLst>
                              <p:par>
                                <p:cTn id="29" presetID="1" presetClass="emph" presetSubtype="2" fill="hold" nodeType="afterEffect">
                                  <p:stCondLst>
                                    <p:cond delay="0"/>
                                  </p:stCondLst>
                                  <p:childTnLst>
                                    <p:animClr clrSpc="rgb" dir="cw">
                                      <p:cBhvr>
                                        <p:cTn id="30" dur="500" fill="hold"/>
                                        <p:tgtEl>
                                          <p:spTgt spid="15"/>
                                        </p:tgtEl>
                                        <p:attrNameLst>
                                          <p:attrName>fillcolor</p:attrName>
                                        </p:attrNameLst>
                                      </p:cBhvr>
                                      <p:to>
                                        <a:srgbClr val="0070C0"/>
                                      </p:to>
                                    </p:animClr>
                                    <p:set>
                                      <p:cBhvr>
                                        <p:cTn id="31" dur="500" fill="hold"/>
                                        <p:tgtEl>
                                          <p:spTgt spid="15"/>
                                        </p:tgtEl>
                                        <p:attrNameLst>
                                          <p:attrName>fill.type</p:attrName>
                                        </p:attrNameLst>
                                      </p:cBhvr>
                                      <p:to>
                                        <p:strVal val="solid"/>
                                      </p:to>
                                    </p:set>
                                    <p:set>
                                      <p:cBhvr>
                                        <p:cTn id="32" dur="500" fill="hold"/>
                                        <p:tgtEl>
                                          <p:spTgt spid="15"/>
                                        </p:tgtEl>
                                        <p:attrNameLst>
                                          <p:attrName>fill.on</p:attrName>
                                        </p:attrNameLst>
                                      </p:cBhvr>
                                      <p:to>
                                        <p:strVal val="true"/>
                                      </p:to>
                                    </p:set>
                                  </p:childTnLst>
                                </p:cTn>
                              </p:par>
                              <p:par>
                                <p:cTn id="33" presetID="10"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par>
                          <p:cTn id="36" fill="hold">
                            <p:stCondLst>
                              <p:cond delay="2000"/>
                            </p:stCondLst>
                            <p:childTnLst>
                              <p:par>
                                <p:cTn id="37" presetID="1" presetClass="emph" presetSubtype="2" fill="hold" nodeType="afterEffect">
                                  <p:stCondLst>
                                    <p:cond delay="0"/>
                                  </p:stCondLst>
                                  <p:childTnLst>
                                    <p:animClr clrSpc="rgb" dir="cw">
                                      <p:cBhvr>
                                        <p:cTn id="38" dur="500" fill="hold"/>
                                        <p:tgtEl>
                                          <p:spTgt spid="16"/>
                                        </p:tgtEl>
                                        <p:attrNameLst>
                                          <p:attrName>fillcolor</p:attrName>
                                        </p:attrNameLst>
                                      </p:cBhvr>
                                      <p:to>
                                        <a:srgbClr val="0070C0"/>
                                      </p:to>
                                    </p:animClr>
                                    <p:set>
                                      <p:cBhvr>
                                        <p:cTn id="39" dur="500" fill="hold"/>
                                        <p:tgtEl>
                                          <p:spTgt spid="16"/>
                                        </p:tgtEl>
                                        <p:attrNameLst>
                                          <p:attrName>fill.type</p:attrName>
                                        </p:attrNameLst>
                                      </p:cBhvr>
                                      <p:to>
                                        <p:strVal val="solid"/>
                                      </p:to>
                                    </p:set>
                                    <p:set>
                                      <p:cBhvr>
                                        <p:cTn id="40" dur="500" fill="hold"/>
                                        <p:tgtEl>
                                          <p:spTgt spid="16"/>
                                        </p:tgtEl>
                                        <p:attrNameLst>
                                          <p:attrName>fill.on</p:attrName>
                                        </p:attrNameLst>
                                      </p:cBhvr>
                                      <p:to>
                                        <p:strVal val="true"/>
                                      </p:to>
                                    </p:set>
                                  </p:childTnLst>
                                </p:cTn>
                              </p:par>
                              <p:par>
                                <p:cTn id="41" presetID="10" presetClass="entr" presetSubtype="0"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500"/>
                                        <p:tgtEl>
                                          <p:spTgt spid="12"/>
                                        </p:tgtEl>
                                      </p:cBhvr>
                                    </p:animEffect>
                                  </p:childTnLst>
                                </p:cTn>
                              </p:par>
                            </p:childTnLst>
                          </p:cTn>
                        </p:par>
                        <p:par>
                          <p:cTn id="44" fill="hold">
                            <p:stCondLst>
                              <p:cond delay="2500"/>
                            </p:stCondLst>
                            <p:childTnLst>
                              <p:par>
                                <p:cTn id="45" presetID="1" presetClass="emph" presetSubtype="2" fill="hold" nodeType="afterEffect">
                                  <p:stCondLst>
                                    <p:cond delay="0"/>
                                  </p:stCondLst>
                                  <p:childTnLst>
                                    <p:animClr clrSpc="rgb" dir="cw">
                                      <p:cBhvr>
                                        <p:cTn id="46" dur="500" fill="hold"/>
                                        <p:tgtEl>
                                          <p:spTgt spid="21"/>
                                        </p:tgtEl>
                                        <p:attrNameLst>
                                          <p:attrName>fillcolor</p:attrName>
                                        </p:attrNameLst>
                                      </p:cBhvr>
                                      <p:to>
                                        <a:srgbClr val="0070C0"/>
                                      </p:to>
                                    </p:animClr>
                                    <p:set>
                                      <p:cBhvr>
                                        <p:cTn id="47" dur="500" fill="hold"/>
                                        <p:tgtEl>
                                          <p:spTgt spid="21"/>
                                        </p:tgtEl>
                                        <p:attrNameLst>
                                          <p:attrName>fill.type</p:attrName>
                                        </p:attrNameLst>
                                      </p:cBhvr>
                                      <p:to>
                                        <p:strVal val="solid"/>
                                      </p:to>
                                    </p:set>
                                    <p:set>
                                      <p:cBhvr>
                                        <p:cTn id="48" dur="500" fill="hold"/>
                                        <p:tgtEl>
                                          <p:spTgt spid="21"/>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6919" y="428625"/>
            <a:ext cx="9479842" cy="6233655"/>
          </a:xfrm>
        </p:spPr>
        <p:txBody>
          <a:bodyPr>
            <a:normAutofit/>
          </a:bodyPr>
          <a:lstStyle/>
          <a:p>
            <a:pPr marL="0" indent="0" algn="r" rtl="1">
              <a:buNone/>
            </a:pPr>
            <a:r>
              <a:rPr lang="ar-IQ" sz="3200" b="1" dirty="0">
                <a:solidFill>
                  <a:schemeClr val="accent2">
                    <a:lumMod val="75000"/>
                  </a:schemeClr>
                </a:solidFill>
                <a:latin typeface="Times New Roman" panose="02020603050405020304" pitchFamily="18" charset="0"/>
                <a:cs typeface="Times New Roman" panose="02020603050405020304" pitchFamily="18" charset="0"/>
              </a:rPr>
              <a:t>كيفية معرفة متعاطي المخدرات مع غيره</a:t>
            </a:r>
          </a:p>
          <a:p>
            <a:pPr algn="r" rtl="1"/>
            <a:r>
              <a:rPr lang="ar-IQ" sz="3200" dirty="0">
                <a:latin typeface="Times New Roman" panose="02020603050405020304" pitchFamily="18" charset="0"/>
                <a:cs typeface="Times New Roman" panose="02020603050405020304" pitchFamily="18" charset="0"/>
              </a:rPr>
              <a:t>الضعف العام والخمول وزيغ البصر.</a:t>
            </a:r>
          </a:p>
          <a:p>
            <a:pPr algn="r" rtl="1"/>
            <a:r>
              <a:rPr lang="ar-IQ" sz="3200" dirty="0">
                <a:latin typeface="Times New Roman" panose="02020603050405020304" pitchFamily="18" charset="0"/>
                <a:cs typeface="Times New Roman" panose="02020603050405020304" pitchFamily="18" charset="0"/>
              </a:rPr>
              <a:t>السلوك العدواني والسرقة.</a:t>
            </a:r>
          </a:p>
          <a:p>
            <a:pPr algn="r" rtl="1"/>
            <a:r>
              <a:rPr lang="ar-IQ" sz="3200" dirty="0">
                <a:latin typeface="Times New Roman" panose="02020603050405020304" pitchFamily="18" charset="0"/>
                <a:cs typeface="Times New Roman" panose="02020603050405020304" pitchFamily="18" charset="0"/>
              </a:rPr>
              <a:t>تبدل أحوال الشخص من حال إلى حال نقيد له.</a:t>
            </a:r>
          </a:p>
          <a:p>
            <a:pPr algn="r" rtl="1"/>
            <a:r>
              <a:rPr lang="ar-IQ" sz="3200" dirty="0">
                <a:latin typeface="Times New Roman" panose="02020603050405020304" pitchFamily="18" charset="0"/>
                <a:cs typeface="Times New Roman" panose="02020603050405020304" pitchFamily="18" charset="0"/>
              </a:rPr>
              <a:t>ارتعاش الأطراف.</a:t>
            </a:r>
          </a:p>
          <a:p>
            <a:pPr algn="r" rtl="1"/>
            <a:r>
              <a:rPr lang="ar-IQ" sz="3200" dirty="0">
                <a:latin typeface="Times New Roman" panose="02020603050405020304" pitchFamily="18" charset="0"/>
                <a:cs typeface="Times New Roman" panose="02020603050405020304" pitchFamily="18" charset="0"/>
              </a:rPr>
              <a:t>الاكتئاب.</a:t>
            </a:r>
          </a:p>
          <a:p>
            <a:pPr algn="r" rtl="1"/>
            <a:r>
              <a:rPr lang="ar-IQ" sz="3200" dirty="0">
                <a:latin typeface="Times New Roman" panose="02020603050405020304" pitchFamily="18" charset="0"/>
                <a:cs typeface="Times New Roman" panose="02020603050405020304" pitchFamily="18" charset="0"/>
              </a:rPr>
              <a:t>ضعف التركيز</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366102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6919" y="657225"/>
            <a:ext cx="9479842" cy="6005055"/>
          </a:xfrm>
        </p:spPr>
        <p:txBody>
          <a:bodyPr/>
          <a:lstStyle/>
          <a:p>
            <a:pPr marL="0" indent="0" algn="r">
              <a:buNone/>
            </a:pPr>
            <a:r>
              <a:rPr lang="ar-IQ" sz="2800" b="1" dirty="0">
                <a:solidFill>
                  <a:schemeClr val="accent2">
                    <a:lumMod val="75000"/>
                  </a:schemeClr>
                </a:solidFill>
                <a:latin typeface="Times New Roman" panose="02020603050405020304" pitchFamily="18" charset="0"/>
                <a:cs typeface="Times New Roman" panose="02020603050405020304" pitchFamily="18" charset="0"/>
              </a:rPr>
              <a:t>علاج تعاطي المخدرات</a:t>
            </a:r>
          </a:p>
          <a:p>
            <a:pPr algn="just" rtl="1"/>
            <a:r>
              <a:rPr lang="ar-IQ" sz="2800" dirty="0">
                <a:solidFill>
                  <a:schemeClr val="tx1"/>
                </a:solidFill>
                <a:latin typeface="Times New Roman" panose="02020603050405020304" pitchFamily="18" charset="0"/>
                <a:cs typeface="Times New Roman" panose="02020603050405020304" pitchFamily="18" charset="0"/>
              </a:rPr>
              <a:t>الإدمان مرض ولا يمكن علاجه بدون إشراف طبي، وتختلف طرق العلاج من شخص لآخر، كما تختلف مدة علاج الإدمان من شخص لآخر على حسب نوع المخدر وشدة الإدمان وطول فترة الإدمان.</a:t>
            </a:r>
          </a:p>
          <a:p>
            <a:pPr algn="just" rtl="1"/>
            <a:r>
              <a:rPr lang="ar-IQ" sz="2800" dirty="0">
                <a:solidFill>
                  <a:schemeClr val="tx1"/>
                </a:solidFill>
                <a:latin typeface="Times New Roman" panose="02020603050405020304" pitchFamily="18" charset="0"/>
                <a:cs typeface="Times New Roman" panose="02020603050405020304" pitchFamily="18" charset="0"/>
              </a:rPr>
              <a:t>يحتاج بعض الأشخاص إلى الإقامة لمدة 30 يوم داخل مركز علاج الإدمان، وقد يحتاج آخرون إلى الدخول في إستشارات نفسية جماعية أو فردية، وقد يحتاج البعض إلى أدوية معينة لمساعدتهم في المرور </a:t>
            </a:r>
            <a:r>
              <a:rPr lang="ar-IQ" sz="2800" dirty="0">
                <a:solidFill>
                  <a:schemeClr val="tx1"/>
                </a:solidFill>
                <a:latin typeface="Times New Roman" panose="02020603050405020304" pitchFamily="18" charset="0"/>
                <a:cs typeface="Times New Roman" panose="02020603050405020304" pitchFamily="18" charset="0"/>
                <a:hlinkClick r:id="rId2"/>
              </a:rPr>
              <a:t>بالأعراض الإنسحابية للمخدرات</a:t>
            </a:r>
            <a:r>
              <a:rPr lang="ar-IQ" sz="2800" dirty="0">
                <a:solidFill>
                  <a:schemeClr val="tx1"/>
                </a:solidFill>
                <a:latin typeface="Times New Roman" panose="02020603050405020304" pitchFamily="18" charset="0"/>
                <a:cs typeface="Times New Roman" panose="02020603050405020304" pitchFamily="18" charset="0"/>
              </a:rPr>
              <a:t> بأمان.</a:t>
            </a:r>
          </a:p>
          <a:p>
            <a:pPr algn="just" rtl="1"/>
            <a:r>
              <a:rPr lang="ar-IQ" sz="2800" dirty="0">
                <a:solidFill>
                  <a:schemeClr val="tx1"/>
                </a:solidFill>
                <a:latin typeface="Times New Roman" panose="02020603050405020304" pitchFamily="18" charset="0"/>
                <a:cs typeface="Times New Roman" panose="02020603050405020304" pitchFamily="18" charset="0"/>
              </a:rPr>
              <a:t>لكي يكون علاج تعاطي المخدرات فعالاً، يجب على مريض الإدمان الإلتزام بالبرنامج العلاجي وتنفيذ روشتة علاج الإدمان التي يصفها الطبيب، كما يجب على المريض معرفة نوع العلاج المناسب له، وبالإرادة والعزيمة يمكن علاج تعاطي المخدرات.</a:t>
            </a:r>
          </a:p>
          <a:p>
            <a:endParaRPr lang="en-US" dirty="0"/>
          </a:p>
        </p:txBody>
      </p:sp>
    </p:spTree>
    <p:extLst>
      <p:ext uri="{BB962C8B-B14F-4D97-AF65-F5344CB8AC3E}">
        <p14:creationId xmlns:p14="http://schemas.microsoft.com/office/powerpoint/2010/main" xmlns="" val="7301711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6919" y="200025"/>
            <a:ext cx="9479842" cy="6462255"/>
          </a:xfrm>
        </p:spPr>
        <p:txBody>
          <a:bodyPr>
            <a:normAutofit fontScale="92500"/>
          </a:bodyPr>
          <a:lstStyle/>
          <a:p>
            <a:pPr marL="0" indent="0" algn="r">
              <a:buNone/>
            </a:pPr>
            <a:r>
              <a:rPr lang="ar-IQ" sz="2400" b="1" dirty="0">
                <a:solidFill>
                  <a:srgbClr val="212529"/>
                </a:solidFill>
                <a:latin typeface="Times New Roman" panose="02020603050405020304" pitchFamily="18" charset="0"/>
                <a:cs typeface="Times New Roman" panose="02020603050405020304" pitchFamily="18" charset="0"/>
              </a:rPr>
              <a:t>علاج إدمان المخدرات:</a:t>
            </a:r>
            <a:endParaRPr lang="ar-IQ" sz="2400" dirty="0">
              <a:solidFill>
                <a:srgbClr val="212529"/>
              </a:solidFill>
              <a:latin typeface="Times New Roman" panose="02020603050405020304" pitchFamily="18" charset="0"/>
              <a:cs typeface="Times New Roman" panose="02020603050405020304" pitchFamily="18" charset="0"/>
            </a:endParaRPr>
          </a:p>
          <a:p>
            <a:pPr marL="0" indent="0" algn="r">
              <a:buNone/>
            </a:pPr>
            <a:r>
              <a:rPr lang="ar-IQ" sz="2400" dirty="0">
                <a:solidFill>
                  <a:srgbClr val="212529"/>
                </a:solidFill>
                <a:latin typeface="Times New Roman" panose="02020603050405020304" pitchFamily="18" charset="0"/>
                <a:cs typeface="Times New Roman" panose="02020603050405020304" pitchFamily="18" charset="0"/>
              </a:rPr>
              <a:t>تشمل علاجات الإدمان تنظيم برامج علاجية للمرضى سواء في المستشفيات أو في العيادات الخارجية وتقديم المشورة لهم ومساعدتهم على مقاومة استخدام المخدرات مرة أخرى والتغلب على الإدمان.</a:t>
            </a:r>
            <a:br>
              <a:rPr lang="ar-IQ" sz="2400" dirty="0">
                <a:solidFill>
                  <a:srgbClr val="212529"/>
                </a:solidFill>
                <a:latin typeface="Times New Roman" panose="02020603050405020304" pitchFamily="18" charset="0"/>
                <a:cs typeface="Times New Roman" panose="02020603050405020304" pitchFamily="18" charset="0"/>
              </a:rPr>
            </a:br>
            <a:endParaRPr lang="ar-IQ" sz="2400" dirty="0">
              <a:solidFill>
                <a:srgbClr val="212529"/>
              </a:solidFill>
              <a:latin typeface="Times New Roman" panose="02020603050405020304" pitchFamily="18" charset="0"/>
              <a:cs typeface="Times New Roman" panose="02020603050405020304" pitchFamily="18" charset="0"/>
            </a:endParaRPr>
          </a:p>
          <a:p>
            <a:pPr marL="0" indent="0" algn="r">
              <a:buNone/>
            </a:pPr>
            <a:r>
              <a:rPr lang="ar-IQ" sz="2400" b="1" dirty="0">
                <a:solidFill>
                  <a:srgbClr val="212529"/>
                </a:solidFill>
                <a:latin typeface="Times New Roman" panose="02020603050405020304" pitchFamily="18" charset="0"/>
                <a:cs typeface="Times New Roman" panose="02020603050405020304" pitchFamily="18" charset="0"/>
              </a:rPr>
              <a:t>1) برامج العلاج:</a:t>
            </a:r>
            <a:r>
              <a:rPr lang="ar-IQ" sz="2400" dirty="0">
                <a:solidFill>
                  <a:srgbClr val="212529"/>
                </a:solidFill>
                <a:latin typeface="Times New Roman" panose="02020603050405020304" pitchFamily="18" charset="0"/>
                <a:cs typeface="Times New Roman" panose="02020603050405020304" pitchFamily="18" charset="0"/>
              </a:rPr>
              <a:t/>
            </a:r>
            <a:br>
              <a:rPr lang="ar-IQ" sz="2400" dirty="0">
                <a:solidFill>
                  <a:srgbClr val="212529"/>
                </a:solidFill>
                <a:latin typeface="Times New Roman" panose="02020603050405020304" pitchFamily="18" charset="0"/>
                <a:cs typeface="Times New Roman" panose="02020603050405020304" pitchFamily="18" charset="0"/>
              </a:rPr>
            </a:br>
            <a:r>
              <a:rPr lang="ar-IQ" sz="2400" dirty="0">
                <a:solidFill>
                  <a:srgbClr val="212529"/>
                </a:solidFill>
                <a:latin typeface="Times New Roman" panose="02020603050405020304" pitchFamily="18" charset="0"/>
                <a:cs typeface="Times New Roman" panose="02020603050405020304" pitchFamily="18" charset="0"/>
              </a:rPr>
              <a:t>وتشمل الدورات التعليمية التي تركز على حصول المدمن على العلاج الداعم ومنع الانتكاس ويمكن تحقيق ذلك في جلسات فردية أو جماعية أو أسرية.</a:t>
            </a:r>
            <a:br>
              <a:rPr lang="ar-IQ" sz="2400" dirty="0">
                <a:solidFill>
                  <a:srgbClr val="212529"/>
                </a:solidFill>
                <a:latin typeface="Times New Roman" panose="02020603050405020304" pitchFamily="18" charset="0"/>
                <a:cs typeface="Times New Roman" panose="02020603050405020304" pitchFamily="18" charset="0"/>
              </a:rPr>
            </a:br>
            <a:r>
              <a:rPr lang="ar-IQ" sz="2400" b="1" dirty="0">
                <a:solidFill>
                  <a:srgbClr val="212529"/>
                </a:solidFill>
                <a:latin typeface="Times New Roman" panose="02020603050405020304" pitchFamily="18" charset="0"/>
                <a:cs typeface="Times New Roman" panose="02020603050405020304" pitchFamily="18" charset="0"/>
              </a:rPr>
              <a:t>2) المشورة:</a:t>
            </a:r>
            <a:endParaRPr lang="ar-IQ" sz="2400" dirty="0">
              <a:solidFill>
                <a:srgbClr val="212529"/>
              </a:solidFill>
              <a:latin typeface="Times New Roman" panose="02020603050405020304" pitchFamily="18" charset="0"/>
              <a:cs typeface="Times New Roman" panose="02020603050405020304" pitchFamily="18" charset="0"/>
            </a:endParaRPr>
          </a:p>
          <a:p>
            <a:pPr marL="0" indent="0" algn="r">
              <a:buNone/>
            </a:pPr>
            <a:r>
              <a:rPr lang="ar-IQ" sz="2400" dirty="0">
                <a:solidFill>
                  <a:srgbClr val="212529"/>
                </a:solidFill>
                <a:latin typeface="Times New Roman" panose="02020603050405020304" pitchFamily="18" charset="0"/>
                <a:cs typeface="Times New Roman" panose="02020603050405020304" pitchFamily="18" charset="0"/>
              </a:rPr>
              <a:t>أخذ المشورة من مستشار نفسي بشكل منفرد أو مع الأسرة ، أو من طبيب نفسي تساعد على مقاومة إغراء إدمان المخدرات واستئناف تعاطيها.</a:t>
            </a:r>
          </a:p>
          <a:p>
            <a:pPr marL="0" indent="0" algn="r">
              <a:buNone/>
            </a:pPr>
            <a:r>
              <a:rPr lang="ar-IQ" sz="2400" dirty="0">
                <a:solidFill>
                  <a:srgbClr val="212529"/>
                </a:solidFill>
                <a:latin typeface="Times New Roman" panose="02020603050405020304" pitchFamily="18" charset="0"/>
                <a:cs typeface="Times New Roman" panose="02020603050405020304" pitchFamily="18" charset="0"/>
              </a:rPr>
              <a:t>علاجات السلوك يمكن أن تساعد على إيجاد وسائل للتعامل مع الرغبة الشديدة في استخدام المخدرات, وتقترح استراتيجيات لتجنب ذلك ومنع الانتكاس، وتقديم اقتراحات حول كيفية التعامل مع الانتكاس اذا حدث.</a:t>
            </a:r>
          </a:p>
          <a:p>
            <a:pPr marL="0" indent="0" algn="r">
              <a:buNone/>
            </a:pPr>
            <a:r>
              <a:rPr lang="ar-IQ" sz="2400" dirty="0">
                <a:solidFill>
                  <a:srgbClr val="212529"/>
                </a:solidFill>
                <a:latin typeface="Times New Roman" panose="02020603050405020304" pitchFamily="18" charset="0"/>
                <a:cs typeface="Times New Roman" panose="02020603050405020304" pitchFamily="18" charset="0"/>
              </a:rPr>
              <a:t>تقديم مشورة تنطوي أيضا على الحديث عن عمل المدمن، والمشاكل القانونية، والعلاقات مع العائلة والأصدقاء.</a:t>
            </a:r>
          </a:p>
          <a:p>
            <a:pPr marL="0" indent="0" algn="r">
              <a:buNone/>
            </a:pPr>
            <a:r>
              <a:rPr lang="ar-IQ" sz="2400" dirty="0">
                <a:solidFill>
                  <a:srgbClr val="212529"/>
                </a:solidFill>
                <a:latin typeface="Times New Roman" panose="02020603050405020304" pitchFamily="18" charset="0"/>
                <a:cs typeface="Times New Roman" panose="02020603050405020304" pitchFamily="18" charset="0"/>
              </a:rPr>
              <a:t>أخذ المشورة مع أفراد الأسرة ويساعدهم ذلك على تطوير مهارات اتصال أفضل مع المدمن حتى يكونوا أكثر دعمًا له.</a:t>
            </a:r>
          </a:p>
          <a:p>
            <a:endParaRPr lang="en-US" dirty="0"/>
          </a:p>
        </p:txBody>
      </p:sp>
    </p:spTree>
    <p:extLst>
      <p:ext uri="{BB962C8B-B14F-4D97-AF65-F5344CB8AC3E}">
        <p14:creationId xmlns:p14="http://schemas.microsoft.com/office/powerpoint/2010/main" xmlns="" val="16231138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6919" y="200025"/>
            <a:ext cx="9479842" cy="6462255"/>
          </a:xfrm>
        </p:spPr>
        <p:txBody>
          <a:bodyPr>
            <a:normAutofit/>
          </a:bodyPr>
          <a:lstStyle/>
          <a:p>
            <a:pPr marL="0" indent="0" algn="r">
              <a:buNone/>
            </a:pPr>
            <a:r>
              <a:rPr lang="ar-IQ" sz="2000" b="1" dirty="0">
                <a:solidFill>
                  <a:srgbClr val="212529"/>
                </a:solidFill>
                <a:latin typeface="Times New Roman" panose="02020603050405020304" pitchFamily="18" charset="0"/>
                <a:cs typeface="Times New Roman" panose="02020603050405020304" pitchFamily="18" charset="0"/>
              </a:rPr>
              <a:t>3) جماعات المساعدة الذاتية :</a:t>
            </a:r>
            <a:r>
              <a:rPr lang="ar-IQ" sz="2000" dirty="0">
                <a:solidFill>
                  <a:srgbClr val="212529"/>
                </a:solidFill>
                <a:latin typeface="Times New Roman" panose="02020603050405020304" pitchFamily="18" charset="0"/>
                <a:cs typeface="Times New Roman" panose="02020603050405020304" pitchFamily="18" charset="0"/>
              </a:rPr>
              <a:t/>
            </a:r>
            <a:br>
              <a:rPr lang="ar-IQ" sz="2000" dirty="0">
                <a:solidFill>
                  <a:srgbClr val="212529"/>
                </a:solidFill>
                <a:latin typeface="Times New Roman" panose="02020603050405020304" pitchFamily="18" charset="0"/>
                <a:cs typeface="Times New Roman" panose="02020603050405020304" pitchFamily="18" charset="0"/>
              </a:rPr>
            </a:br>
            <a:r>
              <a:rPr lang="ar-IQ" sz="2000" dirty="0">
                <a:solidFill>
                  <a:srgbClr val="212529"/>
                </a:solidFill>
                <a:latin typeface="Times New Roman" panose="02020603050405020304" pitchFamily="18" charset="0"/>
                <a:cs typeface="Times New Roman" panose="02020603050405020304" pitchFamily="18" charset="0"/>
              </a:rPr>
              <a:t>هذه الجماعات موجودة من أجل الأشخاص المدمنين على المخدرات ورسالتهم هي أن الإدمان هو مرض مزمن وهناك خطر للانتكاس، وأن العلاج الداعم والمستمر والذي يشمل العلاج بالأدوية وتقديم المشورة واجتماعات جماعات المساعدة الذاتية ضروري لمنع الانتكاس مرة أخرى. يساعد الطبيب المعالج على تحديد موقع هذه الجماعات.</a:t>
            </a:r>
          </a:p>
          <a:p>
            <a:pPr marL="0" indent="0" algn="r">
              <a:buNone/>
            </a:pPr>
            <a:r>
              <a:rPr lang="ar-IQ" sz="2000" b="1" dirty="0">
                <a:solidFill>
                  <a:srgbClr val="212529"/>
                </a:solidFill>
                <a:latin typeface="Times New Roman" panose="02020603050405020304" pitchFamily="18" charset="0"/>
                <a:cs typeface="Times New Roman" panose="02020603050405020304" pitchFamily="18" charset="0"/>
              </a:rPr>
              <a:t>4)علاج الانسحاب:</a:t>
            </a:r>
            <a:endParaRPr lang="ar-IQ" sz="2000" dirty="0">
              <a:solidFill>
                <a:srgbClr val="212529"/>
              </a:solidFill>
              <a:latin typeface="Times New Roman" panose="02020603050405020304" pitchFamily="18" charset="0"/>
              <a:cs typeface="Times New Roman" panose="02020603050405020304" pitchFamily="18" charset="0"/>
            </a:endParaRPr>
          </a:p>
          <a:p>
            <a:pPr marL="0" indent="0" algn="r">
              <a:buNone/>
            </a:pPr>
            <a:r>
              <a:rPr lang="ar-IQ" sz="2000" dirty="0">
                <a:solidFill>
                  <a:srgbClr val="212529"/>
                </a:solidFill>
                <a:latin typeface="Times New Roman" panose="02020603050405020304" pitchFamily="18" charset="0"/>
                <a:cs typeface="Times New Roman" panose="02020603050405020304" pitchFamily="18" charset="0"/>
              </a:rPr>
              <a:t>أعراض انسحاب المخدرات تختلف باختلاف نوع المخدرات المستخدمة وتشمل الأرق, التقيؤ, التعرق، مشكلات في النوم, الهلوسة, التشنجات, آلام في العظام والعضلات, ارتفاع ضغط الدم ومعدل ضربات القلب ودرجة حرارة الجسم, الاكتئاب ومحاولة الانتحار.</a:t>
            </a:r>
          </a:p>
          <a:p>
            <a:pPr marL="0" indent="0" algn="r">
              <a:buNone/>
            </a:pPr>
            <a:r>
              <a:rPr lang="ar-IQ" sz="2000" dirty="0">
                <a:solidFill>
                  <a:srgbClr val="212529"/>
                </a:solidFill>
                <a:latin typeface="Times New Roman" panose="02020603050405020304" pitchFamily="18" charset="0"/>
                <a:cs typeface="Times New Roman" panose="02020603050405020304" pitchFamily="18" charset="0"/>
              </a:rPr>
              <a:t>الهدف من علاج الانسحاب (إزالة السموم) هو وقف تناول المخدرات بسرعة وأمان، ويشمل ذلك:</a:t>
            </a:r>
            <a:br>
              <a:rPr lang="ar-IQ" sz="2000" dirty="0">
                <a:solidFill>
                  <a:srgbClr val="212529"/>
                </a:solidFill>
                <a:latin typeface="Times New Roman" panose="02020603050405020304" pitchFamily="18" charset="0"/>
                <a:cs typeface="Times New Roman" panose="02020603050405020304" pitchFamily="18" charset="0"/>
              </a:rPr>
            </a:br>
            <a:r>
              <a:rPr lang="ar-IQ" sz="2000" dirty="0">
                <a:solidFill>
                  <a:srgbClr val="212529"/>
                </a:solidFill>
                <a:latin typeface="Times New Roman" panose="02020603050405020304" pitchFamily="18" charset="0"/>
                <a:cs typeface="Times New Roman" panose="02020603050405020304" pitchFamily="18" charset="0"/>
              </a:rPr>
              <a:t>1. خفض جرعة المخدرات تدريجيًّا.</a:t>
            </a:r>
            <a:br>
              <a:rPr lang="ar-IQ" sz="2000" dirty="0">
                <a:solidFill>
                  <a:srgbClr val="212529"/>
                </a:solidFill>
                <a:latin typeface="Times New Roman" panose="02020603050405020304" pitchFamily="18" charset="0"/>
                <a:cs typeface="Times New Roman" panose="02020603050405020304" pitchFamily="18" charset="0"/>
              </a:rPr>
            </a:br>
            <a:r>
              <a:rPr lang="ar-IQ" sz="2000" dirty="0">
                <a:solidFill>
                  <a:srgbClr val="212529"/>
                </a:solidFill>
                <a:latin typeface="Times New Roman" panose="02020603050405020304" pitchFamily="18" charset="0"/>
                <a:cs typeface="Times New Roman" panose="02020603050405020304" pitchFamily="18" charset="0"/>
              </a:rPr>
              <a:t>2. استبداله بمواد أخرى مؤقتا يكون له آثار جانبية أقل حدة ، مثل الميثادون أو البوبرينورفين.</a:t>
            </a:r>
            <a:br>
              <a:rPr lang="ar-IQ" sz="2000" dirty="0">
                <a:solidFill>
                  <a:srgbClr val="212529"/>
                </a:solidFill>
                <a:latin typeface="Times New Roman" panose="02020603050405020304" pitchFamily="18" charset="0"/>
                <a:cs typeface="Times New Roman" panose="02020603050405020304" pitchFamily="18" charset="0"/>
              </a:rPr>
            </a:br>
            <a:r>
              <a:rPr lang="ar-IQ" sz="2000" dirty="0">
                <a:solidFill>
                  <a:srgbClr val="212529"/>
                </a:solidFill>
                <a:latin typeface="Times New Roman" panose="02020603050405020304" pitchFamily="18" charset="0"/>
                <a:cs typeface="Times New Roman" panose="02020603050405020304" pitchFamily="18" charset="0"/>
              </a:rPr>
              <a:t>3. بالنسبة لبعض الناس قد يكون آمنًا الخضوع لعلاج الانسحاب في العيادات الخارجية، والبعض الآخر قد يتطلب الدخول الى المستشفى.</a:t>
            </a:r>
            <a:endParaRPr lang="en-US" sz="2000" dirty="0">
              <a:solidFill>
                <a:srgbClr val="212529"/>
              </a:solidFill>
              <a:latin typeface="Times New Roman" panose="02020603050405020304" pitchFamily="18" charset="0"/>
              <a:cs typeface="Times New Roman" panose="02020603050405020304" pitchFamily="18" charset="0"/>
            </a:endParaRPr>
          </a:p>
          <a:p>
            <a:pPr marL="0" indent="0" algn="r">
              <a:buNone/>
            </a:pPr>
            <a:endParaRPr lang="ar-IQ" sz="2000" dirty="0">
              <a:solidFill>
                <a:srgbClr val="212529"/>
              </a:solidFill>
              <a:latin typeface="Times New Roman" panose="02020603050405020304" pitchFamily="18" charset="0"/>
              <a:cs typeface="Times New Roman" panose="02020603050405020304" pitchFamily="18" charset="0"/>
            </a:endParaRPr>
          </a:p>
          <a:p>
            <a:pPr marL="0" indent="0" algn="r">
              <a:buNone/>
            </a:pPr>
            <a:r>
              <a:rPr lang="ar-IQ" sz="2000" b="1" dirty="0">
                <a:latin typeface="Times New Roman" panose="02020603050405020304" pitchFamily="18" charset="0"/>
                <a:cs typeface="Times New Roman" panose="02020603050405020304" pitchFamily="18" charset="0"/>
              </a:rPr>
              <a:t>5) تقييم مدمن المخدرات صحيًّا:</a:t>
            </a:r>
            <a:r>
              <a:rPr lang="ar-IQ" sz="2000" dirty="0">
                <a:latin typeface="Times New Roman" panose="02020603050405020304" pitchFamily="18" charset="0"/>
                <a:cs typeface="Times New Roman" panose="02020603050405020304" pitchFamily="18" charset="0"/>
              </a:rPr>
              <a:t/>
            </a:r>
            <a:br>
              <a:rPr lang="ar-IQ" sz="2000" dirty="0">
                <a:latin typeface="Times New Roman" panose="02020603050405020304" pitchFamily="18" charset="0"/>
                <a:cs typeface="Times New Roman" panose="02020603050405020304" pitchFamily="18" charset="0"/>
              </a:rPr>
            </a:br>
            <a:r>
              <a:rPr lang="ar-IQ" sz="2000" dirty="0">
                <a:latin typeface="Times New Roman" panose="02020603050405020304" pitchFamily="18" charset="0"/>
                <a:cs typeface="Times New Roman" panose="02020603050405020304" pitchFamily="18" charset="0"/>
              </a:rPr>
              <a:t>ينبغي لبرامج العلاج تقييم مدمني المخدرات لوجود فيروس نقص المناعة البشرية (الإيدز), أوالتهاب الكبد الوبائي ب وج, أومرض السل أوالأمراض المعدية الأخرى.</a:t>
            </a:r>
          </a:p>
          <a:p>
            <a:endParaRPr lang="en-US" dirty="0"/>
          </a:p>
        </p:txBody>
      </p:sp>
    </p:spTree>
    <p:extLst>
      <p:ext uri="{BB962C8B-B14F-4D97-AF65-F5344CB8AC3E}">
        <p14:creationId xmlns:p14="http://schemas.microsoft.com/office/powerpoint/2010/main" xmlns="" val="2593841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6919" y="504825"/>
            <a:ext cx="9479842" cy="6157455"/>
          </a:xfrm>
        </p:spPr>
        <p:txBody>
          <a:bodyPr/>
          <a:lstStyle/>
          <a:p>
            <a:pPr marL="0" indent="0" algn="r">
              <a:lnSpc>
                <a:spcPct val="150000"/>
              </a:lnSpc>
              <a:buNone/>
            </a:pPr>
            <a:r>
              <a:rPr lang="ar-IQ" sz="2800" b="1" dirty="0">
                <a:solidFill>
                  <a:srgbClr val="212529"/>
                </a:solidFill>
                <a:latin typeface="Times New Roman" panose="02020603050405020304" pitchFamily="18" charset="0"/>
                <a:cs typeface="Times New Roman" panose="02020603050405020304" pitchFamily="18" charset="0"/>
              </a:rPr>
              <a:t>الوقاية من خطر الإدمان</a:t>
            </a:r>
            <a:endParaRPr lang="ar-IQ" sz="2800" dirty="0">
              <a:solidFill>
                <a:srgbClr val="212529"/>
              </a:solidFill>
              <a:latin typeface="Times New Roman" panose="02020603050405020304" pitchFamily="18" charset="0"/>
              <a:cs typeface="Times New Roman" panose="02020603050405020304" pitchFamily="18" charset="0"/>
            </a:endParaRPr>
          </a:p>
          <a:p>
            <a:pPr marL="0" indent="0" algn="r">
              <a:lnSpc>
                <a:spcPct val="150000"/>
              </a:lnSpc>
              <a:buNone/>
            </a:pPr>
            <a:r>
              <a:rPr lang="ar-IQ" sz="2800" dirty="0">
                <a:solidFill>
                  <a:srgbClr val="212529"/>
                </a:solidFill>
                <a:latin typeface="Times New Roman" panose="02020603050405020304" pitchFamily="18" charset="0"/>
                <a:cs typeface="Times New Roman" panose="02020603050405020304" pitchFamily="18" charset="0"/>
              </a:rPr>
              <a:t>أفضل وسيلة لمنع الإدمان على المخدرات هي بعدم تناول المخدرات على الإطلاق، واستخدام الحذر عند أخذ أي دواء يسبب الادمان فقد يصف الطبيب أدوية لتخفيف الألم أو البنزوديازيبين لتخفيف القلق أو الأرق، أو الباربيتورات للتخفيف من التوتر أو التهيج. يصف الاطباء هذه الادوية بجرعات آمنة ويتم مراقبة استخدامها بحيث لا يحصل المريض على جرعة كبيرة جدًّا أو لفترة طويلة جدًّا. إذا كان المريض يشعر بحاجة إلى أخذ جرعة أكبر من الجرعة الموصوفة من الدواء، فإنه يجب التحدث مع الطبيب.</a:t>
            </a:r>
          </a:p>
          <a:p>
            <a:endParaRPr lang="en-US" dirty="0"/>
          </a:p>
        </p:txBody>
      </p:sp>
    </p:spTree>
    <p:extLst>
      <p:ext uri="{BB962C8B-B14F-4D97-AF65-F5344CB8AC3E}">
        <p14:creationId xmlns:p14="http://schemas.microsoft.com/office/powerpoint/2010/main" xmlns="" val="25836514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6919" y="276225"/>
            <a:ext cx="9479842" cy="6386055"/>
          </a:xfrm>
        </p:spPr>
        <p:txBody>
          <a:bodyPr>
            <a:normAutofit/>
          </a:bodyPr>
          <a:lstStyle/>
          <a:p>
            <a:pPr marL="0" indent="0" algn="r">
              <a:lnSpc>
                <a:spcPct val="150000"/>
              </a:lnSpc>
              <a:buNone/>
            </a:pPr>
            <a:r>
              <a:rPr lang="ar-IQ" sz="2400" b="1" dirty="0">
                <a:solidFill>
                  <a:srgbClr val="212529"/>
                </a:solidFill>
                <a:latin typeface="Times New Roman" panose="02020603050405020304" pitchFamily="18" charset="0"/>
                <a:cs typeface="Times New Roman" panose="02020603050405020304" pitchFamily="18" charset="0"/>
              </a:rPr>
              <a:t>الوقاية من سوء تعاطي المخدرات لدى الأطفال :</a:t>
            </a:r>
            <a:r>
              <a:rPr lang="ar-IQ" sz="2400" dirty="0">
                <a:latin typeface="Times New Roman" panose="02020603050405020304" pitchFamily="18" charset="0"/>
                <a:cs typeface="Times New Roman" panose="02020603050405020304" pitchFamily="18" charset="0"/>
              </a:rPr>
              <a:t/>
            </a:r>
            <a:br>
              <a:rPr lang="ar-IQ" sz="2400" dirty="0">
                <a:latin typeface="Times New Roman" panose="02020603050405020304" pitchFamily="18" charset="0"/>
                <a:cs typeface="Times New Roman" panose="02020603050405020304" pitchFamily="18" charset="0"/>
              </a:rPr>
            </a:br>
            <a:r>
              <a:rPr lang="ar-IQ" sz="2400" b="1" dirty="0">
                <a:solidFill>
                  <a:srgbClr val="212529"/>
                </a:solidFill>
                <a:latin typeface="Times New Roman" panose="02020603050405020304" pitchFamily="18" charset="0"/>
                <a:cs typeface="Times New Roman" panose="02020603050405020304" pitchFamily="18" charset="0"/>
              </a:rPr>
              <a:t>1. التواصل:</a:t>
            </a:r>
            <a:r>
              <a:rPr lang="ar-IQ" sz="2400" dirty="0">
                <a:solidFill>
                  <a:srgbClr val="212529"/>
                </a:solidFill>
                <a:latin typeface="Times New Roman" panose="02020603050405020304" pitchFamily="18" charset="0"/>
                <a:cs typeface="Times New Roman" panose="02020603050405020304" pitchFamily="18" charset="0"/>
              </a:rPr>
              <a:t> التحدث مع الأطفال حول أخطار تعاطي المخدرات وإساءة استعمالها.</a:t>
            </a:r>
            <a:r>
              <a:rPr lang="ar-IQ" sz="2400" dirty="0">
                <a:latin typeface="Times New Roman" panose="02020603050405020304" pitchFamily="18" charset="0"/>
                <a:cs typeface="Times New Roman" panose="02020603050405020304" pitchFamily="18" charset="0"/>
              </a:rPr>
              <a:t/>
            </a:r>
            <a:br>
              <a:rPr lang="ar-IQ" sz="2400" dirty="0">
                <a:latin typeface="Times New Roman" panose="02020603050405020304" pitchFamily="18" charset="0"/>
                <a:cs typeface="Times New Roman" panose="02020603050405020304" pitchFamily="18" charset="0"/>
              </a:rPr>
            </a:br>
            <a:r>
              <a:rPr lang="ar-IQ" sz="2400" b="1" dirty="0">
                <a:solidFill>
                  <a:srgbClr val="212529"/>
                </a:solidFill>
                <a:latin typeface="Times New Roman" panose="02020603050405020304" pitchFamily="18" charset="0"/>
                <a:cs typeface="Times New Roman" panose="02020603050405020304" pitchFamily="18" charset="0"/>
              </a:rPr>
              <a:t>2. الاستماع:</a:t>
            </a:r>
            <a:r>
              <a:rPr lang="ar-IQ" sz="2400" dirty="0">
                <a:solidFill>
                  <a:srgbClr val="212529"/>
                </a:solidFill>
                <a:latin typeface="Times New Roman" panose="02020603050405020304" pitchFamily="18" charset="0"/>
                <a:cs typeface="Times New Roman" panose="02020603050405020304" pitchFamily="18" charset="0"/>
              </a:rPr>
              <a:t> الاستماع الجيد عند تحدث الأطفال عن ضغط أصدقائهم عليهم للاستخدام الخاطئ للمخدرات، ودعم جهودهم لمقاومة ذلك.</a:t>
            </a:r>
            <a:r>
              <a:rPr lang="ar-IQ" sz="2400" dirty="0">
                <a:latin typeface="Times New Roman" panose="02020603050405020304" pitchFamily="18" charset="0"/>
                <a:cs typeface="Times New Roman" panose="02020603050405020304" pitchFamily="18" charset="0"/>
              </a:rPr>
              <a:t/>
            </a:r>
            <a:br>
              <a:rPr lang="ar-IQ" sz="2400" dirty="0">
                <a:latin typeface="Times New Roman" panose="02020603050405020304" pitchFamily="18" charset="0"/>
                <a:cs typeface="Times New Roman" panose="02020603050405020304" pitchFamily="18" charset="0"/>
              </a:rPr>
            </a:br>
            <a:r>
              <a:rPr lang="ar-IQ" sz="2400" b="1" dirty="0">
                <a:solidFill>
                  <a:srgbClr val="212529"/>
                </a:solidFill>
                <a:latin typeface="Times New Roman" panose="02020603050405020304" pitchFamily="18" charset="0"/>
                <a:cs typeface="Times New Roman" panose="02020603050405020304" pitchFamily="18" charset="0"/>
              </a:rPr>
              <a:t>3. القدوة الحسنة:</a:t>
            </a:r>
            <a:r>
              <a:rPr lang="ar-IQ" sz="2400" dirty="0">
                <a:solidFill>
                  <a:srgbClr val="212529"/>
                </a:solidFill>
                <a:latin typeface="Times New Roman" panose="02020603050405020304" pitchFamily="18" charset="0"/>
                <a:cs typeface="Times New Roman" panose="02020603050405020304" pitchFamily="18" charset="0"/>
              </a:rPr>
              <a:t> يجب على الآباء والأمهات أن يتجنبوا إدمان المخدرات والكحول ليكونوا قدوة حسنة لأبنائهم؛ حيث إن الأطفال من الآباء والأمهات الذين يتعاطون المخدرات معرضون بشكل أكبر لخطر الإدمان .</a:t>
            </a:r>
            <a:r>
              <a:rPr lang="ar-IQ" sz="2400" dirty="0">
                <a:latin typeface="Times New Roman" panose="02020603050405020304" pitchFamily="18" charset="0"/>
                <a:cs typeface="Times New Roman" panose="02020603050405020304" pitchFamily="18" charset="0"/>
              </a:rPr>
              <a:t/>
            </a:r>
            <a:br>
              <a:rPr lang="ar-IQ" sz="2400" dirty="0">
                <a:latin typeface="Times New Roman" panose="02020603050405020304" pitchFamily="18" charset="0"/>
                <a:cs typeface="Times New Roman" panose="02020603050405020304" pitchFamily="18" charset="0"/>
              </a:rPr>
            </a:br>
            <a:r>
              <a:rPr lang="ar-IQ" sz="2400" b="1" dirty="0">
                <a:solidFill>
                  <a:srgbClr val="212529"/>
                </a:solidFill>
                <a:latin typeface="Times New Roman" panose="02020603050405020304" pitchFamily="18" charset="0"/>
                <a:cs typeface="Times New Roman" panose="02020603050405020304" pitchFamily="18" charset="0"/>
              </a:rPr>
              <a:t>4. تقوية العلاقة:</a:t>
            </a:r>
            <a:r>
              <a:rPr lang="ar-IQ" sz="2400" dirty="0">
                <a:solidFill>
                  <a:srgbClr val="212529"/>
                </a:solidFill>
                <a:latin typeface="Times New Roman" panose="02020603050405020304" pitchFamily="18" charset="0"/>
                <a:cs typeface="Times New Roman" panose="02020603050405020304" pitchFamily="18" charset="0"/>
              </a:rPr>
              <a:t> العلاقة القوية المستقرة بين الآباء وبين أطفالهم تقلل من أخطار استخدام الطفل للمخدرات.</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6022600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83469" y="276225"/>
            <a:ext cx="9479842" cy="6705600"/>
          </a:xfrm>
        </p:spPr>
        <p:txBody>
          <a:bodyPr>
            <a:normAutofit lnSpcReduction="10000"/>
          </a:bodyPr>
          <a:lstStyle/>
          <a:p>
            <a:pPr marL="0" indent="0" algn="r">
              <a:lnSpc>
                <a:spcPct val="150000"/>
              </a:lnSpc>
              <a:buNone/>
            </a:pPr>
            <a:r>
              <a:rPr lang="ar-IQ" dirty="0">
                <a:solidFill>
                  <a:srgbClr val="212529"/>
                </a:solidFill>
                <a:latin typeface="system-ui"/>
              </a:rPr>
              <a:t/>
            </a:r>
            <a:br>
              <a:rPr lang="ar-IQ" dirty="0">
                <a:solidFill>
                  <a:srgbClr val="212529"/>
                </a:solidFill>
                <a:latin typeface="system-ui"/>
              </a:rPr>
            </a:br>
            <a:r>
              <a:rPr lang="ar-IQ" sz="2400" b="1" dirty="0">
                <a:solidFill>
                  <a:srgbClr val="212529"/>
                </a:solidFill>
                <a:latin typeface="Times New Roman" panose="02020603050405020304" pitchFamily="18" charset="0"/>
                <a:cs typeface="Times New Roman" panose="02020603050405020304" pitchFamily="18" charset="0"/>
              </a:rPr>
              <a:t>منع الانتكاس :</a:t>
            </a:r>
            <a:r>
              <a:rPr lang="ar-IQ" sz="2400" dirty="0">
                <a:solidFill>
                  <a:srgbClr val="212529"/>
                </a:solidFill>
                <a:latin typeface="Times New Roman" panose="02020603050405020304" pitchFamily="18" charset="0"/>
                <a:cs typeface="Times New Roman" panose="02020603050405020304" pitchFamily="18" charset="0"/>
              </a:rPr>
              <a:t/>
            </a:r>
            <a:br>
              <a:rPr lang="ar-IQ" sz="2400" dirty="0">
                <a:solidFill>
                  <a:srgbClr val="212529"/>
                </a:solidFill>
                <a:latin typeface="Times New Roman" panose="02020603050405020304" pitchFamily="18" charset="0"/>
                <a:cs typeface="Times New Roman" panose="02020603050405020304" pitchFamily="18" charset="0"/>
              </a:rPr>
            </a:br>
            <a:r>
              <a:rPr lang="ar-IQ" sz="2400" dirty="0">
                <a:solidFill>
                  <a:srgbClr val="212529"/>
                </a:solidFill>
                <a:latin typeface="Times New Roman" panose="02020603050405020304" pitchFamily="18" charset="0"/>
                <a:cs typeface="Times New Roman" panose="02020603050405020304" pitchFamily="18" charset="0"/>
              </a:rPr>
              <a:t>مدمن المخدرات معرض للانتكاس والعودة لاستخدامها مرة أخرى بعد المعالجة، ولتجنب ذلك يجب اتباع الخطوات التالية:</a:t>
            </a:r>
          </a:p>
          <a:p>
            <a:pPr marL="0" indent="0" algn="r">
              <a:lnSpc>
                <a:spcPct val="150000"/>
              </a:lnSpc>
              <a:buNone/>
            </a:pPr>
            <a:r>
              <a:rPr lang="ar-IQ" sz="2400" b="1" dirty="0">
                <a:solidFill>
                  <a:srgbClr val="212529"/>
                </a:solidFill>
                <a:latin typeface="Times New Roman" panose="02020603050405020304" pitchFamily="18" charset="0"/>
                <a:cs typeface="Times New Roman" panose="02020603050405020304" pitchFamily="18" charset="0"/>
              </a:rPr>
              <a:t>1.</a:t>
            </a:r>
            <a:r>
              <a:rPr lang="ar-IQ" sz="2400" dirty="0">
                <a:solidFill>
                  <a:srgbClr val="212529"/>
                </a:solidFill>
                <a:latin typeface="Times New Roman" panose="02020603050405020304" pitchFamily="18" charset="0"/>
                <a:cs typeface="Times New Roman" panose="02020603050405020304" pitchFamily="18" charset="0"/>
              </a:rPr>
              <a:t> تجنب الحالات عالية الأخطار مثل عدم الذهاب مرة أخرى إلى الحي الذي تم استخدامه للحصول على المخدرات والابتعاد عن أصدقاء السوء.</a:t>
            </a:r>
            <a:br>
              <a:rPr lang="ar-IQ" sz="2400" dirty="0">
                <a:solidFill>
                  <a:srgbClr val="212529"/>
                </a:solidFill>
                <a:latin typeface="Times New Roman" panose="02020603050405020304" pitchFamily="18" charset="0"/>
                <a:cs typeface="Times New Roman" panose="02020603050405020304" pitchFamily="18" charset="0"/>
              </a:rPr>
            </a:br>
            <a:r>
              <a:rPr lang="ar-IQ" sz="2400" b="1" dirty="0">
                <a:solidFill>
                  <a:srgbClr val="212529"/>
                </a:solidFill>
                <a:latin typeface="Times New Roman" panose="02020603050405020304" pitchFamily="18" charset="0"/>
                <a:cs typeface="Times New Roman" panose="02020603050405020304" pitchFamily="18" charset="0"/>
              </a:rPr>
              <a:t>2. </a:t>
            </a:r>
            <a:r>
              <a:rPr lang="ar-IQ" sz="2400" dirty="0">
                <a:solidFill>
                  <a:srgbClr val="212529"/>
                </a:solidFill>
                <a:latin typeface="Times New Roman" panose="02020603050405020304" pitchFamily="18" charset="0"/>
                <a:cs typeface="Times New Roman" panose="02020603050405020304" pitchFamily="18" charset="0"/>
              </a:rPr>
              <a:t>الحصول على الفورعلى مساعدة إذا تم استخدام المخدرات مرة أخرى.</a:t>
            </a:r>
            <a:br>
              <a:rPr lang="ar-IQ" sz="2400" dirty="0">
                <a:solidFill>
                  <a:srgbClr val="212529"/>
                </a:solidFill>
                <a:latin typeface="Times New Roman" panose="02020603050405020304" pitchFamily="18" charset="0"/>
                <a:cs typeface="Times New Roman" panose="02020603050405020304" pitchFamily="18" charset="0"/>
              </a:rPr>
            </a:br>
            <a:r>
              <a:rPr lang="ar-IQ" sz="2400" b="1" dirty="0">
                <a:solidFill>
                  <a:srgbClr val="212529"/>
                </a:solidFill>
                <a:latin typeface="Times New Roman" panose="02020603050405020304" pitchFamily="18" charset="0"/>
                <a:cs typeface="Times New Roman" panose="02020603050405020304" pitchFamily="18" charset="0"/>
              </a:rPr>
              <a:t>3. </a:t>
            </a:r>
            <a:r>
              <a:rPr lang="ar-IQ" sz="2400" dirty="0">
                <a:solidFill>
                  <a:srgbClr val="212529"/>
                </a:solidFill>
                <a:latin typeface="Times New Roman" panose="02020603050405020304" pitchFamily="18" charset="0"/>
                <a:cs typeface="Times New Roman" panose="02020603050405020304" pitchFamily="18" charset="0"/>
              </a:rPr>
              <a:t>الالتزام بخطة العلاج الخاصة :</a:t>
            </a:r>
            <a:br>
              <a:rPr lang="ar-IQ" sz="2400" dirty="0">
                <a:solidFill>
                  <a:srgbClr val="212529"/>
                </a:solidFill>
                <a:latin typeface="Times New Roman" panose="02020603050405020304" pitchFamily="18" charset="0"/>
                <a:cs typeface="Times New Roman" panose="02020603050405020304" pitchFamily="18" charset="0"/>
              </a:rPr>
            </a:br>
            <a:r>
              <a:rPr lang="ar-IQ" sz="2400" dirty="0">
                <a:solidFill>
                  <a:srgbClr val="212529"/>
                </a:solidFill>
                <a:latin typeface="Times New Roman" panose="02020603050405020304" pitchFamily="18" charset="0"/>
                <a:cs typeface="Times New Roman" panose="02020603050405020304" pitchFamily="18" charset="0"/>
              </a:rPr>
              <a:t>قد يبدو وكأن المريض يتعافى وأنه لا يحتاج للحفاظ على اتخاذ خطوات للبقاء خاليًا من الإدمان، ولكن لا ينبغي التوقف عن رؤية الطبيب النفسي، والذهاب إلى اجتماعات فريق الدعم الخاص به أو تناول الدواء الموصوف؛ حيث إن الفرصة في البقاء خاليًا من الإدمان كبيرة إذا تمت متابعة العلاج بعد الشفاء.</a:t>
            </a:r>
          </a:p>
          <a:p>
            <a:endParaRPr lang="en-US" dirty="0"/>
          </a:p>
        </p:txBody>
      </p:sp>
    </p:spTree>
    <p:extLst>
      <p:ext uri="{BB962C8B-B14F-4D97-AF65-F5344CB8AC3E}">
        <p14:creationId xmlns:p14="http://schemas.microsoft.com/office/powerpoint/2010/main" xmlns="" val="36185588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6919" y="428625"/>
            <a:ext cx="9479842" cy="6233655"/>
          </a:xfrm>
        </p:spPr>
        <p:txBody>
          <a:bodyPr/>
          <a:lstStyle/>
          <a:p>
            <a:pPr marL="0" indent="0" algn="r">
              <a:lnSpc>
                <a:spcPct val="150000"/>
              </a:lnSpc>
              <a:buNone/>
            </a:pPr>
            <a:r>
              <a:rPr lang="ar-IQ" sz="2400" dirty="0">
                <a:latin typeface="Times New Roman" panose="02020603050405020304" pitchFamily="18" charset="0"/>
                <a:cs typeface="Times New Roman" panose="02020603050405020304" pitchFamily="18" charset="0"/>
              </a:rPr>
              <a:t>أضرار المخدرات على المدى الطويل:</a:t>
            </a:r>
          </a:p>
          <a:p>
            <a:pPr marL="0" indent="0" algn="r">
              <a:lnSpc>
                <a:spcPct val="150000"/>
              </a:lnSpc>
              <a:buNone/>
            </a:pPr>
            <a:r>
              <a:rPr lang="ar-IQ" sz="2400" dirty="0">
                <a:latin typeface="Times New Roman" panose="02020603050405020304" pitchFamily="18" charset="0"/>
                <a:cs typeface="Times New Roman" panose="02020603050405020304" pitchFamily="18" charset="0"/>
              </a:rPr>
              <a:t>يتضمن بحث عن المخدرات وأضرارها التعرف على الآثار الجانبية على المدي الطويل، حيث تترك المخدرات أضرار صحية خطيرة على الحالة النفسية والجسدية للمتعاطي، إلى جانب أن أضرار المخدرات لا تتوقف عند هذا الحد بل أنها تطول من حوله وتمتد إلى المجتمع أيضا وتشمل:</a:t>
            </a:r>
          </a:p>
          <a:p>
            <a:pPr marL="0" indent="0" algn="r">
              <a:lnSpc>
                <a:spcPct val="150000"/>
              </a:lnSpc>
              <a:buNone/>
            </a:pPr>
            <a:endParaRPr lang="ar-IQ" sz="2400" dirty="0">
              <a:latin typeface="Times New Roman" panose="02020603050405020304" pitchFamily="18" charset="0"/>
              <a:cs typeface="Times New Roman" panose="02020603050405020304" pitchFamily="18" charset="0"/>
            </a:endParaRPr>
          </a:p>
          <a:p>
            <a:pPr marL="0" indent="0" algn="r">
              <a:lnSpc>
                <a:spcPct val="150000"/>
              </a:lnSpc>
              <a:buNone/>
            </a:pPr>
            <a:r>
              <a:rPr lang="ar-IQ" sz="2400" b="1" cap="all" dirty="0">
                <a:solidFill>
                  <a:srgbClr val="006A93"/>
                </a:solidFill>
                <a:latin typeface="Times New Roman" panose="02020603050405020304" pitchFamily="18" charset="0"/>
                <a:cs typeface="Times New Roman" panose="02020603050405020304" pitchFamily="18" charset="0"/>
              </a:rPr>
              <a:t>1. الوقوع في الإدمان:</a:t>
            </a:r>
          </a:p>
          <a:p>
            <a:pPr marL="0" indent="0" algn="r">
              <a:lnSpc>
                <a:spcPct val="150000"/>
              </a:lnSpc>
              <a:buNone/>
            </a:pPr>
            <a:r>
              <a:rPr lang="ar-IQ" sz="2400" dirty="0">
                <a:solidFill>
                  <a:srgbClr val="333333"/>
                </a:solidFill>
                <a:latin typeface="Times New Roman" panose="02020603050405020304" pitchFamily="18" charset="0"/>
                <a:cs typeface="Times New Roman" panose="02020603050405020304" pitchFamily="18" charset="0"/>
              </a:rPr>
              <a:t>أول الأضرار الناتجة عن تعاطى المخدرات لفترات طويلة هو التسبب في حدوث اعتماد نفسي وجسدي ينتج عنه الوقوع في الإدمان وعدم القدرة علي التوقف عن التعاطي وإلا يواجه المريض أعراض انسحاب صعبة.</a:t>
            </a:r>
          </a:p>
          <a:p>
            <a:endParaRPr lang="en-US" dirty="0"/>
          </a:p>
        </p:txBody>
      </p:sp>
    </p:spTree>
    <p:extLst>
      <p:ext uri="{BB962C8B-B14F-4D97-AF65-F5344CB8AC3E}">
        <p14:creationId xmlns:p14="http://schemas.microsoft.com/office/powerpoint/2010/main" xmlns="" val="42635601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6919" y="428625"/>
            <a:ext cx="9479842" cy="6233655"/>
          </a:xfrm>
        </p:spPr>
        <p:txBody>
          <a:bodyPr>
            <a:normAutofit fontScale="92500" lnSpcReduction="10000"/>
          </a:bodyPr>
          <a:lstStyle/>
          <a:p>
            <a:pPr marL="0" indent="0" algn="r">
              <a:lnSpc>
                <a:spcPct val="150000"/>
              </a:lnSpc>
              <a:buNone/>
            </a:pPr>
            <a:r>
              <a:rPr lang="ar-IQ" dirty="0">
                <a:latin typeface="Times New Roman" panose="02020603050405020304" pitchFamily="18" charset="0"/>
                <a:cs typeface="Times New Roman" panose="02020603050405020304" pitchFamily="18" charset="0"/>
              </a:rPr>
              <a:t>2. أمراض نفسية:</a:t>
            </a:r>
          </a:p>
          <a:p>
            <a:pPr marL="0" indent="0" algn="r">
              <a:lnSpc>
                <a:spcPct val="150000"/>
              </a:lnSpc>
              <a:buNone/>
            </a:pPr>
            <a:r>
              <a:rPr lang="ar-IQ" dirty="0">
                <a:latin typeface="Times New Roman" panose="02020603050405020304" pitchFamily="18" charset="0"/>
                <a:cs typeface="Times New Roman" panose="02020603050405020304" pitchFamily="18" charset="0"/>
              </a:rPr>
              <a:t>يؤدي تعاطي المخدرات إلى حدوث أمراض نفسية وعقلية خطيرة إلى جانب خلل في التصرفات والسلوك تشمل:</a:t>
            </a:r>
          </a:p>
          <a:p>
            <a:pPr marL="0" indent="0" algn="r">
              <a:lnSpc>
                <a:spcPct val="150000"/>
              </a:lnSpc>
              <a:buNone/>
            </a:pPr>
            <a:endParaRPr lang="ar-IQ" dirty="0">
              <a:latin typeface="Times New Roman" panose="02020603050405020304" pitchFamily="18" charset="0"/>
              <a:cs typeface="Times New Roman" panose="02020603050405020304" pitchFamily="18" charset="0"/>
            </a:endParaRPr>
          </a:p>
          <a:p>
            <a:pPr marL="0" indent="0" algn="r">
              <a:lnSpc>
                <a:spcPct val="150000"/>
              </a:lnSpc>
              <a:buNone/>
            </a:pPr>
            <a:r>
              <a:rPr lang="ar-IQ" dirty="0">
                <a:latin typeface="Times New Roman" panose="02020603050405020304" pitchFamily="18" charset="0"/>
                <a:cs typeface="Times New Roman" panose="02020603050405020304" pitchFamily="18" charset="0"/>
              </a:rPr>
              <a:t>الإصابة بالفصام الناتج عن تعاطى الحشيش.</a:t>
            </a:r>
          </a:p>
          <a:p>
            <a:pPr marL="0" indent="0" algn="r">
              <a:lnSpc>
                <a:spcPct val="150000"/>
              </a:lnSpc>
              <a:buNone/>
            </a:pPr>
            <a:r>
              <a:rPr lang="ar-IQ" dirty="0">
                <a:latin typeface="Times New Roman" panose="02020603050405020304" pitchFamily="18" charset="0"/>
                <a:cs typeface="Times New Roman" panose="02020603050405020304" pitchFamily="18" charset="0"/>
              </a:rPr>
              <a:t>هلاوس سمعية وبصرية.</a:t>
            </a:r>
          </a:p>
          <a:p>
            <a:pPr marL="0" indent="0" algn="r">
              <a:lnSpc>
                <a:spcPct val="150000"/>
              </a:lnSpc>
              <a:buNone/>
            </a:pPr>
            <a:r>
              <a:rPr lang="ar-IQ" dirty="0">
                <a:latin typeface="Times New Roman" panose="02020603050405020304" pitchFamily="18" charset="0"/>
                <a:cs typeface="Times New Roman" panose="02020603050405020304" pitchFamily="18" charset="0"/>
              </a:rPr>
              <a:t>ضلالات وسيطرة أفكار غير منطقية على المريض.</a:t>
            </a:r>
          </a:p>
          <a:p>
            <a:pPr marL="0" indent="0" algn="r">
              <a:lnSpc>
                <a:spcPct val="150000"/>
              </a:lnSpc>
              <a:buNone/>
            </a:pPr>
            <a:r>
              <a:rPr lang="ar-IQ" dirty="0">
                <a:latin typeface="Times New Roman" panose="02020603050405020304" pitchFamily="18" charset="0"/>
                <a:cs typeface="Times New Roman" panose="02020603050405020304" pitchFamily="18" charset="0"/>
              </a:rPr>
              <a:t>فقدان الذاكرة.</a:t>
            </a:r>
          </a:p>
          <a:p>
            <a:pPr marL="0" indent="0" algn="r">
              <a:lnSpc>
                <a:spcPct val="150000"/>
              </a:lnSpc>
              <a:buNone/>
            </a:pPr>
            <a:r>
              <a:rPr lang="ar-IQ" dirty="0">
                <a:latin typeface="Times New Roman" panose="02020603050405020304" pitchFamily="18" charset="0"/>
                <a:cs typeface="Times New Roman" panose="02020603050405020304" pitchFamily="18" charset="0"/>
              </a:rPr>
              <a:t>الشعور باكتئاب حاد يصل إلى التفكير في الانتحار.</a:t>
            </a:r>
          </a:p>
          <a:p>
            <a:pPr marL="0" indent="0" algn="r">
              <a:lnSpc>
                <a:spcPct val="150000"/>
              </a:lnSpc>
              <a:buNone/>
            </a:pPr>
            <a:r>
              <a:rPr lang="ar-IQ" dirty="0">
                <a:latin typeface="Times New Roman" panose="02020603050405020304" pitchFamily="18" charset="0"/>
                <a:cs typeface="Times New Roman" panose="02020603050405020304" pitchFamily="18" charset="0"/>
              </a:rPr>
              <a:t>خلل في الإدراك والانفصال عن الواقع.</a:t>
            </a:r>
          </a:p>
          <a:p>
            <a:pPr marL="0" indent="0" algn="r">
              <a:lnSpc>
                <a:spcPct val="150000"/>
              </a:lnSpc>
              <a:buNone/>
            </a:pPr>
            <a:r>
              <a:rPr lang="ar-IQ" dirty="0">
                <a:latin typeface="Times New Roman" panose="02020603050405020304" pitchFamily="18" charset="0"/>
                <a:cs typeface="Times New Roman" panose="02020603050405020304" pitchFamily="18" charset="0"/>
              </a:rPr>
              <a:t>عدم القدرة على تحديد المسافات والزمن بشكل صحيح.</a:t>
            </a:r>
          </a:p>
          <a:p>
            <a:pPr marL="0" indent="0" algn="r">
              <a:lnSpc>
                <a:spcPct val="150000"/>
              </a:lnSpc>
              <a:buNone/>
            </a:pPr>
            <a:r>
              <a:rPr lang="ar-IQ" dirty="0">
                <a:latin typeface="Times New Roman" panose="02020603050405020304" pitchFamily="18" charset="0"/>
                <a:cs typeface="Times New Roman" panose="02020603050405020304" pitchFamily="18" charset="0"/>
              </a:rPr>
              <a:t>مواجهة نوبات خوف وهلع.</a:t>
            </a:r>
          </a:p>
          <a:p>
            <a:pPr marL="0" indent="0" algn="r">
              <a:lnSpc>
                <a:spcPct val="150000"/>
              </a:lnSpc>
              <a:buNone/>
            </a:pPr>
            <a:r>
              <a:rPr lang="ar-IQ" dirty="0">
                <a:latin typeface="Times New Roman" panose="02020603050405020304" pitchFamily="18" charset="0"/>
                <a:cs typeface="Times New Roman" panose="02020603050405020304" pitchFamily="18" charset="0"/>
              </a:rPr>
              <a:t>ارتكاب جرائم السرقة والقتل</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0857977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6919" y="352425"/>
            <a:ext cx="9479842" cy="6309855"/>
          </a:xfrm>
        </p:spPr>
        <p:txBody>
          <a:bodyPr>
            <a:noAutofit/>
          </a:bodyPr>
          <a:lstStyle/>
          <a:p>
            <a:pPr marL="0" indent="0" algn="r">
              <a:lnSpc>
                <a:spcPct val="150000"/>
              </a:lnSpc>
              <a:buNone/>
            </a:pPr>
            <a:r>
              <a:rPr lang="ar-IQ" sz="1600" dirty="0">
                <a:latin typeface="Times New Roman" panose="02020603050405020304" pitchFamily="18" charset="0"/>
                <a:cs typeface="Times New Roman" panose="02020603050405020304" pitchFamily="18" charset="0"/>
              </a:rPr>
              <a:t>3. حدوث السكتات الدماغية:</a:t>
            </a:r>
          </a:p>
          <a:p>
            <a:pPr marL="0" indent="0" algn="r">
              <a:lnSpc>
                <a:spcPct val="150000"/>
              </a:lnSpc>
              <a:buNone/>
            </a:pPr>
            <a:r>
              <a:rPr lang="ar-IQ" sz="1600" dirty="0">
                <a:latin typeface="Times New Roman" panose="02020603050405020304" pitchFamily="18" charset="0"/>
                <a:cs typeface="Times New Roman" panose="02020603050405020304" pitchFamily="18" charset="0"/>
              </a:rPr>
              <a:t>يؤدي تعاطى المخدرات طويل الأمد إلى تلف في خلايا المخ وفشل في الوظائف العامة إلى جانب حدوث انسداد في الأوعية الدموية الأمر الذي يؤدي إلى حدوث السكتات الدماغية.</a:t>
            </a:r>
          </a:p>
          <a:p>
            <a:pPr marL="0" indent="0" algn="r">
              <a:lnSpc>
                <a:spcPct val="150000"/>
              </a:lnSpc>
              <a:buNone/>
            </a:pPr>
            <a:r>
              <a:rPr lang="ar-IQ" sz="1600" dirty="0">
                <a:latin typeface="Times New Roman" panose="02020603050405020304" pitchFamily="18" charset="0"/>
                <a:cs typeface="Times New Roman" panose="02020603050405020304" pitchFamily="18" charset="0"/>
              </a:rPr>
              <a:t>4. مشاكل في الجهاز التنفسي:</a:t>
            </a:r>
          </a:p>
          <a:p>
            <a:pPr marL="0" indent="0" algn="r">
              <a:lnSpc>
                <a:spcPct val="150000"/>
              </a:lnSpc>
              <a:buNone/>
            </a:pPr>
            <a:r>
              <a:rPr lang="ar-IQ" sz="1600" dirty="0">
                <a:latin typeface="Times New Roman" panose="02020603050405020304" pitchFamily="18" charset="0"/>
                <a:cs typeface="Times New Roman" panose="02020603050405020304" pitchFamily="18" charset="0"/>
              </a:rPr>
              <a:t>تؤدي المخدرات إلى حدوث مشاكل في الجهاز التنفسي تتضمن:</a:t>
            </a:r>
          </a:p>
          <a:p>
            <a:pPr marL="0" indent="0" algn="r">
              <a:lnSpc>
                <a:spcPct val="150000"/>
              </a:lnSpc>
              <a:buNone/>
            </a:pPr>
            <a:r>
              <a:rPr lang="ar-IQ" sz="1600" dirty="0">
                <a:latin typeface="Times New Roman" panose="02020603050405020304" pitchFamily="18" charset="0"/>
                <a:cs typeface="Times New Roman" panose="02020603050405020304" pitchFamily="18" charset="0"/>
              </a:rPr>
              <a:t>سرعة أو بطء في التنفس.</a:t>
            </a:r>
          </a:p>
          <a:p>
            <a:pPr marL="0" indent="0" algn="r">
              <a:lnSpc>
                <a:spcPct val="150000"/>
              </a:lnSpc>
              <a:buNone/>
            </a:pPr>
            <a:r>
              <a:rPr lang="ar-IQ" sz="1600" dirty="0">
                <a:latin typeface="Times New Roman" panose="02020603050405020304" pitchFamily="18" charset="0"/>
                <a:cs typeface="Times New Roman" panose="02020603050405020304" pitchFamily="18" charset="0"/>
              </a:rPr>
              <a:t>الإصابة بالدرن والالتهاب الرئوي.</a:t>
            </a:r>
          </a:p>
          <a:p>
            <a:pPr marL="0" indent="0" algn="r">
              <a:lnSpc>
                <a:spcPct val="150000"/>
              </a:lnSpc>
              <a:buNone/>
            </a:pPr>
            <a:r>
              <a:rPr lang="ar-IQ" sz="1600" dirty="0">
                <a:latin typeface="Times New Roman" panose="02020603050405020304" pitchFamily="18" charset="0"/>
                <a:cs typeface="Times New Roman" panose="02020603050405020304" pitchFamily="18" charset="0"/>
              </a:rPr>
              <a:t>إحتمال الإصابة بسرطان الرئة.</a:t>
            </a:r>
          </a:p>
          <a:p>
            <a:pPr marL="0" indent="0" algn="r">
              <a:lnSpc>
                <a:spcPct val="150000"/>
              </a:lnSpc>
              <a:buNone/>
            </a:pPr>
            <a:r>
              <a:rPr lang="ar-IQ" sz="1600" dirty="0">
                <a:latin typeface="Times New Roman" panose="02020603050405020304" pitchFamily="18" charset="0"/>
                <a:cs typeface="Times New Roman" panose="02020603050405020304" pitchFamily="18" charset="0"/>
              </a:rPr>
              <a:t>5. نوبات قلبية:</a:t>
            </a:r>
          </a:p>
          <a:p>
            <a:pPr marL="0" indent="0" algn="r">
              <a:lnSpc>
                <a:spcPct val="150000"/>
              </a:lnSpc>
              <a:buNone/>
            </a:pPr>
            <a:r>
              <a:rPr lang="ar-IQ" sz="1600" dirty="0">
                <a:latin typeface="Times New Roman" panose="02020603050405020304" pitchFamily="18" charset="0"/>
                <a:cs typeface="Times New Roman" panose="02020603050405020304" pitchFamily="18" charset="0"/>
              </a:rPr>
              <a:t>تتضمن أضرار المخدرات الإصابة بأمراض القلب إلى جانب عدة مشاكل أخرى تتضمن:</a:t>
            </a:r>
          </a:p>
          <a:p>
            <a:pPr marL="0" indent="0" algn="r">
              <a:lnSpc>
                <a:spcPct val="150000"/>
              </a:lnSpc>
              <a:buNone/>
            </a:pPr>
            <a:r>
              <a:rPr lang="ar-IQ" sz="1600" dirty="0">
                <a:latin typeface="Times New Roman" panose="02020603050405020304" pitchFamily="18" charset="0"/>
                <a:cs typeface="Times New Roman" panose="02020603050405020304" pitchFamily="18" charset="0"/>
              </a:rPr>
              <a:t>بطء أو سرعة في ضربات القلب.</a:t>
            </a:r>
          </a:p>
          <a:p>
            <a:pPr marL="0" indent="0" algn="r">
              <a:lnSpc>
                <a:spcPct val="150000"/>
              </a:lnSpc>
              <a:buNone/>
            </a:pPr>
            <a:r>
              <a:rPr lang="ar-IQ" sz="1600" dirty="0">
                <a:latin typeface="Times New Roman" panose="02020603050405020304" pitchFamily="18" charset="0"/>
                <a:cs typeface="Times New Roman" panose="02020603050405020304" pitchFamily="18" charset="0"/>
              </a:rPr>
              <a:t>حدوث نوبات قلبية نتيجة ضعف في عضلة القلب.</a:t>
            </a:r>
          </a:p>
          <a:p>
            <a:pPr marL="0" indent="0" algn="r">
              <a:lnSpc>
                <a:spcPct val="150000"/>
              </a:lnSpc>
              <a:buNone/>
            </a:pPr>
            <a:r>
              <a:rPr lang="ar-IQ" sz="1600" dirty="0">
                <a:latin typeface="Times New Roman" panose="02020603050405020304" pitchFamily="18" charset="0"/>
                <a:cs typeface="Times New Roman" panose="02020603050405020304" pitchFamily="18" charset="0"/>
              </a:rPr>
              <a:t>تصلب في الشرايين.</a:t>
            </a:r>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0434040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89"/>
        <p:cNvGrpSpPr/>
        <p:nvPr/>
      </p:nvGrpSpPr>
      <p:grpSpPr>
        <a:xfrm>
          <a:off x="0" y="0"/>
          <a:ext cx="0" cy="0"/>
          <a:chOff x="0" y="0"/>
          <a:chExt cx="0" cy="0"/>
        </a:xfrm>
      </p:grpSpPr>
      <p:sp>
        <p:nvSpPr>
          <p:cNvPr id="5" name="Title 1">
            <a:extLst>
              <a:ext uri="{FF2B5EF4-FFF2-40B4-BE49-F238E27FC236}">
                <a16:creationId xmlns="" xmlns:a16="http://schemas.microsoft.com/office/drawing/2014/main" id="{19FBC699-F93C-4B87-B5DF-00B434679315}"/>
              </a:ext>
            </a:extLst>
          </p:cNvPr>
          <p:cNvSpPr>
            <a:spLocks noGrp="1"/>
          </p:cNvSpPr>
          <p:nvPr>
            <p:ph type="ctrTitle"/>
          </p:nvPr>
        </p:nvSpPr>
        <p:spPr>
          <a:xfrm>
            <a:off x="10151269" y="809625"/>
            <a:ext cx="2146103" cy="1095908"/>
          </a:xfrm>
        </p:spPr>
        <p:txBody>
          <a:bodyPr/>
          <a:lstStyle/>
          <a:p>
            <a:pPr algn="r"/>
            <a:r>
              <a:rPr lang="ar-IQ" sz="6600" b="1" dirty="0">
                <a:ln w="9525">
                  <a:solidFill>
                    <a:schemeClr val="bg1"/>
                  </a:solidFill>
                  <a:prstDash val="solid"/>
                </a:ln>
                <a:solidFill>
                  <a:schemeClr val="accent2">
                    <a:lumMod val="75000"/>
                  </a:schemeClr>
                </a:solidFill>
                <a:effectLst>
                  <a:outerShdw blurRad="12700" dist="38100" dir="2700000" algn="tl" rotWithShape="0">
                    <a:schemeClr val="accent5">
                      <a:lumMod val="60000"/>
                      <a:lumOff val="40000"/>
                    </a:schemeClr>
                  </a:outerShdw>
                </a:effectLst>
                <a:latin typeface="Sakkal Majalla" panose="02000000000000000000" pitchFamily="2" charset="-78"/>
                <a:cs typeface="Sakkal Majalla" panose="02000000000000000000" pitchFamily="2" charset="-78"/>
              </a:rPr>
              <a:t>الهدف:</a:t>
            </a:r>
            <a:endParaRPr lang="en-US" sz="6600" b="1" dirty="0">
              <a:ln w="9525">
                <a:solidFill>
                  <a:schemeClr val="bg1"/>
                </a:solidFill>
                <a:prstDash val="solid"/>
              </a:ln>
              <a:solidFill>
                <a:schemeClr val="accent2">
                  <a:lumMod val="75000"/>
                </a:schemeClr>
              </a:solidFill>
              <a:effectLst>
                <a:outerShdw blurRad="12700" dist="38100" dir="2700000" algn="tl" rotWithShape="0">
                  <a:schemeClr val="accent5">
                    <a:lumMod val="60000"/>
                    <a:lumOff val="40000"/>
                  </a:schemeClr>
                </a:outerShdw>
              </a:effectLst>
              <a:latin typeface="Sakkal Majalla" panose="02000000000000000000" pitchFamily="2" charset="-78"/>
              <a:cs typeface="Sakkal Majalla" panose="02000000000000000000" pitchFamily="2" charset="-78"/>
            </a:endParaRPr>
          </a:p>
        </p:txBody>
      </p:sp>
      <p:sp>
        <p:nvSpPr>
          <p:cNvPr id="4" name="TextBox 3">
            <a:extLst>
              <a:ext uri="{FF2B5EF4-FFF2-40B4-BE49-F238E27FC236}">
                <a16:creationId xmlns="" xmlns:a16="http://schemas.microsoft.com/office/drawing/2014/main" id="{DF8E14D9-8612-43DB-876D-65E4F22F4FDC}"/>
              </a:ext>
            </a:extLst>
          </p:cNvPr>
          <p:cNvSpPr txBox="1"/>
          <p:nvPr/>
        </p:nvSpPr>
        <p:spPr>
          <a:xfrm>
            <a:off x="1540669" y="1714500"/>
            <a:ext cx="10058400" cy="1481175"/>
          </a:xfrm>
          <a:prstGeom prst="rect">
            <a:avLst/>
          </a:prstGeom>
          <a:noFill/>
        </p:spPr>
        <p:txBody>
          <a:bodyPr wrap="square">
            <a:spAutoFit/>
          </a:bodyPr>
          <a:lstStyle/>
          <a:p>
            <a:pPr algn="just" rtl="1">
              <a:lnSpc>
                <a:spcPct val="150000"/>
              </a:lnSpc>
            </a:pPr>
            <a:endParaRPr lang="ar-IQ" altLang="en-US" sz="3200" b="1" dirty="0">
              <a:latin typeface="Times New Roman" panose="02020603050405020304" pitchFamily="18" charset="0"/>
              <a:cs typeface="Times New Roman" panose="02020603050405020304" pitchFamily="18" charset="0"/>
            </a:endParaRPr>
          </a:p>
          <a:p>
            <a:pPr algn="just" rtl="1">
              <a:lnSpc>
                <a:spcPct val="150000"/>
              </a:lnSpc>
            </a:pPr>
            <a:r>
              <a:rPr lang="ar-IQ" altLang="en-US" sz="3200" b="1" dirty="0">
                <a:latin typeface="Times New Roman" panose="02020603050405020304" pitchFamily="18" charset="0"/>
                <a:cs typeface="Times New Roman" panose="02020603050405020304" pitchFamily="18" charset="0"/>
              </a:rPr>
              <a:t>التعرف عالمخدرات وأضرارها على الفرد والمجتمع  وطرق الوقاية والعلاج.</a:t>
            </a:r>
            <a:endParaRPr lang="en-US" alt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6483783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6919" y="428625"/>
            <a:ext cx="9479842" cy="6233655"/>
          </a:xfrm>
        </p:spPr>
        <p:txBody>
          <a:bodyPr>
            <a:noAutofit/>
          </a:bodyPr>
          <a:lstStyle/>
          <a:p>
            <a:pPr marL="0" indent="0" algn="r">
              <a:lnSpc>
                <a:spcPct val="150000"/>
              </a:lnSpc>
              <a:buNone/>
            </a:pPr>
            <a:r>
              <a:rPr lang="ar-IQ" sz="2000" dirty="0">
                <a:latin typeface="Times New Roman" panose="02020603050405020304" pitchFamily="18" charset="0"/>
                <a:cs typeface="Times New Roman" panose="02020603050405020304" pitchFamily="18" charset="0"/>
              </a:rPr>
              <a:t>6. فشل وظائف الكبد:</a:t>
            </a:r>
          </a:p>
          <a:p>
            <a:pPr marL="0" indent="0" algn="r">
              <a:lnSpc>
                <a:spcPct val="150000"/>
              </a:lnSpc>
              <a:buNone/>
            </a:pPr>
            <a:r>
              <a:rPr lang="ar-IQ" sz="2000" dirty="0">
                <a:latin typeface="Times New Roman" panose="02020603050405020304" pitchFamily="18" charset="0"/>
                <a:cs typeface="Times New Roman" panose="02020603050405020304" pitchFamily="18" charset="0"/>
              </a:rPr>
              <a:t>تؤدي المخدرات إلى حدوث فشل في وظائف الكبد وعدم قدرتها على التخلص من السموم إلي جنب الإصابة بالسرطان والتهاب الكبد الوبائي.</a:t>
            </a:r>
          </a:p>
          <a:p>
            <a:pPr marL="0" indent="0" algn="r">
              <a:lnSpc>
                <a:spcPct val="150000"/>
              </a:lnSpc>
              <a:buNone/>
            </a:pPr>
            <a:r>
              <a:rPr lang="ar-IQ" sz="2000" dirty="0">
                <a:latin typeface="Times New Roman" panose="02020603050405020304" pitchFamily="18" charset="0"/>
                <a:cs typeface="Times New Roman" panose="02020603050405020304" pitchFamily="18" charset="0"/>
              </a:rPr>
              <a:t>7. مشاكل في الجهاز الهضمي:</a:t>
            </a:r>
          </a:p>
          <a:p>
            <a:pPr marL="0" indent="0" algn="r">
              <a:lnSpc>
                <a:spcPct val="150000"/>
              </a:lnSpc>
              <a:buNone/>
            </a:pPr>
            <a:r>
              <a:rPr lang="ar-IQ" sz="2000" dirty="0">
                <a:latin typeface="Times New Roman" panose="02020603050405020304" pitchFamily="18" charset="0"/>
                <a:cs typeface="Times New Roman" panose="02020603050405020304" pitchFamily="18" charset="0"/>
              </a:rPr>
              <a:t>تؤدي المخدرات إلى حدوث مشاكل في الجهاز الهضمي يظهر في عدة صور تشمل:</a:t>
            </a:r>
          </a:p>
          <a:p>
            <a:pPr marL="0" indent="0" algn="r">
              <a:lnSpc>
                <a:spcPct val="150000"/>
              </a:lnSpc>
              <a:buNone/>
            </a:pPr>
            <a:r>
              <a:rPr lang="ar-IQ" sz="2000" dirty="0">
                <a:latin typeface="Times New Roman" panose="02020603050405020304" pitchFamily="18" charset="0"/>
                <a:cs typeface="Times New Roman" panose="02020603050405020304" pitchFamily="18" charset="0"/>
              </a:rPr>
              <a:t>صعوبة في حركة المعدة ينتج عنه الإصابة بالإمساك.</a:t>
            </a:r>
          </a:p>
          <a:p>
            <a:pPr marL="0" indent="0" algn="r">
              <a:lnSpc>
                <a:spcPct val="150000"/>
              </a:lnSpc>
              <a:buNone/>
            </a:pPr>
            <a:r>
              <a:rPr lang="ar-IQ" sz="2000" dirty="0">
                <a:latin typeface="Times New Roman" panose="02020603050405020304" pitchFamily="18" charset="0"/>
                <a:cs typeface="Times New Roman" panose="02020603050405020304" pitchFamily="18" charset="0"/>
              </a:rPr>
              <a:t>قلة إفراز العصارات الصفراوية.</a:t>
            </a:r>
          </a:p>
          <a:p>
            <a:pPr marL="0" indent="0" algn="r">
              <a:lnSpc>
                <a:spcPct val="150000"/>
              </a:lnSpc>
              <a:buNone/>
            </a:pPr>
            <a:r>
              <a:rPr lang="ar-IQ" sz="2000" dirty="0">
                <a:latin typeface="Times New Roman" panose="02020603050405020304" pitchFamily="18" charset="0"/>
                <a:cs typeface="Times New Roman" panose="02020603050405020304" pitchFamily="18" charset="0"/>
              </a:rPr>
              <a:t>حدوث تشنجات في المعدة ينتج عنه آلام حادة.</a:t>
            </a:r>
          </a:p>
          <a:p>
            <a:pPr marL="0" indent="0" algn="r">
              <a:lnSpc>
                <a:spcPct val="150000"/>
              </a:lnSpc>
              <a:buNone/>
            </a:pPr>
            <a:r>
              <a:rPr lang="ar-IQ" sz="2000" dirty="0">
                <a:latin typeface="Times New Roman" panose="02020603050405020304" pitchFamily="18" charset="0"/>
                <a:cs typeface="Times New Roman" panose="02020603050405020304" pitchFamily="18" charset="0"/>
              </a:rPr>
              <a:t>احتقان الطحال.</a:t>
            </a:r>
          </a:p>
          <a:p>
            <a:pPr marL="0" indent="0" algn="r">
              <a:lnSpc>
                <a:spcPct val="150000"/>
              </a:lnSpc>
              <a:buNone/>
            </a:pPr>
            <a:r>
              <a:rPr lang="ar-IQ" sz="2000" dirty="0">
                <a:latin typeface="Times New Roman" panose="02020603050405020304" pitchFamily="18" charset="0"/>
                <a:cs typeface="Times New Roman" panose="02020603050405020304" pitchFamily="18" charset="0"/>
              </a:rPr>
              <a:t>الإصابة بسرطان المعدة.</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2960617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6919" y="276225"/>
            <a:ext cx="9479842" cy="6386055"/>
          </a:xfrm>
        </p:spPr>
        <p:txBody>
          <a:bodyPr>
            <a:normAutofit/>
          </a:bodyPr>
          <a:lstStyle/>
          <a:p>
            <a:pPr marL="0" indent="0" algn="r">
              <a:buNone/>
            </a:pPr>
            <a:r>
              <a:rPr lang="ar-IQ" sz="2000" dirty="0">
                <a:latin typeface="Times New Roman" panose="02020603050405020304" pitchFamily="18" charset="0"/>
                <a:cs typeface="Times New Roman" panose="02020603050405020304" pitchFamily="18" charset="0"/>
              </a:rPr>
              <a:t>8. تشوه في الوجه:</a:t>
            </a:r>
          </a:p>
          <a:p>
            <a:pPr marL="0" indent="0" algn="r">
              <a:buNone/>
            </a:pPr>
            <a:r>
              <a:rPr lang="ar-IQ" sz="2000" dirty="0">
                <a:latin typeface="Times New Roman" panose="02020603050405020304" pitchFamily="18" charset="0"/>
                <a:cs typeface="Times New Roman" panose="02020603050405020304" pitchFamily="18" charset="0"/>
              </a:rPr>
              <a:t>تؤدي أضرار المخدرات إلى حدوث تشوهات في الوجه تتضمن:</a:t>
            </a:r>
          </a:p>
          <a:p>
            <a:pPr marL="0" indent="0" algn="r">
              <a:buNone/>
            </a:pPr>
            <a:r>
              <a:rPr lang="ar-IQ" sz="2000" dirty="0">
                <a:latin typeface="Times New Roman" panose="02020603050405020304" pitchFamily="18" charset="0"/>
                <a:cs typeface="Times New Roman" panose="02020603050405020304" pitchFamily="18" charset="0"/>
              </a:rPr>
              <a:t>جروح في الوجه.</a:t>
            </a:r>
          </a:p>
          <a:p>
            <a:pPr marL="0" indent="0" algn="r">
              <a:buNone/>
            </a:pPr>
            <a:r>
              <a:rPr lang="ar-IQ" sz="2000" dirty="0">
                <a:latin typeface="Times New Roman" panose="02020603050405020304" pitchFamily="18" charset="0"/>
                <a:cs typeface="Times New Roman" panose="02020603050405020304" pitchFamily="18" charset="0"/>
              </a:rPr>
              <a:t>ندبات ناتجة عن حب الشباب.</a:t>
            </a:r>
          </a:p>
          <a:p>
            <a:pPr marL="0" indent="0" algn="r">
              <a:buNone/>
            </a:pPr>
            <a:r>
              <a:rPr lang="ar-IQ" sz="2000" dirty="0">
                <a:latin typeface="Times New Roman" panose="02020603050405020304" pitchFamily="18" charset="0"/>
                <a:cs typeface="Times New Roman" panose="02020603050405020304" pitchFamily="18" charset="0"/>
              </a:rPr>
              <a:t>هالات سوداء.</a:t>
            </a:r>
          </a:p>
          <a:p>
            <a:pPr marL="0" indent="0" algn="r">
              <a:buNone/>
            </a:pPr>
            <a:r>
              <a:rPr lang="ar-IQ" sz="2000" dirty="0">
                <a:latin typeface="Times New Roman" panose="02020603050405020304" pitchFamily="18" charset="0"/>
                <a:cs typeface="Times New Roman" panose="02020603050405020304" pitchFamily="18" charset="0"/>
              </a:rPr>
              <a:t>تسوس الأسنان ينتج عنه تكسر في الأسنان.</a:t>
            </a:r>
          </a:p>
          <a:p>
            <a:pPr marL="0" indent="0" algn="r">
              <a:buNone/>
            </a:pPr>
            <a:r>
              <a:rPr lang="ar-IQ" sz="2000" dirty="0">
                <a:latin typeface="Times New Roman" panose="02020603050405020304" pitchFamily="18" charset="0"/>
                <a:cs typeface="Times New Roman" panose="02020603050405020304" pitchFamily="18" charset="0"/>
              </a:rPr>
              <a:t>الشيخوخة المبكرة وظهور التجاعيد.</a:t>
            </a:r>
            <a:endParaRPr lang="en-US" sz="2000" dirty="0">
              <a:latin typeface="Times New Roman" panose="02020603050405020304" pitchFamily="18" charset="0"/>
              <a:cs typeface="Times New Roman" panose="02020603050405020304" pitchFamily="18" charset="0"/>
            </a:endParaRPr>
          </a:p>
          <a:p>
            <a:pPr marL="0" indent="0" algn="r">
              <a:buNone/>
            </a:pPr>
            <a:r>
              <a:rPr lang="ar-IQ" sz="2000" b="1" cap="all" dirty="0">
                <a:solidFill>
                  <a:srgbClr val="006A93"/>
                </a:solidFill>
                <a:latin typeface="Times New Roman" panose="02020603050405020304" pitchFamily="18" charset="0"/>
                <a:cs typeface="Times New Roman" panose="02020603050405020304" pitchFamily="18" charset="0"/>
              </a:rPr>
              <a:t>9. انهيار المجتمع:</a:t>
            </a:r>
          </a:p>
          <a:p>
            <a:pPr marL="0" indent="0" algn="r">
              <a:buNone/>
            </a:pPr>
            <a:r>
              <a:rPr lang="ar-IQ" sz="2000" dirty="0">
                <a:solidFill>
                  <a:srgbClr val="333333"/>
                </a:solidFill>
                <a:latin typeface="Times New Roman" panose="02020603050405020304" pitchFamily="18" charset="0"/>
                <a:cs typeface="Times New Roman" panose="02020603050405020304" pitchFamily="18" charset="0"/>
              </a:rPr>
              <a:t>لأن الفرد هو جزء أساسي من مكونات المجتمع والنواة التي يقوم عليها فإن الانهيار الحادث في حياته ينعكس على المجتمع بأكمله ويؤدي إلى حدوث مخاطر تهدد استقراره العام وتشمل:</a:t>
            </a:r>
          </a:p>
          <a:p>
            <a:pPr marL="0" indent="0" algn="r">
              <a:buNone/>
            </a:pPr>
            <a:r>
              <a:rPr lang="ar-IQ" sz="2000" dirty="0">
                <a:solidFill>
                  <a:srgbClr val="333333"/>
                </a:solidFill>
                <a:latin typeface="Times New Roman" panose="02020603050405020304" pitchFamily="18" charset="0"/>
                <a:cs typeface="Times New Roman" panose="02020603050405020304" pitchFamily="18" charset="0"/>
              </a:rPr>
              <a:t>كثرة الحوادث وما يترتب عليها من خسائر بشرية ومادية.</a:t>
            </a:r>
          </a:p>
          <a:p>
            <a:pPr marL="0" indent="0" algn="r">
              <a:buNone/>
            </a:pPr>
            <a:r>
              <a:rPr lang="ar-IQ" sz="2000" dirty="0">
                <a:solidFill>
                  <a:srgbClr val="333333"/>
                </a:solidFill>
                <a:latin typeface="Times New Roman" panose="02020603050405020304" pitchFamily="18" charset="0"/>
                <a:cs typeface="Times New Roman" panose="02020603050405020304" pitchFamily="18" charset="0"/>
              </a:rPr>
              <a:t>ارتكاب جرائم سرقة وقتل.</a:t>
            </a:r>
          </a:p>
          <a:p>
            <a:pPr marL="0" indent="0" algn="r">
              <a:buNone/>
            </a:pPr>
            <a:r>
              <a:rPr lang="ar-IQ" sz="2000" dirty="0">
                <a:solidFill>
                  <a:srgbClr val="333333"/>
                </a:solidFill>
                <a:latin typeface="Times New Roman" panose="02020603050405020304" pitchFamily="18" charset="0"/>
                <a:cs typeface="Times New Roman" panose="02020603050405020304" pitchFamily="18" charset="0"/>
              </a:rPr>
              <a:t>وجود خسائر في عوامل الإنتاج من عمال وأدوات إنتاج ناتجة عن العمل تحت تأثير المخدر.</a:t>
            </a:r>
          </a:p>
          <a:p>
            <a:pPr marL="0" indent="0" algn="r">
              <a:buNone/>
            </a:pPr>
            <a:endParaRPr lang="en-US" dirty="0"/>
          </a:p>
        </p:txBody>
      </p:sp>
    </p:spTree>
    <p:extLst>
      <p:ext uri="{BB962C8B-B14F-4D97-AF65-F5344CB8AC3E}">
        <p14:creationId xmlns:p14="http://schemas.microsoft.com/office/powerpoint/2010/main" xmlns="" val="38658300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6919" y="352425"/>
            <a:ext cx="9479842" cy="6309855"/>
          </a:xfrm>
        </p:spPr>
        <p:txBody>
          <a:bodyPr/>
          <a:lstStyle/>
          <a:p>
            <a:pPr marL="0" indent="0" algn="r">
              <a:lnSpc>
                <a:spcPct val="150000"/>
              </a:lnSpc>
              <a:buNone/>
            </a:pPr>
            <a:r>
              <a:rPr lang="ar-IQ" sz="2400" b="1" cap="all" dirty="0">
                <a:solidFill>
                  <a:srgbClr val="006A93"/>
                </a:solidFill>
                <a:latin typeface="Times New Roman" panose="02020603050405020304" pitchFamily="18" charset="0"/>
                <a:cs typeface="Times New Roman" panose="02020603050405020304" pitchFamily="18" charset="0"/>
              </a:rPr>
              <a:t>10. انهيار الحياة الأسرية:</a:t>
            </a:r>
          </a:p>
          <a:p>
            <a:pPr marL="0" indent="0" algn="r">
              <a:lnSpc>
                <a:spcPct val="150000"/>
              </a:lnSpc>
              <a:buNone/>
            </a:pPr>
            <a:r>
              <a:rPr lang="ar-IQ" sz="2400" dirty="0">
                <a:solidFill>
                  <a:srgbClr val="333333"/>
                </a:solidFill>
                <a:latin typeface="Times New Roman" panose="02020603050405020304" pitchFamily="18" charset="0"/>
                <a:cs typeface="Times New Roman" panose="02020603050405020304" pitchFamily="18" charset="0"/>
              </a:rPr>
              <a:t>تنعكس أضرار المخدرات على الحياة الأسرية وتؤدي إلى :</a:t>
            </a:r>
          </a:p>
          <a:p>
            <a:pPr marL="0" indent="0" algn="r">
              <a:lnSpc>
                <a:spcPct val="150000"/>
              </a:lnSpc>
              <a:buNone/>
            </a:pPr>
            <a:r>
              <a:rPr lang="ar-IQ" sz="2400" dirty="0">
                <a:solidFill>
                  <a:srgbClr val="333333"/>
                </a:solidFill>
                <a:latin typeface="Times New Roman" panose="02020603050405020304" pitchFamily="18" charset="0"/>
                <a:cs typeface="Times New Roman" panose="02020603050405020304" pitchFamily="18" charset="0"/>
              </a:rPr>
              <a:t>عدم القيام بالمسؤوليات والأعباء الأسرية مما يؤدي إلى الخلافات الزوجية و حدوث الطلاق.</a:t>
            </a:r>
          </a:p>
          <a:p>
            <a:pPr marL="0" indent="0" algn="r">
              <a:lnSpc>
                <a:spcPct val="150000"/>
              </a:lnSpc>
              <a:buNone/>
            </a:pPr>
            <a:r>
              <a:rPr lang="ar-IQ" sz="2400" dirty="0">
                <a:solidFill>
                  <a:srgbClr val="333333"/>
                </a:solidFill>
                <a:latin typeface="Times New Roman" panose="02020603050405020304" pitchFamily="18" charset="0"/>
                <a:cs typeface="Times New Roman" panose="02020603050405020304" pitchFamily="18" charset="0"/>
              </a:rPr>
              <a:t>انهيار الوضع المادي للأسرة وعدم وجود دخل يكفي الاحتياجات الأساسية مما يؤدي إلي تشريد الأطفال وخروجهم من المدرسة.</a:t>
            </a:r>
          </a:p>
          <a:p>
            <a:pPr marL="0" indent="0" algn="r">
              <a:lnSpc>
                <a:spcPct val="150000"/>
              </a:lnSpc>
              <a:buNone/>
            </a:pPr>
            <a:r>
              <a:rPr lang="ar-IQ" sz="2400" dirty="0">
                <a:solidFill>
                  <a:srgbClr val="333333"/>
                </a:solidFill>
                <a:latin typeface="Times New Roman" panose="02020603050405020304" pitchFamily="18" charset="0"/>
                <a:cs typeface="Times New Roman" panose="02020603050405020304" pitchFamily="18" charset="0"/>
              </a:rPr>
              <a:t>نتيجة وجود المخدرات في المنزل يؤدي ذلك إلى رغبة الأبناء في التجربة وتقليد الآباء مما يسبب وقوعهم في الإدمان.</a:t>
            </a:r>
          </a:p>
          <a:p>
            <a:pPr marL="0" indent="0" algn="r">
              <a:lnSpc>
                <a:spcPct val="150000"/>
              </a:lnSpc>
              <a:buNone/>
            </a:pPr>
            <a:r>
              <a:rPr lang="ar-IQ" sz="2400" dirty="0">
                <a:solidFill>
                  <a:srgbClr val="333333"/>
                </a:solidFill>
                <a:latin typeface="Times New Roman" panose="02020603050405020304" pitchFamily="18" charset="0"/>
                <a:cs typeface="Times New Roman" panose="02020603050405020304" pitchFamily="18" charset="0"/>
              </a:rPr>
              <a:t>يؤدي تسرب إدمان أحد الوالدين إلي سوء السمة والنبذ الاجتماعي والشعور بالخزي والعار.</a:t>
            </a:r>
          </a:p>
          <a:p>
            <a:endParaRPr lang="en-US" dirty="0"/>
          </a:p>
        </p:txBody>
      </p:sp>
    </p:spTree>
    <p:extLst>
      <p:ext uri="{BB962C8B-B14F-4D97-AF65-F5344CB8AC3E}">
        <p14:creationId xmlns:p14="http://schemas.microsoft.com/office/powerpoint/2010/main" xmlns="" val="28292204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6919" y="428625"/>
            <a:ext cx="9479842" cy="6233655"/>
          </a:xfrm>
        </p:spPr>
        <p:txBody>
          <a:bodyPr/>
          <a:lstStyle/>
          <a:p>
            <a:pPr marL="0" indent="0" algn="r">
              <a:lnSpc>
                <a:spcPct val="150000"/>
              </a:lnSpc>
              <a:buNone/>
            </a:pPr>
            <a:r>
              <a:rPr lang="ar-IQ" b="1" cap="all" dirty="0">
                <a:solidFill>
                  <a:srgbClr val="006A93"/>
                </a:solidFill>
                <a:latin typeface="Times New Roman" panose="02020603050405020304" pitchFamily="18" charset="0"/>
                <a:cs typeface="Times New Roman" panose="02020603050405020304" pitchFamily="18" charset="0"/>
              </a:rPr>
              <a:t>ما هو تأثير المخدرات السلبي على الشباب؟</a:t>
            </a:r>
          </a:p>
          <a:p>
            <a:pPr marL="0" indent="0" algn="r">
              <a:lnSpc>
                <a:spcPct val="150000"/>
              </a:lnSpc>
              <a:buNone/>
            </a:pPr>
            <a:r>
              <a:rPr lang="ar-IQ" dirty="0">
                <a:solidFill>
                  <a:srgbClr val="333333"/>
                </a:solidFill>
                <a:latin typeface="Times New Roman" panose="02020603050405020304" pitchFamily="18" charset="0"/>
                <a:cs typeface="Times New Roman" panose="02020603050405020304" pitchFamily="18" charset="0"/>
              </a:rPr>
              <a:t>العلاقة بين </a:t>
            </a:r>
            <a:r>
              <a:rPr lang="ar-IQ" b="1" dirty="0">
                <a:solidFill>
                  <a:srgbClr val="00BCD4"/>
                </a:solidFill>
                <a:latin typeface="Times New Roman" panose="02020603050405020304" pitchFamily="18" charset="0"/>
                <a:cs typeface="Times New Roman" panose="02020603050405020304" pitchFamily="18" charset="0"/>
                <a:hlinkClick r:id="rId2"/>
              </a:rPr>
              <a:t>المراهقين والمخدرات</a:t>
            </a:r>
            <a:r>
              <a:rPr lang="ar-IQ" dirty="0">
                <a:solidFill>
                  <a:srgbClr val="333333"/>
                </a:solidFill>
                <a:latin typeface="Times New Roman" panose="02020603050405020304" pitchFamily="18" charset="0"/>
                <a:cs typeface="Times New Roman" panose="02020603050405020304" pitchFamily="18" charset="0"/>
              </a:rPr>
              <a:t> قوية،حيث تترك المخدرات تأثير سلبي على الجانب المهني والاجتماعي للشباب وتشمل:</a:t>
            </a:r>
          </a:p>
          <a:p>
            <a:pPr marL="0" indent="0" algn="r">
              <a:lnSpc>
                <a:spcPct val="150000"/>
              </a:lnSpc>
              <a:buNone/>
            </a:pPr>
            <a:r>
              <a:rPr lang="ar-IQ" b="1" cap="all" dirty="0">
                <a:solidFill>
                  <a:srgbClr val="006A93"/>
                </a:solidFill>
                <a:latin typeface="Times New Roman" panose="02020603050405020304" pitchFamily="18" charset="0"/>
                <a:cs typeface="Times New Roman" panose="02020603050405020304" pitchFamily="18" charset="0"/>
              </a:rPr>
              <a:t>1. فقدان العمل أو الدراسة:</a:t>
            </a:r>
          </a:p>
          <a:p>
            <a:pPr marL="0" indent="0" algn="r">
              <a:lnSpc>
                <a:spcPct val="150000"/>
              </a:lnSpc>
              <a:buNone/>
            </a:pPr>
            <a:r>
              <a:rPr lang="ar-IQ" dirty="0">
                <a:solidFill>
                  <a:srgbClr val="333333"/>
                </a:solidFill>
                <a:latin typeface="Times New Roman" panose="02020603050405020304" pitchFamily="18" charset="0"/>
                <a:cs typeface="Times New Roman" panose="02020603050405020304" pitchFamily="18" charset="0"/>
              </a:rPr>
              <a:t>تؤدي المخدرات إلى استمرار التغيب عن العمل أوالمدرسة مما يعرض المتعاطي للفصل وخسارة مستقبله التعليمي والوظيفي.</a:t>
            </a:r>
          </a:p>
          <a:p>
            <a:pPr marL="0" indent="0" algn="r">
              <a:lnSpc>
                <a:spcPct val="150000"/>
              </a:lnSpc>
              <a:buNone/>
            </a:pPr>
            <a:r>
              <a:rPr lang="ar-IQ" b="1" cap="all" dirty="0">
                <a:solidFill>
                  <a:srgbClr val="006A93"/>
                </a:solidFill>
                <a:latin typeface="Times New Roman" panose="02020603050405020304" pitchFamily="18" charset="0"/>
                <a:cs typeface="Times New Roman" panose="02020603050405020304" pitchFamily="18" charset="0"/>
              </a:rPr>
              <a:t>2. التعرض للسجن أو الوفاة:</a:t>
            </a:r>
          </a:p>
          <a:p>
            <a:pPr marL="0" indent="0" algn="r">
              <a:lnSpc>
                <a:spcPct val="150000"/>
              </a:lnSpc>
              <a:buNone/>
            </a:pPr>
            <a:r>
              <a:rPr lang="ar-IQ" dirty="0">
                <a:solidFill>
                  <a:srgbClr val="333333"/>
                </a:solidFill>
                <a:latin typeface="Times New Roman" panose="02020603050405020304" pitchFamily="18" charset="0"/>
                <a:cs typeface="Times New Roman" panose="02020603050405020304" pitchFamily="18" charset="0"/>
              </a:rPr>
              <a:t>تسبب المخدرات </a:t>
            </a:r>
            <a:r>
              <a:rPr lang="ar-IQ" b="1" dirty="0">
                <a:solidFill>
                  <a:srgbClr val="00BCD4"/>
                </a:solidFill>
                <a:latin typeface="Times New Roman" panose="02020603050405020304" pitchFamily="18" charset="0"/>
                <a:cs typeface="Times New Roman" panose="02020603050405020304" pitchFamily="18" charset="0"/>
                <a:hlinkClick r:id="rId3"/>
              </a:rPr>
              <a:t>ارتكاب جرائم</a:t>
            </a:r>
            <a:r>
              <a:rPr lang="ar-IQ" dirty="0">
                <a:solidFill>
                  <a:srgbClr val="333333"/>
                </a:solidFill>
                <a:latin typeface="Times New Roman" panose="02020603050405020304" pitchFamily="18" charset="0"/>
                <a:cs typeface="Times New Roman" panose="02020603050405020304" pitchFamily="18" charset="0"/>
              </a:rPr>
              <a:t> قتل، سرقة، أو اغتصاب نتيجة غياب العقل والرغبة الشديدة في تعاطي المخدر والاستعدادا للحصول عليه بأي طريقة، مما يعرض المدمن للسجن، أو مواجهة خطر الجرعة الزائدة وبالتالي حدوث الوفاة.</a:t>
            </a:r>
          </a:p>
          <a:p>
            <a:endParaRPr lang="en-US" dirty="0"/>
          </a:p>
        </p:txBody>
      </p:sp>
    </p:spTree>
    <p:extLst>
      <p:ext uri="{BB962C8B-B14F-4D97-AF65-F5344CB8AC3E}">
        <p14:creationId xmlns:p14="http://schemas.microsoft.com/office/powerpoint/2010/main" xmlns="" val="18112695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6919" y="581025"/>
            <a:ext cx="9479842" cy="6081255"/>
          </a:xfrm>
        </p:spPr>
        <p:txBody>
          <a:bodyPr/>
          <a:lstStyle/>
          <a:p>
            <a:pPr marL="0" indent="0" algn="r">
              <a:lnSpc>
                <a:spcPct val="150000"/>
              </a:lnSpc>
              <a:buNone/>
            </a:pPr>
            <a:r>
              <a:rPr lang="ar-IQ" sz="2400" b="1" cap="all" dirty="0">
                <a:solidFill>
                  <a:srgbClr val="006A93"/>
                </a:solidFill>
                <a:latin typeface="Times New Roman" panose="02020603050405020304" pitchFamily="18" charset="0"/>
                <a:cs typeface="Times New Roman" panose="02020603050405020304" pitchFamily="18" charset="0"/>
              </a:rPr>
              <a:t>3. الإصابة بالأمراض النفسية:</a:t>
            </a:r>
          </a:p>
          <a:p>
            <a:pPr marL="0" indent="0" algn="r">
              <a:lnSpc>
                <a:spcPct val="150000"/>
              </a:lnSpc>
              <a:buNone/>
            </a:pPr>
            <a:r>
              <a:rPr lang="ar-IQ" sz="2400" dirty="0">
                <a:solidFill>
                  <a:srgbClr val="333333"/>
                </a:solidFill>
                <a:latin typeface="Times New Roman" panose="02020603050405020304" pitchFamily="18" charset="0"/>
                <a:cs typeface="Times New Roman" panose="02020603050405020304" pitchFamily="18" charset="0"/>
              </a:rPr>
              <a:t>من أضرار المخدرات الإصابة بالأمراض النفسية مثل الاكتئاب، الفصام، </a:t>
            </a:r>
            <a:r>
              <a:rPr lang="ar-IQ" sz="2400" b="1" dirty="0">
                <a:solidFill>
                  <a:srgbClr val="00BCD4"/>
                </a:solidFill>
                <a:latin typeface="Times New Roman" panose="02020603050405020304" pitchFamily="18" charset="0"/>
                <a:cs typeface="Times New Roman" panose="02020603050405020304" pitchFamily="18" charset="0"/>
                <a:hlinkClick r:id="rId2"/>
              </a:rPr>
              <a:t>اضطراب ثنائي القطب</a:t>
            </a:r>
            <a:r>
              <a:rPr lang="ar-IQ" sz="2400" dirty="0">
                <a:solidFill>
                  <a:srgbClr val="333333"/>
                </a:solidFill>
                <a:latin typeface="Times New Roman" panose="02020603050405020304" pitchFamily="18" charset="0"/>
                <a:cs typeface="Times New Roman" panose="02020603050405020304" pitchFamily="18" charset="0"/>
              </a:rPr>
              <a:t>، الضلالات والهلاوس تغيرات في السلوك والتعرض لنوبات هياج وعنف مما يعرض المدمن لخطر إيذاء نفسه ومن حوله.</a:t>
            </a:r>
          </a:p>
          <a:p>
            <a:pPr marL="0" indent="0" algn="r">
              <a:lnSpc>
                <a:spcPct val="150000"/>
              </a:lnSpc>
              <a:buNone/>
            </a:pPr>
            <a:r>
              <a:rPr lang="ar-IQ" sz="2400" b="1" cap="all" dirty="0">
                <a:solidFill>
                  <a:srgbClr val="006A93"/>
                </a:solidFill>
                <a:latin typeface="Times New Roman" panose="02020603050405020304" pitchFamily="18" charset="0"/>
                <a:cs typeface="Times New Roman" panose="02020603050405020304" pitchFamily="18" charset="0"/>
              </a:rPr>
              <a:t>4. سوء السمعة:</a:t>
            </a:r>
          </a:p>
          <a:p>
            <a:pPr marL="0" indent="0" algn="r">
              <a:lnSpc>
                <a:spcPct val="150000"/>
              </a:lnSpc>
              <a:buNone/>
            </a:pPr>
            <a:r>
              <a:rPr lang="ar-IQ" sz="2400" dirty="0">
                <a:solidFill>
                  <a:srgbClr val="333333"/>
                </a:solidFill>
                <a:latin typeface="Times New Roman" panose="02020603050405020304" pitchFamily="18" charset="0"/>
                <a:cs typeface="Times New Roman" panose="02020603050405020304" pitchFamily="18" charset="0"/>
              </a:rPr>
              <a:t>بسبب معرفة وجود شخص مدمن يعرضه ذلك لسوء السمعه وعدم رغبة المجتمع في تقبله أوالتعامل معه، وصعوبة تأسيس حياة مستقبلية وإقامة علاقات بعد ذلك.</a:t>
            </a:r>
          </a:p>
          <a:p>
            <a:pPr marL="0" indent="0" algn="r">
              <a:lnSpc>
                <a:spcPct val="150000"/>
              </a:lnSpc>
              <a:buNone/>
            </a:pPr>
            <a:endParaRPr lang="en-US" dirty="0"/>
          </a:p>
        </p:txBody>
      </p:sp>
    </p:spTree>
    <p:extLst>
      <p:ext uri="{BB962C8B-B14F-4D97-AF65-F5344CB8AC3E}">
        <p14:creationId xmlns:p14="http://schemas.microsoft.com/office/powerpoint/2010/main" xmlns="" val="20832242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6919" y="504825"/>
            <a:ext cx="9479842" cy="6157455"/>
          </a:xfrm>
        </p:spPr>
        <p:txBody>
          <a:bodyPr>
            <a:normAutofit/>
          </a:bodyPr>
          <a:lstStyle/>
          <a:p>
            <a:pPr marL="0" indent="0" algn="r">
              <a:lnSpc>
                <a:spcPct val="150000"/>
              </a:lnSpc>
              <a:buNone/>
            </a:pPr>
            <a:r>
              <a:rPr lang="ar-IQ" sz="2400" dirty="0">
                <a:latin typeface="Times New Roman" panose="02020603050405020304" pitchFamily="18" charset="0"/>
                <a:cs typeface="Times New Roman" panose="02020603050405020304" pitchFamily="18" charset="0"/>
              </a:rPr>
              <a:t>5. سوء المظهر الخارجي:</a:t>
            </a:r>
          </a:p>
          <a:p>
            <a:pPr marL="0" indent="0" algn="r">
              <a:lnSpc>
                <a:spcPct val="150000"/>
              </a:lnSpc>
              <a:buNone/>
            </a:pPr>
            <a:r>
              <a:rPr lang="ar-IQ" sz="2400" dirty="0">
                <a:latin typeface="Times New Roman" panose="02020603050405020304" pitchFamily="18" charset="0"/>
                <a:cs typeface="Times New Roman" panose="02020603050405020304" pitchFamily="18" charset="0"/>
              </a:rPr>
              <a:t>تسبب المخدرات سوء المظهر الخارجي ووجود جروح في الوجه، احمرار في العين، انخفاض الوزن والأنيميا بسبب سوء التغذية صدور رائحة كريهة، وتكسر الأسنان.</a:t>
            </a:r>
          </a:p>
          <a:p>
            <a:pPr marL="0" indent="0" algn="r">
              <a:lnSpc>
                <a:spcPct val="150000"/>
              </a:lnSpc>
              <a:buNone/>
            </a:pPr>
            <a:endParaRPr lang="ar-IQ" sz="2400" dirty="0">
              <a:latin typeface="Times New Roman" panose="02020603050405020304" pitchFamily="18" charset="0"/>
              <a:cs typeface="Times New Roman" panose="02020603050405020304" pitchFamily="18" charset="0"/>
            </a:endParaRPr>
          </a:p>
          <a:p>
            <a:pPr marL="0" indent="0" algn="r">
              <a:lnSpc>
                <a:spcPct val="150000"/>
              </a:lnSpc>
              <a:buNone/>
            </a:pPr>
            <a:r>
              <a:rPr lang="ar-IQ" sz="2400" dirty="0">
                <a:latin typeface="Times New Roman" panose="02020603050405020304" pitchFamily="18" charset="0"/>
                <a:cs typeface="Times New Roman" panose="02020603050405020304" pitchFamily="18" charset="0"/>
              </a:rPr>
              <a:t>6. الإصابة بالأمراض المعدية:</a:t>
            </a:r>
          </a:p>
          <a:p>
            <a:pPr marL="0" indent="0" algn="r">
              <a:lnSpc>
                <a:spcPct val="150000"/>
              </a:lnSpc>
              <a:buNone/>
            </a:pPr>
            <a:r>
              <a:rPr lang="ar-IQ" sz="2400" dirty="0">
                <a:latin typeface="Times New Roman" panose="02020603050405020304" pitchFamily="18" charset="0"/>
                <a:cs typeface="Times New Roman" panose="02020603050405020304" pitchFamily="18" charset="0"/>
              </a:rPr>
              <a:t>يسبب إدمان المخدرات التعرض للأمراض المعدية مثل الإيدز وفيروس سي بسبب تداول حقن التعاطي من شخص لآخر، وممارسة الجنس الغير آمن مع شركاء يحملون نفس الأمراض.</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2966815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6919" y="581025"/>
            <a:ext cx="9479842" cy="6081255"/>
          </a:xfrm>
        </p:spPr>
        <p:txBody>
          <a:bodyPr>
            <a:normAutofit lnSpcReduction="10000"/>
          </a:bodyPr>
          <a:lstStyle/>
          <a:p>
            <a:pPr marL="0" indent="0" algn="r">
              <a:buNone/>
            </a:pPr>
            <a:r>
              <a:rPr lang="ar-IQ" dirty="0">
                <a:solidFill>
                  <a:srgbClr val="333333"/>
                </a:solidFill>
                <a:latin typeface="Times New Roman" panose="02020603050405020304" pitchFamily="18" charset="0"/>
                <a:cs typeface="Times New Roman" panose="02020603050405020304" pitchFamily="18" charset="0"/>
              </a:rPr>
              <a:t>كيفية علاج إدمان المخدرات:</a:t>
            </a:r>
          </a:p>
          <a:p>
            <a:pPr marL="0" indent="0" algn="r">
              <a:buNone/>
            </a:pPr>
            <a:r>
              <a:rPr lang="ar-IQ" dirty="0">
                <a:solidFill>
                  <a:srgbClr val="333333"/>
                </a:solidFill>
                <a:latin typeface="Times New Roman" panose="02020603050405020304" pitchFamily="18" charset="0"/>
                <a:cs typeface="Times New Roman" panose="02020603050405020304" pitchFamily="18" charset="0"/>
              </a:rPr>
              <a:t>عند إجراء بحث عن المخدرات وأضرارها وطرق العلاج من إدمانها فإن ذكر خطوات </a:t>
            </a:r>
            <a:r>
              <a:rPr lang="ar-IQ" b="1" dirty="0">
                <a:solidFill>
                  <a:srgbClr val="00BCD4"/>
                </a:solidFill>
                <a:latin typeface="Times New Roman" panose="02020603050405020304" pitchFamily="18" charset="0"/>
                <a:cs typeface="Times New Roman" panose="02020603050405020304" pitchFamily="18" charset="0"/>
                <a:hlinkClick r:id="rId2"/>
              </a:rPr>
              <a:t>علاج الإدمان</a:t>
            </a:r>
            <a:r>
              <a:rPr lang="ar-IQ" dirty="0">
                <a:solidFill>
                  <a:srgbClr val="333333"/>
                </a:solidFill>
                <a:latin typeface="Times New Roman" panose="02020603050405020304" pitchFamily="18" charset="0"/>
                <a:cs typeface="Times New Roman" panose="02020603050405020304" pitchFamily="18" charset="0"/>
              </a:rPr>
              <a:t> وكيفية تطبيقها في</a:t>
            </a:r>
            <a:r>
              <a:rPr lang="ar-IQ" b="1" dirty="0">
                <a:solidFill>
                  <a:srgbClr val="333333"/>
                </a:solidFill>
                <a:latin typeface="Times New Roman" panose="02020603050405020304" pitchFamily="18" charset="0"/>
                <a:cs typeface="Times New Roman" panose="02020603050405020304" pitchFamily="18" charset="0"/>
              </a:rPr>
              <a:t> </a:t>
            </a:r>
            <a:r>
              <a:rPr lang="ar-IQ" b="1" dirty="0">
                <a:solidFill>
                  <a:srgbClr val="00BCD4"/>
                </a:solidFill>
                <a:latin typeface="Times New Roman" panose="02020603050405020304" pitchFamily="18" charset="0"/>
                <a:cs typeface="Times New Roman" panose="02020603050405020304" pitchFamily="18" charset="0"/>
                <a:hlinkClick r:id="rId3"/>
              </a:rPr>
              <a:t>مراكز علاج الإدمان</a:t>
            </a:r>
            <a:r>
              <a:rPr lang="ar-IQ" dirty="0">
                <a:solidFill>
                  <a:srgbClr val="333333"/>
                </a:solidFill>
                <a:latin typeface="Times New Roman" panose="02020603050405020304" pitchFamily="18" charset="0"/>
                <a:cs typeface="Times New Roman" panose="02020603050405020304" pitchFamily="18" charset="0"/>
              </a:rPr>
              <a:t> المتخصصة من أهم الخطوات التي تثير اهتمام الباحثين في المجال إلى جانب من يهمهم أمر البحث عن علاج للإدمان، ويتضمن العلاج المرور بعدة خطوات تشمل:</a:t>
            </a:r>
          </a:p>
          <a:p>
            <a:pPr marL="0" indent="0" algn="r">
              <a:buNone/>
            </a:pPr>
            <a:r>
              <a:rPr lang="ar-IQ" b="1" cap="all" dirty="0">
                <a:solidFill>
                  <a:srgbClr val="006A93"/>
                </a:solidFill>
                <a:latin typeface="Times New Roman" panose="02020603050405020304" pitchFamily="18" charset="0"/>
                <a:cs typeface="Times New Roman" panose="02020603050405020304" pitchFamily="18" charset="0"/>
              </a:rPr>
              <a:t>1. فحص طبي شامل:</a:t>
            </a:r>
          </a:p>
          <a:p>
            <a:pPr marL="0" indent="0" algn="r">
              <a:buNone/>
            </a:pPr>
            <a:r>
              <a:rPr lang="ar-IQ" dirty="0">
                <a:solidFill>
                  <a:srgbClr val="333333"/>
                </a:solidFill>
                <a:latin typeface="Times New Roman" panose="02020603050405020304" pitchFamily="18" charset="0"/>
                <a:cs typeface="Times New Roman" panose="02020603050405020304" pitchFamily="18" charset="0"/>
              </a:rPr>
              <a:t>تعد أولى خطوات العلاج ويخضع فيها المريض لفحص طبي شامل يتضمن تحليل المخدرات وإجراء رسم قلب ومخ، وذلك لمعرفة الوضع الصحي وتحديد الأضرار الجانبية وذلك لاختيار برنامج علاجي مناسب لها.</a:t>
            </a:r>
          </a:p>
          <a:p>
            <a:pPr marL="0" indent="0" algn="r">
              <a:buNone/>
            </a:pPr>
            <a:r>
              <a:rPr lang="ar-IQ" b="1" cap="all" dirty="0">
                <a:solidFill>
                  <a:srgbClr val="006A93"/>
                </a:solidFill>
                <a:latin typeface="Times New Roman" panose="02020603050405020304" pitchFamily="18" charset="0"/>
                <a:cs typeface="Times New Roman" panose="02020603050405020304" pitchFamily="18" charset="0"/>
              </a:rPr>
              <a:t>2. سحب السموم دون ألم:</a:t>
            </a:r>
          </a:p>
          <a:p>
            <a:pPr marL="0" indent="0" algn="r">
              <a:buNone/>
            </a:pPr>
            <a:r>
              <a:rPr lang="ar-IQ" dirty="0">
                <a:solidFill>
                  <a:srgbClr val="333333"/>
                </a:solidFill>
                <a:latin typeface="Times New Roman" panose="02020603050405020304" pitchFamily="18" charset="0"/>
                <a:cs typeface="Times New Roman" panose="02020603050405020304" pitchFamily="18" charset="0"/>
              </a:rPr>
              <a:t>في تلك المرحلة يتم التوقف التام عن تعاطي المخدر واستخدام برنامج دوائي لتخفيف أعراض الانسحاب فتمر دون ألم أو معاناة، وذلك تحت إشراف ومتابعة طبية مستمرة.</a:t>
            </a:r>
          </a:p>
          <a:p>
            <a:pPr marL="0" indent="0" algn="r">
              <a:buNone/>
            </a:pPr>
            <a:r>
              <a:rPr lang="ar-IQ" b="1" cap="all" dirty="0">
                <a:solidFill>
                  <a:srgbClr val="006A93"/>
                </a:solidFill>
                <a:latin typeface="Times New Roman" panose="02020603050405020304" pitchFamily="18" charset="0"/>
                <a:cs typeface="Times New Roman" panose="02020603050405020304" pitchFamily="18" charset="0"/>
              </a:rPr>
              <a:t>3. العلاج النفسي والتأهيل السلوكي:</a:t>
            </a:r>
          </a:p>
          <a:p>
            <a:pPr marL="0" indent="0" algn="r">
              <a:buNone/>
            </a:pPr>
            <a:r>
              <a:rPr lang="ar-IQ" dirty="0">
                <a:solidFill>
                  <a:srgbClr val="333333"/>
                </a:solidFill>
                <a:latin typeface="Times New Roman" panose="02020603050405020304" pitchFamily="18" charset="0"/>
                <a:cs typeface="Times New Roman" panose="02020603050405020304" pitchFamily="18" charset="0"/>
              </a:rPr>
              <a:t>يتضمن بحث عن المخدرات برامج العلاج النفسي التي تهدف إلى علاج</a:t>
            </a:r>
            <a:r>
              <a:rPr lang="ar-IQ" b="1" dirty="0">
                <a:solidFill>
                  <a:srgbClr val="00BCD4"/>
                </a:solidFill>
                <a:latin typeface="Times New Roman" panose="02020603050405020304" pitchFamily="18" charset="0"/>
                <a:cs typeface="Times New Roman" panose="02020603050405020304" pitchFamily="18" charset="0"/>
                <a:hlinkClick r:id="rId4"/>
              </a:rPr>
              <a:t> أسباب الإدمان</a:t>
            </a:r>
            <a:r>
              <a:rPr lang="ar-IQ" dirty="0">
                <a:solidFill>
                  <a:srgbClr val="333333"/>
                </a:solidFill>
                <a:latin typeface="Times New Roman" panose="02020603050405020304" pitchFamily="18" charset="0"/>
                <a:cs typeface="Times New Roman" panose="02020603050405020304" pitchFamily="18" charset="0"/>
              </a:rPr>
              <a:t> النفسية وإحداث تغيير سلوكي شامل من خلال برامج التأهيل السلوكي، فتتغير طرق التفكير والسلوكيات المرتبطة بالمخدر، مع تعلم كيفية السيطرة على الأفكار التي تدفعه للتعاطي، إلى جانب علاج الأمراض المصاحبة للإدمان من خلال وحدة التشخيص المزدوج.</a:t>
            </a:r>
          </a:p>
          <a:p>
            <a:pPr marL="0" indent="0" algn="r">
              <a:buNone/>
            </a:pPr>
            <a:r>
              <a:rPr lang="ar-IQ" b="1" cap="all" dirty="0">
                <a:solidFill>
                  <a:srgbClr val="006A93"/>
                </a:solidFill>
                <a:latin typeface="Times New Roman" panose="02020603050405020304" pitchFamily="18" charset="0"/>
                <a:cs typeface="Times New Roman" panose="02020603050405020304" pitchFamily="18" charset="0"/>
              </a:rPr>
              <a:t>4. التأهيل الاجتماعي وتجنب الانتكاسة:</a:t>
            </a:r>
          </a:p>
          <a:p>
            <a:pPr marL="0" indent="0" algn="r">
              <a:buNone/>
            </a:pPr>
            <a:r>
              <a:rPr lang="ar-IQ" dirty="0">
                <a:solidFill>
                  <a:srgbClr val="333333"/>
                </a:solidFill>
                <a:latin typeface="Times New Roman" panose="02020603050405020304" pitchFamily="18" charset="0"/>
                <a:cs typeface="Times New Roman" panose="02020603050405020304" pitchFamily="18" charset="0"/>
              </a:rPr>
              <a:t>تهدف تلك المرحلة إلى تأهيل المريض اجتماعيا وتدريبه على العيش بدون مخدر وتجنب العوامل التي تحفز على التعاطي وتجنب الانتكاسة.</a:t>
            </a:r>
          </a:p>
          <a:p>
            <a:pPr marL="0" indent="0" algn="r">
              <a:buNone/>
            </a:pPr>
            <a:endParaRPr lang="en-US" dirty="0"/>
          </a:p>
        </p:txBody>
      </p:sp>
    </p:spTree>
    <p:extLst>
      <p:ext uri="{BB962C8B-B14F-4D97-AF65-F5344CB8AC3E}">
        <p14:creationId xmlns:p14="http://schemas.microsoft.com/office/powerpoint/2010/main" xmlns="" val="3888699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6919" y="504825"/>
            <a:ext cx="9479842" cy="6157455"/>
          </a:xfrm>
        </p:spPr>
        <p:txBody>
          <a:bodyPr>
            <a:normAutofit/>
          </a:bodyPr>
          <a:lstStyle/>
          <a:p>
            <a:pPr marL="0" indent="0" algn="r">
              <a:lnSpc>
                <a:spcPct val="150000"/>
              </a:lnSpc>
              <a:buNone/>
            </a:pPr>
            <a:r>
              <a:rPr lang="ar-IQ" sz="2000" dirty="0">
                <a:latin typeface="Times New Roman" panose="02020603050405020304" pitchFamily="18" charset="0"/>
                <a:cs typeface="Times New Roman" panose="02020603050405020304" pitchFamily="18" charset="0"/>
              </a:rPr>
              <a:t>(العقوبات)</a:t>
            </a:r>
          </a:p>
          <a:p>
            <a:pPr marL="0" indent="0" algn="r">
              <a:lnSpc>
                <a:spcPct val="150000"/>
              </a:lnSpc>
              <a:buNone/>
            </a:pPr>
            <a:r>
              <a:rPr lang="ar-IQ" sz="2000" dirty="0">
                <a:latin typeface="Times New Roman" panose="02020603050405020304" pitchFamily="18" charset="0"/>
                <a:cs typeface="Times New Roman" panose="02020603050405020304" pitchFamily="18" charset="0"/>
              </a:rPr>
              <a:t>المادة 27</a:t>
            </a:r>
          </a:p>
          <a:p>
            <a:pPr marL="0" indent="0" algn="r">
              <a:lnSpc>
                <a:spcPct val="150000"/>
              </a:lnSpc>
              <a:buNone/>
            </a:pPr>
            <a:r>
              <a:rPr lang="ar-IQ" sz="2000" dirty="0">
                <a:latin typeface="Times New Roman" panose="02020603050405020304" pitchFamily="18" charset="0"/>
                <a:cs typeface="Times New Roman" panose="02020603050405020304" pitchFamily="18" charset="0"/>
              </a:rPr>
              <a:t>يعاقب بالإعدام أو بالسجن المؤبد كل من ارتكب احد الأفعال الآتية:</a:t>
            </a:r>
          </a:p>
          <a:p>
            <a:pPr marL="0" indent="0" algn="r">
              <a:lnSpc>
                <a:spcPct val="150000"/>
              </a:lnSpc>
              <a:buNone/>
            </a:pPr>
            <a:r>
              <a:rPr lang="ar-IQ" sz="2000" dirty="0">
                <a:latin typeface="Times New Roman" panose="02020603050405020304" pitchFamily="18" charset="0"/>
                <a:cs typeface="Times New Roman" panose="02020603050405020304" pitchFamily="18" charset="0"/>
              </a:rPr>
              <a:t>اولا: استورد أو جلب أو صدر مواد مخدرة أو مؤثرات عقلية أوسلائف كيميائية بقصد المتاجرة بها في غير الأحوال التي أجازها القانون .</a:t>
            </a:r>
          </a:p>
          <a:p>
            <a:pPr marL="0" indent="0" algn="r">
              <a:lnSpc>
                <a:spcPct val="150000"/>
              </a:lnSpc>
              <a:buNone/>
            </a:pPr>
            <a:r>
              <a:rPr lang="ar-IQ" sz="2000" dirty="0">
                <a:latin typeface="Times New Roman" panose="02020603050405020304" pitchFamily="18" charset="0"/>
                <a:cs typeface="Times New Roman" panose="02020603050405020304" pitchFamily="18" charset="0"/>
              </a:rPr>
              <a:t>ثانيا:أنتج أو صنع موادا مخدرة أو مؤثرات عقلية بقصد المتاجرة بها في غير الأحوال التي أجازها القانون.</a:t>
            </a:r>
          </a:p>
          <a:p>
            <a:pPr marL="0" indent="0" algn="r">
              <a:lnSpc>
                <a:spcPct val="150000"/>
              </a:lnSpc>
              <a:buNone/>
            </a:pPr>
            <a:r>
              <a:rPr lang="ar-IQ" sz="2000" dirty="0">
                <a:latin typeface="Times New Roman" panose="02020603050405020304" pitchFamily="18" charset="0"/>
                <a:cs typeface="Times New Roman" panose="02020603050405020304" pitchFamily="18" charset="0"/>
              </a:rPr>
              <a:t>ثالثا: زرع نباتا ينتج عنه مواد مخدرة أو مؤثرات عقلية أو استورد أو جلب أوصدر نباتا من هذه النباتات في أي طور من أطوار نموها بقصد المتاجرة بها أو المتاجرة ببذورها في غير الأحوال التي أجازها القانون.</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1837145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6919" y="200025"/>
            <a:ext cx="9479842" cy="6462255"/>
          </a:xfrm>
        </p:spPr>
        <p:txBody>
          <a:bodyPr>
            <a:normAutofit fontScale="92500"/>
          </a:bodyPr>
          <a:lstStyle/>
          <a:p>
            <a:pPr marL="0" indent="0" algn="r">
              <a:lnSpc>
                <a:spcPct val="150000"/>
              </a:lnSpc>
              <a:buNone/>
            </a:pPr>
            <a:r>
              <a:rPr lang="ar-IQ" dirty="0">
                <a:latin typeface="Times New Roman" panose="02020603050405020304" pitchFamily="18" charset="0"/>
                <a:cs typeface="Times New Roman" panose="02020603050405020304" pitchFamily="18" charset="0"/>
              </a:rPr>
              <a:t>المادة 28</a:t>
            </a:r>
          </a:p>
          <a:p>
            <a:pPr marL="0" indent="0" algn="r">
              <a:lnSpc>
                <a:spcPct val="150000"/>
              </a:lnSpc>
              <a:buNone/>
            </a:pPr>
            <a:r>
              <a:rPr lang="ar-IQ" dirty="0">
                <a:latin typeface="Times New Roman" panose="02020603050405020304" pitchFamily="18" charset="0"/>
                <a:cs typeface="Times New Roman" panose="02020603050405020304" pitchFamily="18" charset="0"/>
              </a:rPr>
              <a:t>يعاقب بالسجن المؤبد أو المؤقت وبغرامة لأتقل عن (10000000) عشرة ملايين دينار ولأ تزيد على (3000000) ثلاثين مليون دينار كل من</a:t>
            </a:r>
          </a:p>
          <a:p>
            <a:pPr marL="0" indent="0" algn="r">
              <a:lnSpc>
                <a:spcPct val="150000"/>
              </a:lnSpc>
              <a:buNone/>
            </a:pPr>
            <a:r>
              <a:rPr lang="ar-IQ" dirty="0">
                <a:latin typeface="Times New Roman" panose="02020603050405020304" pitchFamily="18" charset="0"/>
                <a:cs typeface="Times New Roman" panose="02020603050405020304" pitchFamily="18" charset="0"/>
              </a:rPr>
              <a:t>ارتكب احد الأفعال الآتية:</a:t>
            </a:r>
          </a:p>
          <a:p>
            <a:pPr marL="0" indent="0" algn="r">
              <a:lnSpc>
                <a:spcPct val="150000"/>
              </a:lnSpc>
              <a:buNone/>
            </a:pPr>
            <a:r>
              <a:rPr lang="ar-IQ" dirty="0">
                <a:latin typeface="Times New Roman" panose="02020603050405020304" pitchFamily="18" charset="0"/>
                <a:cs typeface="Times New Roman" panose="02020603050405020304" pitchFamily="18" charset="0"/>
              </a:rPr>
              <a:t>اولا: حاز أو أحرز أو اشترى أو باع أو تملك مودا مخدرة أو مؤثرات عقلية أو سلائف كيميائية مدرجة ضمن جدول رقم (1) من هذا القانون أو نباتا منالنباتات التي تنتج عنها مواد مخدرة أو مؤثرات عقلية أو سلمها أو تسلمها أو نقلها أو تنازل عنها أو تبادل فيها أو صرفها بأية صفة كانت أو توسط في شيء من ذلك بقصد الاتجار فيها بأية صورة وذلك في غير الأحوال التي أجازها القانون.</a:t>
            </a:r>
          </a:p>
          <a:p>
            <a:pPr marL="0" indent="0" algn="r">
              <a:lnSpc>
                <a:spcPct val="150000"/>
              </a:lnSpc>
              <a:buNone/>
            </a:pPr>
            <a:r>
              <a:rPr lang="ar-IQ" dirty="0">
                <a:latin typeface="Times New Roman" panose="02020603050405020304" pitchFamily="18" charset="0"/>
                <a:cs typeface="Times New Roman" panose="02020603050405020304" pitchFamily="18" charset="0"/>
              </a:rPr>
              <a:t>ثانيا: قدم للتعاطي مواد مخدرة أو مؤثرة عقليا أو آسهم أو شجع على تعاطيها في غير الأحوال التي أجازها القانون.</a:t>
            </a:r>
            <a:endParaRPr lang="en-US" dirty="0">
              <a:latin typeface="Times New Roman" panose="02020603050405020304" pitchFamily="18" charset="0"/>
              <a:cs typeface="Times New Roman" panose="02020603050405020304" pitchFamily="18" charset="0"/>
            </a:endParaRPr>
          </a:p>
          <a:p>
            <a:pPr marL="0" indent="0" algn="r">
              <a:lnSpc>
                <a:spcPct val="150000"/>
              </a:lnSpc>
              <a:buNone/>
            </a:pPr>
            <a:r>
              <a:rPr lang="ar-IQ" dirty="0">
                <a:latin typeface="Times New Roman" panose="02020603050405020304" pitchFamily="18" charset="0"/>
                <a:cs typeface="Times New Roman" panose="02020603050405020304" pitchFamily="18" charset="0"/>
              </a:rPr>
              <a:t>ثالثا: اجيز له حيازه مواد مخدرة أو مؤثرات عقلية أو سلائف كيميائية مدرجة ضمن الجدول رقم (1, 2 ,3) لاستعمالها في غرض معين وتصرف فيها خلافا لذلك الغرض.</a:t>
            </a:r>
          </a:p>
          <a:p>
            <a:pPr marL="0" indent="0" algn="r">
              <a:lnSpc>
                <a:spcPct val="150000"/>
              </a:lnSpc>
              <a:buNone/>
            </a:pPr>
            <a:r>
              <a:rPr lang="ar-IQ" dirty="0">
                <a:latin typeface="Times New Roman" panose="02020603050405020304" pitchFamily="18" charset="0"/>
                <a:cs typeface="Times New Roman" panose="02020603050405020304" pitchFamily="18" charset="0"/>
              </a:rPr>
              <a:t>رابعا: ادار أو اعد أو هيأ مكانا لتعاطي المخدرات أو المؤثرات العقلية .</a:t>
            </a:r>
          </a:p>
          <a:p>
            <a:pPr marL="0" indent="0" algn="r">
              <a:lnSpc>
                <a:spcPct val="150000"/>
              </a:lnSpc>
              <a:buNone/>
            </a:pPr>
            <a:r>
              <a:rPr lang="ar-IQ" dirty="0">
                <a:latin typeface="Times New Roman" panose="02020603050405020304" pitchFamily="18" charset="0"/>
                <a:cs typeface="Times New Roman" panose="02020603050405020304" pitchFamily="18" charset="0"/>
              </a:rPr>
              <a:t>خامسا: أغوى حدثا أو شجع زوجه أو احد أقاربه حتى الدرجة الرابعة علىتعاطي المخدرات أو المؤثرات العقلية.</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0952966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0069" y="352425"/>
            <a:ext cx="9479842" cy="6718030"/>
          </a:xfrm>
        </p:spPr>
        <p:txBody>
          <a:bodyPr/>
          <a:lstStyle/>
          <a:p>
            <a:pPr marL="0" indent="0" algn="r">
              <a:lnSpc>
                <a:spcPct val="150000"/>
              </a:lnSpc>
              <a:buNone/>
            </a:pPr>
            <a:r>
              <a:rPr lang="ar-IQ" dirty="0">
                <a:solidFill>
                  <a:schemeClr val="tx1"/>
                </a:solidFill>
                <a:latin typeface="Times New Roman" panose="02020603050405020304" pitchFamily="18" charset="0"/>
                <a:cs typeface="Times New Roman" panose="02020603050405020304" pitchFamily="18" charset="0"/>
              </a:rPr>
              <a:t>سادسا: يعاقب بالحبس الشديد وبغرامة لاتقل عن (5000000) خمسة ملايين دينار ولا يزيد عن(1000000) عشرة ملايين دينار كل من :</a:t>
            </a:r>
            <a:br>
              <a:rPr lang="ar-IQ" dirty="0">
                <a:solidFill>
                  <a:schemeClr val="tx1"/>
                </a:solidFill>
                <a:latin typeface="Times New Roman" panose="02020603050405020304" pitchFamily="18" charset="0"/>
                <a:cs typeface="Times New Roman" panose="02020603050405020304" pitchFamily="18" charset="0"/>
              </a:rPr>
            </a:br>
            <a:r>
              <a:rPr lang="ar-IQ" dirty="0">
                <a:solidFill>
                  <a:schemeClr val="tx1"/>
                </a:solidFill>
                <a:latin typeface="Times New Roman" panose="02020603050405020304" pitchFamily="18" charset="0"/>
                <a:cs typeface="Times New Roman" panose="02020603050405020304" pitchFamily="18" charset="0"/>
              </a:rPr>
              <a:t>1. حاز او احرز أو اشترى أو باع أو تملك موادا مخدرة أو مؤثرات عقلية أو سلائف كيميائية مدرجة ضمن الجدول رقم (2, 3, ,4 , 5) من هذا القانون أو سلمها أو تسلمها أو نقلها أو تنازل عنها أو تبادل فيها او صرفها باية صفة كانت أو توسط في شيء من ذلك بقصد الاتجار فيها باية صورة وذلك في غير الأحوال التي أجازها القانون.</a:t>
            </a:r>
            <a:br>
              <a:rPr lang="ar-IQ" dirty="0">
                <a:solidFill>
                  <a:schemeClr val="tx1"/>
                </a:solidFill>
                <a:latin typeface="Times New Roman" panose="02020603050405020304" pitchFamily="18" charset="0"/>
                <a:cs typeface="Times New Roman" panose="02020603050405020304" pitchFamily="18" charset="0"/>
              </a:rPr>
            </a:br>
            <a:r>
              <a:rPr lang="ar-IQ" dirty="0">
                <a:solidFill>
                  <a:schemeClr val="tx1"/>
                </a:solidFill>
                <a:latin typeface="Times New Roman" panose="02020603050405020304" pitchFamily="18" charset="0"/>
                <a:cs typeface="Times New Roman" panose="02020603050405020304" pitchFamily="18" charset="0"/>
              </a:rPr>
              <a:t>2. يعاقب بذات العقوبة المدرجة في الفقرة سادسا من هذه المادة كل من حاز أو احرز اشترى أو باع أو تملك موادا مخدرة أو مؤثرات عقلية أو سلائف كيميائية أو نباتا من النباتات التي تنتج عنها مواد مخدرة أو مؤثرات عقلية أو سلمها أو تسلمها أو نقلها تنازل عنها أو تبادل فيها أو صرفها باية صفة كانت أو توسط في شيء من ذلك بقصد الاتجار فيها باية صورة وذلك في غير الأحوال التي أجازها القانون للمواد المدرجة ضمن الجداول المتبقية من هذا القانون وهي (9 , 10 ,4 , 5 ,6 ,7 , 8) المرفقة بهذا القانون.</a:t>
            </a:r>
            <a:endParaRPr lang="en-US"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7006417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89"/>
        <p:cNvGrpSpPr/>
        <p:nvPr/>
      </p:nvGrpSpPr>
      <p:grpSpPr>
        <a:xfrm>
          <a:off x="0" y="0"/>
          <a:ext cx="0" cy="0"/>
          <a:chOff x="0" y="0"/>
          <a:chExt cx="0" cy="0"/>
        </a:xfrm>
      </p:grpSpPr>
      <p:sp>
        <p:nvSpPr>
          <p:cNvPr id="4" name="Title 3">
            <a:extLst>
              <a:ext uri="{FF2B5EF4-FFF2-40B4-BE49-F238E27FC236}">
                <a16:creationId xmlns="" xmlns:a16="http://schemas.microsoft.com/office/drawing/2014/main" id="{EA9EE4B2-C26F-40D8-B8C0-3F5C41AFE2BA}"/>
              </a:ext>
            </a:extLst>
          </p:cNvPr>
          <p:cNvSpPr>
            <a:spLocks noGrp="1"/>
          </p:cNvSpPr>
          <p:nvPr>
            <p:ph type="title"/>
          </p:nvPr>
        </p:nvSpPr>
        <p:spPr>
          <a:xfrm>
            <a:off x="924312" y="402653"/>
            <a:ext cx="11595914" cy="1016573"/>
          </a:xfrm>
        </p:spPr>
        <p:txBody>
          <a:bodyPr>
            <a:normAutofit fontScale="90000"/>
          </a:bodyPr>
          <a:lstStyle/>
          <a:p>
            <a:pPr algn="r">
              <a:buSzPts val="6000"/>
            </a:pPr>
            <a:r>
              <a:rPr lang="ar-IQ" sz="6600" b="1" dirty="0">
                <a:ln w="9525">
                  <a:solidFill>
                    <a:schemeClr val="bg1"/>
                  </a:solidFill>
                  <a:prstDash val="solid"/>
                </a:ln>
                <a:solidFill>
                  <a:schemeClr val="accent2">
                    <a:lumMod val="75000"/>
                  </a:schemeClr>
                </a:solidFill>
                <a:effectLst>
                  <a:outerShdw blurRad="12700" dist="38100" dir="2700000" algn="tl" rotWithShape="0">
                    <a:schemeClr val="accent5">
                      <a:lumMod val="60000"/>
                      <a:lumOff val="40000"/>
                    </a:schemeClr>
                  </a:outerShdw>
                </a:effectLst>
                <a:latin typeface="Sakkal Majalla" panose="02000000000000000000" pitchFamily="2" charset="-78"/>
                <a:cs typeface="Sakkal Majalla" panose="02000000000000000000" pitchFamily="2" charset="-78"/>
              </a:rPr>
              <a:t>المقدمة:</a:t>
            </a:r>
            <a:endParaRPr lang="en-US" sz="6600" b="1" dirty="0">
              <a:ln w="9525">
                <a:solidFill>
                  <a:schemeClr val="bg1"/>
                </a:solidFill>
                <a:prstDash val="solid"/>
              </a:ln>
              <a:solidFill>
                <a:schemeClr val="accent2">
                  <a:lumMod val="75000"/>
                </a:schemeClr>
              </a:solidFill>
              <a:effectLst>
                <a:outerShdw blurRad="12700" dist="38100" dir="2700000" algn="tl" rotWithShape="0">
                  <a:schemeClr val="accent5">
                    <a:lumMod val="60000"/>
                    <a:lumOff val="40000"/>
                  </a:schemeClr>
                </a:outerShdw>
              </a:effectLst>
              <a:latin typeface="Sakkal Majalla" panose="02000000000000000000" pitchFamily="2" charset="-78"/>
              <a:cs typeface="Sakkal Majalla" panose="02000000000000000000" pitchFamily="2" charset="-78"/>
            </a:endParaRPr>
          </a:p>
        </p:txBody>
      </p:sp>
      <p:sp>
        <p:nvSpPr>
          <p:cNvPr id="11" name="TextBox 10">
            <a:extLst>
              <a:ext uri="{FF2B5EF4-FFF2-40B4-BE49-F238E27FC236}">
                <a16:creationId xmlns="" xmlns:a16="http://schemas.microsoft.com/office/drawing/2014/main" id="{95B8CF2B-492D-4E78-ACF4-930709076F9F}"/>
              </a:ext>
            </a:extLst>
          </p:cNvPr>
          <p:cNvSpPr txBox="1"/>
          <p:nvPr/>
        </p:nvSpPr>
        <p:spPr>
          <a:xfrm>
            <a:off x="778669" y="1260223"/>
            <a:ext cx="10591800" cy="3785652"/>
          </a:xfrm>
          <a:prstGeom prst="rect">
            <a:avLst/>
          </a:prstGeom>
          <a:noFill/>
        </p:spPr>
        <p:txBody>
          <a:bodyPr wrap="square">
            <a:spAutoFit/>
          </a:bodyPr>
          <a:lstStyle/>
          <a:p>
            <a:pPr marL="114300" indent="0" algn="just" rtl="1">
              <a:lnSpc>
                <a:spcPct val="150000"/>
              </a:lnSpc>
              <a:buNone/>
            </a:pPr>
            <a:r>
              <a:rPr lang="ar-IQ" sz="3200" b="1" dirty="0">
                <a:latin typeface="Times New Roman" panose="02020603050405020304" pitchFamily="18" charset="0"/>
                <a:cs typeface="Times New Roman" panose="02020603050405020304" pitchFamily="18" charset="0"/>
              </a:rPr>
              <a:t>المخدرات هي مواد تؤدي بالذي يتناولها إلى إصابته بحالة من الإدمان أو عدم القدرة على البعد عنها، والمخدرات قد تكون مواد كيميائية في بعض الأحيان وقد تكون مواد نباتية في البعض الأخر، والمخدرات تؤثر على صحة المتعاطي الجسدية والنفسية، فيشعر المتعاطي حال تناولها بغياب الوعي الجزئي والخمول والفتور وبعضها يصيب بالهلاوس السمعية والبصرية.</a:t>
            </a:r>
          </a:p>
        </p:txBody>
      </p:sp>
    </p:spTree>
    <p:extLst>
      <p:ext uri="{BB962C8B-B14F-4D97-AF65-F5344CB8AC3E}">
        <p14:creationId xmlns:p14="http://schemas.microsoft.com/office/powerpoint/2010/main" xmlns="" val="359309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3869" y="200025"/>
            <a:ext cx="9479842" cy="6946630"/>
          </a:xfrm>
        </p:spPr>
        <p:txBody>
          <a:bodyPr/>
          <a:lstStyle/>
          <a:p>
            <a:pPr algn="r">
              <a:lnSpc>
                <a:spcPct val="150000"/>
              </a:lnSpc>
            </a:pPr>
            <a:r>
              <a:rPr lang="ar-IQ" dirty="0">
                <a:solidFill>
                  <a:schemeClr val="tx1"/>
                </a:solidFill>
                <a:latin typeface="Simplified Arabic" panose="02020603050405020304" pitchFamily="18" charset="-78"/>
                <a:cs typeface="Simplified Arabic" panose="02020603050405020304" pitchFamily="18" charset="-78"/>
              </a:rPr>
              <a:t>المادة 29</a:t>
            </a:r>
            <a:r>
              <a:rPr lang="ar-IQ" dirty="0">
                <a:solidFill>
                  <a:schemeClr val="tx1"/>
                </a:solidFill>
              </a:rPr>
              <a:t/>
            </a:r>
            <a:br>
              <a:rPr lang="ar-IQ" dirty="0">
                <a:solidFill>
                  <a:schemeClr val="tx1"/>
                </a:solidFill>
              </a:rPr>
            </a:br>
            <a:r>
              <a:rPr lang="ar-IQ" dirty="0">
                <a:solidFill>
                  <a:schemeClr val="tx1"/>
                </a:solidFill>
                <a:latin typeface="Simplified Arabic" panose="02020603050405020304" pitchFamily="18" charset="-78"/>
                <a:cs typeface="Simplified Arabic" panose="02020603050405020304" pitchFamily="18" charset="-78"/>
              </a:rPr>
              <a:t>يعد ظرفا مشددا للعقوبات المنصوص عليها في المادتين (28) و(29) من هذا القانون تحقق إحدى الحالات الآتية:</a:t>
            </a:r>
            <a:r>
              <a:rPr lang="ar-IQ" dirty="0">
                <a:solidFill>
                  <a:schemeClr val="tx1"/>
                </a:solidFill>
              </a:rPr>
              <a:t/>
            </a:r>
            <a:br>
              <a:rPr lang="ar-IQ" dirty="0">
                <a:solidFill>
                  <a:schemeClr val="tx1"/>
                </a:solidFill>
              </a:rPr>
            </a:br>
            <a:r>
              <a:rPr lang="ar-IQ" dirty="0">
                <a:solidFill>
                  <a:schemeClr val="tx1"/>
                </a:solidFill>
                <a:latin typeface="Simplified Arabic" panose="02020603050405020304" pitchFamily="18" charset="-78"/>
                <a:cs typeface="Simplified Arabic" panose="02020603050405020304" pitchFamily="18" charset="-78"/>
              </a:rPr>
              <a:t>اولا:العود, ويراعى في إثبات العود جميع الأحكام القضائية الوطنية والأجنبية الصادرة بالإدانة عن جرائم منصوص عليها في هذا القانون.</a:t>
            </a:r>
            <a:r>
              <a:rPr lang="ar-IQ" dirty="0">
                <a:solidFill>
                  <a:schemeClr val="tx1"/>
                </a:solidFill>
              </a:rPr>
              <a:t/>
            </a:r>
            <a:br>
              <a:rPr lang="ar-IQ" dirty="0">
                <a:solidFill>
                  <a:schemeClr val="tx1"/>
                </a:solidFill>
              </a:rPr>
            </a:br>
            <a:r>
              <a:rPr lang="ar-IQ" dirty="0">
                <a:solidFill>
                  <a:schemeClr val="tx1"/>
                </a:solidFill>
                <a:latin typeface="Simplified Arabic" panose="02020603050405020304" pitchFamily="18" charset="-78"/>
                <a:cs typeface="Simplified Arabic" panose="02020603050405020304" pitchFamily="18" charset="-78"/>
              </a:rPr>
              <a:t>ثانيا: اذا كان الفاعل من الموظفين أو المكلفين بخدمة عامة المنوط بهم مكافحة الاتجار أو الاستعمال غير المشروعين للمخدرات والمؤثرات العقلية أو الرقابة على تداولها أو حيازتها .</a:t>
            </a:r>
            <a:r>
              <a:rPr lang="ar-IQ" dirty="0">
                <a:solidFill>
                  <a:schemeClr val="tx1"/>
                </a:solidFill>
              </a:rPr>
              <a:t/>
            </a:r>
            <a:br>
              <a:rPr lang="ar-IQ" dirty="0">
                <a:solidFill>
                  <a:schemeClr val="tx1"/>
                </a:solidFill>
              </a:rPr>
            </a:br>
            <a:r>
              <a:rPr lang="ar-IQ" dirty="0">
                <a:solidFill>
                  <a:schemeClr val="tx1"/>
                </a:solidFill>
                <a:latin typeface="Simplified Arabic" panose="02020603050405020304" pitchFamily="18" charset="-78"/>
                <a:cs typeface="Simplified Arabic" panose="02020603050405020304" pitchFamily="18" charset="-78"/>
              </a:rPr>
              <a:t>ثالثا: اذا اشترك الفاعل في عصابة دولية أو كان فعله متلازما مع جريمة مخلة بأمن الدول الداخلي أو الخارجي.</a:t>
            </a:r>
            <a:r>
              <a:rPr lang="ar-IQ" dirty="0">
                <a:solidFill>
                  <a:schemeClr val="tx1"/>
                </a:solidFill>
              </a:rPr>
              <a:t/>
            </a:r>
            <a:br>
              <a:rPr lang="ar-IQ" dirty="0">
                <a:solidFill>
                  <a:schemeClr val="tx1"/>
                </a:solidFill>
              </a:rPr>
            </a:br>
            <a:r>
              <a:rPr lang="ar-IQ" dirty="0">
                <a:solidFill>
                  <a:schemeClr val="tx1"/>
                </a:solidFill>
                <a:latin typeface="Simplified Arabic" panose="02020603050405020304" pitchFamily="18" charset="-78"/>
                <a:cs typeface="Simplified Arabic" panose="02020603050405020304" pitchFamily="18" charset="-78"/>
              </a:rPr>
              <a:t>رابعا: أذا استعمل الفاعل العنف أو السلاح في ارتكاب الجريمة.</a:t>
            </a:r>
            <a:r>
              <a:rPr lang="ar-IQ" dirty="0">
                <a:solidFill>
                  <a:schemeClr val="tx1"/>
                </a:solidFill>
              </a:rPr>
              <a:t/>
            </a:r>
            <a:br>
              <a:rPr lang="ar-IQ" dirty="0">
                <a:solidFill>
                  <a:schemeClr val="tx1"/>
                </a:solidFill>
              </a:rPr>
            </a:br>
            <a:r>
              <a:rPr lang="ar-IQ" dirty="0">
                <a:solidFill>
                  <a:schemeClr val="tx1"/>
                </a:solidFill>
                <a:latin typeface="Simplified Arabic" panose="02020603050405020304" pitchFamily="18" charset="-78"/>
                <a:cs typeface="Simplified Arabic" panose="02020603050405020304" pitchFamily="18" charset="-78"/>
              </a:rPr>
              <a:t>خامسا: أذا ارتكبت الجريمة في دار عبادة أو في مؤسسة تعليمية عسكرية أومدنية أو في سجن أو موقف أو مكان حجز أو دار إصلاح للإحداث أو دار لإيواء المشردين والمتسولين أو لرعاية الأيتام أو نادي رياضي أو مؤسسة مجتمع مدني.</a:t>
            </a:r>
            <a:endParaRPr lang="en-US" dirty="0">
              <a:solidFill>
                <a:schemeClr val="tx1"/>
              </a:solidFill>
            </a:endParaRPr>
          </a:p>
        </p:txBody>
      </p:sp>
    </p:spTree>
    <p:extLst>
      <p:ext uri="{BB962C8B-B14F-4D97-AF65-F5344CB8AC3E}">
        <p14:creationId xmlns:p14="http://schemas.microsoft.com/office/powerpoint/2010/main" xmlns="" val="8064563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6919" y="352425"/>
            <a:ext cx="9479842" cy="6309855"/>
          </a:xfrm>
        </p:spPr>
        <p:txBody>
          <a:bodyPr/>
          <a:lstStyle/>
          <a:p>
            <a:pPr marL="0" indent="0" algn="r">
              <a:lnSpc>
                <a:spcPct val="150000"/>
              </a:lnSpc>
              <a:buNone/>
            </a:pPr>
            <a:r>
              <a:rPr lang="ar-IQ" dirty="0">
                <a:solidFill>
                  <a:schemeClr val="tx1"/>
                </a:solidFill>
                <a:latin typeface="Simplified Arabic" panose="02020603050405020304" pitchFamily="18" charset="-78"/>
                <a:cs typeface="Simplified Arabic" panose="02020603050405020304" pitchFamily="18" charset="-78"/>
              </a:rPr>
              <a:t>المادة 29</a:t>
            </a:r>
            <a:r>
              <a:rPr lang="ar-IQ" dirty="0">
                <a:solidFill>
                  <a:schemeClr val="tx1"/>
                </a:solidFill>
              </a:rPr>
              <a:t/>
            </a:r>
            <a:br>
              <a:rPr lang="ar-IQ" dirty="0">
                <a:solidFill>
                  <a:schemeClr val="tx1"/>
                </a:solidFill>
              </a:rPr>
            </a:br>
            <a:r>
              <a:rPr lang="ar-IQ" dirty="0">
                <a:solidFill>
                  <a:schemeClr val="tx1"/>
                </a:solidFill>
                <a:latin typeface="Simplified Arabic" panose="02020603050405020304" pitchFamily="18" charset="-78"/>
                <a:cs typeface="Simplified Arabic" panose="02020603050405020304" pitchFamily="18" charset="-78"/>
              </a:rPr>
              <a:t>يعد ظرفا مشددا للعقوبات المنصوص عليها في المادتين (28) و(29) من هذا القانون تحقق إحدى الحالات الآتية:</a:t>
            </a:r>
            <a:r>
              <a:rPr lang="ar-IQ" dirty="0">
                <a:solidFill>
                  <a:schemeClr val="tx1"/>
                </a:solidFill>
              </a:rPr>
              <a:t/>
            </a:r>
            <a:br>
              <a:rPr lang="ar-IQ" dirty="0">
                <a:solidFill>
                  <a:schemeClr val="tx1"/>
                </a:solidFill>
              </a:rPr>
            </a:br>
            <a:r>
              <a:rPr lang="ar-IQ" dirty="0">
                <a:solidFill>
                  <a:schemeClr val="tx1"/>
                </a:solidFill>
                <a:latin typeface="Simplified Arabic" panose="02020603050405020304" pitchFamily="18" charset="-78"/>
                <a:cs typeface="Simplified Arabic" panose="02020603050405020304" pitchFamily="18" charset="-78"/>
              </a:rPr>
              <a:t>اولا:العود, ويراعى في إثبات العود جميع الأحكام القضائية الوطنية والأجنبية الصادرة بالإدانة عن جرائم منصوص عليها في هذا القانون.</a:t>
            </a:r>
            <a:r>
              <a:rPr lang="ar-IQ" dirty="0">
                <a:solidFill>
                  <a:schemeClr val="tx1"/>
                </a:solidFill>
              </a:rPr>
              <a:t/>
            </a:r>
            <a:br>
              <a:rPr lang="ar-IQ" dirty="0">
                <a:solidFill>
                  <a:schemeClr val="tx1"/>
                </a:solidFill>
              </a:rPr>
            </a:br>
            <a:r>
              <a:rPr lang="ar-IQ" dirty="0">
                <a:solidFill>
                  <a:schemeClr val="tx1"/>
                </a:solidFill>
                <a:latin typeface="Simplified Arabic" panose="02020603050405020304" pitchFamily="18" charset="-78"/>
                <a:cs typeface="Simplified Arabic" panose="02020603050405020304" pitchFamily="18" charset="-78"/>
              </a:rPr>
              <a:t>ثانيا: اذا كان الفاعل من الموظفين أو المكلفين بخدمة عامة المنوط بهم مكافحة الاتجار أو الاستعمال غير المشروعين للمخدرات والمؤثرات العقلية أو الرقابة على تداولها أو حيازتها .</a:t>
            </a:r>
            <a:r>
              <a:rPr lang="ar-IQ" dirty="0">
                <a:solidFill>
                  <a:schemeClr val="tx1"/>
                </a:solidFill>
              </a:rPr>
              <a:t/>
            </a:r>
            <a:br>
              <a:rPr lang="ar-IQ" dirty="0">
                <a:solidFill>
                  <a:schemeClr val="tx1"/>
                </a:solidFill>
              </a:rPr>
            </a:br>
            <a:r>
              <a:rPr lang="ar-IQ" dirty="0">
                <a:solidFill>
                  <a:schemeClr val="tx1"/>
                </a:solidFill>
                <a:latin typeface="Simplified Arabic" panose="02020603050405020304" pitchFamily="18" charset="-78"/>
                <a:cs typeface="Simplified Arabic" panose="02020603050405020304" pitchFamily="18" charset="-78"/>
              </a:rPr>
              <a:t>ثالثا: اذا اشترك الفاعل في عصابة دولية أو كان فعله متلازما مع جريمة مخلة بأمن الدول الداخلي أو الخارجي.</a:t>
            </a:r>
            <a:r>
              <a:rPr lang="ar-IQ" dirty="0">
                <a:solidFill>
                  <a:schemeClr val="tx1"/>
                </a:solidFill>
              </a:rPr>
              <a:t/>
            </a:r>
            <a:br>
              <a:rPr lang="ar-IQ" dirty="0">
                <a:solidFill>
                  <a:schemeClr val="tx1"/>
                </a:solidFill>
              </a:rPr>
            </a:br>
            <a:r>
              <a:rPr lang="ar-IQ" dirty="0">
                <a:solidFill>
                  <a:schemeClr val="tx1"/>
                </a:solidFill>
                <a:latin typeface="Simplified Arabic" panose="02020603050405020304" pitchFamily="18" charset="-78"/>
                <a:cs typeface="Simplified Arabic" panose="02020603050405020304" pitchFamily="18" charset="-78"/>
              </a:rPr>
              <a:t>رابعا: أذا استعمل الفاعل العنف أو السلاح في ارتكاب الجريمة.</a:t>
            </a:r>
            <a:r>
              <a:rPr lang="ar-IQ" dirty="0">
                <a:solidFill>
                  <a:schemeClr val="tx1"/>
                </a:solidFill>
              </a:rPr>
              <a:t/>
            </a:r>
            <a:br>
              <a:rPr lang="ar-IQ" dirty="0">
                <a:solidFill>
                  <a:schemeClr val="tx1"/>
                </a:solidFill>
              </a:rPr>
            </a:br>
            <a:r>
              <a:rPr lang="ar-IQ" dirty="0">
                <a:solidFill>
                  <a:schemeClr val="tx1"/>
                </a:solidFill>
                <a:latin typeface="Simplified Arabic" panose="02020603050405020304" pitchFamily="18" charset="-78"/>
                <a:cs typeface="Simplified Arabic" panose="02020603050405020304" pitchFamily="18" charset="-78"/>
              </a:rPr>
              <a:t>خامسا: أذا ارتكبت الجريمة في دار عبادة أو في مؤسسة تعليمية عسكرية أومدنية أو في سجن أو موقف أو مكان حجز أو دار إصلاح للإحداث أو دار لإيواء المشردين والمتسولين أو لرعاية الأيتام أو نادي رياضي أو مؤسسة مجتمع مدني.</a:t>
            </a:r>
            <a:endParaRPr lang="en-US" dirty="0">
              <a:solidFill>
                <a:schemeClr val="tx1"/>
              </a:solidFill>
            </a:endParaRPr>
          </a:p>
        </p:txBody>
      </p:sp>
    </p:spTree>
    <p:extLst>
      <p:ext uri="{BB962C8B-B14F-4D97-AF65-F5344CB8AC3E}">
        <p14:creationId xmlns:p14="http://schemas.microsoft.com/office/powerpoint/2010/main" xmlns="" val="39934341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6919" y="352425"/>
            <a:ext cx="9479842" cy="6309855"/>
          </a:xfrm>
        </p:spPr>
        <p:txBody>
          <a:bodyPr/>
          <a:lstStyle/>
          <a:p>
            <a:pPr marL="0" indent="0" algn="r">
              <a:lnSpc>
                <a:spcPct val="150000"/>
              </a:lnSpc>
              <a:buNone/>
            </a:pPr>
            <a:r>
              <a:rPr lang="ar-IQ" dirty="0">
                <a:solidFill>
                  <a:schemeClr val="tx1"/>
                </a:solidFill>
                <a:latin typeface="Simplified Arabic" panose="02020603050405020304" pitchFamily="18" charset="-78"/>
                <a:cs typeface="Simplified Arabic" panose="02020603050405020304" pitchFamily="18" charset="-78"/>
              </a:rPr>
              <a:t>المادة 30</a:t>
            </a:r>
            <a:r>
              <a:rPr lang="ar-IQ" dirty="0">
                <a:solidFill>
                  <a:schemeClr val="tx1"/>
                </a:solidFill>
              </a:rPr>
              <a:t/>
            </a:r>
            <a:br>
              <a:rPr lang="ar-IQ" dirty="0">
                <a:solidFill>
                  <a:schemeClr val="tx1"/>
                </a:solidFill>
              </a:rPr>
            </a:br>
            <a:r>
              <a:rPr lang="ar-IQ" dirty="0">
                <a:solidFill>
                  <a:schemeClr val="tx1"/>
                </a:solidFill>
                <a:latin typeface="Simplified Arabic" panose="02020603050405020304" pitchFamily="18" charset="-78"/>
                <a:cs typeface="Simplified Arabic" panose="02020603050405020304" pitchFamily="18" charset="-78"/>
              </a:rPr>
              <a:t>اولا: يعاقب بالسجن المؤقت كل من اعتدى على موظف أو مكلف بخدمة عامة من القائمين على تنفيذ القانون أو قاومهم بالقوة أو العنف أوالسلاح إثناء تأدية وظيفته أو بسببها.</a:t>
            </a:r>
            <a:r>
              <a:rPr lang="ar-IQ" dirty="0">
                <a:solidFill>
                  <a:schemeClr val="tx1"/>
                </a:solidFill>
              </a:rPr>
              <a:t/>
            </a:r>
            <a:br>
              <a:rPr lang="ar-IQ" dirty="0">
                <a:solidFill>
                  <a:schemeClr val="tx1"/>
                </a:solidFill>
              </a:rPr>
            </a:br>
            <a:r>
              <a:rPr lang="ar-IQ" dirty="0">
                <a:solidFill>
                  <a:schemeClr val="tx1"/>
                </a:solidFill>
                <a:latin typeface="Simplified Arabic" panose="02020603050405020304" pitchFamily="18" charset="-78"/>
                <a:cs typeface="Simplified Arabic" panose="02020603050405020304" pitchFamily="18" charset="-78"/>
              </a:rPr>
              <a:t>ثانيا: تكون العقوبة السجن المؤبد أذا تحققت إحدى الحالات آلاتية:</a:t>
            </a:r>
            <a:r>
              <a:rPr lang="ar-IQ" dirty="0">
                <a:solidFill>
                  <a:schemeClr val="tx1"/>
                </a:solidFill>
              </a:rPr>
              <a:t/>
            </a:r>
            <a:br>
              <a:rPr lang="ar-IQ" dirty="0">
                <a:solidFill>
                  <a:schemeClr val="tx1"/>
                </a:solidFill>
              </a:rPr>
            </a:br>
            <a:r>
              <a:rPr lang="ar-IQ" dirty="0">
                <a:solidFill>
                  <a:schemeClr val="tx1"/>
                </a:solidFill>
                <a:latin typeface="Simplified Arabic" panose="02020603050405020304" pitchFamily="18" charset="-78"/>
                <a:cs typeface="Simplified Arabic" panose="02020603050405020304" pitchFamily="18" charset="-78"/>
              </a:rPr>
              <a:t>أ. أذا نشأ عن الاعتداء المنصوص عليه في البند (اولا) من هذه المادة عاهة مستديمة.</a:t>
            </a:r>
            <a:r>
              <a:rPr lang="ar-IQ" dirty="0">
                <a:solidFill>
                  <a:schemeClr val="tx1"/>
                </a:solidFill>
              </a:rPr>
              <a:t/>
            </a:r>
            <a:br>
              <a:rPr lang="ar-IQ" dirty="0">
                <a:solidFill>
                  <a:schemeClr val="tx1"/>
                </a:solidFill>
              </a:rPr>
            </a:br>
            <a:r>
              <a:rPr lang="ar-IQ" dirty="0">
                <a:solidFill>
                  <a:schemeClr val="tx1"/>
                </a:solidFill>
                <a:latin typeface="Simplified Arabic" panose="02020603050405020304" pitchFamily="18" charset="-78"/>
                <a:cs typeface="Simplified Arabic" panose="02020603050405020304" pitchFamily="18" charset="-78"/>
              </a:rPr>
              <a:t>ب. أذا كان الفاعل من الموظفين المنوط بهم مكافحة الأجرام أو حفظ الآمن العام.</a:t>
            </a:r>
            <a:r>
              <a:rPr lang="ar-IQ" dirty="0">
                <a:solidFill>
                  <a:schemeClr val="tx1"/>
                </a:solidFill>
              </a:rPr>
              <a:t/>
            </a:r>
            <a:br>
              <a:rPr lang="ar-IQ" dirty="0">
                <a:solidFill>
                  <a:schemeClr val="tx1"/>
                </a:solidFill>
              </a:rPr>
            </a:br>
            <a:r>
              <a:rPr lang="ar-IQ" dirty="0">
                <a:solidFill>
                  <a:schemeClr val="tx1"/>
                </a:solidFill>
                <a:latin typeface="Simplified Arabic" panose="02020603050405020304" pitchFamily="18" charset="-78"/>
                <a:cs typeface="Simplified Arabic" panose="02020603050405020304" pitchFamily="18" charset="-78"/>
              </a:rPr>
              <a:t>ثالثا: تكون العقوبة الإعدام أذا أفضى الاعتداء المنصوص عليه في البند (اولا) من هذه المادة إلى موت المجني عليه.</a:t>
            </a:r>
            <a:endParaRPr lang="en-US" dirty="0">
              <a:solidFill>
                <a:schemeClr val="tx1"/>
              </a:solidFill>
              <a:latin typeface="Simplified Arabic" panose="02020603050405020304" pitchFamily="18" charset="-78"/>
              <a:cs typeface="Simplified Arabic" panose="02020603050405020304" pitchFamily="18" charset="-78"/>
            </a:endParaRPr>
          </a:p>
          <a:p>
            <a:pPr marL="0" indent="0" algn="r">
              <a:lnSpc>
                <a:spcPct val="150000"/>
              </a:lnSpc>
              <a:buNone/>
            </a:pPr>
            <a:r>
              <a:rPr lang="ar-IQ" dirty="0">
                <a:solidFill>
                  <a:schemeClr val="tx1"/>
                </a:solidFill>
                <a:latin typeface="Simplified Arabic" panose="02020603050405020304" pitchFamily="18" charset="-78"/>
                <a:cs typeface="Simplified Arabic" panose="02020603050405020304" pitchFamily="18" charset="-78"/>
              </a:rPr>
              <a:t>المادة 31</a:t>
            </a:r>
            <a:r>
              <a:rPr lang="ar-IQ" dirty="0">
                <a:solidFill>
                  <a:schemeClr val="tx1"/>
                </a:solidFill>
              </a:rPr>
              <a:t/>
            </a:r>
            <a:br>
              <a:rPr lang="ar-IQ" dirty="0">
                <a:solidFill>
                  <a:schemeClr val="tx1"/>
                </a:solidFill>
              </a:rPr>
            </a:br>
            <a:r>
              <a:rPr lang="ar-IQ" dirty="0">
                <a:solidFill>
                  <a:schemeClr val="tx1"/>
                </a:solidFill>
                <a:latin typeface="Simplified Arabic" panose="02020603050405020304" pitchFamily="18" charset="-78"/>
                <a:cs typeface="Simplified Arabic" panose="02020603050405020304" pitchFamily="18" charset="-78"/>
              </a:rPr>
              <a:t>يعاقب بالحبس مدة لأتقل عن (3) ثلاثة أشهر أو بغرامة لأتقل عن (3000000) ثلاثة ملايين دينار ولأتزيد على (5000000) خمسة ملايين دينار أو بإحدى هاتين العقوبتين ومنع مزاولة المهنة لمدة (1) سنة كل طبيب أعطى وصفة طبية لصرف مواد مخدرة أو مؤثرات عقلية لغير إغراض العلاج الطبي مع علمه بذلك.</a:t>
            </a:r>
            <a:endParaRPr lang="en-US" dirty="0">
              <a:solidFill>
                <a:schemeClr val="tx1"/>
              </a:solidFill>
            </a:endParaRPr>
          </a:p>
        </p:txBody>
      </p:sp>
    </p:spTree>
    <p:extLst>
      <p:ext uri="{BB962C8B-B14F-4D97-AF65-F5344CB8AC3E}">
        <p14:creationId xmlns:p14="http://schemas.microsoft.com/office/powerpoint/2010/main" xmlns="" val="27008870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6919" y="428625"/>
            <a:ext cx="9479842" cy="6233655"/>
          </a:xfrm>
        </p:spPr>
        <p:txBody>
          <a:bodyPr/>
          <a:lstStyle/>
          <a:p>
            <a:pPr algn="r">
              <a:lnSpc>
                <a:spcPct val="150000"/>
              </a:lnSpc>
            </a:pPr>
            <a:r>
              <a:rPr lang="ar-IQ" dirty="0">
                <a:solidFill>
                  <a:schemeClr val="tx1"/>
                </a:solidFill>
                <a:latin typeface="Times New Roman" panose="02020603050405020304" pitchFamily="18" charset="0"/>
                <a:cs typeface="Times New Roman" panose="02020603050405020304" pitchFamily="18" charset="0"/>
              </a:rPr>
              <a:t>المادة 32</a:t>
            </a:r>
            <a:br>
              <a:rPr lang="ar-IQ" dirty="0">
                <a:solidFill>
                  <a:schemeClr val="tx1"/>
                </a:solidFill>
                <a:latin typeface="Times New Roman" panose="02020603050405020304" pitchFamily="18" charset="0"/>
                <a:cs typeface="Times New Roman" panose="02020603050405020304" pitchFamily="18" charset="0"/>
              </a:rPr>
            </a:br>
            <a:r>
              <a:rPr lang="ar-IQ" dirty="0">
                <a:solidFill>
                  <a:schemeClr val="tx1"/>
                </a:solidFill>
                <a:latin typeface="Times New Roman" panose="02020603050405020304" pitchFamily="18" charset="0"/>
                <a:cs typeface="Times New Roman" panose="02020603050405020304" pitchFamily="18" charset="0"/>
              </a:rPr>
              <a:t>يعاقب بالحبس مدة لا تقل عن (1) سنة واحدة ولا تزيد على (3) ثلاث سنوات وبغرامة لا تقل عن (5000000) خمسة ملايين دينار ولا تزيد على( 1000000)عشرة ملايين دينار كل من استورد أو أنتج أو صنع أو حاز أو أحرز أو اشترى مواد مخدرة أو مؤثرات عقلية أو سلائف كيميائية أو زرع نباتا من النباتات التي ينتج عنها مواد مخدرة أو مؤثرات عقلية أو اشتراها بقصد التعاطي والاستعمال الشخصي.</a:t>
            </a:r>
            <a:br>
              <a:rPr lang="ar-IQ" dirty="0">
                <a:solidFill>
                  <a:schemeClr val="tx1"/>
                </a:solidFill>
                <a:latin typeface="Times New Roman" panose="02020603050405020304" pitchFamily="18" charset="0"/>
                <a:cs typeface="Times New Roman" panose="02020603050405020304" pitchFamily="18" charset="0"/>
              </a:rPr>
            </a:br>
            <a:r>
              <a:rPr lang="ar-IQ" dirty="0">
                <a:solidFill>
                  <a:schemeClr val="tx1"/>
                </a:solidFill>
                <a:latin typeface="Times New Roman" panose="02020603050405020304" pitchFamily="18" charset="0"/>
                <a:cs typeface="Times New Roman" panose="02020603050405020304" pitchFamily="18" charset="0"/>
              </a:rPr>
              <a:t>المادة 33</a:t>
            </a:r>
            <a:br>
              <a:rPr lang="ar-IQ" dirty="0">
                <a:solidFill>
                  <a:schemeClr val="tx1"/>
                </a:solidFill>
                <a:latin typeface="Times New Roman" panose="02020603050405020304" pitchFamily="18" charset="0"/>
                <a:cs typeface="Times New Roman" panose="02020603050405020304" pitchFamily="18" charset="0"/>
              </a:rPr>
            </a:br>
            <a:r>
              <a:rPr lang="ar-IQ" dirty="0">
                <a:solidFill>
                  <a:schemeClr val="tx1"/>
                </a:solidFill>
                <a:latin typeface="Times New Roman" panose="02020603050405020304" pitchFamily="18" charset="0"/>
                <a:cs typeface="Times New Roman" panose="02020603050405020304" pitchFamily="18" charset="0"/>
              </a:rPr>
              <a:t>اولا: يعاقب بالحبس مدة لأتقل عن (6) ستة أشهر ولأتزيد على (2) سنتين وبغرامة لأتقل عن (3000000) ثلاثة ملايين دينار ولا تزيد على (5000000) خمسة ملايين دينار كل من :</a:t>
            </a:r>
            <a:br>
              <a:rPr lang="ar-IQ" dirty="0">
                <a:solidFill>
                  <a:schemeClr val="tx1"/>
                </a:solidFill>
                <a:latin typeface="Times New Roman" panose="02020603050405020304" pitchFamily="18" charset="0"/>
                <a:cs typeface="Times New Roman" panose="02020603050405020304" pitchFamily="18" charset="0"/>
              </a:rPr>
            </a:br>
            <a:r>
              <a:rPr lang="ar-IQ" dirty="0">
                <a:solidFill>
                  <a:schemeClr val="tx1"/>
                </a:solidFill>
                <a:latin typeface="Times New Roman" panose="02020603050405020304" pitchFamily="18" charset="0"/>
                <a:cs typeface="Times New Roman" panose="02020603050405020304" pitchFamily="18" charset="0"/>
              </a:rPr>
              <a:t>أ. سمح للغير بتعاطي المخدرات أو المؤثرات العقلية في أي مكان عائد له ولو كان بدون مقابل .</a:t>
            </a:r>
            <a:br>
              <a:rPr lang="ar-IQ" dirty="0">
                <a:solidFill>
                  <a:schemeClr val="tx1"/>
                </a:solidFill>
                <a:latin typeface="Times New Roman" panose="02020603050405020304" pitchFamily="18" charset="0"/>
                <a:cs typeface="Times New Roman" panose="02020603050405020304" pitchFamily="18" charset="0"/>
              </a:rPr>
            </a:br>
            <a:r>
              <a:rPr lang="ar-IQ" dirty="0">
                <a:solidFill>
                  <a:schemeClr val="tx1"/>
                </a:solidFill>
                <a:latin typeface="Times New Roman" panose="02020603050405020304" pitchFamily="18" charset="0"/>
                <a:cs typeface="Times New Roman" panose="02020603050405020304" pitchFamily="18" charset="0"/>
              </a:rPr>
              <a:t>ب. ضبط في أي مكان اعد أو هيأ لتعاطي المخدرات أو المؤثرات العقلية وكان يجري تعاطيها مع علمه بذلك ولا يسري حكم هذه الفقرة على الزوج أو الزوجة أو أصول أو فروع من اعد اوهيأ المكان المذكور أو من يسكنه.</a:t>
            </a:r>
            <a:endParaRPr lang="en-US"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1892673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6919" y="2486024"/>
            <a:ext cx="9479842" cy="4176255"/>
          </a:xfrm>
        </p:spPr>
        <p:txBody>
          <a:bodyPr>
            <a:normAutofit/>
          </a:bodyPr>
          <a:lstStyle/>
          <a:p>
            <a:pPr marL="0" indent="0" algn="ctr" rtl="1">
              <a:buNone/>
            </a:pPr>
            <a:r>
              <a:rPr lang="ar-IQ" sz="8800" dirty="0">
                <a:solidFill>
                  <a:schemeClr val="accent2">
                    <a:lumMod val="75000"/>
                  </a:schemeClr>
                </a:solidFill>
                <a:latin typeface="Times New Roman" panose="02020603050405020304" pitchFamily="18" charset="0"/>
                <a:cs typeface="Times New Roman" panose="02020603050405020304" pitchFamily="18" charset="0"/>
              </a:rPr>
              <a:t>شكرا لاصغائكم</a:t>
            </a:r>
            <a:endParaRPr lang="en-US" sz="8800" dirty="0">
              <a:solidFill>
                <a:schemeClr val="accent2">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8025078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89"/>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2836069" y="1038225"/>
            <a:ext cx="9193565" cy="877900"/>
          </a:xfrm>
          <a:prstGeom prst="rect">
            <a:avLst/>
          </a:prstGeom>
        </p:spPr>
      </p:pic>
      <p:sp>
        <p:nvSpPr>
          <p:cNvPr id="5" name="Rectangle 4"/>
          <p:cNvSpPr/>
          <p:nvPr/>
        </p:nvSpPr>
        <p:spPr>
          <a:xfrm>
            <a:off x="1211087" y="2486025"/>
            <a:ext cx="11022364" cy="3108543"/>
          </a:xfrm>
          <a:prstGeom prst="rect">
            <a:avLst/>
          </a:prstGeom>
        </p:spPr>
        <p:txBody>
          <a:bodyPr wrap="square">
            <a:spAutoFit/>
          </a:bodyPr>
          <a:lstStyle/>
          <a:p>
            <a:pPr marL="742950" lvl="1" indent="-285750" algn="just" rtl="1">
              <a:buFont typeface="Arial" panose="020B0604020202020204" pitchFamily="34" charset="0"/>
              <a:buChar char="•"/>
            </a:pPr>
            <a:r>
              <a:rPr lang="ar-IQ" sz="2800" dirty="0">
                <a:latin typeface="Times New Roman" panose="02020603050405020304" pitchFamily="18" charset="0"/>
                <a:cs typeface="Times New Roman" panose="02020603050405020304" pitchFamily="18" charset="0"/>
              </a:rPr>
              <a:t>مخدرات ذات أصل نباتي طبيعي، ومن أمثلة هذا النوع مخدر الحشيش ومخدر الأفيون ومخدر القات و مخدر القنب.</a:t>
            </a:r>
          </a:p>
          <a:p>
            <a:pPr marL="742950" lvl="1" indent="-285750" algn="just" rtl="1">
              <a:buFont typeface="Arial" panose="020B0604020202020204" pitchFamily="34" charset="0"/>
              <a:buChar char="•"/>
            </a:pPr>
            <a:r>
              <a:rPr lang="ar-IQ" sz="2800" dirty="0">
                <a:latin typeface="Times New Roman" panose="02020603050405020304" pitchFamily="18" charset="0"/>
                <a:cs typeface="Times New Roman" panose="02020603050405020304" pitchFamily="18" charset="0"/>
              </a:rPr>
              <a:t>مخدرات صناعية، وهذا النوع ينتج بعد معالجة المخدرات النباتية بطرق كيميائية مختلفة، فيتغير الشكل الأول للمخدر وينتج عنها نوع جديد من المخدرات، ومن أمثلة هذا النوع مخدر الكوكايين ومخدر المورفين ومخدر الهيروين.</a:t>
            </a:r>
          </a:p>
          <a:p>
            <a:pPr marL="742950" lvl="1" indent="-285750" algn="just" rtl="1">
              <a:buFont typeface="Arial" panose="020B0604020202020204" pitchFamily="34" charset="0"/>
              <a:buChar char="•"/>
            </a:pPr>
            <a:r>
              <a:rPr lang="ar-IQ" sz="2800" dirty="0">
                <a:latin typeface="Times New Roman" panose="02020603050405020304" pitchFamily="18" charset="0"/>
                <a:cs typeface="Times New Roman" panose="02020603050405020304" pitchFamily="18" charset="0"/>
              </a:rPr>
              <a:t>مخدرات مركبة، وهذا النوع يتم إنتاجه بتركيب بعض المواد الكيميائية مع بعضها البعض، فيخرج لدينا مخدر جديد مثل المسكنات والمنومات وحبوب الهلوسة.</a:t>
            </a:r>
            <a:endParaRPr lang="en-US" sz="28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6919" y="581025"/>
            <a:ext cx="9479842" cy="6081255"/>
          </a:xfrm>
        </p:spPr>
        <p:txBody>
          <a:bodyPr/>
          <a:lstStyle/>
          <a:p>
            <a:pPr marL="0" indent="0" algn="r" rtl="1" fontAlgn="base">
              <a:lnSpc>
                <a:spcPct val="150000"/>
              </a:lnSpc>
              <a:buNone/>
            </a:pPr>
            <a:r>
              <a:rPr lang="ar-IQ" sz="2800" b="1" dirty="0">
                <a:solidFill>
                  <a:srgbClr val="000000"/>
                </a:solidFill>
                <a:latin typeface="Times New Roman" panose="02020603050405020304" pitchFamily="18" charset="0"/>
                <a:cs typeface="Times New Roman" panose="02020603050405020304" pitchFamily="18" charset="0"/>
              </a:rPr>
              <a:t>مراحل ادمان المخدرات</a:t>
            </a:r>
          </a:p>
          <a:p>
            <a:pPr marL="0" indent="0" algn="r" rtl="1" fontAlgn="base">
              <a:lnSpc>
                <a:spcPct val="150000"/>
              </a:lnSpc>
              <a:buNone/>
            </a:pPr>
            <a:r>
              <a:rPr lang="ar-IQ" sz="2800" b="1" dirty="0">
                <a:solidFill>
                  <a:srgbClr val="585858"/>
                </a:solidFill>
                <a:latin typeface="Times New Roman" panose="02020603050405020304" pitchFamily="18" charset="0"/>
                <a:cs typeface="Times New Roman" panose="02020603050405020304" pitchFamily="18" charset="0"/>
              </a:rPr>
              <a:t>مرحلة الاعتياد:</a:t>
            </a:r>
            <a:r>
              <a:rPr lang="ar-IQ" sz="2800" dirty="0">
                <a:solidFill>
                  <a:srgbClr val="585858"/>
                </a:solidFill>
                <a:latin typeface="Times New Roman" panose="02020603050405020304" pitchFamily="18" charset="0"/>
                <a:cs typeface="Times New Roman" panose="02020603050405020304" pitchFamily="18" charset="0"/>
              </a:rPr>
              <a:t/>
            </a:r>
            <a:br>
              <a:rPr lang="ar-IQ" sz="2800" dirty="0">
                <a:solidFill>
                  <a:srgbClr val="585858"/>
                </a:solidFill>
                <a:latin typeface="Times New Roman" panose="02020603050405020304" pitchFamily="18" charset="0"/>
                <a:cs typeface="Times New Roman" panose="02020603050405020304" pitchFamily="18" charset="0"/>
              </a:rPr>
            </a:br>
            <a:r>
              <a:rPr lang="ar-IQ" sz="2800" dirty="0">
                <a:solidFill>
                  <a:srgbClr val="585858"/>
                </a:solidFill>
                <a:latin typeface="Times New Roman" panose="02020603050405020304" pitchFamily="18" charset="0"/>
                <a:cs typeface="Times New Roman" panose="02020603050405020304" pitchFamily="18" charset="0"/>
              </a:rPr>
              <a:t>والتى يتم  تناول المخدرات فيها بقصد التعود بدون تحقيق نتائج نفسية أو عضوية.</a:t>
            </a:r>
          </a:p>
          <a:p>
            <a:pPr marL="0" indent="0" algn="r" rtl="1" fontAlgn="base">
              <a:lnSpc>
                <a:spcPct val="150000"/>
              </a:lnSpc>
              <a:buNone/>
            </a:pPr>
            <a:r>
              <a:rPr lang="ar-IQ" sz="2800" b="1" dirty="0">
                <a:solidFill>
                  <a:srgbClr val="585858"/>
                </a:solidFill>
                <a:latin typeface="Times New Roman" panose="02020603050405020304" pitchFamily="18" charset="0"/>
                <a:cs typeface="Times New Roman" panose="02020603050405020304" pitchFamily="18" charset="0"/>
              </a:rPr>
              <a:t>مرحلة التحمل:</a:t>
            </a:r>
            <a:r>
              <a:rPr lang="ar-IQ" sz="2800" dirty="0">
                <a:solidFill>
                  <a:srgbClr val="585858"/>
                </a:solidFill>
                <a:latin typeface="Times New Roman" panose="02020603050405020304" pitchFamily="18" charset="0"/>
                <a:cs typeface="Times New Roman" panose="02020603050405020304" pitchFamily="18" charset="0"/>
              </a:rPr>
              <a:t/>
            </a:r>
            <a:br>
              <a:rPr lang="ar-IQ" sz="2800" dirty="0">
                <a:solidFill>
                  <a:srgbClr val="585858"/>
                </a:solidFill>
                <a:latin typeface="Times New Roman" panose="02020603050405020304" pitchFamily="18" charset="0"/>
                <a:cs typeface="Times New Roman" panose="02020603050405020304" pitchFamily="18" charset="0"/>
              </a:rPr>
            </a:br>
            <a:r>
              <a:rPr lang="ar-IQ" sz="2800" dirty="0">
                <a:solidFill>
                  <a:srgbClr val="585858"/>
                </a:solidFill>
                <a:latin typeface="Times New Roman" panose="02020603050405020304" pitchFamily="18" charset="0"/>
                <a:cs typeface="Times New Roman" panose="02020603050405020304" pitchFamily="18" charset="0"/>
              </a:rPr>
              <a:t>والتي يتم زيادة كبيرة فى الجرعات التي يتم تناولها وذلك للوصول للنشوة المرجوة.</a:t>
            </a:r>
          </a:p>
          <a:p>
            <a:pPr marL="0" indent="0" algn="r" rtl="1" fontAlgn="base">
              <a:lnSpc>
                <a:spcPct val="150000"/>
              </a:lnSpc>
              <a:buNone/>
            </a:pPr>
            <a:r>
              <a:rPr lang="ar-IQ" sz="2800" b="1" dirty="0">
                <a:solidFill>
                  <a:srgbClr val="585858"/>
                </a:solidFill>
                <a:latin typeface="Times New Roman" panose="02020603050405020304" pitchFamily="18" charset="0"/>
                <a:cs typeface="Times New Roman" panose="02020603050405020304" pitchFamily="18" charset="0"/>
              </a:rPr>
              <a:t>مرحلة الاعتماد:</a:t>
            </a:r>
            <a:r>
              <a:rPr lang="ar-IQ" sz="2800" dirty="0">
                <a:solidFill>
                  <a:srgbClr val="585858"/>
                </a:solidFill>
                <a:latin typeface="Times New Roman" panose="02020603050405020304" pitchFamily="18" charset="0"/>
                <a:cs typeface="Times New Roman" panose="02020603050405020304" pitchFamily="18" charset="0"/>
              </a:rPr>
              <a:t/>
            </a:r>
            <a:br>
              <a:rPr lang="ar-IQ" sz="2800" dirty="0">
                <a:solidFill>
                  <a:srgbClr val="585858"/>
                </a:solidFill>
                <a:latin typeface="Times New Roman" panose="02020603050405020304" pitchFamily="18" charset="0"/>
                <a:cs typeface="Times New Roman" panose="02020603050405020304" pitchFamily="18" charset="0"/>
              </a:rPr>
            </a:br>
            <a:r>
              <a:rPr lang="ar-IQ" sz="2800" dirty="0">
                <a:solidFill>
                  <a:srgbClr val="585858"/>
                </a:solidFill>
                <a:latin typeface="Times New Roman" panose="02020603050405020304" pitchFamily="18" charset="0"/>
                <a:cs typeface="Times New Roman" panose="02020603050405020304" pitchFamily="18" charset="0"/>
              </a:rPr>
              <a:t>والتى يكون فيها المدمن قد وصل إلى مرحلة الاعتماد الكامل على المخدرات جسديا ونفسيا ولا يستطيع أبدا الاستغناء عنها.</a:t>
            </a:r>
          </a:p>
          <a:p>
            <a:endParaRPr lang="en-US" dirty="0"/>
          </a:p>
        </p:txBody>
      </p:sp>
    </p:spTree>
    <p:extLst>
      <p:ext uri="{BB962C8B-B14F-4D97-AF65-F5344CB8AC3E}">
        <p14:creationId xmlns:p14="http://schemas.microsoft.com/office/powerpoint/2010/main" xmlns="" val="31607655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6919" y="276225"/>
            <a:ext cx="9479842" cy="6386055"/>
          </a:xfrm>
        </p:spPr>
        <p:txBody>
          <a:bodyPr/>
          <a:lstStyle/>
          <a:p>
            <a:pPr marL="0" indent="0" algn="r">
              <a:buNone/>
            </a:pPr>
            <a:r>
              <a:rPr lang="ar-IQ" sz="2800" b="1" dirty="0">
                <a:solidFill>
                  <a:srgbClr val="212529"/>
                </a:solidFill>
                <a:latin typeface="Times New Roman" panose="02020603050405020304" pitchFamily="18" charset="0"/>
                <a:cs typeface="Times New Roman" panose="02020603050405020304" pitchFamily="18" charset="0"/>
              </a:rPr>
              <a:t>أسباب تعرض الفرد لخطر الإدمان:</a:t>
            </a:r>
            <a:endParaRPr lang="ar-IQ" sz="2800" dirty="0">
              <a:solidFill>
                <a:srgbClr val="212529"/>
              </a:solidFill>
              <a:latin typeface="Times New Roman" panose="02020603050405020304" pitchFamily="18" charset="0"/>
              <a:cs typeface="Times New Roman" panose="02020603050405020304" pitchFamily="18" charset="0"/>
            </a:endParaRPr>
          </a:p>
          <a:p>
            <a:pPr marL="0" indent="0" algn="r">
              <a:buNone/>
            </a:pPr>
            <a:r>
              <a:rPr lang="ar-IQ" sz="2800" dirty="0">
                <a:solidFill>
                  <a:srgbClr val="212529"/>
                </a:solidFill>
                <a:latin typeface="Times New Roman" panose="02020603050405020304" pitchFamily="18" charset="0"/>
                <a:cs typeface="Times New Roman" panose="02020603050405020304" pitchFamily="18" charset="0"/>
              </a:rPr>
              <a:t>الجهل بأخطار استعمال المخدر.</a:t>
            </a:r>
          </a:p>
          <a:p>
            <a:pPr marL="0" indent="0" algn="r">
              <a:buNone/>
            </a:pPr>
            <a:r>
              <a:rPr lang="ar-IQ" sz="2800" dirty="0">
                <a:solidFill>
                  <a:srgbClr val="212529"/>
                </a:solidFill>
                <a:latin typeface="Times New Roman" panose="02020603050405020304" pitchFamily="18" charset="0"/>
                <a:cs typeface="Times New Roman" panose="02020603050405020304" pitchFamily="18" charset="0"/>
              </a:rPr>
              <a:t>ضعف الوازع الديني، والتنشئة الاجتماعية غير السليمة.</a:t>
            </a:r>
          </a:p>
          <a:p>
            <a:pPr marL="0" indent="0" algn="r">
              <a:buNone/>
            </a:pPr>
            <a:r>
              <a:rPr lang="ar-IQ" sz="2800" dirty="0">
                <a:solidFill>
                  <a:srgbClr val="212529"/>
                </a:solidFill>
                <a:latin typeface="Times New Roman" panose="02020603050405020304" pitchFamily="18" charset="0"/>
                <a:cs typeface="Times New Roman" panose="02020603050405020304" pitchFamily="18" charset="0"/>
              </a:rPr>
              <a:t>التفكك الأسري.</a:t>
            </a:r>
          </a:p>
          <a:p>
            <a:pPr marL="0" indent="0" algn="r">
              <a:buNone/>
            </a:pPr>
            <a:r>
              <a:rPr lang="ar-IQ" sz="2800" dirty="0">
                <a:solidFill>
                  <a:srgbClr val="212529"/>
                </a:solidFill>
                <a:latin typeface="Times New Roman" panose="02020603050405020304" pitchFamily="18" charset="0"/>
                <a:cs typeface="Times New Roman" panose="02020603050405020304" pitchFamily="18" charset="0"/>
              </a:rPr>
              <a:t>الفقر والجهل والأمية .</a:t>
            </a:r>
          </a:p>
          <a:p>
            <a:pPr marL="0" indent="0" algn="r">
              <a:buNone/>
            </a:pPr>
            <a:r>
              <a:rPr lang="ar-IQ" sz="2800" dirty="0">
                <a:solidFill>
                  <a:srgbClr val="212529"/>
                </a:solidFill>
                <a:latin typeface="Times New Roman" panose="02020603050405020304" pitchFamily="18" charset="0"/>
                <a:cs typeface="Times New Roman" panose="02020603050405020304" pitchFamily="18" charset="0"/>
              </a:rPr>
              <a:t>الثراء الفاحش والتبذير دون حساب.</a:t>
            </a:r>
          </a:p>
          <a:p>
            <a:pPr marL="0" indent="0" algn="r">
              <a:buNone/>
            </a:pPr>
            <a:r>
              <a:rPr lang="ar-IQ" sz="2800" dirty="0">
                <a:solidFill>
                  <a:srgbClr val="212529"/>
                </a:solidFill>
                <a:latin typeface="Times New Roman" panose="02020603050405020304" pitchFamily="18" charset="0"/>
                <a:cs typeface="Times New Roman" panose="02020603050405020304" pitchFamily="18" charset="0"/>
              </a:rPr>
              <a:t>انشغال الوالدين عن الأبناء، وعدم وجود الرقابة والتوجيه.</a:t>
            </a:r>
          </a:p>
          <a:p>
            <a:pPr marL="0" indent="0" algn="r">
              <a:buNone/>
            </a:pPr>
            <a:r>
              <a:rPr lang="ar-IQ" sz="2800" dirty="0">
                <a:solidFill>
                  <a:srgbClr val="212529"/>
                </a:solidFill>
                <a:latin typeface="Times New Roman" panose="02020603050405020304" pitchFamily="18" charset="0"/>
                <a:cs typeface="Times New Roman" panose="02020603050405020304" pitchFamily="18" charset="0"/>
              </a:rPr>
              <a:t>عدم وجود الحوار بين أفراد العائلة.</a:t>
            </a:r>
          </a:p>
          <a:p>
            <a:pPr marL="0" indent="0" algn="r">
              <a:buNone/>
            </a:pPr>
            <a:r>
              <a:rPr lang="ar-IQ" sz="2800" dirty="0">
                <a:solidFill>
                  <a:srgbClr val="212529"/>
                </a:solidFill>
                <a:latin typeface="Times New Roman" panose="02020603050405020304" pitchFamily="18" charset="0"/>
                <a:cs typeface="Times New Roman" panose="02020603050405020304" pitchFamily="18" charset="0"/>
              </a:rPr>
              <a:t>مجالسة أو مصاحبة رفاق السوء.</a:t>
            </a:r>
          </a:p>
          <a:p>
            <a:pPr marL="0" indent="0" algn="r">
              <a:buNone/>
            </a:pPr>
            <a:r>
              <a:rPr lang="ar-IQ" sz="2800" dirty="0">
                <a:solidFill>
                  <a:srgbClr val="212529"/>
                </a:solidFill>
                <a:latin typeface="Times New Roman" panose="02020603050405020304" pitchFamily="18" charset="0"/>
                <a:cs typeface="Times New Roman" panose="02020603050405020304" pitchFamily="18" charset="0"/>
              </a:rPr>
              <a:t>البطالة والفراغ.</a:t>
            </a:r>
          </a:p>
          <a:p>
            <a:endParaRPr lang="en-US" dirty="0"/>
          </a:p>
        </p:txBody>
      </p:sp>
    </p:spTree>
    <p:extLst>
      <p:ext uri="{BB962C8B-B14F-4D97-AF65-F5344CB8AC3E}">
        <p14:creationId xmlns:p14="http://schemas.microsoft.com/office/powerpoint/2010/main" xmlns="" val="23162647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0069" y="276225"/>
            <a:ext cx="9479842" cy="6718030"/>
          </a:xfrm>
        </p:spPr>
        <p:txBody>
          <a:bodyPr>
            <a:normAutofit/>
          </a:bodyPr>
          <a:lstStyle/>
          <a:p>
            <a:pPr marL="0" indent="0" algn="r">
              <a:buNone/>
            </a:pPr>
            <a:r>
              <a:rPr lang="ar-IQ" sz="2400" dirty="0">
                <a:latin typeface="Times New Roman" panose="02020603050405020304" pitchFamily="18" charset="0"/>
                <a:cs typeface="Times New Roman" panose="02020603050405020304" pitchFamily="18" charset="0"/>
              </a:rPr>
              <a:t>علامات الشخص المدمن:</a:t>
            </a:r>
          </a:p>
          <a:p>
            <a:pPr marL="0" indent="0" algn="r">
              <a:buNone/>
            </a:pPr>
            <a:endParaRPr lang="ar-IQ" sz="2400" dirty="0">
              <a:latin typeface="Times New Roman" panose="02020603050405020304" pitchFamily="18" charset="0"/>
              <a:cs typeface="Times New Roman" panose="02020603050405020304" pitchFamily="18" charset="0"/>
            </a:endParaRPr>
          </a:p>
          <a:p>
            <a:pPr marL="0" indent="0" algn="r">
              <a:buNone/>
            </a:pPr>
            <a:r>
              <a:rPr lang="ar-IQ" sz="2400" dirty="0">
                <a:latin typeface="Times New Roman" panose="02020603050405020304" pitchFamily="18" charset="0"/>
                <a:cs typeface="Times New Roman" panose="02020603050405020304" pitchFamily="18" charset="0"/>
              </a:rPr>
              <a:t>التغير المفاجئ في نمط الحياة كالغياب المتكرر والانقطاع عن العمل أو الدراسة.</a:t>
            </a:r>
          </a:p>
          <a:p>
            <a:pPr marL="0" indent="0" algn="r">
              <a:buNone/>
            </a:pPr>
            <a:r>
              <a:rPr lang="ar-IQ" sz="2400" dirty="0">
                <a:latin typeface="Times New Roman" panose="02020603050405020304" pitchFamily="18" charset="0"/>
                <a:cs typeface="Times New Roman" panose="02020603050405020304" pitchFamily="18" charset="0"/>
              </a:rPr>
              <a:t>تدني المستوى الدراسي أو تدني أدائه في العمل.</a:t>
            </a:r>
          </a:p>
          <a:p>
            <a:pPr marL="0" indent="0" algn="r">
              <a:buNone/>
            </a:pPr>
            <a:r>
              <a:rPr lang="ar-IQ" sz="2400" dirty="0">
                <a:latin typeface="Times New Roman" panose="02020603050405020304" pitchFamily="18" charset="0"/>
                <a:cs typeface="Times New Roman" panose="02020603050405020304" pitchFamily="18" charset="0"/>
              </a:rPr>
              <a:t>الخروج من البيت لفترات طويلة والتأخر خارج البيت ليلًا.</a:t>
            </a:r>
          </a:p>
          <a:p>
            <a:pPr marL="0" indent="0" algn="r">
              <a:buNone/>
            </a:pPr>
            <a:r>
              <a:rPr lang="ar-IQ" sz="2400" dirty="0">
                <a:latin typeface="Times New Roman" panose="02020603050405020304" pitchFamily="18" charset="0"/>
                <a:cs typeface="Times New Roman" panose="02020603050405020304" pitchFamily="18" charset="0"/>
              </a:rPr>
              <a:t>التعامل بسرية فيما يتعلق بخصوصياته.</a:t>
            </a:r>
          </a:p>
          <a:p>
            <a:pPr marL="0" indent="0" algn="r">
              <a:buNone/>
            </a:pPr>
            <a:r>
              <a:rPr lang="ar-IQ" sz="2400" dirty="0">
                <a:latin typeface="Times New Roman" panose="02020603050405020304" pitchFamily="18" charset="0"/>
                <a:cs typeface="Times New Roman" panose="02020603050405020304" pitchFamily="18" charset="0"/>
              </a:rPr>
              <a:t>تقلب المزاج وعدم الاهتمام بالمظهر.</a:t>
            </a:r>
          </a:p>
          <a:p>
            <a:pPr marL="0" indent="0" algn="r">
              <a:buNone/>
            </a:pPr>
            <a:r>
              <a:rPr lang="ar-IQ" sz="2400" dirty="0">
                <a:latin typeface="Times New Roman" panose="02020603050405020304" pitchFamily="18" charset="0"/>
                <a:cs typeface="Times New Roman" panose="02020603050405020304" pitchFamily="18" charset="0"/>
              </a:rPr>
              <a:t>الغضب لأتفه الأسباب.</a:t>
            </a:r>
          </a:p>
          <a:p>
            <a:pPr marL="0" indent="0" algn="r">
              <a:buNone/>
            </a:pPr>
            <a:r>
              <a:rPr lang="ar-IQ" sz="2400" dirty="0">
                <a:latin typeface="Times New Roman" panose="02020603050405020304" pitchFamily="18" charset="0"/>
                <a:cs typeface="Times New Roman" panose="02020603050405020304" pitchFamily="18" charset="0"/>
              </a:rPr>
              <a:t>التهرب من تحمل المسؤولية واللامبالاة.</a:t>
            </a:r>
          </a:p>
          <a:p>
            <a:pPr marL="0" indent="0" algn="r">
              <a:buNone/>
            </a:pPr>
            <a:r>
              <a:rPr lang="ar-IQ" sz="2400" dirty="0">
                <a:latin typeface="Times New Roman" panose="02020603050405020304" pitchFamily="18" charset="0"/>
                <a:cs typeface="Times New Roman" panose="02020603050405020304" pitchFamily="18" charset="0"/>
              </a:rPr>
              <a:t>الإسراف وزيادة الطلب على النقود.</a:t>
            </a:r>
          </a:p>
          <a:p>
            <a:pPr marL="0" indent="0" algn="r">
              <a:buNone/>
            </a:pPr>
            <a:r>
              <a:rPr lang="ar-IQ" sz="2400" dirty="0">
                <a:latin typeface="Times New Roman" panose="02020603050405020304" pitchFamily="18" charset="0"/>
                <a:cs typeface="Times New Roman" panose="02020603050405020304" pitchFamily="18" charset="0"/>
              </a:rPr>
              <a:t>تغيير مجموعة الأصدقاء والانضمام إلى "شلة" جديدة.</a:t>
            </a:r>
          </a:p>
          <a:p>
            <a:pPr marL="0" indent="0" algn="r">
              <a:buNone/>
            </a:pPr>
            <a:r>
              <a:rPr lang="ar-IQ" sz="2400" dirty="0">
                <a:latin typeface="Times New Roman" panose="02020603050405020304" pitchFamily="18" charset="0"/>
                <a:cs typeface="Times New Roman" panose="02020603050405020304" pitchFamily="18" charset="0"/>
              </a:rPr>
              <a:t>الميل إلى الانطواء والوحدة.</a:t>
            </a:r>
          </a:p>
          <a:p>
            <a:pPr marL="0" indent="0" algn="r">
              <a:buNone/>
            </a:pPr>
            <a:r>
              <a:rPr lang="ar-IQ" sz="2400" dirty="0">
                <a:latin typeface="Times New Roman" panose="02020603050405020304" pitchFamily="18" charset="0"/>
                <a:cs typeface="Times New Roman" panose="02020603050405020304" pitchFamily="18" charset="0"/>
              </a:rPr>
              <a:t>فقدان الوزن الملحوظ نتيجة فقدان الشهية.</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7284810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6919" y="352425"/>
            <a:ext cx="9479842" cy="6309855"/>
          </a:xfrm>
        </p:spPr>
        <p:txBody>
          <a:bodyPr>
            <a:normAutofit/>
          </a:bodyPr>
          <a:lstStyle/>
          <a:p>
            <a:pPr marL="0" indent="0" algn="r">
              <a:buNone/>
            </a:pPr>
            <a:r>
              <a:rPr lang="ar-IQ" sz="2400" dirty="0">
                <a:latin typeface="Times New Roman" panose="02020603050405020304" pitchFamily="18" charset="0"/>
                <a:cs typeface="Times New Roman" panose="02020603050405020304" pitchFamily="18" charset="0"/>
              </a:rPr>
              <a:t>أنواع المخدرات:</a:t>
            </a:r>
          </a:p>
          <a:p>
            <a:pPr marL="0" indent="0" algn="r">
              <a:buNone/>
            </a:pPr>
            <a:r>
              <a:rPr lang="ar-IQ" sz="2400" dirty="0">
                <a:latin typeface="Times New Roman" panose="02020603050405020304" pitchFamily="18" charset="0"/>
                <a:cs typeface="Times New Roman" panose="02020603050405020304" pitchFamily="18" charset="0"/>
              </a:rPr>
              <a:t>تختلف أنواع المخدرات وأشكالها حسب طريقة تصنيفها؛ فبعضها يصنف على أساس تأثيرها، وبعضها الآخر يصنف على أساس طرق إنتاجها أو حسب لونها، وربما بحسب الاعتماد (الإدمان) النفسي والعضوي.</a:t>
            </a:r>
          </a:p>
          <a:p>
            <a:pPr marL="0" indent="0" algn="r">
              <a:buNone/>
            </a:pPr>
            <a:r>
              <a:rPr lang="ar-IQ" sz="2400" dirty="0">
                <a:latin typeface="Times New Roman" panose="02020603050405020304" pitchFamily="18" charset="0"/>
                <a:cs typeface="Times New Roman" panose="02020603050405020304" pitchFamily="18" charset="0"/>
              </a:rPr>
              <a:t>وتتفاوت أنواع المواد المخدرة في درجة تأثيرها وطريقة عملها على الجهاز العصبي للإنسان، مثل:</a:t>
            </a:r>
          </a:p>
          <a:p>
            <a:pPr marL="0" indent="0" algn="r">
              <a:buNone/>
            </a:pPr>
            <a:endParaRPr lang="ar-IQ" sz="2400" dirty="0">
              <a:latin typeface="Times New Roman" panose="02020603050405020304" pitchFamily="18" charset="0"/>
              <a:cs typeface="Times New Roman" panose="02020603050405020304" pitchFamily="18" charset="0"/>
            </a:endParaRPr>
          </a:p>
          <a:p>
            <a:pPr marL="0" indent="0" algn="r">
              <a:buNone/>
            </a:pPr>
            <a:r>
              <a:rPr lang="ar-IQ" sz="2400" dirty="0">
                <a:latin typeface="Times New Roman" panose="02020603050405020304" pitchFamily="18" charset="0"/>
                <a:cs typeface="Times New Roman" panose="02020603050405020304" pitchFamily="18" charset="0"/>
              </a:rPr>
              <a:t>الحشيش والماريجوانا.</a:t>
            </a:r>
          </a:p>
          <a:p>
            <a:pPr marL="0" indent="0" algn="r">
              <a:buNone/>
            </a:pPr>
            <a:r>
              <a:rPr lang="ar-IQ" sz="2400" dirty="0">
                <a:latin typeface="Times New Roman" panose="02020603050405020304" pitchFamily="18" charset="0"/>
                <a:cs typeface="Times New Roman" panose="02020603050405020304" pitchFamily="18" charset="0"/>
              </a:rPr>
              <a:t>المخدرات المهدئة.</a:t>
            </a:r>
          </a:p>
          <a:p>
            <a:pPr marL="0" indent="0" algn="r">
              <a:buNone/>
            </a:pPr>
            <a:r>
              <a:rPr lang="ar-IQ" sz="2400" dirty="0">
                <a:latin typeface="Times New Roman" panose="02020603050405020304" pitchFamily="18" charset="0"/>
                <a:cs typeface="Times New Roman" panose="02020603050405020304" pitchFamily="18" charset="0"/>
              </a:rPr>
              <a:t>المخدرات المنشطة مثل: الكوكايين.</a:t>
            </a:r>
          </a:p>
          <a:p>
            <a:pPr marL="0" indent="0" algn="r">
              <a:buNone/>
            </a:pPr>
            <a:r>
              <a:rPr lang="ar-IQ" sz="2400" dirty="0">
                <a:latin typeface="Times New Roman" panose="02020603050405020304" pitchFamily="18" charset="0"/>
                <a:cs typeface="Times New Roman" panose="02020603050405020304" pitchFamily="18" charset="0"/>
              </a:rPr>
              <a:t>المواد المهلوسة مثل (إل. إس. د) .</a:t>
            </a:r>
          </a:p>
          <a:p>
            <a:pPr marL="0" indent="0" algn="r">
              <a:buNone/>
            </a:pPr>
            <a:r>
              <a:rPr lang="ar-IQ" sz="2400" dirty="0">
                <a:latin typeface="Times New Roman" panose="02020603050405020304" pitchFamily="18" charset="0"/>
                <a:cs typeface="Times New Roman" panose="02020603050405020304" pitchFamily="18" charset="0"/>
              </a:rPr>
              <a:t>المواد المستنشقة (العطرية) مثل الصمغ.</a:t>
            </a:r>
          </a:p>
          <a:p>
            <a:pPr marL="0" indent="0" algn="r">
              <a:buNone/>
            </a:pPr>
            <a:r>
              <a:rPr lang="ar-IQ" sz="2400" dirty="0">
                <a:latin typeface="Times New Roman" panose="02020603050405020304" pitchFamily="18" charset="0"/>
                <a:cs typeface="Times New Roman" panose="02020603050405020304" pitchFamily="18" charset="0"/>
              </a:rPr>
              <a:t>المسكنات والمهدئات الطبية مثل المورفين.</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376569459"/>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0B5AB586-D108-4FC1-8368-649FE654B894}"/>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2780</TotalTime>
  <Words>2079</Words>
  <Application>Microsoft Office PowerPoint</Application>
  <PresentationFormat>Custom</PresentationFormat>
  <Paragraphs>250</Paragraphs>
  <Slides>44</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44</vt:i4>
      </vt:variant>
    </vt:vector>
  </HeadingPairs>
  <TitlesOfParts>
    <vt:vector size="55" baseType="lpstr">
      <vt:lpstr>Arial</vt:lpstr>
      <vt:lpstr>Arabic Typesetting</vt:lpstr>
      <vt:lpstr>Cairo</vt:lpstr>
      <vt:lpstr>Wingdings 3</vt:lpstr>
      <vt:lpstr>Tahoma</vt:lpstr>
      <vt:lpstr>Sakkal Majalla</vt:lpstr>
      <vt:lpstr>Times New Roman</vt:lpstr>
      <vt:lpstr>Trebuchet MS</vt:lpstr>
      <vt:lpstr>system-ui</vt:lpstr>
      <vt:lpstr>Simplified Arabic</vt:lpstr>
      <vt:lpstr>Facet</vt:lpstr>
      <vt:lpstr>Slide 1</vt:lpstr>
      <vt:lpstr>Slide 2</vt:lpstr>
      <vt:lpstr>الهدف:</vt:lpstr>
      <vt:lpstr>المقدمة:</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safaa</dc:creator>
  <cp:lastModifiedBy>presarioCQ57</cp:lastModifiedBy>
  <cp:revision>71</cp:revision>
  <cp:lastPrinted>2019-03-28T06:26:12Z</cp:lastPrinted>
  <dcterms:modified xsi:type="dcterms:W3CDTF">2025-04-26T19:34:34Z</dcterms:modified>
</cp:coreProperties>
</file>