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3" r:id="rId1"/>
  </p:sldMasterIdLst>
  <p:sldIdLst>
    <p:sldId id="256" r:id="rId2"/>
    <p:sldId id="257" r:id="rId3"/>
    <p:sldId id="264" r:id="rId4"/>
    <p:sldId id="265" r:id="rId5"/>
    <p:sldId id="258" r:id="rId6"/>
    <p:sldId id="267" r:id="rId7"/>
    <p:sldId id="266" r:id="rId8"/>
    <p:sldId id="268" r:id="rId9"/>
    <p:sldId id="270" r:id="rId10"/>
    <p:sldId id="269" r:id="rId11"/>
    <p:sldId id="259" r:id="rId12"/>
    <p:sldId id="271" r:id="rId13"/>
    <p:sldId id="272" r:id="rId14"/>
    <p:sldId id="275" r:id="rId15"/>
    <p:sldId id="260" r:id="rId16"/>
    <p:sldId id="273" r:id="rId17"/>
    <p:sldId id="274" r:id="rId18"/>
    <p:sldId id="261" r:id="rId19"/>
    <p:sldId id="277" r:id="rId20"/>
    <p:sldId id="278" r:id="rId21"/>
    <p:sldId id="279" r:id="rId22"/>
    <p:sldId id="262" r:id="rId23"/>
    <p:sldId id="280" r:id="rId24"/>
    <p:sldId id="281" r:id="rId25"/>
    <p:sldId id="282" r:id="rId26"/>
    <p:sldId id="263" r:id="rId27"/>
    <p:sldId id="287" r:id="rId28"/>
    <p:sldId id="284" r:id="rId29"/>
    <p:sldId id="285" r:id="rId30"/>
    <p:sldId id="286" r:id="rId31"/>
    <p:sldId id="288"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5BCAD085-E8A6-8845-BD4E-CB4CCA059FC4}" type="datetimeFigureOut">
              <a:rPr lang="en-US" smtClean="0"/>
              <a:t>3/19/2025</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C1FF6DA9-008F-8B48-92A6-B652298478BF}" type="slidenum">
              <a:rPr lang="en-US" smtClean="0"/>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8078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586048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5739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4531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094288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8095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958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0439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5656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56096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9278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27385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3/19/2025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68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3/19/2025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4313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3/19/2025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375497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4876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53109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BCAD085-E8A6-8845-BD4E-CB4CCA059FC4}" type="datetimeFigureOut">
              <a:rPr lang="en-US" smtClean="0"/>
              <a:t>3/19/2025</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46127135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2281" y="1811863"/>
            <a:ext cx="5558519" cy="1515533"/>
          </a:xfrm>
        </p:spPr>
        <p:txBody>
          <a:bodyPr>
            <a:noAutofit/>
          </a:bodyPr>
          <a:lstStyle/>
          <a:p>
            <a:pPr algn="ctr"/>
            <a:r>
              <a:rPr sz="4000" b="1" dirty="0"/>
              <a:t>Genetics and Intelligence Differences</a:t>
            </a:r>
          </a:p>
        </p:txBody>
      </p:sp>
      <p:sp>
        <p:nvSpPr>
          <p:cNvPr id="3" name="Subtitle 2"/>
          <p:cNvSpPr>
            <a:spLocks noGrp="1"/>
          </p:cNvSpPr>
          <p:nvPr>
            <p:ph type="subTitle" idx="1"/>
          </p:nvPr>
        </p:nvSpPr>
        <p:spPr/>
        <p:txBody>
          <a:bodyPr/>
          <a:lstStyle/>
          <a:p>
            <a:pPr algn="ctr"/>
            <a:r>
              <a:rPr lang="en-GB" b="1" dirty="0"/>
              <a:t>By</a:t>
            </a:r>
          </a:p>
          <a:p>
            <a:pPr algn="ctr"/>
            <a:r>
              <a:rPr lang="en-GB" b="1" dirty="0"/>
              <a:t>Dr.Sanaa Jasim Kadhim</a:t>
            </a:r>
            <a:endParaRPr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704282" y="1276865"/>
            <a:ext cx="5425576" cy="4069182"/>
          </a:xfrm>
          <a:prstGeom prst="rect">
            <a:avLst/>
          </a:prstGeom>
        </p:spPr>
      </p:pic>
    </p:spTree>
    <p:extLst>
      <p:ext uri="{BB962C8B-B14F-4D97-AF65-F5344CB8AC3E}">
        <p14:creationId xmlns:p14="http://schemas.microsoft.com/office/powerpoint/2010/main" val="2766729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2800" b="1" dirty="0"/>
              <a:t>1. Major Genes Linked to Intelligence</a:t>
            </a:r>
            <a:endParaRPr sz="2800" b="1" dirty="0"/>
          </a:p>
        </p:txBody>
      </p:sp>
      <p:sp>
        <p:nvSpPr>
          <p:cNvPr id="3" name="Content Placeholder 2"/>
          <p:cNvSpPr>
            <a:spLocks noGrp="1"/>
          </p:cNvSpPr>
          <p:nvPr>
            <p:ph idx="1"/>
          </p:nvPr>
        </p:nvSpPr>
        <p:spPr/>
        <p:txBody>
          <a:bodyPr>
            <a:normAutofit fontScale="85000" lnSpcReduction="10000"/>
          </a:bodyPr>
          <a:lstStyle/>
          <a:p>
            <a:r>
              <a:rPr dirty="0"/>
              <a:t>- **CHRM2**: Plays a role in brain development and cognitive performance.</a:t>
            </a:r>
          </a:p>
          <a:p>
            <a:r>
              <a:rPr dirty="0"/>
              <a:t>- **HMGA2**: Associated with brain size; certain variants of this gene have been linked to higher IQ levels.</a:t>
            </a:r>
          </a:p>
          <a:p>
            <a:r>
              <a:rPr dirty="0"/>
              <a:t>- **NRG1**: Influences neural connections, impacting information processing speed.</a:t>
            </a:r>
          </a:p>
          <a:p>
            <a:r>
              <a:rPr dirty="0"/>
              <a:t>- **KIBRA**: Linked to long-term memory and learning ability.</a:t>
            </a:r>
          </a:p>
          <a:p>
            <a:r>
              <a:rPr dirty="0"/>
              <a:t>- **BDNF (Brain-Derived Neurotrophic Factor)**: Supports neuron growth and enhances cognitive functions.</a:t>
            </a:r>
          </a:p>
          <a:p>
            <a:endParaRPr dirty="0"/>
          </a:p>
          <a:p>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3200" b="1" dirty="0"/>
              <a:t>2. How Do Genes Influence Intelligence?</a:t>
            </a:r>
            <a:br>
              <a:rPr lang="en-GB" sz="3200" b="1" dirty="0"/>
            </a:br>
            <a:endParaRPr lang="en-GB" sz="3200" b="1" dirty="0"/>
          </a:p>
        </p:txBody>
      </p:sp>
      <p:sp>
        <p:nvSpPr>
          <p:cNvPr id="3" name="Content Placeholder 2"/>
          <p:cNvSpPr>
            <a:spLocks noGrp="1"/>
          </p:cNvSpPr>
          <p:nvPr>
            <p:ph idx="1"/>
          </p:nvPr>
        </p:nvSpPr>
        <p:spPr/>
        <p:txBody>
          <a:bodyPr>
            <a:normAutofit fontScale="92500" lnSpcReduction="10000"/>
          </a:bodyPr>
          <a:lstStyle/>
          <a:p>
            <a:r>
              <a:rPr lang="en-GB" dirty="0"/>
              <a:t>- Genes shape **the neural structure of the brain**, influencing the speed and efficiency of information processing.</a:t>
            </a:r>
          </a:p>
          <a:p>
            <a:r>
              <a:rPr lang="en-GB" dirty="0"/>
              <a:t>- They contribute to **the development of the cerebral cortex**, particularly regions responsible for abstract thinking and problem-solving.</a:t>
            </a:r>
          </a:p>
          <a:p>
            <a:r>
              <a:rPr lang="en-GB" dirty="0"/>
              <a:t>- Some genes regulate **the production of neurotransmitters**, such as **dopamine**, which plays a role in attention and memory enhancement.</a:t>
            </a:r>
          </a:p>
          <a:p>
            <a:endParaRPr lang="en-GB" dirty="0"/>
          </a:p>
        </p:txBody>
      </p:sp>
    </p:spTree>
    <p:extLst>
      <p:ext uri="{BB962C8B-B14F-4D97-AF65-F5344CB8AC3E}">
        <p14:creationId xmlns:p14="http://schemas.microsoft.com/office/powerpoint/2010/main" val="3007649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100" b="1" dirty="0"/>
              <a:t/>
            </a:r>
            <a:br>
              <a:rPr lang="en-GB" sz="3100" b="1" dirty="0"/>
            </a:br>
            <a:r>
              <a:rPr lang="en-GB" sz="3100" b="1" dirty="0"/>
              <a:t>3. The Interaction Between Genes and Environment</a:t>
            </a:r>
            <a:br>
              <a:rPr lang="en-GB" sz="3100" b="1" dirty="0"/>
            </a:br>
            <a:endParaRPr lang="en-GB" b="1" dirty="0"/>
          </a:p>
        </p:txBody>
      </p:sp>
      <p:sp>
        <p:nvSpPr>
          <p:cNvPr id="3" name="Content Placeholder 2"/>
          <p:cNvSpPr>
            <a:spLocks noGrp="1"/>
          </p:cNvSpPr>
          <p:nvPr>
            <p:ph idx="1"/>
          </p:nvPr>
        </p:nvSpPr>
        <p:spPr/>
        <p:txBody>
          <a:bodyPr>
            <a:normAutofit fontScale="92500" lnSpcReduction="10000"/>
          </a:bodyPr>
          <a:lstStyle/>
          <a:p>
            <a:r>
              <a:rPr lang="en-GB" dirty="0"/>
              <a:t>- Although genes provide the **neurological foundation for intelligence**, **environmental factors can enhance or suppress their effects**.</a:t>
            </a:r>
          </a:p>
          <a:p>
            <a:r>
              <a:rPr lang="en-GB" dirty="0"/>
              <a:t>- **Education, cognitive training, and proper nutrition** can boost intelligence even for individuals with lower genetic predisposition.</a:t>
            </a:r>
          </a:p>
          <a:p>
            <a:r>
              <a:rPr lang="en-GB" dirty="0"/>
              <a:t>- Studies show that individuals with intelligence-enhancing genetic variants may not exhibit high cognitive abilities if raised in impoverished environments.</a:t>
            </a:r>
          </a:p>
          <a:p>
            <a:endParaRPr lang="en-GB" dirty="0"/>
          </a:p>
        </p:txBody>
      </p:sp>
    </p:spTree>
    <p:extLst>
      <p:ext uri="{BB962C8B-B14F-4D97-AF65-F5344CB8AC3E}">
        <p14:creationId xmlns:p14="http://schemas.microsoft.com/office/powerpoint/2010/main" val="298999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5148" y="2538191"/>
            <a:ext cx="6798734" cy="1303867"/>
          </a:xfrm>
        </p:spPr>
        <p:txBody>
          <a:bodyPr>
            <a:noAutofit/>
          </a:bodyPr>
          <a:lstStyle/>
          <a:p>
            <a:r>
              <a:rPr lang="en-GB" sz="2800" b="1" dirty="0"/>
              <a:t>The Role of Genetic Modifications and Mutations in Intelligence**</a:t>
            </a:r>
            <a:br>
              <a:rPr lang="en-GB" sz="2800" b="1" dirty="0"/>
            </a:br>
            <a:endParaRPr lang="en-GB" sz="2800" b="1" dirty="0"/>
          </a:p>
        </p:txBody>
      </p:sp>
    </p:spTree>
    <p:extLst>
      <p:ext uri="{BB962C8B-B14F-4D97-AF65-F5344CB8AC3E}">
        <p14:creationId xmlns:p14="http://schemas.microsoft.com/office/powerpoint/2010/main" val="3601141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100" b="1" dirty="0"/>
              <a:t/>
            </a:r>
            <a:br>
              <a:rPr lang="en-GB" sz="3100" b="1" dirty="0"/>
            </a:br>
            <a:r>
              <a:rPr lang="en-GB" sz="3600" b="1" dirty="0"/>
              <a:t>1. What Are Genetic Modifications?</a:t>
            </a:r>
            <a:endParaRPr sz="3600" b="1" dirty="0"/>
          </a:p>
        </p:txBody>
      </p:sp>
      <p:sp>
        <p:nvSpPr>
          <p:cNvPr id="3" name="Content Placeholder 2"/>
          <p:cNvSpPr>
            <a:spLocks noGrp="1"/>
          </p:cNvSpPr>
          <p:nvPr>
            <p:ph idx="1"/>
          </p:nvPr>
        </p:nvSpPr>
        <p:spPr/>
        <p:txBody>
          <a:bodyPr>
            <a:normAutofit fontScale="92500" lnSpcReduction="10000"/>
          </a:bodyPr>
          <a:lstStyle/>
          <a:p>
            <a:endParaRPr dirty="0"/>
          </a:p>
          <a:p>
            <a:r>
              <a:rPr dirty="0"/>
              <a:t>- Genetic modifications refer to changes in DNA that may occur naturally or through scientific intervention.</a:t>
            </a:r>
          </a:p>
          <a:p>
            <a:r>
              <a:rPr dirty="0"/>
              <a:t>- Some modifications enhance neural functions, potentially leading to **improved memory, faster information processing, and analytical thinking**.</a:t>
            </a:r>
          </a:p>
          <a:p>
            <a:r>
              <a:rPr dirty="0"/>
              <a:t>- These modifications can be **positive** (enhancing cognitive performance) or **negative** (causing cognitive disorders such as autism or learning difficulties).</a:t>
            </a:r>
          </a:p>
          <a:p>
            <a:endParaRPr dirty="0"/>
          </a:p>
          <a:p>
            <a:endParaRPr dirty="0"/>
          </a:p>
          <a:p>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b="1" dirty="0"/>
              <a:t>2. Genetic Mutations and Their Impact on Intelligence</a:t>
            </a:r>
            <a:br>
              <a:rPr lang="en-GB" sz="2800" b="1" dirty="0"/>
            </a:br>
            <a:endParaRPr lang="en-GB" sz="2800" b="1" dirty="0"/>
          </a:p>
        </p:txBody>
      </p:sp>
      <p:sp>
        <p:nvSpPr>
          <p:cNvPr id="3" name="Content Placeholder 2"/>
          <p:cNvSpPr>
            <a:spLocks noGrp="1"/>
          </p:cNvSpPr>
          <p:nvPr>
            <p:ph idx="1"/>
          </p:nvPr>
        </p:nvSpPr>
        <p:spPr/>
        <p:txBody>
          <a:bodyPr>
            <a:normAutofit lnSpcReduction="10000"/>
          </a:bodyPr>
          <a:lstStyle/>
          <a:p>
            <a:r>
              <a:rPr lang="en-GB" dirty="0"/>
              <a:t>- Genetic mutations are **random changes** in genes that can influence brain development and cognitive abilities.</a:t>
            </a:r>
          </a:p>
          <a:p>
            <a:r>
              <a:rPr lang="en-GB" dirty="0"/>
              <a:t>- Some beneficial mutations may contribute to improved **neuroplasticity**, enhancing the brain’s ability to learn and adapt.</a:t>
            </a:r>
          </a:p>
          <a:p>
            <a:r>
              <a:rPr lang="en-GB" dirty="0"/>
              <a:t>- On the other hand, certain mutations are linked to neurological disorders such as **Down syndrome, ADHD, and autism**, affecting intelligence levels.</a:t>
            </a:r>
          </a:p>
        </p:txBody>
      </p:sp>
    </p:spTree>
    <p:extLst>
      <p:ext uri="{BB962C8B-B14F-4D97-AF65-F5344CB8AC3E}">
        <p14:creationId xmlns:p14="http://schemas.microsoft.com/office/powerpoint/2010/main" val="903229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a:t>3. Genetic Engineering and Future Genetic Enhancements</a:t>
            </a:r>
            <a:br>
              <a:rPr lang="en-GB" sz="3200" b="1" dirty="0"/>
            </a:br>
            <a:endParaRPr lang="en-GB" sz="3200" b="1" dirty="0"/>
          </a:p>
        </p:txBody>
      </p:sp>
      <p:sp>
        <p:nvSpPr>
          <p:cNvPr id="3" name="Content Placeholder 2"/>
          <p:cNvSpPr>
            <a:spLocks noGrp="1"/>
          </p:cNvSpPr>
          <p:nvPr>
            <p:ph idx="1"/>
          </p:nvPr>
        </p:nvSpPr>
        <p:spPr/>
        <p:txBody>
          <a:bodyPr>
            <a:normAutofit fontScale="92500" lnSpcReduction="10000"/>
          </a:bodyPr>
          <a:lstStyle/>
          <a:p>
            <a:r>
              <a:rPr lang="en-GB" dirty="0"/>
              <a:t>- With advancements in technology, scientists are now capable of **modifying genes** using tools like **CRISPR** to precisely alter DNA sequences.</a:t>
            </a:r>
          </a:p>
          <a:p>
            <a:r>
              <a:rPr lang="en-GB" dirty="0"/>
              <a:t>- In the future, this technology may allow for **artificial intelligence enhancement**, though ethical and legal concerns remain a significant challenge.</a:t>
            </a:r>
          </a:p>
          <a:p>
            <a:r>
              <a:rPr lang="en-GB" dirty="0"/>
              <a:t>- Research is ongoing to determine whether **genetic enhancement of intelligence** can be achieved safely without unintended consequences.</a:t>
            </a:r>
          </a:p>
          <a:p>
            <a:endParaRPr lang="en-GB" dirty="0"/>
          </a:p>
        </p:txBody>
      </p:sp>
    </p:spTree>
    <p:extLst>
      <p:ext uri="{BB962C8B-B14F-4D97-AF65-F5344CB8AC3E}">
        <p14:creationId xmlns:p14="http://schemas.microsoft.com/office/powerpoint/2010/main" val="2256227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434" y="2490135"/>
            <a:ext cx="6798734" cy="1303867"/>
          </a:xfrm>
        </p:spPr>
        <p:txBody>
          <a:bodyPr>
            <a:normAutofit fontScale="90000"/>
          </a:bodyPr>
          <a:lstStyle/>
          <a:p>
            <a:r>
              <a:rPr lang="en-GB" sz="3100" b="1" dirty="0"/>
              <a:t/>
            </a:r>
            <a:br>
              <a:rPr lang="en-GB" sz="3100" b="1" dirty="0"/>
            </a:br>
            <a:r>
              <a:rPr lang="en-GB" sz="3100" b="1" dirty="0"/>
              <a:t>How Do Genes Interact with the Environment to Shape Intelligence?</a:t>
            </a:r>
            <a:br>
              <a:rPr lang="en-GB" sz="3100" b="1" dirty="0"/>
            </a:br>
            <a:r>
              <a:rPr lang="en-GB" sz="3100" b="1" dirty="0"/>
              <a:t/>
            </a:r>
            <a:br>
              <a:rPr lang="en-GB" sz="3100" b="1" dirty="0"/>
            </a:br>
            <a:endParaRPr b="1" dirty="0"/>
          </a:p>
        </p:txBody>
      </p:sp>
      <p:sp>
        <p:nvSpPr>
          <p:cNvPr id="3" name="Content Placeholder 2"/>
          <p:cNvSpPr>
            <a:spLocks noGrp="1"/>
          </p:cNvSpPr>
          <p:nvPr>
            <p:ph idx="1"/>
          </p:nvPr>
        </p:nvSpPr>
        <p:spPr/>
        <p:txBody>
          <a:bodyPr>
            <a:normAutofit/>
          </a:bodyPr>
          <a:lstStyle/>
          <a:p>
            <a:endParaRPr dirty="0"/>
          </a:p>
          <a:p>
            <a:endParaRPr dirty="0"/>
          </a:p>
          <a:p>
            <a:endParaRPr dirty="0"/>
          </a:p>
          <a:p>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a:t/>
            </a:r>
            <a:br>
              <a:rPr lang="en-GB" sz="3200" b="1" dirty="0"/>
            </a:br>
            <a:r>
              <a:rPr lang="en-GB" sz="3200" b="1" dirty="0"/>
              <a:t>1. The Impact of Nutrition on Intelligence</a:t>
            </a:r>
            <a:br>
              <a:rPr lang="en-GB" sz="3200" b="1" dirty="0"/>
            </a:br>
            <a:endParaRPr lang="en-GB" sz="3200" b="1" dirty="0"/>
          </a:p>
        </p:txBody>
      </p:sp>
      <p:sp>
        <p:nvSpPr>
          <p:cNvPr id="3" name="Content Placeholder 2"/>
          <p:cNvSpPr>
            <a:spLocks noGrp="1"/>
          </p:cNvSpPr>
          <p:nvPr>
            <p:ph idx="1"/>
          </p:nvPr>
        </p:nvSpPr>
        <p:spPr/>
        <p:txBody>
          <a:bodyPr>
            <a:normAutofit/>
          </a:bodyPr>
          <a:lstStyle/>
          <a:p>
            <a:r>
              <a:rPr lang="en-GB" dirty="0"/>
              <a:t>- The brain requires essential nutrients such as omega-3 fatty acids, vitamins, and minerals for optimal function.</a:t>
            </a:r>
          </a:p>
          <a:p>
            <a:r>
              <a:rPr lang="en-GB" dirty="0"/>
              <a:t>- Malnutrition during early development can result in cognitive delays and reduced learning abilities.</a:t>
            </a:r>
          </a:p>
          <a:p>
            <a:r>
              <a:rPr lang="en-GB" dirty="0"/>
              <a:t>- Research indicates that children with a well-balanced diet exhibit better focus and creative thinking skills.</a:t>
            </a:r>
          </a:p>
        </p:txBody>
      </p:sp>
    </p:spTree>
    <p:extLst>
      <p:ext uri="{BB962C8B-B14F-4D97-AF65-F5344CB8AC3E}">
        <p14:creationId xmlns:p14="http://schemas.microsoft.com/office/powerpoint/2010/main" val="469976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Introduction</a:t>
            </a:r>
          </a:p>
        </p:txBody>
      </p:sp>
      <p:sp>
        <p:nvSpPr>
          <p:cNvPr id="3" name="Content Placeholder 2"/>
          <p:cNvSpPr>
            <a:spLocks noGrp="1"/>
          </p:cNvSpPr>
          <p:nvPr>
            <p:ph idx="1"/>
          </p:nvPr>
        </p:nvSpPr>
        <p:spPr/>
        <p:txBody>
          <a:bodyPr>
            <a:normAutofit fontScale="40000" lnSpcReduction="20000"/>
          </a:bodyPr>
          <a:lstStyle/>
          <a:p>
            <a:r>
              <a:rPr sz="3400" b="1" dirty="0"/>
              <a:t>Intelligence is the ability to learn, understand, think logically, and solve problems. The definition of intelligence varies across disciplines, but it is often measured using IQ tests, which estimate cognitive ability relative to the general population.</a:t>
            </a:r>
          </a:p>
          <a:p>
            <a:endParaRPr sz="3400" b="1" dirty="0"/>
          </a:p>
          <a:p>
            <a:r>
              <a:rPr sz="3400" b="1" dirty="0"/>
              <a:t>There are several types of intelligence, including:</a:t>
            </a:r>
          </a:p>
          <a:p>
            <a:r>
              <a:rPr sz="3400" b="1" dirty="0"/>
              <a:t>- Linguistic Intelligence: The ability to effectively use words.</a:t>
            </a:r>
          </a:p>
          <a:p>
            <a:r>
              <a:rPr sz="3400" b="1" dirty="0"/>
              <a:t>- Logical-Mathematical Intelligence: Analytical thinking and problem-solving skills.</a:t>
            </a:r>
          </a:p>
          <a:p>
            <a:r>
              <a:rPr sz="3400" b="1" dirty="0"/>
              <a:t>- Bodily-Kinesthetic Intelligence: Proficiency in controlling body movements.</a:t>
            </a:r>
          </a:p>
          <a:p>
            <a:r>
              <a:rPr sz="3400" b="1" dirty="0"/>
              <a:t>- Social Intelligence: Understanding and interacting with others.</a:t>
            </a:r>
          </a:p>
          <a:p>
            <a:r>
              <a:rPr sz="3400" b="1" dirty="0"/>
              <a:t>- Emotional Intelligence: Recognizing and managing emotions.</a:t>
            </a:r>
          </a:p>
          <a:p>
            <a:pPr marL="0" indent="0">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a:t/>
            </a:r>
            <a:br>
              <a:rPr lang="en-GB" sz="3600" b="1" dirty="0"/>
            </a:br>
            <a:r>
              <a:rPr lang="en-GB" sz="3600" b="1" dirty="0"/>
              <a:t>2. The Role of Education and Upbringing</a:t>
            </a:r>
            <a:br>
              <a:rPr lang="en-GB" sz="3600" b="1" dirty="0"/>
            </a:br>
            <a:endParaRPr lang="en-GB" b="1" dirty="0"/>
          </a:p>
        </p:txBody>
      </p:sp>
      <p:sp>
        <p:nvSpPr>
          <p:cNvPr id="3" name="Content Placeholder 2"/>
          <p:cNvSpPr>
            <a:spLocks noGrp="1"/>
          </p:cNvSpPr>
          <p:nvPr>
            <p:ph idx="1"/>
          </p:nvPr>
        </p:nvSpPr>
        <p:spPr/>
        <p:txBody>
          <a:bodyPr>
            <a:normAutofit/>
          </a:bodyPr>
          <a:lstStyle/>
          <a:p>
            <a:r>
              <a:rPr lang="en-GB" dirty="0"/>
              <a:t>- Early education and intellectual stimulation increase neural connections, enhancing cognitive abilities.</a:t>
            </a:r>
          </a:p>
          <a:p>
            <a:r>
              <a:rPr lang="en-GB" dirty="0"/>
              <a:t>- Children raised in environments that encourage creative thinking are more likely to develop their innate intelligence.</a:t>
            </a:r>
          </a:p>
          <a:p>
            <a:r>
              <a:rPr lang="en-GB" dirty="0"/>
              <a:t>- Poverty and psychological stress can suppress gene expression linked to cognitive abilities, limiting intelligence potential.</a:t>
            </a:r>
          </a:p>
          <a:p>
            <a:endParaRPr lang="en-GB" dirty="0"/>
          </a:p>
        </p:txBody>
      </p:sp>
    </p:spTree>
    <p:extLst>
      <p:ext uri="{BB962C8B-B14F-4D97-AF65-F5344CB8AC3E}">
        <p14:creationId xmlns:p14="http://schemas.microsoft.com/office/powerpoint/2010/main" val="429381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a:t>3. Studies Confirming the Interaction Between Genes and Environment</a:t>
            </a:r>
            <a:r>
              <a:rPr lang="en-GB" dirty="0"/>
              <a:t/>
            </a:r>
            <a:br>
              <a:rPr lang="en-GB" dirty="0"/>
            </a:br>
            <a:endParaRPr lang="en-GB" dirty="0"/>
          </a:p>
        </p:txBody>
      </p:sp>
      <p:sp>
        <p:nvSpPr>
          <p:cNvPr id="3" name="Content Placeholder 2"/>
          <p:cNvSpPr>
            <a:spLocks noGrp="1"/>
          </p:cNvSpPr>
          <p:nvPr>
            <p:ph idx="1"/>
          </p:nvPr>
        </p:nvSpPr>
        <p:spPr/>
        <p:txBody>
          <a:bodyPr>
            <a:normAutofit fontScale="92500" lnSpcReduction="10000"/>
          </a:bodyPr>
          <a:lstStyle/>
          <a:p>
            <a:r>
              <a:rPr lang="en-GB" dirty="0"/>
              <a:t>- Studies on identical twins reveal that those raised in supportive environments score higher in intelligence tests than those in deprived conditions.</a:t>
            </a:r>
          </a:p>
          <a:p>
            <a:r>
              <a:rPr lang="en-GB" dirty="0"/>
              <a:t>- The 'Flynn Effect' demonstrates that global intelligence scores have risen over the decades due to improvements in education and nutrition, emphasizing the strong environmental influence.</a:t>
            </a:r>
          </a:p>
          <a:p>
            <a:r>
              <a:rPr lang="en-GB" dirty="0"/>
              <a:t>- The environment can activate or suppress gene expression, making it a crucial factor in realizing genetic potential.</a:t>
            </a:r>
          </a:p>
        </p:txBody>
      </p:sp>
    </p:spTree>
    <p:extLst>
      <p:ext uri="{BB962C8B-B14F-4D97-AF65-F5344CB8AC3E}">
        <p14:creationId xmlns:p14="http://schemas.microsoft.com/office/powerpoint/2010/main" val="560171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lgn="ctr">
              <a:buNone/>
            </a:pPr>
            <a:r>
              <a:rPr lang="en-GB" sz="3600" b="1" dirty="0"/>
              <a:t>Scientific Debate and Ethical Issues in Intelligence and Genetics</a:t>
            </a:r>
            <a:br>
              <a:rPr lang="en-GB" sz="3600" b="1" dirty="0"/>
            </a:br>
            <a:endParaRPr lang="en-GB" sz="36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a:t/>
            </a:r>
            <a:br>
              <a:rPr lang="en-GB" sz="3200" b="1" dirty="0"/>
            </a:br>
            <a:r>
              <a:rPr lang="en-GB" sz="3200" b="1" dirty="0"/>
              <a:t>1. The Controversy Over the Role of Genetics in Intelligence</a:t>
            </a:r>
            <a:br>
              <a:rPr lang="en-GB" sz="3200" b="1" dirty="0"/>
            </a:br>
            <a:endParaRPr lang="en-GB" sz="3200" b="1" dirty="0"/>
          </a:p>
        </p:txBody>
      </p:sp>
      <p:sp>
        <p:nvSpPr>
          <p:cNvPr id="3" name="Content Placeholder 2"/>
          <p:cNvSpPr>
            <a:spLocks noGrp="1"/>
          </p:cNvSpPr>
          <p:nvPr>
            <p:ph idx="1"/>
          </p:nvPr>
        </p:nvSpPr>
        <p:spPr/>
        <p:txBody>
          <a:bodyPr>
            <a:normAutofit fontScale="92500" lnSpcReduction="10000"/>
          </a:bodyPr>
          <a:lstStyle/>
          <a:p>
            <a:r>
              <a:rPr lang="en-GB" dirty="0"/>
              <a:t>- One of the biggest debates in this field is the **extent to which intelligence is influenced by genetics versus environment**.</a:t>
            </a:r>
          </a:p>
          <a:p>
            <a:r>
              <a:rPr lang="en-GB" dirty="0"/>
              <a:t>- Some scientists argue that **intelligence is highly heritable**, while others emphasize the **dominant role of environmental factors**.</a:t>
            </a:r>
          </a:p>
          <a:p>
            <a:r>
              <a:rPr lang="en-GB" dirty="0"/>
              <a:t>- A major challenge remains in **distinguishing genetic influences from environmental effects**, making the issue complex.</a:t>
            </a:r>
          </a:p>
          <a:p>
            <a:endParaRPr lang="en-GB" dirty="0"/>
          </a:p>
        </p:txBody>
      </p:sp>
    </p:spTree>
    <p:extLst>
      <p:ext uri="{BB962C8B-B14F-4D97-AF65-F5344CB8AC3E}">
        <p14:creationId xmlns:p14="http://schemas.microsoft.com/office/powerpoint/2010/main" val="2214969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a:t>2. Ethical Concerns in Studying Intelligence and Genetics</a:t>
            </a:r>
            <a:br>
              <a:rPr lang="en-GB" sz="3200" b="1" dirty="0"/>
            </a:br>
            <a:endParaRPr lang="en-GB" sz="3200" b="1" dirty="0"/>
          </a:p>
        </p:txBody>
      </p:sp>
      <p:sp>
        <p:nvSpPr>
          <p:cNvPr id="3" name="Content Placeholder 2"/>
          <p:cNvSpPr>
            <a:spLocks noGrp="1"/>
          </p:cNvSpPr>
          <p:nvPr>
            <p:ph idx="1"/>
          </p:nvPr>
        </p:nvSpPr>
        <p:spPr/>
        <p:txBody>
          <a:bodyPr>
            <a:normAutofit/>
          </a:bodyPr>
          <a:lstStyle/>
          <a:p>
            <a:r>
              <a:rPr lang="en-GB" dirty="0"/>
              <a:t>- Could genetic information about intelligence be used for **social or racial discrimination**?</a:t>
            </a:r>
          </a:p>
          <a:p>
            <a:r>
              <a:rPr lang="en-GB" dirty="0"/>
              <a:t>- There is concern that genetic research may be misused to support **racial superiority theories**, despite scientific evidence refuting such claims.</a:t>
            </a:r>
          </a:p>
          <a:p>
            <a:r>
              <a:rPr lang="en-GB" dirty="0"/>
              <a:t>- Some researchers see the study of intelligence genetics as beneficial for understanding **learning difficulties**, but it carries ethical risks if misused.</a:t>
            </a:r>
          </a:p>
          <a:p>
            <a:endParaRPr lang="en-GB" dirty="0"/>
          </a:p>
        </p:txBody>
      </p:sp>
    </p:spTree>
    <p:extLst>
      <p:ext uri="{BB962C8B-B14F-4D97-AF65-F5344CB8AC3E}">
        <p14:creationId xmlns:p14="http://schemas.microsoft.com/office/powerpoint/2010/main" val="2204780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a:t>3. Genetic Enhancement of Intelligence – Science vs. Ethics</a:t>
            </a:r>
            <a:br>
              <a:rPr lang="en-GB" sz="3200" b="1" dirty="0"/>
            </a:br>
            <a:endParaRPr lang="en-GB" sz="3200" b="1" dirty="0"/>
          </a:p>
        </p:txBody>
      </p:sp>
      <p:sp>
        <p:nvSpPr>
          <p:cNvPr id="3" name="Content Placeholder 2"/>
          <p:cNvSpPr>
            <a:spLocks noGrp="1"/>
          </p:cNvSpPr>
          <p:nvPr>
            <p:ph idx="1"/>
          </p:nvPr>
        </p:nvSpPr>
        <p:spPr/>
        <p:txBody>
          <a:bodyPr>
            <a:normAutofit fontScale="92500" lnSpcReduction="20000"/>
          </a:bodyPr>
          <a:lstStyle/>
          <a:p>
            <a:r>
              <a:rPr lang="en-GB" dirty="0"/>
              <a:t>- With technologies like **CRISPR**, it is theoretically possible to **genetically enhance intelligence**, but is this ethically acceptable?</a:t>
            </a:r>
          </a:p>
          <a:p>
            <a:r>
              <a:rPr lang="en-GB" dirty="0"/>
              <a:t>- Would it be fair if some individuals received **genetic enhancements** while others were deprived due to social or economic conditions?</a:t>
            </a:r>
          </a:p>
          <a:p>
            <a:r>
              <a:rPr lang="en-GB" dirty="0"/>
              <a:t>- There is concern that genetic intelligence enhancement could lead to an **unequal society**, where intelligence becomes a purchasable advantage rather than a natural trait.</a:t>
            </a:r>
          </a:p>
          <a:p>
            <a:endParaRPr lang="en-GB" dirty="0"/>
          </a:p>
        </p:txBody>
      </p:sp>
    </p:spTree>
    <p:extLst>
      <p:ext uri="{BB962C8B-B14F-4D97-AF65-F5344CB8AC3E}">
        <p14:creationId xmlns:p14="http://schemas.microsoft.com/office/powerpoint/2010/main" val="2879404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244" y="2711186"/>
            <a:ext cx="6798734" cy="1303867"/>
          </a:xfrm>
        </p:spPr>
        <p:txBody>
          <a:bodyPr>
            <a:noAutofit/>
          </a:bodyPr>
          <a:lstStyle/>
          <a:p>
            <a:r>
              <a:rPr lang="en-GB" sz="3200" b="1" dirty="0"/>
              <a:t>Conclusion and Recommendations on Intelligence and Genetics</a:t>
            </a:r>
            <a:br>
              <a:rPr lang="en-GB" sz="3200" b="1" dirty="0"/>
            </a:br>
            <a:endParaRPr sz="3200" b="1" dirty="0"/>
          </a:p>
        </p:txBody>
      </p:sp>
      <p:sp>
        <p:nvSpPr>
          <p:cNvPr id="3" name="Content Placeholder 2"/>
          <p:cNvSpPr>
            <a:spLocks noGrp="1"/>
          </p:cNvSpPr>
          <p:nvPr>
            <p:ph idx="1"/>
          </p:nvPr>
        </p:nvSpPr>
        <p:spPr/>
        <p:txBody>
          <a:bodyPr>
            <a:normAutofit/>
          </a:bodyPr>
          <a:lstStyle/>
          <a:p>
            <a:endParaRPr dirty="0"/>
          </a:p>
          <a:p>
            <a:endParaRPr dirty="0"/>
          </a:p>
          <a:p>
            <a:endParaRPr dirty="0"/>
          </a:p>
          <a:p>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1. Summary of Key Points</a:t>
            </a:r>
            <a:br>
              <a:rPr lang="en-GB" b="1" dirty="0"/>
            </a:br>
            <a:endParaRPr lang="en-GB" b="1" dirty="0"/>
          </a:p>
        </p:txBody>
      </p:sp>
      <p:sp>
        <p:nvSpPr>
          <p:cNvPr id="3" name="Content Placeholder 2"/>
          <p:cNvSpPr>
            <a:spLocks noGrp="1"/>
          </p:cNvSpPr>
          <p:nvPr>
            <p:ph idx="1"/>
          </p:nvPr>
        </p:nvSpPr>
        <p:spPr/>
        <p:txBody>
          <a:bodyPr>
            <a:normAutofit fontScale="92500" lnSpcReduction="10000"/>
          </a:bodyPr>
          <a:lstStyle/>
          <a:p>
            <a:r>
              <a:rPr lang="en-GB" dirty="0"/>
              <a:t>- Intelligence results from a complex interaction between genes and the environment, where genetics play a significant role, but factors such as education, nutrition, and mental stimulation greatly influence cognitive abilities.</a:t>
            </a:r>
          </a:p>
          <a:p>
            <a:r>
              <a:rPr lang="en-GB" dirty="0"/>
              <a:t>- There is no single gene responsible for intelligence; instead, it is shaped by the influence of hundreds of genes.</a:t>
            </a:r>
          </a:p>
          <a:p>
            <a:r>
              <a:rPr lang="en-GB" dirty="0"/>
              <a:t>- Twin and adoption studies confirm that intelligence is partly inherited but highly influenced by environmental factors.</a:t>
            </a:r>
          </a:p>
        </p:txBody>
      </p:sp>
    </p:spTree>
    <p:extLst>
      <p:ext uri="{BB962C8B-B14F-4D97-AF65-F5344CB8AC3E}">
        <p14:creationId xmlns:p14="http://schemas.microsoft.com/office/powerpoint/2010/main" val="325857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2. Future Research Prospects</a:t>
            </a:r>
            <a:br>
              <a:rPr lang="en-GB" b="1" dirty="0"/>
            </a:br>
            <a:endParaRPr lang="en-GB" b="1" dirty="0"/>
          </a:p>
        </p:txBody>
      </p:sp>
      <p:sp>
        <p:nvSpPr>
          <p:cNvPr id="3" name="Content Placeholder 2"/>
          <p:cNvSpPr>
            <a:spLocks noGrp="1"/>
          </p:cNvSpPr>
          <p:nvPr>
            <p:ph idx="1"/>
          </p:nvPr>
        </p:nvSpPr>
        <p:spPr/>
        <p:txBody>
          <a:bodyPr>
            <a:normAutofit lnSpcReduction="10000"/>
          </a:bodyPr>
          <a:lstStyle/>
          <a:p>
            <a:r>
              <a:rPr lang="en-GB" dirty="0"/>
              <a:t>- Advances in genetics and biotechnology may provide deeper insights into how genes influence intelligence.</a:t>
            </a:r>
          </a:p>
          <a:p>
            <a:r>
              <a:rPr lang="en-GB" dirty="0"/>
              <a:t>- There is a need for ethical and unbiased research to prevent the misuse of genetic information related to intelligence.</a:t>
            </a:r>
          </a:p>
          <a:p>
            <a:r>
              <a:rPr lang="en-GB" dirty="0"/>
              <a:t>- Artificial intelligence and data science could help in </a:t>
            </a:r>
            <a:r>
              <a:rPr lang="en-GB" dirty="0" err="1"/>
              <a:t>analyzing</a:t>
            </a:r>
            <a:r>
              <a:rPr lang="en-GB" dirty="0"/>
              <a:t> genetic data more accurately to understand intelligence-related genetic factors.</a:t>
            </a:r>
          </a:p>
          <a:p>
            <a:endParaRPr lang="en-GB" dirty="0"/>
          </a:p>
        </p:txBody>
      </p:sp>
    </p:spTree>
    <p:extLst>
      <p:ext uri="{BB962C8B-B14F-4D97-AF65-F5344CB8AC3E}">
        <p14:creationId xmlns:p14="http://schemas.microsoft.com/office/powerpoint/2010/main" val="2319814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3. Practical Recommendations</a:t>
            </a:r>
            <a:br>
              <a:rPr lang="en-GB" b="1" dirty="0"/>
            </a:br>
            <a:endParaRPr lang="en-GB" b="1" dirty="0"/>
          </a:p>
        </p:txBody>
      </p:sp>
      <p:sp>
        <p:nvSpPr>
          <p:cNvPr id="3" name="Content Placeholder 2"/>
          <p:cNvSpPr>
            <a:spLocks noGrp="1"/>
          </p:cNvSpPr>
          <p:nvPr>
            <p:ph idx="1"/>
          </p:nvPr>
        </p:nvSpPr>
        <p:spPr/>
        <p:txBody>
          <a:bodyPr>
            <a:normAutofit lnSpcReduction="10000"/>
          </a:bodyPr>
          <a:lstStyle/>
          <a:p>
            <a:r>
              <a:rPr lang="en-GB" dirty="0"/>
              <a:t>- Support scientific research that focuses on improving education and understanding the gene-environment interaction.</a:t>
            </a:r>
          </a:p>
          <a:p>
            <a:r>
              <a:rPr lang="en-GB" dirty="0"/>
              <a:t>- Promote nutrition and cognitive training programs for children at early stages to enhance their mental abilities.</a:t>
            </a:r>
          </a:p>
          <a:p>
            <a:r>
              <a:rPr lang="en-GB" dirty="0"/>
              <a:t>- Establish ethical and legal frameworks to regulate the use of genetic modifications in intelligence enhancement.</a:t>
            </a:r>
          </a:p>
          <a:p>
            <a:endParaRPr lang="en-GB" dirty="0"/>
          </a:p>
        </p:txBody>
      </p:sp>
    </p:spTree>
    <p:extLst>
      <p:ext uri="{BB962C8B-B14F-4D97-AF65-F5344CB8AC3E}">
        <p14:creationId xmlns:p14="http://schemas.microsoft.com/office/powerpoint/2010/main" val="3149467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a:t/>
            </a:r>
            <a:br>
              <a:rPr lang="en-GB" sz="3200" b="1" dirty="0"/>
            </a:br>
            <a:r>
              <a:rPr lang="en-GB" sz="3200" b="1" dirty="0"/>
              <a:t>The Relationship Between Genetics and Intelligence</a:t>
            </a:r>
            <a:br>
              <a:rPr lang="en-GB" sz="3200" b="1" dirty="0"/>
            </a:br>
            <a:endParaRPr lang="en-GB" sz="3200" b="1" dirty="0"/>
          </a:p>
        </p:txBody>
      </p:sp>
      <p:sp>
        <p:nvSpPr>
          <p:cNvPr id="3" name="Content Placeholder 2"/>
          <p:cNvSpPr>
            <a:spLocks noGrp="1"/>
          </p:cNvSpPr>
          <p:nvPr>
            <p:ph idx="1"/>
          </p:nvPr>
        </p:nvSpPr>
        <p:spPr/>
        <p:txBody>
          <a:bodyPr>
            <a:normAutofit/>
          </a:bodyPr>
          <a:lstStyle/>
          <a:p>
            <a:r>
              <a:rPr lang="en-GB" dirty="0"/>
              <a:t>Studies suggest that intelligence is partially inherited, meaning that genes play a role in cognitive ability, but environmental factors also have a significant impact. Twin studies indicate that the heritability of intelligence ranges between 50-80%, suggesting that factors like education and nutrition also contribute to its development.</a:t>
            </a:r>
          </a:p>
          <a:p>
            <a:endParaRPr lang="en-GB" dirty="0"/>
          </a:p>
        </p:txBody>
      </p:sp>
    </p:spTree>
    <p:extLst>
      <p:ext uri="{BB962C8B-B14F-4D97-AF65-F5344CB8AC3E}">
        <p14:creationId xmlns:p14="http://schemas.microsoft.com/office/powerpoint/2010/main" val="1290105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4. Open Discussion and Questions</a:t>
            </a:r>
            <a:br>
              <a:rPr lang="en-GB" sz="3200" b="1" dirty="0"/>
            </a:br>
            <a:endParaRPr lang="en-GB" sz="3200" b="1" dirty="0"/>
          </a:p>
        </p:txBody>
      </p:sp>
      <p:sp>
        <p:nvSpPr>
          <p:cNvPr id="3" name="Content Placeholder 2"/>
          <p:cNvSpPr>
            <a:spLocks noGrp="1"/>
          </p:cNvSpPr>
          <p:nvPr>
            <p:ph idx="1"/>
          </p:nvPr>
        </p:nvSpPr>
        <p:spPr/>
        <p:txBody>
          <a:bodyPr>
            <a:normAutofit/>
          </a:bodyPr>
          <a:lstStyle/>
          <a:p>
            <a:r>
              <a:rPr lang="en-GB" dirty="0"/>
              <a:t>- Thought-provoking questions such as: To what extent should genetic intervention in intelligence be allowed?</a:t>
            </a:r>
          </a:p>
          <a:p>
            <a:r>
              <a:rPr lang="en-GB" dirty="0"/>
              <a:t>- How can we leverage this research to improve quality of life without creating social inequality?</a:t>
            </a:r>
          </a:p>
          <a:p>
            <a:r>
              <a:rPr lang="en-GB" dirty="0"/>
              <a:t>- The future of intelligence in light of advancements in genetics and technology.</a:t>
            </a:r>
          </a:p>
          <a:p>
            <a:endParaRPr lang="en-GB" dirty="0"/>
          </a:p>
        </p:txBody>
      </p:sp>
    </p:spTree>
    <p:extLst>
      <p:ext uri="{BB962C8B-B14F-4D97-AF65-F5344CB8AC3E}">
        <p14:creationId xmlns:p14="http://schemas.microsoft.com/office/powerpoint/2010/main" val="3875166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6250" y="2019208"/>
            <a:ext cx="6789351" cy="1300641"/>
          </a:xfrm>
        </p:spPr>
        <p:txBody>
          <a:bodyPr>
            <a:noAutofit/>
          </a:bodyPr>
          <a:lstStyle/>
          <a:p>
            <a:r>
              <a:rPr lang="en-GB" sz="4400" b="1" dirty="0">
                <a:solidFill>
                  <a:srgbClr val="FF0000"/>
                </a:solidFill>
              </a:rPr>
              <a:t/>
            </a:r>
            <a:br>
              <a:rPr lang="en-GB" sz="4400" b="1" dirty="0">
                <a:solidFill>
                  <a:srgbClr val="FF0000"/>
                </a:solidFill>
              </a:rPr>
            </a:br>
            <a:r>
              <a:rPr lang="en-GB" sz="4400" b="1" dirty="0">
                <a:solidFill>
                  <a:srgbClr val="FF0000"/>
                </a:solidFill>
              </a:rPr>
              <a:t/>
            </a:r>
            <a:br>
              <a:rPr lang="en-GB" sz="4400" b="1" dirty="0">
                <a:solidFill>
                  <a:srgbClr val="FF0000"/>
                </a:solidFill>
              </a:rPr>
            </a:br>
            <a:r>
              <a:rPr lang="en-GB" sz="4400" b="1" dirty="0">
                <a:solidFill>
                  <a:srgbClr val="FF0000"/>
                </a:solidFill>
              </a:rPr>
              <a:t>Thank you for your attention</a:t>
            </a:r>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4062456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5" y="758819"/>
            <a:ext cx="6798734" cy="1303867"/>
          </a:xfrm>
        </p:spPr>
        <p:txBody>
          <a:bodyPr>
            <a:normAutofit fontScale="90000"/>
          </a:bodyPr>
          <a:lstStyle/>
          <a:p>
            <a:r>
              <a:rPr lang="en-GB" sz="3600" b="1" dirty="0"/>
              <a:t/>
            </a:r>
            <a:br>
              <a:rPr lang="en-GB" sz="3600" b="1" dirty="0"/>
            </a:br>
            <a:r>
              <a:rPr lang="en-GB" sz="3600" b="1" dirty="0"/>
              <a:t>The Importance of Research in This Field</a:t>
            </a:r>
            <a:r>
              <a:rPr lang="en-GB" dirty="0"/>
              <a:t/>
            </a:r>
            <a:br>
              <a:rPr lang="en-GB" dirty="0"/>
            </a:br>
            <a:endParaRPr lang="en-GB" dirty="0"/>
          </a:p>
        </p:txBody>
      </p:sp>
      <p:sp>
        <p:nvSpPr>
          <p:cNvPr id="3" name="Content Placeholder 2"/>
          <p:cNvSpPr>
            <a:spLocks noGrp="1"/>
          </p:cNvSpPr>
          <p:nvPr>
            <p:ph idx="1"/>
          </p:nvPr>
        </p:nvSpPr>
        <p:spPr/>
        <p:txBody>
          <a:bodyPr>
            <a:normAutofit/>
          </a:bodyPr>
          <a:lstStyle/>
          <a:p>
            <a:r>
              <a:rPr lang="en-GB" dirty="0"/>
              <a:t>- Helps in understanding how intelligence develops and the interaction between genetic and environmental factors.</a:t>
            </a:r>
          </a:p>
          <a:p>
            <a:r>
              <a:rPr lang="en-GB" dirty="0"/>
              <a:t>- Contributes to improving educational strategies by tailoring learning methods to individual abilities.</a:t>
            </a:r>
          </a:p>
          <a:p>
            <a:r>
              <a:rPr lang="en-GB" dirty="0"/>
              <a:t>- Aids in the diagnosis and treatment of learning disorders by identifying genes associated with cognitive abilities.</a:t>
            </a:r>
          </a:p>
          <a:p>
            <a:endParaRPr lang="en-GB" dirty="0"/>
          </a:p>
          <a:p>
            <a:endParaRPr lang="en-GB" dirty="0"/>
          </a:p>
        </p:txBody>
      </p:sp>
    </p:spTree>
    <p:extLst>
      <p:ext uri="{BB962C8B-B14F-4D97-AF65-F5344CB8AC3E}">
        <p14:creationId xmlns:p14="http://schemas.microsoft.com/office/powerpoint/2010/main" val="720085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100" b="1" dirty="0"/>
              <a:t/>
            </a:r>
            <a:br>
              <a:rPr lang="en-GB" sz="3100" b="1" dirty="0"/>
            </a:br>
            <a:r>
              <a:rPr sz="3100" b="1" dirty="0"/>
              <a:t>Scientific Basis</a:t>
            </a:r>
            <a:r>
              <a:rPr lang="en-GB" dirty="0"/>
              <a:t/>
            </a:r>
            <a:br>
              <a:rPr lang="en-GB" dirty="0"/>
            </a:br>
            <a:r>
              <a:rPr lang="en-GB" sz="3100" b="1" dirty="0"/>
              <a:t> 1. The Impact of Genes on Intelligence</a:t>
            </a:r>
            <a:br>
              <a:rPr lang="en-GB" sz="3100" b="1" dirty="0"/>
            </a:br>
            <a:endParaRPr b="1" dirty="0"/>
          </a:p>
        </p:txBody>
      </p:sp>
      <p:sp>
        <p:nvSpPr>
          <p:cNvPr id="3" name="Content Placeholder 2"/>
          <p:cNvSpPr>
            <a:spLocks noGrp="1"/>
          </p:cNvSpPr>
          <p:nvPr>
            <p:ph idx="1"/>
          </p:nvPr>
        </p:nvSpPr>
        <p:spPr/>
        <p:txBody>
          <a:bodyPr>
            <a:normAutofit fontScale="92500" lnSpcReduction="20000"/>
          </a:bodyPr>
          <a:lstStyle/>
          <a:p>
            <a:r>
              <a:rPr dirty="0"/>
              <a:t>- Genetic studies have shown that intelligence is influenced by genetic factors, but there is no single 'intelligence gene.' Instead, intelligence results from the interaction of </a:t>
            </a:r>
            <a:r>
              <a:rPr lang="en-GB" dirty="0"/>
              <a:t>(</a:t>
            </a:r>
            <a:r>
              <a:rPr dirty="0"/>
              <a:t>hundreds of genes</a:t>
            </a:r>
            <a:r>
              <a:rPr lang="en-GB" dirty="0"/>
              <a:t>) </a:t>
            </a:r>
            <a:r>
              <a:rPr dirty="0"/>
              <a:t>with the environment.</a:t>
            </a:r>
          </a:p>
          <a:p>
            <a:r>
              <a:rPr dirty="0"/>
              <a:t>- Key genes associated with intelligence, such as </a:t>
            </a:r>
            <a:r>
              <a:rPr lang="en-GB" dirty="0"/>
              <a:t>(</a:t>
            </a:r>
            <a:r>
              <a:rPr dirty="0"/>
              <a:t>CHRM2</a:t>
            </a:r>
            <a:r>
              <a:rPr lang="en-GB" dirty="0"/>
              <a:t>) </a:t>
            </a:r>
            <a:r>
              <a:rPr dirty="0"/>
              <a:t>and </a:t>
            </a:r>
            <a:r>
              <a:rPr lang="en-GB" dirty="0"/>
              <a:t>(</a:t>
            </a:r>
            <a:r>
              <a:rPr dirty="0"/>
              <a:t>HMGA2</a:t>
            </a:r>
            <a:r>
              <a:rPr lang="en-GB" dirty="0"/>
              <a:t>)</a:t>
            </a:r>
            <a:r>
              <a:rPr dirty="0"/>
              <a:t>, play a role in </a:t>
            </a:r>
            <a:r>
              <a:rPr lang="en-GB" dirty="0"/>
              <a:t>(</a:t>
            </a:r>
            <a:r>
              <a:rPr dirty="0"/>
              <a:t>brain development, memory, and analytical thinking</a:t>
            </a:r>
            <a:r>
              <a:rPr lang="en-GB" dirty="0"/>
              <a:t>)</a:t>
            </a:r>
            <a:r>
              <a:rPr dirty="0"/>
              <a:t>.</a:t>
            </a:r>
          </a:p>
          <a:p>
            <a:r>
              <a:rPr dirty="0"/>
              <a:t>- Recent studies indicate that </a:t>
            </a:r>
            <a:r>
              <a:rPr lang="en-GB" dirty="0"/>
              <a:t>(</a:t>
            </a:r>
            <a:r>
              <a:rPr dirty="0"/>
              <a:t>heritability accounts for 50-80% of intelligence</a:t>
            </a:r>
            <a:r>
              <a:rPr lang="en-GB" dirty="0"/>
              <a:t>)</a:t>
            </a:r>
            <a:r>
              <a:rPr dirty="0"/>
              <a:t>, while environmental factors contribute to the rest.</a:t>
            </a:r>
          </a:p>
          <a:p>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a:t/>
            </a:r>
            <a:br>
              <a:rPr lang="en-GB" sz="3600" b="1" dirty="0"/>
            </a:br>
            <a:r>
              <a:rPr lang="en-GB" sz="3600" b="1" dirty="0"/>
              <a:t>2. The Difference Between Genetic and Environmental Influence</a:t>
            </a:r>
            <a:r>
              <a:rPr lang="en-GB" dirty="0"/>
              <a:t/>
            </a:r>
            <a:br>
              <a:rPr lang="en-GB" dirty="0"/>
            </a:br>
            <a:endParaRPr lang="en-GB" dirty="0"/>
          </a:p>
        </p:txBody>
      </p:sp>
      <p:sp>
        <p:nvSpPr>
          <p:cNvPr id="3" name="Content Placeholder 2"/>
          <p:cNvSpPr>
            <a:spLocks noGrp="1"/>
          </p:cNvSpPr>
          <p:nvPr>
            <p:ph idx="1"/>
          </p:nvPr>
        </p:nvSpPr>
        <p:spPr/>
        <p:txBody>
          <a:bodyPr>
            <a:normAutofit lnSpcReduction="10000"/>
          </a:bodyPr>
          <a:lstStyle/>
          <a:p>
            <a:r>
              <a:rPr lang="en-GB" dirty="0"/>
              <a:t>Genes- set the foundation for cognitive abilities, but (environmental factors) can enhance or limit these abilities.</a:t>
            </a:r>
          </a:p>
          <a:p>
            <a:r>
              <a:rPr lang="en-GB" dirty="0"/>
              <a:t>- Factors such as (nutrition, education, intellectual stimulation, and socioeconomic status) contribute significantly to intelligence development.</a:t>
            </a:r>
          </a:p>
          <a:p>
            <a:r>
              <a:rPr lang="en-GB" dirty="0"/>
              <a:t>- Even individuals with a (strong genetic predisposition for intelligence) may not reach their full potential without a supportive environment.</a:t>
            </a:r>
          </a:p>
          <a:p>
            <a:endParaRPr lang="en-GB" dirty="0"/>
          </a:p>
        </p:txBody>
      </p:sp>
    </p:spTree>
    <p:extLst>
      <p:ext uri="{BB962C8B-B14F-4D97-AF65-F5344CB8AC3E}">
        <p14:creationId xmlns:p14="http://schemas.microsoft.com/office/powerpoint/2010/main" val="2014674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1070919" y="1227438"/>
            <a:ext cx="6507892" cy="4547285"/>
          </a:xfrm>
          <a:prstGeom prst="rect">
            <a:avLst/>
          </a:prstGeom>
        </p:spPr>
      </p:pic>
    </p:spTree>
    <p:extLst>
      <p:ext uri="{BB962C8B-B14F-4D97-AF65-F5344CB8AC3E}">
        <p14:creationId xmlns:p14="http://schemas.microsoft.com/office/powerpoint/2010/main" val="3225882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 3. Twin and Adoption Studies</a:t>
            </a:r>
            <a:br>
              <a:rPr lang="en-GB" sz="3200" b="1" dirty="0"/>
            </a:br>
            <a:endParaRPr lang="en-GB" sz="3200" b="1" dirty="0"/>
          </a:p>
        </p:txBody>
      </p:sp>
      <p:sp>
        <p:nvSpPr>
          <p:cNvPr id="3" name="Content Placeholder 2"/>
          <p:cNvSpPr>
            <a:spLocks noGrp="1"/>
          </p:cNvSpPr>
          <p:nvPr>
            <p:ph idx="1"/>
          </p:nvPr>
        </p:nvSpPr>
        <p:spPr/>
        <p:txBody>
          <a:bodyPr>
            <a:normAutofit fontScale="92500"/>
          </a:bodyPr>
          <a:lstStyle/>
          <a:p>
            <a:r>
              <a:rPr lang="en-GB" dirty="0"/>
              <a:t>- **Identical twins (Monozygotic)**, who share **100% of their genes**, have very similar intelligence levels **even when raised in different environments**.</a:t>
            </a:r>
          </a:p>
          <a:p>
            <a:r>
              <a:rPr lang="en-GB" dirty="0"/>
              <a:t>- **Fraternal twins (Dizygotic)**, who share **50% of their genes**, show greater differences in intelligence.</a:t>
            </a:r>
          </a:p>
          <a:p>
            <a:r>
              <a:rPr lang="en-GB" dirty="0"/>
              <a:t>- **Adopted children** often resemble their **biological parents** in intelligence more than their adoptive parents, emphasizing the strong role of genetics.</a:t>
            </a:r>
          </a:p>
          <a:p>
            <a:endParaRPr lang="en-GB" dirty="0"/>
          </a:p>
        </p:txBody>
      </p:sp>
    </p:spTree>
    <p:extLst>
      <p:ext uri="{BB962C8B-B14F-4D97-AF65-F5344CB8AC3E}">
        <p14:creationId xmlns:p14="http://schemas.microsoft.com/office/powerpoint/2010/main" val="3430492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Genes Related to Intelligence</a:t>
            </a:r>
          </a:p>
        </p:txBody>
      </p:sp>
      <p:sp>
        <p:nvSpPr>
          <p:cNvPr id="3" name="Content Placeholder 2"/>
          <p:cNvSpPr>
            <a:spLocks noGrp="1"/>
          </p:cNvSpPr>
          <p:nvPr>
            <p:ph idx="1"/>
          </p:nvPr>
        </p:nvSpPr>
        <p:spPr/>
        <p:txBody>
          <a:bodyPr/>
          <a:lstStyle/>
          <a:p>
            <a:r>
              <a:rPr lang="en-GB" dirty="0"/>
              <a:t>Research suggests that intelligence is not determined by a single gene but rather by the interaction of multiple genes with the environment. Some of the key genes associated with cognitive abilities include:</a:t>
            </a:r>
          </a:p>
          <a:p>
            <a:endParaRPr lang="en-GB" dirty="0"/>
          </a:p>
        </p:txBody>
      </p:sp>
    </p:spTree>
    <p:extLst>
      <p:ext uri="{BB962C8B-B14F-4D97-AF65-F5344CB8AC3E}">
        <p14:creationId xmlns:p14="http://schemas.microsoft.com/office/powerpoint/2010/main" val="77984931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173</TotalTime>
  <Words>1624</Words>
  <Application>Microsoft Office PowerPoint</Application>
  <PresentationFormat>On-screen Show (4:3)</PresentationFormat>
  <Paragraphs>109</Paragraphs>
  <Slides>31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Garamond</vt:lpstr>
      <vt:lpstr>Organic</vt:lpstr>
      <vt:lpstr>Genetics and Intelligence Differences</vt:lpstr>
      <vt:lpstr>Introduction</vt:lpstr>
      <vt:lpstr> The Relationship Between Genetics and Intelligence </vt:lpstr>
      <vt:lpstr> The Importance of Research in This Field </vt:lpstr>
      <vt:lpstr> Scientific Basis  1. The Impact of Genes on Intelligence </vt:lpstr>
      <vt:lpstr> 2. The Difference Between Genetic and Environmental Influence </vt:lpstr>
      <vt:lpstr>PowerPoint Presentation</vt:lpstr>
      <vt:lpstr> 3. Twin and Adoption Studies </vt:lpstr>
      <vt:lpstr>Genes Related to Intelligence</vt:lpstr>
      <vt:lpstr>PowerPoint Presentation</vt:lpstr>
      <vt:lpstr>1. Major Genes Linked to Intelligence</vt:lpstr>
      <vt:lpstr>2. How Do Genes Influence Intelligence? </vt:lpstr>
      <vt:lpstr> 3. The Interaction Between Genes and Environment </vt:lpstr>
      <vt:lpstr>The Role of Genetic Modifications and Mutations in Intelligence** </vt:lpstr>
      <vt:lpstr> 1. What Are Genetic Modifications?</vt:lpstr>
      <vt:lpstr>2. Genetic Mutations and Their Impact on Intelligence </vt:lpstr>
      <vt:lpstr>3. Genetic Engineering and Future Genetic Enhancements </vt:lpstr>
      <vt:lpstr> How Do Genes Interact with the Environment to Shape Intelligence?  </vt:lpstr>
      <vt:lpstr> 1. The Impact of Nutrition on Intelligence </vt:lpstr>
      <vt:lpstr> 2. The Role of Education and Upbringing </vt:lpstr>
      <vt:lpstr>3. Studies Confirming the Interaction Between Genes and Environment </vt:lpstr>
      <vt:lpstr>PowerPoint Presentation</vt:lpstr>
      <vt:lpstr> 1. The Controversy Over the Role of Genetics in Intelligence </vt:lpstr>
      <vt:lpstr>2. Ethical Concerns in Studying Intelligence and Genetics </vt:lpstr>
      <vt:lpstr>3. Genetic Enhancement of Intelligence – Science vs. Ethics </vt:lpstr>
      <vt:lpstr>Conclusion and Recommendations on Intelligence and Genetics </vt:lpstr>
      <vt:lpstr>1. Summary of Key Points </vt:lpstr>
      <vt:lpstr>2. Future Research Prospects </vt:lpstr>
      <vt:lpstr>3. Practical Recommendations </vt:lpstr>
      <vt:lpstr>4. Open Discussion and Questions </vt:lpstr>
      <vt:lpstr>  Thank you for your attention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Genetics and Intelligence Differences</dc:title>
  <dc:subject/>
  <dc:creator>hp</dc:creator>
  <cp:keywords/>
  <dc:description>generated using python-pptx</dc:description>
  <cp:lastModifiedBy>Maher</cp:lastModifiedBy>
  <cp:revision>11</cp:revision>
  <dcterms:created xsi:type="dcterms:W3CDTF">2013-01-27T09:14:16Z</dcterms:created>
  <dcterms:modified xsi:type="dcterms:W3CDTF">2025-03-19T07:04:49Z</dcterms:modified>
  <cp:category/>
</cp:coreProperties>
</file>