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71" r:id="rId7"/>
    <p:sldId id="261" r:id="rId8"/>
    <p:sldId id="262" r:id="rId9"/>
    <p:sldId id="264" r:id="rId10"/>
    <p:sldId id="265" r:id="rId11"/>
    <p:sldId id="266" r:id="rId12"/>
    <p:sldId id="273" r:id="rId13"/>
    <p:sldId id="275" r:id="rId14"/>
    <p:sldId id="268" r:id="rId15"/>
    <p:sldId id="270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E8663-B6CE-4FE8-AE95-B2A8221F127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D5075-911E-47DE-9111-FED4CB6E8CE5}">
      <dgm:prSet/>
      <dgm:spPr>
        <a:solidFill>
          <a:srgbClr val="C0C0C0"/>
        </a:solidFill>
        <a:ln>
          <a:solidFill>
            <a:schemeClr val="accent5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 from two or more divergent genetic ancestries allowed for mating in one geographical location.</a:t>
          </a:r>
        </a:p>
      </dgm:t>
    </dgm:pt>
    <dgm:pt modelId="{5AAC52BE-8A8A-4D1E-AC46-819F0C84564C}" type="parTrans" cxnId="{8141200B-A33F-4FF0-8AC9-D70DF3309910}">
      <dgm:prSet/>
      <dgm:spPr/>
      <dgm:t>
        <a:bodyPr/>
        <a:lstStyle/>
        <a:p>
          <a:endParaRPr lang="en-US"/>
        </a:p>
      </dgm:t>
    </dgm:pt>
    <dgm:pt modelId="{DF63D869-26E5-451E-A022-72D011A3FFBB}" type="sibTrans" cxnId="{8141200B-A33F-4FF0-8AC9-D70DF3309910}">
      <dgm:prSet/>
      <dgm:spPr>
        <a:solidFill>
          <a:schemeClr val="accent5">
            <a:lumMod val="5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4DF7EDA-E721-49DD-AF3A-4EC3D9EE982E}">
      <dgm:prSet/>
      <dgm:spPr>
        <a:solidFill>
          <a:srgbClr val="C0C0C0"/>
        </a:solidFill>
        <a:ln>
          <a:solidFill>
            <a:schemeClr val="accent5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resulted population will be decanted from multiple genetic sources which will be referred to as Admixed Population.</a:t>
          </a:r>
        </a:p>
      </dgm:t>
    </dgm:pt>
    <dgm:pt modelId="{4815F1EE-CEDC-4E79-A087-1B6BF708150E}" type="parTrans" cxnId="{68CE978F-0664-4496-A5A0-F5F4D6E84B2C}">
      <dgm:prSet/>
      <dgm:spPr/>
      <dgm:t>
        <a:bodyPr/>
        <a:lstStyle/>
        <a:p>
          <a:endParaRPr lang="en-US"/>
        </a:p>
      </dgm:t>
    </dgm:pt>
    <dgm:pt modelId="{66093805-6AD6-4308-8FAF-35A4C8CEF22F}" type="sibTrans" cxnId="{68CE978F-0664-4496-A5A0-F5F4D6E84B2C}">
      <dgm:prSet/>
      <dgm:spPr/>
      <dgm:t>
        <a:bodyPr/>
        <a:lstStyle/>
        <a:p>
          <a:endParaRPr lang="en-US"/>
        </a:p>
      </dgm:t>
    </dgm:pt>
    <dgm:pt modelId="{8380C28D-60C0-4CD8-8CFE-5029E958D47E}" type="pres">
      <dgm:prSet presAssocID="{40FE8663-B6CE-4FE8-AE95-B2A8221F1270}" presName="outerComposite" presStyleCnt="0">
        <dgm:presLayoutVars>
          <dgm:chMax val="5"/>
          <dgm:dir/>
          <dgm:resizeHandles val="exact"/>
        </dgm:presLayoutVars>
      </dgm:prSet>
      <dgm:spPr/>
    </dgm:pt>
    <dgm:pt modelId="{E9C2D497-3BF1-46B8-8E6B-4FBD49F73B71}" type="pres">
      <dgm:prSet presAssocID="{40FE8663-B6CE-4FE8-AE95-B2A8221F1270}" presName="dummyMaxCanvas" presStyleCnt="0">
        <dgm:presLayoutVars/>
      </dgm:prSet>
      <dgm:spPr/>
    </dgm:pt>
    <dgm:pt modelId="{73A9124E-C724-4374-B963-5C2B5727D2A3}" type="pres">
      <dgm:prSet presAssocID="{40FE8663-B6CE-4FE8-AE95-B2A8221F1270}" presName="TwoNodes_1" presStyleLbl="node1" presStyleIdx="0" presStyleCnt="2" custLinFactNeighborX="-22131" custLinFactNeighborY="-26685">
        <dgm:presLayoutVars>
          <dgm:bulletEnabled val="1"/>
        </dgm:presLayoutVars>
      </dgm:prSet>
      <dgm:spPr/>
    </dgm:pt>
    <dgm:pt modelId="{A64B8F47-735A-46A7-8A36-BB5CB89862B9}" type="pres">
      <dgm:prSet presAssocID="{40FE8663-B6CE-4FE8-AE95-B2A8221F1270}" presName="TwoNodes_2" presStyleLbl="node1" presStyleIdx="1" presStyleCnt="2" custScaleX="109162">
        <dgm:presLayoutVars>
          <dgm:bulletEnabled val="1"/>
        </dgm:presLayoutVars>
      </dgm:prSet>
      <dgm:spPr/>
    </dgm:pt>
    <dgm:pt modelId="{626C8C09-DD94-49BB-81FD-CF89D58A3ED1}" type="pres">
      <dgm:prSet presAssocID="{40FE8663-B6CE-4FE8-AE95-B2A8221F1270}" presName="TwoConn_1-2" presStyleLbl="fgAccFollowNode1" presStyleIdx="0" presStyleCnt="1">
        <dgm:presLayoutVars>
          <dgm:bulletEnabled val="1"/>
        </dgm:presLayoutVars>
      </dgm:prSet>
      <dgm:spPr/>
    </dgm:pt>
    <dgm:pt modelId="{89D9D32C-C396-4216-AEF0-6A4BDD976CE5}" type="pres">
      <dgm:prSet presAssocID="{40FE8663-B6CE-4FE8-AE95-B2A8221F1270}" presName="TwoNodes_1_text" presStyleLbl="node1" presStyleIdx="1" presStyleCnt="2">
        <dgm:presLayoutVars>
          <dgm:bulletEnabled val="1"/>
        </dgm:presLayoutVars>
      </dgm:prSet>
      <dgm:spPr/>
    </dgm:pt>
    <dgm:pt modelId="{457238FB-FE3D-46CA-859D-0FD93531EE65}" type="pres">
      <dgm:prSet presAssocID="{40FE8663-B6CE-4FE8-AE95-B2A8221F1270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141200B-A33F-4FF0-8AC9-D70DF3309910}" srcId="{40FE8663-B6CE-4FE8-AE95-B2A8221F1270}" destId="{423D5075-911E-47DE-9111-FED4CB6E8CE5}" srcOrd="0" destOrd="0" parTransId="{5AAC52BE-8A8A-4D1E-AC46-819F0C84564C}" sibTransId="{DF63D869-26E5-451E-A022-72D011A3FFBB}"/>
    <dgm:cxn modelId="{D6083531-4A06-4BA1-BBC6-B45D7202DCFE}" type="presOf" srcId="{40FE8663-B6CE-4FE8-AE95-B2A8221F1270}" destId="{8380C28D-60C0-4CD8-8CFE-5029E958D47E}" srcOrd="0" destOrd="0" presId="urn:microsoft.com/office/officeart/2005/8/layout/vProcess5"/>
    <dgm:cxn modelId="{55637149-0F02-4AF6-BEC9-73A5F0E597DA}" type="presOf" srcId="{423D5075-911E-47DE-9111-FED4CB6E8CE5}" destId="{73A9124E-C724-4374-B963-5C2B5727D2A3}" srcOrd="0" destOrd="0" presId="urn:microsoft.com/office/officeart/2005/8/layout/vProcess5"/>
    <dgm:cxn modelId="{9B4CF46C-2E61-4DF7-8A3E-16EB1AD3B3B6}" type="presOf" srcId="{DF63D869-26E5-451E-A022-72D011A3FFBB}" destId="{626C8C09-DD94-49BB-81FD-CF89D58A3ED1}" srcOrd="0" destOrd="0" presId="urn:microsoft.com/office/officeart/2005/8/layout/vProcess5"/>
    <dgm:cxn modelId="{DB52317B-66C7-4001-9D7E-4BE4EF05FFF3}" type="presOf" srcId="{74DF7EDA-E721-49DD-AF3A-4EC3D9EE982E}" destId="{A64B8F47-735A-46A7-8A36-BB5CB89862B9}" srcOrd="0" destOrd="0" presId="urn:microsoft.com/office/officeart/2005/8/layout/vProcess5"/>
    <dgm:cxn modelId="{68CE978F-0664-4496-A5A0-F5F4D6E84B2C}" srcId="{40FE8663-B6CE-4FE8-AE95-B2A8221F1270}" destId="{74DF7EDA-E721-49DD-AF3A-4EC3D9EE982E}" srcOrd="1" destOrd="0" parTransId="{4815F1EE-CEDC-4E79-A087-1B6BF708150E}" sibTransId="{66093805-6AD6-4308-8FAF-35A4C8CEF22F}"/>
    <dgm:cxn modelId="{24ADBCAA-BA54-4987-B8CC-736CDCB7AD04}" type="presOf" srcId="{74DF7EDA-E721-49DD-AF3A-4EC3D9EE982E}" destId="{457238FB-FE3D-46CA-859D-0FD93531EE65}" srcOrd="1" destOrd="0" presId="urn:microsoft.com/office/officeart/2005/8/layout/vProcess5"/>
    <dgm:cxn modelId="{79D188C7-7741-4C70-BA85-8A99BA8EB06C}" type="presOf" srcId="{423D5075-911E-47DE-9111-FED4CB6E8CE5}" destId="{89D9D32C-C396-4216-AEF0-6A4BDD976CE5}" srcOrd="1" destOrd="0" presId="urn:microsoft.com/office/officeart/2005/8/layout/vProcess5"/>
    <dgm:cxn modelId="{6FAFDBA3-E563-465F-99CA-9488E7CC8DBD}" type="presParOf" srcId="{8380C28D-60C0-4CD8-8CFE-5029E958D47E}" destId="{E9C2D497-3BF1-46B8-8E6B-4FBD49F73B71}" srcOrd="0" destOrd="0" presId="urn:microsoft.com/office/officeart/2005/8/layout/vProcess5"/>
    <dgm:cxn modelId="{C47C9AB4-781F-4380-877B-E143223420C4}" type="presParOf" srcId="{8380C28D-60C0-4CD8-8CFE-5029E958D47E}" destId="{73A9124E-C724-4374-B963-5C2B5727D2A3}" srcOrd="1" destOrd="0" presId="urn:microsoft.com/office/officeart/2005/8/layout/vProcess5"/>
    <dgm:cxn modelId="{7CA0E736-AED0-4990-9F32-864328145036}" type="presParOf" srcId="{8380C28D-60C0-4CD8-8CFE-5029E958D47E}" destId="{A64B8F47-735A-46A7-8A36-BB5CB89862B9}" srcOrd="2" destOrd="0" presId="urn:microsoft.com/office/officeart/2005/8/layout/vProcess5"/>
    <dgm:cxn modelId="{00D64C8E-A0C5-49C8-89BA-7D0AC0532525}" type="presParOf" srcId="{8380C28D-60C0-4CD8-8CFE-5029E958D47E}" destId="{626C8C09-DD94-49BB-81FD-CF89D58A3ED1}" srcOrd="3" destOrd="0" presId="urn:microsoft.com/office/officeart/2005/8/layout/vProcess5"/>
    <dgm:cxn modelId="{4E54F49B-6A26-4F99-AAEF-34AFF42412EC}" type="presParOf" srcId="{8380C28D-60C0-4CD8-8CFE-5029E958D47E}" destId="{89D9D32C-C396-4216-AEF0-6A4BDD976CE5}" srcOrd="4" destOrd="0" presId="urn:microsoft.com/office/officeart/2005/8/layout/vProcess5"/>
    <dgm:cxn modelId="{51041479-528D-4F4E-AA1D-0B8221178CA3}" type="presParOf" srcId="{8380C28D-60C0-4CD8-8CFE-5029E958D47E}" destId="{457238FB-FE3D-46CA-859D-0FD93531EE6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228FD-BD8A-4C53-B383-E189C17D192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AB2DB6C6-6109-428B-9FE4-72204544ACB4}">
      <dgm:prSet phldrT="[Text]"/>
      <dgm:spPr>
        <a:solidFill>
          <a:srgbClr val="C0C0C0"/>
        </a:solidFill>
        <a:ln>
          <a:solidFill>
            <a:schemeClr val="accent5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 dirty="0"/>
        </a:p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Population 1</a:t>
          </a:r>
        </a:p>
        <a:p>
          <a:r>
            <a:rPr lang="en-US" b="1" dirty="0"/>
            <a:t> </a:t>
          </a:r>
        </a:p>
      </dgm:t>
    </dgm:pt>
    <dgm:pt modelId="{41B83351-2825-40A2-9639-62B44143C816}" type="parTrans" cxnId="{D5865F31-6FE1-44BF-A664-09CC1C834373}">
      <dgm:prSet/>
      <dgm:spPr/>
      <dgm:t>
        <a:bodyPr/>
        <a:lstStyle/>
        <a:p>
          <a:endParaRPr lang="en-US"/>
        </a:p>
      </dgm:t>
    </dgm:pt>
    <dgm:pt modelId="{0074B0B0-8345-4A70-AC15-ED7A2A9CFD06}" type="sibTrans" cxnId="{D5865F31-6FE1-44BF-A664-09CC1C834373}">
      <dgm:prSet/>
      <dgm:spPr>
        <a:solidFill>
          <a:srgbClr val="C0C0C0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0766903C-5678-41F8-A166-8E3AAA06E626}">
      <dgm:prSet phldrT="[Text]"/>
      <dgm:spPr>
        <a:solidFill>
          <a:srgbClr val="C0C0C0"/>
        </a:solidFill>
        <a:ln>
          <a:solidFill>
            <a:schemeClr val="accent5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 dirty="0"/>
        </a:p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Population 2</a:t>
          </a:r>
        </a:p>
        <a:p>
          <a:endParaRPr lang="en-US" b="1" dirty="0"/>
        </a:p>
      </dgm:t>
    </dgm:pt>
    <dgm:pt modelId="{88D2C8C7-3CE7-45DB-9379-7BF4AFC2D4E9}" type="parTrans" cxnId="{D2864867-B89F-44E1-AB54-3EE8726B8B39}">
      <dgm:prSet/>
      <dgm:spPr/>
      <dgm:t>
        <a:bodyPr/>
        <a:lstStyle/>
        <a:p>
          <a:endParaRPr lang="en-US"/>
        </a:p>
      </dgm:t>
    </dgm:pt>
    <dgm:pt modelId="{C108FDC0-35C1-4714-8D7B-AE67CF360941}" type="sibTrans" cxnId="{D2864867-B89F-44E1-AB54-3EE8726B8B39}">
      <dgm:prSet/>
      <dgm:spPr>
        <a:solidFill>
          <a:srgbClr val="C0C0C0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1A6CCCA8-711B-414A-AF15-FCFD4129710F}">
      <dgm:prSet phldrT="[Text]"/>
      <dgm:spPr>
        <a:solidFill>
          <a:srgbClr val="C0C0C0"/>
        </a:solidFill>
        <a:ln>
          <a:solidFill>
            <a:schemeClr val="accent5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Admixed population of 1+2</a:t>
          </a:r>
        </a:p>
      </dgm:t>
    </dgm:pt>
    <dgm:pt modelId="{BCAA1416-2D18-4BE1-8ABE-FF08253E8C42}" type="parTrans" cxnId="{D06DCDEF-E00B-4E81-B86D-ADA11013934D}">
      <dgm:prSet/>
      <dgm:spPr/>
      <dgm:t>
        <a:bodyPr/>
        <a:lstStyle/>
        <a:p>
          <a:endParaRPr lang="en-US"/>
        </a:p>
      </dgm:t>
    </dgm:pt>
    <dgm:pt modelId="{EC146E03-40EC-4D70-B28A-8CAABAE5E70E}" type="sibTrans" cxnId="{D06DCDEF-E00B-4E81-B86D-ADA11013934D}">
      <dgm:prSet/>
      <dgm:spPr/>
      <dgm:t>
        <a:bodyPr/>
        <a:lstStyle/>
        <a:p>
          <a:endParaRPr lang="en-US"/>
        </a:p>
      </dgm:t>
    </dgm:pt>
    <dgm:pt modelId="{361D5D53-1781-4ACE-AF46-664534DF4F6E}" type="pres">
      <dgm:prSet presAssocID="{C27228FD-BD8A-4C53-B383-E189C17D1925}" presName="Name0" presStyleCnt="0">
        <dgm:presLayoutVars>
          <dgm:dir/>
          <dgm:resizeHandles val="exact"/>
        </dgm:presLayoutVars>
      </dgm:prSet>
      <dgm:spPr/>
    </dgm:pt>
    <dgm:pt modelId="{2D817AD3-E1ED-4E13-A5C1-A5E77FD4ED28}" type="pres">
      <dgm:prSet presAssocID="{C27228FD-BD8A-4C53-B383-E189C17D1925}" presName="vNodes" presStyleCnt="0"/>
      <dgm:spPr/>
    </dgm:pt>
    <dgm:pt modelId="{BCC09727-A8D8-44C9-8429-9075032BDAEE}" type="pres">
      <dgm:prSet presAssocID="{AB2DB6C6-6109-428B-9FE4-72204544ACB4}" presName="node" presStyleLbl="node1" presStyleIdx="0" presStyleCnt="3">
        <dgm:presLayoutVars>
          <dgm:bulletEnabled val="1"/>
        </dgm:presLayoutVars>
      </dgm:prSet>
      <dgm:spPr/>
    </dgm:pt>
    <dgm:pt modelId="{BC1FBEAE-40F0-49C6-8292-C3210EDEB6F1}" type="pres">
      <dgm:prSet presAssocID="{0074B0B0-8345-4A70-AC15-ED7A2A9CFD06}" presName="spacerT" presStyleCnt="0"/>
      <dgm:spPr/>
    </dgm:pt>
    <dgm:pt modelId="{71BCF1DC-822C-4E1C-B48F-7F549E6536EE}" type="pres">
      <dgm:prSet presAssocID="{0074B0B0-8345-4A70-AC15-ED7A2A9CFD06}" presName="sibTrans" presStyleLbl="sibTrans2D1" presStyleIdx="0" presStyleCnt="2"/>
      <dgm:spPr/>
    </dgm:pt>
    <dgm:pt modelId="{8B54C614-808A-48C1-AE33-969E8674CFFA}" type="pres">
      <dgm:prSet presAssocID="{0074B0B0-8345-4A70-AC15-ED7A2A9CFD06}" presName="spacerB" presStyleCnt="0"/>
      <dgm:spPr/>
    </dgm:pt>
    <dgm:pt modelId="{CDD513F8-6963-4E7C-BD0F-52F2453DF9EE}" type="pres">
      <dgm:prSet presAssocID="{0766903C-5678-41F8-A166-8E3AAA06E626}" presName="node" presStyleLbl="node1" presStyleIdx="1" presStyleCnt="3">
        <dgm:presLayoutVars>
          <dgm:bulletEnabled val="1"/>
        </dgm:presLayoutVars>
      </dgm:prSet>
      <dgm:spPr/>
    </dgm:pt>
    <dgm:pt modelId="{14F3A64C-0A2D-4A3D-B002-CE7D399DCFC9}" type="pres">
      <dgm:prSet presAssocID="{C27228FD-BD8A-4C53-B383-E189C17D1925}" presName="sibTransLast" presStyleLbl="sibTrans2D1" presStyleIdx="1" presStyleCnt="2"/>
      <dgm:spPr/>
    </dgm:pt>
    <dgm:pt modelId="{03A8AD2B-1B0B-48B0-8808-360A7A699BEA}" type="pres">
      <dgm:prSet presAssocID="{C27228FD-BD8A-4C53-B383-E189C17D1925}" presName="connectorText" presStyleLbl="sibTrans2D1" presStyleIdx="1" presStyleCnt="2"/>
      <dgm:spPr/>
    </dgm:pt>
    <dgm:pt modelId="{541C9592-DEA0-42FB-B35C-2D3B65A74CEA}" type="pres">
      <dgm:prSet presAssocID="{C27228FD-BD8A-4C53-B383-E189C17D1925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BD6AF24-7571-46BB-B460-74135D51B2E2}" type="presOf" srcId="{C27228FD-BD8A-4C53-B383-E189C17D1925}" destId="{361D5D53-1781-4ACE-AF46-664534DF4F6E}" srcOrd="0" destOrd="0" presId="urn:microsoft.com/office/officeart/2005/8/layout/equation2"/>
    <dgm:cxn modelId="{00C96227-91BF-45BE-8F24-1D6DED4C0980}" type="presOf" srcId="{0074B0B0-8345-4A70-AC15-ED7A2A9CFD06}" destId="{71BCF1DC-822C-4E1C-B48F-7F549E6536EE}" srcOrd="0" destOrd="0" presId="urn:microsoft.com/office/officeart/2005/8/layout/equation2"/>
    <dgm:cxn modelId="{D5865F31-6FE1-44BF-A664-09CC1C834373}" srcId="{C27228FD-BD8A-4C53-B383-E189C17D1925}" destId="{AB2DB6C6-6109-428B-9FE4-72204544ACB4}" srcOrd="0" destOrd="0" parTransId="{41B83351-2825-40A2-9639-62B44143C816}" sibTransId="{0074B0B0-8345-4A70-AC15-ED7A2A9CFD06}"/>
    <dgm:cxn modelId="{D2864867-B89F-44E1-AB54-3EE8726B8B39}" srcId="{C27228FD-BD8A-4C53-B383-E189C17D1925}" destId="{0766903C-5678-41F8-A166-8E3AAA06E626}" srcOrd="1" destOrd="0" parTransId="{88D2C8C7-3CE7-45DB-9379-7BF4AFC2D4E9}" sibTransId="{C108FDC0-35C1-4714-8D7B-AE67CF360941}"/>
    <dgm:cxn modelId="{E05A286B-CC59-4426-85A3-0842F32345B9}" type="presOf" srcId="{C108FDC0-35C1-4714-8D7B-AE67CF360941}" destId="{14F3A64C-0A2D-4A3D-B002-CE7D399DCFC9}" srcOrd="0" destOrd="0" presId="urn:microsoft.com/office/officeart/2005/8/layout/equation2"/>
    <dgm:cxn modelId="{AD385474-5945-429E-95B0-26CF2EC37B13}" type="presOf" srcId="{C108FDC0-35C1-4714-8D7B-AE67CF360941}" destId="{03A8AD2B-1B0B-48B0-8808-360A7A699BEA}" srcOrd="1" destOrd="0" presId="urn:microsoft.com/office/officeart/2005/8/layout/equation2"/>
    <dgm:cxn modelId="{94EA0D80-B16C-4BCE-958B-19420A3667DD}" type="presOf" srcId="{AB2DB6C6-6109-428B-9FE4-72204544ACB4}" destId="{BCC09727-A8D8-44C9-8429-9075032BDAEE}" srcOrd="0" destOrd="0" presId="urn:microsoft.com/office/officeart/2005/8/layout/equation2"/>
    <dgm:cxn modelId="{3ECB7BE6-105C-429D-817C-75C266469DB8}" type="presOf" srcId="{0766903C-5678-41F8-A166-8E3AAA06E626}" destId="{CDD513F8-6963-4E7C-BD0F-52F2453DF9EE}" srcOrd="0" destOrd="0" presId="urn:microsoft.com/office/officeart/2005/8/layout/equation2"/>
    <dgm:cxn modelId="{D06DCDEF-E00B-4E81-B86D-ADA11013934D}" srcId="{C27228FD-BD8A-4C53-B383-E189C17D1925}" destId="{1A6CCCA8-711B-414A-AF15-FCFD4129710F}" srcOrd="2" destOrd="0" parTransId="{BCAA1416-2D18-4BE1-8ABE-FF08253E8C42}" sibTransId="{EC146E03-40EC-4D70-B28A-8CAABAE5E70E}"/>
    <dgm:cxn modelId="{96EA81F1-9CA9-48E9-ADB5-8B1434C90947}" type="presOf" srcId="{1A6CCCA8-711B-414A-AF15-FCFD4129710F}" destId="{541C9592-DEA0-42FB-B35C-2D3B65A74CEA}" srcOrd="0" destOrd="0" presId="urn:microsoft.com/office/officeart/2005/8/layout/equation2"/>
    <dgm:cxn modelId="{A5E18132-CB53-43AF-97EC-A3ACA1059A13}" type="presParOf" srcId="{361D5D53-1781-4ACE-AF46-664534DF4F6E}" destId="{2D817AD3-E1ED-4E13-A5C1-A5E77FD4ED28}" srcOrd="0" destOrd="0" presId="urn:microsoft.com/office/officeart/2005/8/layout/equation2"/>
    <dgm:cxn modelId="{39E1EB12-72A2-4107-8338-380CCBF0D866}" type="presParOf" srcId="{2D817AD3-E1ED-4E13-A5C1-A5E77FD4ED28}" destId="{BCC09727-A8D8-44C9-8429-9075032BDAEE}" srcOrd="0" destOrd="0" presId="urn:microsoft.com/office/officeart/2005/8/layout/equation2"/>
    <dgm:cxn modelId="{EC65AA3A-76BB-4848-AC3E-E1BA4A95F9C3}" type="presParOf" srcId="{2D817AD3-E1ED-4E13-A5C1-A5E77FD4ED28}" destId="{BC1FBEAE-40F0-49C6-8292-C3210EDEB6F1}" srcOrd="1" destOrd="0" presId="urn:microsoft.com/office/officeart/2005/8/layout/equation2"/>
    <dgm:cxn modelId="{F9600612-565A-4153-8AAD-7EC15ECB9827}" type="presParOf" srcId="{2D817AD3-E1ED-4E13-A5C1-A5E77FD4ED28}" destId="{71BCF1DC-822C-4E1C-B48F-7F549E6536EE}" srcOrd="2" destOrd="0" presId="urn:microsoft.com/office/officeart/2005/8/layout/equation2"/>
    <dgm:cxn modelId="{C5674FB5-118B-4CC7-98BE-D48D4D307D12}" type="presParOf" srcId="{2D817AD3-E1ED-4E13-A5C1-A5E77FD4ED28}" destId="{8B54C614-808A-48C1-AE33-969E8674CFFA}" srcOrd="3" destOrd="0" presId="urn:microsoft.com/office/officeart/2005/8/layout/equation2"/>
    <dgm:cxn modelId="{1264DAD4-B7E4-4E3D-A5E3-FEFCB49FF4F6}" type="presParOf" srcId="{2D817AD3-E1ED-4E13-A5C1-A5E77FD4ED28}" destId="{CDD513F8-6963-4E7C-BD0F-52F2453DF9EE}" srcOrd="4" destOrd="0" presId="urn:microsoft.com/office/officeart/2005/8/layout/equation2"/>
    <dgm:cxn modelId="{F55B9899-B8CE-46B9-B5A0-35382C3F1DE3}" type="presParOf" srcId="{361D5D53-1781-4ACE-AF46-664534DF4F6E}" destId="{14F3A64C-0A2D-4A3D-B002-CE7D399DCFC9}" srcOrd="1" destOrd="0" presId="urn:microsoft.com/office/officeart/2005/8/layout/equation2"/>
    <dgm:cxn modelId="{0BC3F9E3-68AF-442B-BAA0-3D46F5C1C603}" type="presParOf" srcId="{14F3A64C-0A2D-4A3D-B002-CE7D399DCFC9}" destId="{03A8AD2B-1B0B-48B0-8808-360A7A699BEA}" srcOrd="0" destOrd="0" presId="urn:microsoft.com/office/officeart/2005/8/layout/equation2"/>
    <dgm:cxn modelId="{9F70D499-9336-4AEC-9B34-BC811E938C5F}" type="presParOf" srcId="{361D5D53-1781-4ACE-AF46-664534DF4F6E}" destId="{541C9592-DEA0-42FB-B35C-2D3B65A74CE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9902F0-5FA9-47C2-9AF6-33CD7A0EF2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7B32F-D9EF-45F8-BC0F-37003B2185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Admixture events can introduce new genetic variants and alleles into a population, increasing its overall genetic diversity and potentially leading to the emergence of novel phenotypes.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5A166-FBA5-4E72-9FB8-6FAD3E69A617}" type="parTrans" cxnId="{F854399B-6BAA-4150-8183-61F67D44A77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6BAB4-9DE9-4074-9B1F-0EDC7D6CF4AA}" type="sibTrans" cxnId="{F854399B-6BAA-4150-8183-61F67D44A77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E8917-AB4B-402E-8D74-59EB5405CD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Admixture can have both beneficial and detrimental effects on a population, as it can introduce both advantageous and deleterious genetic variants.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0DDDC-CDA1-4CCA-A8EC-EE6A493705F1}" type="parTrans" cxnId="{B6EF4601-037A-4809-A32A-1A76C62C51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227F1-5312-4AE5-9FFC-5EB96ADDC4DA}" type="sibTrans" cxnId="{B6EF4601-037A-4809-A32A-1A76C62C51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E1B6A-D798-4B3D-820F-93548CED1D23}" type="pres">
      <dgm:prSet presAssocID="{419902F0-5FA9-47C2-9AF6-33CD7A0EF276}" presName="root" presStyleCnt="0">
        <dgm:presLayoutVars>
          <dgm:dir/>
          <dgm:resizeHandles val="exact"/>
        </dgm:presLayoutVars>
      </dgm:prSet>
      <dgm:spPr/>
    </dgm:pt>
    <dgm:pt modelId="{E26C9549-6ECD-4EAB-8E41-808FD5F855E5}" type="pres">
      <dgm:prSet presAssocID="{E4B7B32F-D9EF-45F8-BC0F-37003B218501}" presName="compNode" presStyleCnt="0"/>
      <dgm:spPr/>
    </dgm:pt>
    <dgm:pt modelId="{28903BAF-97E2-43D3-B0E7-B595F94FDB36}" type="pres">
      <dgm:prSet presAssocID="{E4B7B32F-D9EF-45F8-BC0F-37003B218501}" presName="bgRect" presStyleLbl="bgShp" presStyleIdx="0" presStyleCnt="2"/>
      <dgm:spPr/>
    </dgm:pt>
    <dgm:pt modelId="{A93FA8B6-906B-458E-B91B-F75F029B2076}" type="pres">
      <dgm:prSet presAssocID="{E4B7B32F-D9EF-45F8-BC0F-37003B218501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6B5A3873-3F0C-4974-8426-E30790CBDE4B}" type="pres">
      <dgm:prSet presAssocID="{E4B7B32F-D9EF-45F8-BC0F-37003B218501}" presName="spaceRect" presStyleCnt="0"/>
      <dgm:spPr/>
    </dgm:pt>
    <dgm:pt modelId="{7781C67B-E628-4D72-8779-5DCC88B4876B}" type="pres">
      <dgm:prSet presAssocID="{E4B7B32F-D9EF-45F8-BC0F-37003B218501}" presName="parTx" presStyleLbl="revTx" presStyleIdx="0" presStyleCnt="2">
        <dgm:presLayoutVars>
          <dgm:chMax val="0"/>
          <dgm:chPref val="0"/>
        </dgm:presLayoutVars>
      </dgm:prSet>
      <dgm:spPr/>
    </dgm:pt>
    <dgm:pt modelId="{4E02B8FE-70EB-41B1-9976-B3475454C08B}" type="pres">
      <dgm:prSet presAssocID="{5C16BAB4-9DE9-4074-9B1F-0EDC7D6CF4AA}" presName="sibTrans" presStyleCnt="0"/>
      <dgm:spPr/>
    </dgm:pt>
    <dgm:pt modelId="{C5FD76CB-DCE7-4CE6-AE55-0113211F3780}" type="pres">
      <dgm:prSet presAssocID="{F45E8917-AB4B-402E-8D74-59EB5405CDB7}" presName="compNode" presStyleCnt="0"/>
      <dgm:spPr/>
    </dgm:pt>
    <dgm:pt modelId="{642B3A30-36F7-4AD8-8CBA-D6FB1DE9E1E3}" type="pres">
      <dgm:prSet presAssocID="{F45E8917-AB4B-402E-8D74-59EB5405CDB7}" presName="bgRect" presStyleLbl="bgShp" presStyleIdx="1" presStyleCnt="2"/>
      <dgm:spPr/>
    </dgm:pt>
    <dgm:pt modelId="{4124C3D8-1C1A-49FA-A756-FA14C87BA7CA}" type="pres">
      <dgm:prSet presAssocID="{F45E8917-AB4B-402E-8D74-59EB5405CDB7}" presName="iconRect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489667FD-B83C-495B-AE72-DE48519EFA02}" type="pres">
      <dgm:prSet presAssocID="{F45E8917-AB4B-402E-8D74-59EB5405CDB7}" presName="spaceRect" presStyleCnt="0"/>
      <dgm:spPr/>
    </dgm:pt>
    <dgm:pt modelId="{4B698A31-2045-4751-A2E6-2946C68DA448}" type="pres">
      <dgm:prSet presAssocID="{F45E8917-AB4B-402E-8D74-59EB5405CDB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6EF4601-037A-4809-A32A-1A76C62C51B7}" srcId="{419902F0-5FA9-47C2-9AF6-33CD7A0EF276}" destId="{F45E8917-AB4B-402E-8D74-59EB5405CDB7}" srcOrd="1" destOrd="0" parTransId="{7620DDDC-CDA1-4CCA-A8EC-EE6A493705F1}" sibTransId="{591227F1-5312-4AE5-9FFC-5EB96ADDC4DA}"/>
    <dgm:cxn modelId="{B82F1A81-C8B5-4354-AF61-A11FCF91D69A}" type="presOf" srcId="{419902F0-5FA9-47C2-9AF6-33CD7A0EF276}" destId="{A88E1B6A-D798-4B3D-820F-93548CED1D23}" srcOrd="0" destOrd="0" presId="urn:microsoft.com/office/officeart/2018/2/layout/IconVerticalSolidList"/>
    <dgm:cxn modelId="{F854399B-6BAA-4150-8183-61F67D44A77B}" srcId="{419902F0-5FA9-47C2-9AF6-33CD7A0EF276}" destId="{E4B7B32F-D9EF-45F8-BC0F-37003B218501}" srcOrd="0" destOrd="0" parTransId="{A975A166-FBA5-4E72-9FB8-6FAD3E69A617}" sibTransId="{5C16BAB4-9DE9-4074-9B1F-0EDC7D6CF4AA}"/>
    <dgm:cxn modelId="{5470AAA2-2E8E-4A78-94B3-C7A914EDAACE}" type="presOf" srcId="{F45E8917-AB4B-402E-8D74-59EB5405CDB7}" destId="{4B698A31-2045-4751-A2E6-2946C68DA448}" srcOrd="0" destOrd="0" presId="urn:microsoft.com/office/officeart/2018/2/layout/IconVerticalSolidList"/>
    <dgm:cxn modelId="{B30D93D1-0637-4FF2-8704-54BBF5BF082A}" type="presOf" srcId="{E4B7B32F-D9EF-45F8-BC0F-37003B218501}" destId="{7781C67B-E628-4D72-8779-5DCC88B4876B}" srcOrd="0" destOrd="0" presId="urn:microsoft.com/office/officeart/2018/2/layout/IconVerticalSolidList"/>
    <dgm:cxn modelId="{7D320611-837D-410B-A309-2653EE329A65}" type="presParOf" srcId="{A88E1B6A-D798-4B3D-820F-93548CED1D23}" destId="{E26C9549-6ECD-4EAB-8E41-808FD5F855E5}" srcOrd="0" destOrd="0" presId="urn:microsoft.com/office/officeart/2018/2/layout/IconVerticalSolidList"/>
    <dgm:cxn modelId="{9DE91098-F87D-4949-8CAB-3F794A14E14C}" type="presParOf" srcId="{E26C9549-6ECD-4EAB-8E41-808FD5F855E5}" destId="{28903BAF-97E2-43D3-B0E7-B595F94FDB36}" srcOrd="0" destOrd="0" presId="urn:microsoft.com/office/officeart/2018/2/layout/IconVerticalSolidList"/>
    <dgm:cxn modelId="{D10850DD-BFAB-47CC-93F0-75E8C10B591A}" type="presParOf" srcId="{E26C9549-6ECD-4EAB-8E41-808FD5F855E5}" destId="{A93FA8B6-906B-458E-B91B-F75F029B2076}" srcOrd="1" destOrd="0" presId="urn:microsoft.com/office/officeart/2018/2/layout/IconVerticalSolidList"/>
    <dgm:cxn modelId="{0E55F046-4249-4555-B718-28A9AB021359}" type="presParOf" srcId="{E26C9549-6ECD-4EAB-8E41-808FD5F855E5}" destId="{6B5A3873-3F0C-4974-8426-E30790CBDE4B}" srcOrd="2" destOrd="0" presId="urn:microsoft.com/office/officeart/2018/2/layout/IconVerticalSolidList"/>
    <dgm:cxn modelId="{03CA846F-3502-4D53-BFF5-65DB78314EA8}" type="presParOf" srcId="{E26C9549-6ECD-4EAB-8E41-808FD5F855E5}" destId="{7781C67B-E628-4D72-8779-5DCC88B4876B}" srcOrd="3" destOrd="0" presId="urn:microsoft.com/office/officeart/2018/2/layout/IconVerticalSolidList"/>
    <dgm:cxn modelId="{C417AE28-4CED-4FB0-8E86-A99D3C39FBC2}" type="presParOf" srcId="{A88E1B6A-D798-4B3D-820F-93548CED1D23}" destId="{4E02B8FE-70EB-41B1-9976-B3475454C08B}" srcOrd="1" destOrd="0" presId="urn:microsoft.com/office/officeart/2018/2/layout/IconVerticalSolidList"/>
    <dgm:cxn modelId="{B2DC65F0-12F1-4133-9422-1AF98D297401}" type="presParOf" srcId="{A88E1B6A-D798-4B3D-820F-93548CED1D23}" destId="{C5FD76CB-DCE7-4CE6-AE55-0113211F3780}" srcOrd="2" destOrd="0" presId="urn:microsoft.com/office/officeart/2018/2/layout/IconVerticalSolidList"/>
    <dgm:cxn modelId="{A2CD899D-3951-453D-A24E-9FA4A59CBBBF}" type="presParOf" srcId="{C5FD76CB-DCE7-4CE6-AE55-0113211F3780}" destId="{642B3A30-36F7-4AD8-8CBA-D6FB1DE9E1E3}" srcOrd="0" destOrd="0" presId="urn:microsoft.com/office/officeart/2018/2/layout/IconVerticalSolidList"/>
    <dgm:cxn modelId="{270A6B53-FCB9-4B77-87DA-1972337C4CCB}" type="presParOf" srcId="{C5FD76CB-DCE7-4CE6-AE55-0113211F3780}" destId="{4124C3D8-1C1A-49FA-A756-FA14C87BA7CA}" srcOrd="1" destOrd="0" presId="urn:microsoft.com/office/officeart/2018/2/layout/IconVerticalSolidList"/>
    <dgm:cxn modelId="{63D661F5-1A54-430F-8210-7BE1D488F086}" type="presParOf" srcId="{C5FD76CB-DCE7-4CE6-AE55-0113211F3780}" destId="{489667FD-B83C-495B-AE72-DE48519EFA02}" srcOrd="2" destOrd="0" presId="urn:microsoft.com/office/officeart/2018/2/layout/IconVerticalSolidList"/>
    <dgm:cxn modelId="{817F7E96-C17F-4094-9E5B-491A2076F35E}" type="presParOf" srcId="{C5FD76CB-DCE7-4CE6-AE55-0113211F3780}" destId="{4B698A31-2045-4751-A2E6-2946C68DA4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9124E-C724-4374-B963-5C2B5727D2A3}">
      <dsp:nvSpPr>
        <dsp:cNvPr id="0" name=""/>
        <dsp:cNvSpPr/>
      </dsp:nvSpPr>
      <dsp:spPr>
        <a:xfrm>
          <a:off x="-204730" y="0"/>
          <a:ext cx="8938260" cy="1958102"/>
        </a:xfrm>
        <a:prstGeom prst="roundRect">
          <a:avLst>
            <a:gd name="adj" fmla="val 10000"/>
          </a:avLst>
        </a:prstGeom>
        <a:solidFill>
          <a:srgbClr val="C0C0C0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 from two or more divergent genetic ancestries allowed for mating in one geographical location.</a:t>
          </a:r>
        </a:p>
      </dsp:txBody>
      <dsp:txXfrm>
        <a:off x="-147379" y="57351"/>
        <a:ext cx="6914408" cy="1843400"/>
      </dsp:txXfrm>
    </dsp:sp>
    <dsp:sp modelId="{A64B8F47-735A-46A7-8A36-BB5CB89862B9}">
      <dsp:nvSpPr>
        <dsp:cNvPr id="0" name=""/>
        <dsp:cNvSpPr/>
      </dsp:nvSpPr>
      <dsp:spPr>
        <a:xfrm>
          <a:off x="963147" y="2393235"/>
          <a:ext cx="9757183" cy="1958102"/>
        </a:xfrm>
        <a:prstGeom prst="roundRect">
          <a:avLst>
            <a:gd name="adj" fmla="val 10000"/>
          </a:avLst>
        </a:prstGeom>
        <a:solidFill>
          <a:srgbClr val="C0C0C0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resulted population will be decanted from multiple genetic sources which will be referred to as Admixed Population.</a:t>
          </a:r>
        </a:p>
      </dsp:txBody>
      <dsp:txXfrm>
        <a:off x="1020498" y="2450586"/>
        <a:ext cx="6531248" cy="1843400"/>
      </dsp:txXfrm>
    </dsp:sp>
    <dsp:sp modelId="{626C8C09-DD94-49BB-81FD-CF89D58A3ED1}">
      <dsp:nvSpPr>
        <dsp:cNvPr id="0" name=""/>
        <dsp:cNvSpPr/>
      </dsp:nvSpPr>
      <dsp:spPr>
        <a:xfrm>
          <a:off x="7460762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47134" y="1539285"/>
        <a:ext cx="700022" cy="957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09727-A8D8-44C9-8429-9075032BDAEE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rgbClr val="C0C0C0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Population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</a:t>
          </a:r>
        </a:p>
      </dsp:txBody>
      <dsp:txXfrm>
        <a:off x="799136" y="291115"/>
        <a:ext cx="1396149" cy="1396149"/>
      </dsp:txXfrm>
    </dsp:sp>
    <dsp:sp modelId="{71BCF1DC-822C-4E1C-B48F-7F549E6536EE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rgbClr val="C0C0C0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076413" y="2574660"/>
        <a:ext cx="841594" cy="269346"/>
      </dsp:txXfrm>
    </dsp:sp>
    <dsp:sp modelId="{CDD513F8-6963-4E7C-BD0F-52F2453DF9EE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rgbClr val="C0C0C0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Population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99136" y="3731402"/>
        <a:ext cx="1396149" cy="1396149"/>
      </dsp:txXfrm>
    </dsp:sp>
    <dsp:sp modelId="{14F3A64C-0A2D-4A3D-B002-CE7D399DCFC9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rgbClr val="C0C0C0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780605" y="2488984"/>
        <a:ext cx="439513" cy="440698"/>
      </dsp:txXfrm>
    </dsp:sp>
    <dsp:sp modelId="{541C9592-DEA0-42FB-B35C-2D3B65A74CEA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rgbClr val="C0C0C0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Admixed population of 1+2</a:t>
          </a:r>
        </a:p>
      </dsp:txBody>
      <dsp:txXfrm>
        <a:off x="4247413" y="1313184"/>
        <a:ext cx="2792298" cy="2792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03BAF-97E2-43D3-B0E7-B595F94FDB36}">
      <dsp:nvSpPr>
        <dsp:cNvPr id="0" name=""/>
        <dsp:cNvSpPr/>
      </dsp:nvSpPr>
      <dsp:spPr>
        <a:xfrm>
          <a:off x="0" y="883997"/>
          <a:ext cx="4484536" cy="1380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FA8B6-906B-458E-B91B-F75F029B2076}">
      <dsp:nvSpPr>
        <dsp:cNvPr id="0" name=""/>
        <dsp:cNvSpPr/>
      </dsp:nvSpPr>
      <dsp:spPr>
        <a:xfrm>
          <a:off x="41750" y="915050"/>
          <a:ext cx="75909" cy="7590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1C67B-E628-4D72-8779-5DCC88B4876B}">
      <dsp:nvSpPr>
        <dsp:cNvPr id="0" name=""/>
        <dsp:cNvSpPr/>
      </dsp:nvSpPr>
      <dsp:spPr>
        <a:xfrm>
          <a:off x="159409" y="883997"/>
          <a:ext cx="3989610" cy="16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48" tIns="169548" rIns="169548" bIns="16954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Admixture events can introduce new genetic variants and alleles into a population, increasing its overall genetic diversity and potentially leading to the emergence of novel phenotypes.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409" y="883997"/>
        <a:ext cx="3989610" cy="1602029"/>
      </dsp:txXfrm>
    </dsp:sp>
    <dsp:sp modelId="{642B3A30-36F7-4AD8-8CBA-D6FB1DE9E1E3}">
      <dsp:nvSpPr>
        <dsp:cNvPr id="0" name=""/>
        <dsp:cNvSpPr/>
      </dsp:nvSpPr>
      <dsp:spPr>
        <a:xfrm>
          <a:off x="0" y="2854070"/>
          <a:ext cx="4484536" cy="1380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4C3D8-1C1A-49FA-A756-FA14C87BA7CA}">
      <dsp:nvSpPr>
        <dsp:cNvPr id="0" name=""/>
        <dsp:cNvSpPr/>
      </dsp:nvSpPr>
      <dsp:spPr>
        <a:xfrm>
          <a:off x="41750" y="2885124"/>
          <a:ext cx="75909" cy="7590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98A31-2045-4751-A2E6-2946C68DA448}">
      <dsp:nvSpPr>
        <dsp:cNvPr id="0" name=""/>
        <dsp:cNvSpPr/>
      </dsp:nvSpPr>
      <dsp:spPr>
        <a:xfrm>
          <a:off x="159409" y="2854070"/>
          <a:ext cx="3989610" cy="16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48" tIns="169548" rIns="169548" bIns="16954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Admixture can have both beneficial and detrimental effects on a population, as it can introduce both advantageous and deleterious genetic variants.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409" y="2854070"/>
        <a:ext cx="3989610" cy="1602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6C8D-B05C-79D2-83A2-ABFE02093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B9E6F-69DA-4F8B-8815-72ACA072D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0794C-6ED9-AF4F-E704-0FE3291B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8EE7B-7B5A-F32B-0C70-22CE2C1E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AB5F-A847-F1FC-06C9-E54C83E8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4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773-C726-6FBC-6AD7-27A1E87E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BB7BC-1E32-65CC-A2AF-0DFC7AC3E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795D-AE53-B999-3811-57828356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424ED-0893-4404-DFDA-91F63E24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BD195-B128-E830-65B4-BD725526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7DFF5-E958-E74B-5160-04E3EEC19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F6A9D-D0F0-8DD5-276B-4D6EB0BD1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9E951-489E-9684-C287-430CDCB2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5E9A5-2C91-C35B-9A97-6BE15B55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35BA1-C10A-2390-1A20-D73B5B28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1EBD-7791-C8AA-203D-45121BC2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FD78-17B1-4032-0426-803D0F5EE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8B555-F353-C02D-249E-ED2937B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07D83-3CD5-1C8A-B049-7ADB3F92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3495B-95C7-89DC-2DE4-2E4CBF49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6C1E-0724-A05D-8DB3-DBCBB1F0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88FC-2851-89C7-9064-A6D13CAE1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CA19E-ABBD-956F-506E-D7D67E05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38CD1-62C9-F567-0EC3-91D2EED6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B9B61-085B-6CD8-3539-40C4E94C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1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C156-E4E4-EB94-0920-3DDE04E2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324E-A943-FCFF-C781-8CED91134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551BF-C856-E7C4-C92F-A5C43243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61A5-C6B3-5538-0043-EB2A668B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9DD1D-83F7-BAE3-844C-C2D7BF17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9D6AE-C6D8-7428-6322-FAC072A0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CD83-43F1-09D3-801F-95BF8D8B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465EF-0103-1D98-511E-78CCF85F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F2ED7-9F49-C155-3C9A-8CB9DB0C0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C7348-99F1-DF07-23CB-6DA0BD933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A3E9F-B108-DEF0-418C-7818E13F6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F51CE-5914-8205-0BFA-C255FBB5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C1A5B-7BAA-553C-6CCB-E216AE9D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5BBB7-2810-B8A2-8516-0DDFC57B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7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123D-057B-863F-4792-BEF87414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EE639-392D-4260-9DDC-1AA9A7BE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8DE93-32ED-4CF8-88C2-51355455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74C24-01CB-7666-0349-36BC0824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00F54-3C44-13C1-B7E6-DC10EF69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38E57-9528-753A-A12B-9B71F896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5A73D-15CC-1884-EAF7-2949EDB1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0C9C-D2AF-4B68-20E4-D585B437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082F1-A0D0-6AC1-20C4-686BD76C8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7B44B-3E82-EDB6-7584-7E51F89C7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0512C-5ED8-F8B7-7F28-F28D9E44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1C58C-28D4-6901-35D5-BB2D9FE8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075D4-755B-5A5F-A7BB-13E1A66D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DBF7-46DE-E2E0-7004-8ECD029E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B4F8F9-D3BF-59A7-1DAD-E8D998493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14E2B-04E7-4914-61B9-73B0C20B7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4C4C2-5138-4A15-0FB9-BE52330A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FD5D5-DE66-60D2-2145-69901231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CEE94-89A3-1807-D6AF-3EBD70FB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3EB61-BFBC-574E-64FE-59FFF5FB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48BA4-2D41-10E2-52BE-9FB75D4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0578B-5CFD-C1D0-8E5B-FFD801609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6D1230-95EF-4898-BA6E-F7B6EC12BB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983F7-D1B4-C231-936C-DA1B1FEE6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EF901-A7C9-C1CF-3BA5-684B8C35A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341AA5-D6FB-412C-AB10-7E873DA32C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77D84-4BFF-49EA-2E19-C5FC3E7CAE1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76913" y="6642100"/>
            <a:ext cx="666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DSV internal</a:t>
            </a:r>
          </a:p>
        </p:txBody>
      </p:sp>
    </p:spTree>
    <p:extLst>
      <p:ext uri="{BB962C8B-B14F-4D97-AF65-F5344CB8AC3E}">
        <p14:creationId xmlns:p14="http://schemas.microsoft.com/office/powerpoint/2010/main" val="142444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arah.a@ige.uobaghdad.edu.i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B2CB56-F2B9-3DDB-B730-4284BAF4C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51" y="841248"/>
            <a:ext cx="574803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Admixture </a:t>
            </a:r>
            <a:r>
              <a: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Genetics</a:t>
            </a:r>
            <a:endParaRPr lang="en-US" sz="4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975E4-6423-1D3E-BDEB-F58D6C64C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4410" y="841247"/>
            <a:ext cx="4484536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Farah Al-Saadi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 Genetic of Human diseases     University College London UCL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Genetic Engineering and Biotechnology for Postgraduate Studies  University of Baghdad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Farah.a@ige.uobaghdad.edu.iq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94592140-FFA8-912A-E858-FBAF0268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05" y="1065275"/>
            <a:ext cx="3108297" cy="55034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48D207C-FCF7-732B-F53E-A5CE72B1D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Individuals genetically compose of the 3 ancestries with different proportions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4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CBD8EB-6DB0-87C0-6C20-54C765E1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841248"/>
            <a:ext cx="5701381" cy="534009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Admixture on genetic diversity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9A8F236-2C4A-2558-C998-2D5BBCC10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341878"/>
              </p:ext>
            </p:extLst>
          </p:nvPr>
        </p:nvGraphicFramePr>
        <p:xfrm>
          <a:off x="6464410" y="841247"/>
          <a:ext cx="4484536" cy="534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03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ADEB-718F-49CA-7D11-42B78866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Phenotypic diversity in Latin America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27DA7-C402-9ACE-2D4F-E40D5FCD0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European decent – light skin/hair/eye color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AFEDC0-5505-9129-3DF6-3C36130FE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0849" y="2939143"/>
            <a:ext cx="2883160" cy="3405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6E4B1-EF9B-CCDC-B465-CDCFA672A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660641" cy="823912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African decent – Frizzy darker hair color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149E77-5137-43CC-C47B-77E17FE9619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56252" y="2939143"/>
            <a:ext cx="3398091" cy="3405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00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ADEB-718F-49CA-7D11-42B78866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Disease risk in genetically admixed Latin America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27DA7-C402-9ACE-2D4F-E40D5FCD0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European decent women – Lower risk of CHD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6E4B1-EF9B-CCDC-B465-CDCFA672A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660641" cy="823912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African decent women – Higher risk of diabetes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9867F-096E-1F1A-2633-53C36340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18" y="2505074"/>
            <a:ext cx="2600325" cy="3904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A25A0F-3122-A45D-177E-3C823B748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257" y="2505075"/>
            <a:ext cx="2954225" cy="3904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2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027EDB-E666-7A26-A40E-CF01C628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841248"/>
            <a:ext cx="5776026" cy="5340097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Admixed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4C59C-A8D1-17A0-EE39-AF54A58D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5544088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Ancestry Informative SNP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SNPs with largely different allele frequencies in populations.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Fixation index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Fst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Proportion of genetic diversity due to allele frequency differences among populations.</a:t>
            </a:r>
          </a:p>
        </p:txBody>
      </p:sp>
    </p:spTree>
    <p:extLst>
      <p:ext uri="{BB962C8B-B14F-4D97-AF65-F5344CB8AC3E}">
        <p14:creationId xmlns:p14="http://schemas.microsoft.com/office/powerpoint/2010/main" val="244697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1110-442F-E160-4931-4F1D453A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0" dirty="0">
                <a:solidFill>
                  <a:srgbClr val="2E2E2E"/>
                </a:solidFill>
                <a:effectLst/>
                <a:latin typeface="helvetica" panose="020B0604020202020204" pitchFamily="34" charset="0"/>
              </a:rPr>
              <a:t>European and East-Asian Allele Frequencies for the 8150 AIMs</a:t>
            </a:r>
            <a:endParaRPr lang="en-US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9028BE1-F658-F886-1D3C-B57EFFAB00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44" y="1932007"/>
            <a:ext cx="4553712" cy="41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2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0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EDD388-ED5A-B95B-AC14-74763F54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155073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35539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849E-E52F-ADF7-BBE2-5220C6C0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Genetic Admixture?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767E1F-22B0-2B4A-8CC1-7F41FE7FB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660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538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C60E1B-5685-383C-A8A8-7E3220577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7280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2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1452BB-626D-67D8-177F-2DB4E59F10BB}"/>
              </a:ext>
            </a:extLst>
          </p:cNvPr>
          <p:cNvSpPr txBox="1"/>
          <p:nvPr/>
        </p:nvSpPr>
        <p:spPr>
          <a:xfrm>
            <a:off x="789708" y="666351"/>
            <a:ext cx="10558405" cy="3145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Genetic Admixture of Latin America</a:t>
            </a:r>
          </a:p>
        </p:txBody>
      </p:sp>
    </p:spTree>
    <p:extLst>
      <p:ext uri="{BB962C8B-B14F-4D97-AF65-F5344CB8AC3E}">
        <p14:creationId xmlns:p14="http://schemas.microsoft.com/office/powerpoint/2010/main" val="294536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Deep Presence: 13,000 Years Of Native American History — Atowi">
            <a:extLst>
              <a:ext uri="{FF2B5EF4-FFF2-40B4-BE49-F238E27FC236}">
                <a16:creationId xmlns:a16="http://schemas.microsoft.com/office/drawing/2014/main" id="{10962CDC-A87E-509C-B605-CE2EFE5A7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89ECB-DFED-BAB1-A30D-5AA06911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First Genetic Ancestry – Asians 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26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11295-02E5-FF5B-54EB-135EEBB5F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300037"/>
            <a:ext cx="94678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igration to the United States - Students | Britannica Kids | Homework  Help">
            <a:extLst>
              <a:ext uri="{FF2B5EF4-FFF2-40B4-BE49-F238E27FC236}">
                <a16:creationId xmlns:a16="http://schemas.microsoft.com/office/drawing/2014/main" id="{117F666F-1F0A-C406-60B5-571B4D319C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9" b="52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B68D8-0402-B162-310F-1239665A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Second Genetic Ancestry – Europeans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ntu Migration - Golden Pyramid">
            <a:extLst>
              <a:ext uri="{FF2B5EF4-FFF2-40B4-BE49-F238E27FC236}">
                <a16:creationId xmlns:a16="http://schemas.microsoft.com/office/drawing/2014/main" id="{200C5B4A-1DA5-6E5F-426B-AB4EBBAB30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C46E6-6A1C-859D-5C3C-2392E182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Third Genetic Ancestry – Africans 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71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0" name="Rectangle 5139">
            <a:extLst>
              <a:ext uri="{FF2B5EF4-FFF2-40B4-BE49-F238E27FC236}">
                <a16:creationId xmlns:a16="http://schemas.microsoft.com/office/drawing/2014/main" id="{E4469908-40F0-48EB-8B29-996548C1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5F728-5241-0DF3-E555-4F8AB524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2041"/>
            <a:ext cx="10515600" cy="128608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Genetically Admixed population of Latin America</a:t>
            </a:r>
          </a:p>
        </p:txBody>
      </p:sp>
      <p:pic>
        <p:nvPicPr>
          <p:cNvPr id="5122" name="Picture 2" descr="282,631 Latin American People Images, Stock Photos, and Vectors |  Shutterstock">
            <a:extLst>
              <a:ext uri="{FF2B5EF4-FFF2-40B4-BE49-F238E27FC236}">
                <a16:creationId xmlns:a16="http://schemas.microsoft.com/office/drawing/2014/main" id="{D3A32B32-2AA8-212A-21C1-6469B2FF45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" b="1"/>
          <a:stretch/>
        </p:blipFill>
        <p:spPr bwMode="auto">
          <a:xfrm>
            <a:off x="20" y="1"/>
            <a:ext cx="12191979" cy="39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5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268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helvetica</vt:lpstr>
      <vt:lpstr>Office Theme</vt:lpstr>
      <vt:lpstr>Genetic Admixture Population Genetics</vt:lpstr>
      <vt:lpstr>What is Genetic Admixture? </vt:lpstr>
      <vt:lpstr>PowerPoint Presentation</vt:lpstr>
      <vt:lpstr>PowerPoint Presentation</vt:lpstr>
      <vt:lpstr>First Genetic Ancestry – Asians </vt:lpstr>
      <vt:lpstr>PowerPoint Presentation</vt:lpstr>
      <vt:lpstr>Second Genetic Ancestry – Europeans </vt:lpstr>
      <vt:lpstr>Third Genetic Ancestry – Africans </vt:lpstr>
      <vt:lpstr>Genetically Admixed population of Latin America</vt:lpstr>
      <vt:lpstr>PowerPoint Presentation</vt:lpstr>
      <vt:lpstr>Impact of Admixture on genetic diversity</vt:lpstr>
      <vt:lpstr>Phenotypic diversity in Latin America </vt:lpstr>
      <vt:lpstr>Disease risk in genetically admixed Latin America </vt:lpstr>
      <vt:lpstr>Admixed mapping</vt:lpstr>
      <vt:lpstr>European and East-Asian Allele Frequencies for the 8150 AIMs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Admixture Population Genetics</dc:title>
  <dc:creator>EXT.Farah Saadi</dc:creator>
  <cp:lastModifiedBy>EXT.Farah Saadi</cp:lastModifiedBy>
  <cp:revision>7</cp:revision>
  <dcterms:created xsi:type="dcterms:W3CDTF">2025-02-16T14:58:12Z</dcterms:created>
  <dcterms:modified xsi:type="dcterms:W3CDTF">2025-03-11T05:45:10Z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c6c1fee-2f04-49ca-98cf-bcf61896c7fa_Enabled">
    <vt:lpwstr>true</vt:lpwstr>
  </property>
  <property fmtid="{D5CDD505-2E9C-101B-9397-08002B2CF9AE}" pid="3" name="MSIP_Label_fc6c1fee-2f04-49ca-98cf-bcf61896c7fa_SetDate">
    <vt:lpwstr>2025-02-16T17:50:23Z</vt:lpwstr>
  </property>
  <property fmtid="{D5CDD505-2E9C-101B-9397-08002B2CF9AE}" pid="4" name="MSIP_Label_fc6c1fee-2f04-49ca-98cf-bcf61896c7fa_Method">
    <vt:lpwstr>Standard</vt:lpwstr>
  </property>
  <property fmtid="{D5CDD505-2E9C-101B-9397-08002B2CF9AE}" pid="5" name="MSIP_Label_fc6c1fee-2f04-49ca-98cf-bcf61896c7fa_Name">
    <vt:lpwstr>Internal</vt:lpwstr>
  </property>
  <property fmtid="{D5CDD505-2E9C-101B-9397-08002B2CF9AE}" pid="6" name="MSIP_Label_fc6c1fee-2f04-49ca-98cf-bcf61896c7fa_SiteId">
    <vt:lpwstr>4a90c23a-3ece-4ef2-b857-522f23b8204c</vt:lpwstr>
  </property>
  <property fmtid="{D5CDD505-2E9C-101B-9397-08002B2CF9AE}" pid="7" name="MSIP_Label_fc6c1fee-2f04-49ca-98cf-bcf61896c7fa_ActionId">
    <vt:lpwstr>58da1722-0b4c-4a0a-89aa-14c74b61d5d5</vt:lpwstr>
  </property>
  <property fmtid="{D5CDD505-2E9C-101B-9397-08002B2CF9AE}" pid="8" name="MSIP_Label_fc6c1fee-2f04-49ca-98cf-bcf61896c7fa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DSV internal</vt:lpwstr>
  </property>
</Properties>
</file>