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2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83C2852-3C2E-4F49-93BF-AB6BA88F5B61}" type="datetimeFigureOut">
              <a:rPr lang="en-US" smtClean="0"/>
              <a:t>1/22/2025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A6D9D92F-B883-4C8C-8512-B83F9259AE06}"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1298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83C2852-3C2E-4F49-93BF-AB6BA88F5B61}" type="datetimeFigureOut">
              <a:rPr lang="en-US" smtClean="0"/>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D9D92F-B883-4C8C-8512-B83F9259AE06}" type="slidenum">
              <a:rPr lang="en-US" smtClean="0"/>
              <a:t>‹#›</a:t>
            </a:fld>
            <a:endParaRPr lang="en-US"/>
          </a:p>
        </p:txBody>
      </p:sp>
    </p:spTree>
    <p:extLst>
      <p:ext uri="{BB962C8B-B14F-4D97-AF65-F5344CB8AC3E}">
        <p14:creationId xmlns:p14="http://schemas.microsoft.com/office/powerpoint/2010/main" val="595190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83C2852-3C2E-4F49-93BF-AB6BA88F5B61}"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D9D92F-B883-4C8C-8512-B83F9259AE06}"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3815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83C2852-3C2E-4F49-93BF-AB6BA88F5B61}"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D9D92F-B883-4C8C-8512-B83F9259AE06}"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345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83C2852-3C2E-4F49-93BF-AB6BA88F5B61}"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D9D92F-B883-4C8C-8512-B83F9259AE06}" type="slidenum">
              <a:rPr lang="en-US" smtClean="0"/>
              <a:t>‹#›</a:t>
            </a:fld>
            <a:endParaRPr lang="en-US"/>
          </a:p>
        </p:txBody>
      </p:sp>
    </p:spTree>
    <p:extLst>
      <p:ext uri="{BB962C8B-B14F-4D97-AF65-F5344CB8AC3E}">
        <p14:creationId xmlns:p14="http://schemas.microsoft.com/office/powerpoint/2010/main" val="2778346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83C2852-3C2E-4F49-93BF-AB6BA88F5B61}"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D9D92F-B883-4C8C-8512-B83F9259AE06}"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49446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83C2852-3C2E-4F49-93BF-AB6BA88F5B61}"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D9D92F-B883-4C8C-8512-B83F9259AE06}"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2486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83C2852-3C2E-4F49-93BF-AB6BA88F5B61}"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D9D92F-B883-4C8C-8512-B83F9259AE06}"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76979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83C2852-3C2E-4F49-93BF-AB6BA88F5B61}"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D9D92F-B883-4C8C-8512-B83F9259AE06}"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812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83C2852-3C2E-4F49-93BF-AB6BA88F5B61}"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D9D92F-B883-4C8C-8512-B83F9259AE06}" type="slidenum">
              <a:rPr lang="en-US" smtClean="0"/>
              <a:t>‹#›</a:t>
            </a:fld>
            <a:endParaRPr lang="en-US"/>
          </a:p>
        </p:txBody>
      </p:sp>
    </p:spTree>
    <p:extLst>
      <p:ext uri="{BB962C8B-B14F-4D97-AF65-F5344CB8AC3E}">
        <p14:creationId xmlns:p14="http://schemas.microsoft.com/office/powerpoint/2010/main" val="1657840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83C2852-3C2E-4F49-93BF-AB6BA88F5B61}"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D9D92F-B883-4C8C-8512-B83F9259AE06}"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2643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83C2852-3C2E-4F49-93BF-AB6BA88F5B61}" type="datetimeFigureOut">
              <a:rPr lang="en-US" smtClean="0"/>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D9D92F-B883-4C8C-8512-B83F9259AE06}" type="slidenum">
              <a:rPr lang="en-US" smtClean="0"/>
              <a:t>‹#›</a:t>
            </a:fld>
            <a:endParaRPr lang="en-US"/>
          </a:p>
        </p:txBody>
      </p:sp>
    </p:spTree>
    <p:extLst>
      <p:ext uri="{BB962C8B-B14F-4D97-AF65-F5344CB8AC3E}">
        <p14:creationId xmlns:p14="http://schemas.microsoft.com/office/powerpoint/2010/main" val="3096093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83C2852-3C2E-4F49-93BF-AB6BA88F5B61}" type="datetimeFigureOut">
              <a:rPr lang="en-US" smtClean="0"/>
              <a:t>1/22/2025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D9D92F-B883-4C8C-8512-B83F9259AE06}"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9208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83C2852-3C2E-4F49-93BF-AB6BA88F5B61}" type="datetimeFigureOut">
              <a:rPr lang="en-US" smtClean="0"/>
              <a:t>1/22/2025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D9D92F-B883-4C8C-8512-B83F9259AE06}"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78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3C2852-3C2E-4F49-93BF-AB6BA88F5B61}" type="datetimeFigureOut">
              <a:rPr lang="en-US" smtClean="0"/>
              <a:t>1/22/2025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D9D92F-B883-4C8C-8512-B83F9259AE06}" type="slidenum">
              <a:rPr lang="en-US" smtClean="0"/>
              <a:t>‹#›</a:t>
            </a:fld>
            <a:endParaRPr lang="en-US"/>
          </a:p>
        </p:txBody>
      </p:sp>
    </p:spTree>
    <p:extLst>
      <p:ext uri="{BB962C8B-B14F-4D97-AF65-F5344CB8AC3E}">
        <p14:creationId xmlns:p14="http://schemas.microsoft.com/office/powerpoint/2010/main" val="2865899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83C2852-3C2E-4F49-93BF-AB6BA88F5B61}" type="datetimeFigureOut">
              <a:rPr lang="en-US" smtClean="0"/>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D9D92F-B883-4C8C-8512-B83F9259AE06}"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6690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83C2852-3C2E-4F49-93BF-AB6BA88F5B61}" type="datetimeFigureOut">
              <a:rPr lang="en-US" smtClean="0"/>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D9D92F-B883-4C8C-8512-B83F9259AE06}" type="slidenum">
              <a:rPr lang="en-US" smtClean="0"/>
              <a:t>‹#›</a:t>
            </a:fld>
            <a:endParaRPr lang="en-US"/>
          </a:p>
        </p:txBody>
      </p:sp>
    </p:spTree>
    <p:extLst>
      <p:ext uri="{BB962C8B-B14F-4D97-AF65-F5344CB8AC3E}">
        <p14:creationId xmlns:p14="http://schemas.microsoft.com/office/powerpoint/2010/main" val="3994490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83C2852-3C2E-4F49-93BF-AB6BA88F5B61}" type="datetimeFigureOut">
              <a:rPr lang="en-US" smtClean="0"/>
              <a:t>1/22/2025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6D9D92F-B883-4C8C-8512-B83F9259AE06}" type="slidenum">
              <a:rPr lang="en-US" smtClean="0"/>
              <a:t>‹#›</a:t>
            </a:fld>
            <a:endParaRPr lang="en-US"/>
          </a:p>
        </p:txBody>
      </p:sp>
    </p:spTree>
    <p:extLst>
      <p:ext uri="{BB962C8B-B14F-4D97-AF65-F5344CB8AC3E}">
        <p14:creationId xmlns:p14="http://schemas.microsoft.com/office/powerpoint/2010/main" val="13441499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61669" y="952755"/>
            <a:ext cx="6815669" cy="1515533"/>
          </a:xfrm>
        </p:spPr>
        <p:txBody>
          <a:bodyPr/>
          <a:lstStyle/>
          <a:p>
            <a:r>
              <a:rPr lang="ar-IQ" sz="3200" b="1" dirty="0">
                <a:effectLst>
                  <a:outerShdw blurRad="38100" dist="19050" dir="2700000" algn="tl">
                    <a:schemeClr val="dk1">
                      <a:alpha val="40000"/>
                    </a:schemeClr>
                  </a:outerShdw>
                </a:effectLst>
              </a:rPr>
              <a:t>معوقات الأشراف التربوي من وجهة نظر المشرف</a:t>
            </a:r>
            <a:endParaRPr lang="en-US" sz="3200" dirty="0"/>
          </a:p>
        </p:txBody>
      </p:sp>
      <p:sp>
        <p:nvSpPr>
          <p:cNvPr id="3" name="Subtitle 2"/>
          <p:cNvSpPr>
            <a:spLocks noGrp="1"/>
          </p:cNvSpPr>
          <p:nvPr>
            <p:ph type="subTitle" idx="1"/>
          </p:nvPr>
        </p:nvSpPr>
        <p:spPr>
          <a:xfrm>
            <a:off x="2331794" y="2582060"/>
            <a:ext cx="7675418" cy="3276616"/>
          </a:xfrm>
        </p:spPr>
        <p:txBody>
          <a:bodyPr>
            <a:normAutofit/>
          </a:bodyPr>
          <a:lstStyle/>
          <a:p>
            <a:pPr rtl="1"/>
            <a:r>
              <a:rPr lang="ar-IQ" sz="2800" b="1" dirty="0" smtClean="0">
                <a:cs typeface="+mj-cs"/>
              </a:rPr>
              <a:t>إعداد</a:t>
            </a:r>
            <a:endParaRPr lang="en-US" sz="2800" dirty="0">
              <a:cs typeface="+mj-cs"/>
            </a:endParaRPr>
          </a:p>
          <a:p>
            <a:pPr rtl="1"/>
            <a:r>
              <a:rPr lang="ar-IQ" b="1" dirty="0"/>
              <a:t>أ.د. اشراق علي </a:t>
            </a:r>
            <a:r>
              <a:rPr lang="ar-IQ" b="1" dirty="0" smtClean="0"/>
              <a:t>محمود                </a:t>
            </a:r>
            <a:endParaRPr lang="ar-IQ" b="1" dirty="0" smtClean="0"/>
          </a:p>
          <a:p>
            <a:pPr rtl="1"/>
            <a:r>
              <a:rPr lang="ar-IQ" b="1" dirty="0" smtClean="0"/>
              <a:t>       </a:t>
            </a:r>
            <a:r>
              <a:rPr lang="ar-IQ" b="1" dirty="0"/>
              <a:t>أ.د. فراس مطشر عبد </a:t>
            </a:r>
            <a:r>
              <a:rPr lang="ar-IQ" b="1" dirty="0" smtClean="0"/>
              <a:t>الرضا</a:t>
            </a:r>
            <a:endParaRPr lang="ar-IQ" dirty="0"/>
          </a:p>
          <a:p>
            <a:pPr rtl="1"/>
            <a:r>
              <a:rPr lang="ar-IQ" b="1" dirty="0" smtClean="0"/>
              <a:t>م.م</a:t>
            </a:r>
            <a:r>
              <a:rPr lang="ar-IQ" b="1" dirty="0"/>
              <a:t>. </a:t>
            </a:r>
            <a:r>
              <a:rPr lang="ar-IQ" b="1" dirty="0" smtClean="0"/>
              <a:t>نورس طالب عبد                      </a:t>
            </a:r>
            <a:endParaRPr lang="ar-IQ" b="1" dirty="0" smtClean="0"/>
          </a:p>
          <a:p>
            <a:pPr rtl="1"/>
            <a:r>
              <a:rPr lang="ar-IQ" b="1" dirty="0" smtClean="0"/>
              <a:t>  </a:t>
            </a:r>
            <a:r>
              <a:rPr lang="ar-IQ" b="1" dirty="0" smtClean="0"/>
              <a:t>م.م</a:t>
            </a:r>
            <a:r>
              <a:rPr lang="ar-IQ" b="1" dirty="0"/>
              <a:t>. </a:t>
            </a:r>
            <a:r>
              <a:rPr lang="ar-IQ" b="1" dirty="0" smtClean="0"/>
              <a:t>اصيل داود سلمان</a:t>
            </a:r>
          </a:p>
          <a:p>
            <a:pPr algn="r" rtl="1"/>
            <a:r>
              <a:rPr lang="ar-IQ" b="1"/>
              <a:t> </a:t>
            </a:r>
            <a:r>
              <a:rPr lang="ar-IQ" b="1" smtClean="0"/>
              <a:t>                                        </a:t>
            </a:r>
            <a:r>
              <a:rPr lang="ar-IQ" b="1" smtClean="0"/>
              <a:t>  </a:t>
            </a:r>
            <a:r>
              <a:rPr lang="ar-IQ" b="1" dirty="0" smtClean="0"/>
              <a:t>م.م. رؤى اكرم اكبر</a:t>
            </a:r>
            <a:endParaRPr lang="en-US" sz="1400" dirty="0" smtClean="0"/>
          </a:p>
          <a:p>
            <a:pPr rtl="1"/>
            <a:endParaRPr lang="en-US" dirty="0"/>
          </a:p>
        </p:txBody>
      </p:sp>
      <p:sp>
        <p:nvSpPr>
          <p:cNvPr id="4" name="Rectangle 3"/>
          <p:cNvSpPr/>
          <p:nvPr/>
        </p:nvSpPr>
        <p:spPr>
          <a:xfrm>
            <a:off x="7786254" y="285569"/>
            <a:ext cx="6096000" cy="1585562"/>
          </a:xfrm>
          <a:prstGeom prst="rect">
            <a:avLst/>
          </a:prstGeom>
        </p:spPr>
        <p:txBody>
          <a:bodyPr>
            <a:spAutoFit/>
          </a:bodyPr>
          <a:lstStyle/>
          <a:p>
            <a:pPr algn="ctr" rtl="1">
              <a:lnSpc>
                <a:spcPct val="107000"/>
              </a:lnSpc>
              <a:spcAft>
                <a:spcPts val="800"/>
              </a:spcAft>
            </a:pPr>
            <a:r>
              <a:rPr lang="ar-IQ" b="1" dirty="0">
                <a:latin typeface="Calibri" panose="020F0502020204030204" pitchFamily="34" charset="0"/>
                <a:ea typeface="Calibri" panose="020F0502020204030204" pitchFamily="34" charset="0"/>
                <a:cs typeface="Arial" panose="020B0604020202020204" pitchFamily="34" charset="0"/>
              </a:rPr>
              <a:t>وزارة التعليم العالي والبحث العلمي</a:t>
            </a:r>
            <a:endParaRPr lang="en-US" sz="1400" dirty="0" smtClean="0">
              <a:effectLst/>
              <a:latin typeface="Calibri" panose="020F0502020204030204" pitchFamily="34" charset="0"/>
              <a:ea typeface="Calibri" panose="020F0502020204030204" pitchFamily="34" charset="0"/>
              <a:cs typeface="Arial" panose="020B0604020202020204" pitchFamily="34" charset="0"/>
            </a:endParaRPr>
          </a:p>
          <a:p>
            <a:pPr algn="ctr" rtl="1">
              <a:lnSpc>
                <a:spcPct val="107000"/>
              </a:lnSpc>
              <a:spcAft>
                <a:spcPts val="800"/>
              </a:spcAft>
            </a:pPr>
            <a:r>
              <a:rPr lang="ar-IQ" b="1" dirty="0">
                <a:latin typeface="Calibri" panose="020F0502020204030204" pitchFamily="34" charset="0"/>
                <a:ea typeface="Calibri" panose="020F0502020204030204" pitchFamily="34" charset="0"/>
                <a:cs typeface="Arial" panose="020B0604020202020204" pitchFamily="34" charset="0"/>
              </a:rPr>
              <a:t>جامعة بغداد</a:t>
            </a:r>
            <a:endParaRPr lang="en-US" sz="1400" dirty="0" smtClean="0">
              <a:effectLst/>
              <a:latin typeface="Calibri" panose="020F0502020204030204" pitchFamily="34" charset="0"/>
              <a:ea typeface="Calibri" panose="020F0502020204030204" pitchFamily="34" charset="0"/>
              <a:cs typeface="Arial" panose="020B0604020202020204" pitchFamily="34" charset="0"/>
            </a:endParaRPr>
          </a:p>
          <a:p>
            <a:pPr algn="ctr" rtl="1">
              <a:lnSpc>
                <a:spcPct val="107000"/>
              </a:lnSpc>
              <a:spcAft>
                <a:spcPts val="800"/>
              </a:spcAft>
            </a:pPr>
            <a:r>
              <a:rPr lang="ar-IQ" b="1" dirty="0">
                <a:latin typeface="Calibri" panose="020F0502020204030204" pitchFamily="34" charset="0"/>
                <a:ea typeface="Calibri" panose="020F0502020204030204" pitchFamily="34" charset="0"/>
                <a:cs typeface="Arial" panose="020B0604020202020204" pitchFamily="34" charset="0"/>
              </a:rPr>
              <a:t>كلية التربية البدنية وعلوم الرياضة</a:t>
            </a:r>
            <a:endParaRPr lang="en-US" sz="1400" dirty="0" smtClean="0">
              <a:effectLst/>
              <a:latin typeface="Calibri" panose="020F0502020204030204" pitchFamily="34" charset="0"/>
              <a:ea typeface="Calibri" panose="020F0502020204030204" pitchFamily="34" charset="0"/>
              <a:cs typeface="Arial" panose="020B0604020202020204" pitchFamily="34" charset="0"/>
            </a:endParaRPr>
          </a:p>
          <a:p>
            <a:pPr algn="ctr" rtl="1">
              <a:lnSpc>
                <a:spcPct val="107000"/>
              </a:lnSpc>
              <a:spcAft>
                <a:spcPts val="800"/>
              </a:spcAft>
            </a:pPr>
            <a:r>
              <a:rPr lang="ar-IQ" b="1" dirty="0">
                <a:latin typeface="Calibri" panose="020F0502020204030204" pitchFamily="34" charset="0"/>
                <a:ea typeface="Calibri" panose="020F0502020204030204" pitchFamily="34" charset="0"/>
                <a:cs typeface="Arial" panose="020B0604020202020204" pitchFamily="34" charset="0"/>
              </a:rPr>
              <a:t>فرع الألعاب الفرقية</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صورة 8"/>
          <p:cNvPicPr/>
          <p:nvPr/>
        </p:nvPicPr>
        <p:blipFill>
          <a:blip r:embed="rId2" cstate="print">
            <a:extLst>
              <a:ext uri="{28A0092B-C50C-407E-A947-70E740481C1C}">
                <a14:useLocalDpi xmlns:a14="http://schemas.microsoft.com/office/drawing/2010/main" val="0"/>
              </a:ext>
            </a:extLst>
          </a:blip>
          <a:stretch>
            <a:fillRect/>
          </a:stretch>
        </p:blipFill>
        <p:spPr>
          <a:xfrm>
            <a:off x="97414" y="70906"/>
            <a:ext cx="1800225" cy="1800225"/>
          </a:xfrm>
          <a:prstGeom prst="rect">
            <a:avLst/>
          </a:prstGeom>
        </p:spPr>
      </p:pic>
      <p:sp>
        <p:nvSpPr>
          <p:cNvPr id="6" name="Rectangle 5"/>
          <p:cNvSpPr/>
          <p:nvPr/>
        </p:nvSpPr>
        <p:spPr>
          <a:xfrm>
            <a:off x="4626985" y="6122267"/>
            <a:ext cx="3422072" cy="461665"/>
          </a:xfrm>
          <a:prstGeom prst="rect">
            <a:avLst/>
          </a:prstGeom>
        </p:spPr>
        <p:txBody>
          <a:bodyPr wrap="square">
            <a:spAutoFit/>
          </a:bodyPr>
          <a:lstStyle/>
          <a:p>
            <a:r>
              <a:rPr lang="ar-SA" sz="2400" b="1" dirty="0">
                <a:solidFill>
                  <a:srgbClr val="000000"/>
                </a:solidFill>
                <a:latin typeface="Calibri" panose="020F0502020204030204" pitchFamily="34" charset="0"/>
                <a:ea typeface="Calibri" panose="020F0502020204030204" pitchFamily="34" charset="0"/>
                <a:cs typeface="Arial" panose="020B0604020202020204" pitchFamily="34" charset="0"/>
              </a:rPr>
              <a:t>للعام الدراسي (2025)</a:t>
            </a:r>
            <a:endParaRPr lang="en-US" sz="2400" dirty="0"/>
          </a:p>
        </p:txBody>
      </p:sp>
    </p:spTree>
    <p:extLst>
      <p:ext uri="{BB962C8B-B14F-4D97-AF65-F5344CB8AC3E}">
        <p14:creationId xmlns:p14="http://schemas.microsoft.com/office/powerpoint/2010/main" val="2297248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1164" y="643743"/>
            <a:ext cx="10723418" cy="5457328"/>
          </a:xfrm>
          <a:prstGeom prst="rect">
            <a:avLst/>
          </a:prstGeom>
        </p:spPr>
        <p:txBody>
          <a:bodyPr wrap="square">
            <a:spAutoFit/>
          </a:bodyPr>
          <a:lstStyle/>
          <a:p>
            <a:pPr algn="r" rtl="1">
              <a:lnSpc>
                <a:spcPct val="107000"/>
              </a:lnSpc>
              <a:spcAft>
                <a:spcPts val="800"/>
              </a:spcAft>
            </a:pPr>
            <a:r>
              <a:rPr lang="ar-IQ" sz="2400" b="1" dirty="0">
                <a:latin typeface="Calibri" panose="020F0502020204030204" pitchFamily="34" charset="0"/>
                <a:ea typeface="Calibri" panose="020F0502020204030204" pitchFamily="34" charset="0"/>
                <a:cs typeface="Arial" panose="020B0604020202020204" pitchFamily="34" charset="0"/>
              </a:rPr>
              <a:t>أهم المعوقات:</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IQ" dirty="0">
                <a:latin typeface="Calibri" panose="020F0502020204030204" pitchFamily="34" charset="0"/>
                <a:ea typeface="Calibri" panose="020F0502020204030204" pitchFamily="34" charset="0"/>
                <a:cs typeface="Arial" panose="020B0604020202020204" pitchFamily="34" charset="0"/>
              </a:rPr>
              <a:t>1</a:t>
            </a:r>
            <a:r>
              <a:rPr lang="ar-IQ" dirty="0">
                <a:latin typeface="Calibri" panose="020F0502020204030204" pitchFamily="34" charset="0"/>
                <a:ea typeface="Calibri" panose="020F0502020204030204" pitchFamily="34" charset="0"/>
                <a:cs typeface="Simplified Arabic" panose="02020603050405020304" pitchFamily="18" charset="-78"/>
              </a:rPr>
              <a:t>- زيادة النصاب المقرر للمشرف التربوي من المدارس والمعلمين؛ حيث تكون زيادتهم سببًا في تقليل الأثر المطلوب إحداثه لتطويرهم.</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IQ" dirty="0">
                <a:latin typeface="Calibri" panose="020F0502020204030204" pitchFamily="34" charset="0"/>
                <a:ea typeface="Calibri" panose="020F0502020204030204" pitchFamily="34" charset="0"/>
                <a:cs typeface="Simplified Arabic" panose="02020603050405020304" pitchFamily="18" charset="-78"/>
              </a:rPr>
              <a:t>2- كثرة الأعباء والتكليفات الإدارية التي تستهلك أكثر وقت المشرف، وتطغى في أحيان كثيرة على مهمته الأساسية.</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IQ" dirty="0">
                <a:latin typeface="Calibri" panose="020F0502020204030204" pitchFamily="34" charset="0"/>
                <a:ea typeface="Calibri" panose="020F0502020204030204" pitchFamily="34" charset="0"/>
                <a:cs typeface="Simplified Arabic" panose="02020603050405020304" pitchFamily="18" charset="-78"/>
              </a:rPr>
              <a:t>3- عدم وجود التدريب والتطوير المناسب للمشرف التربوي، وغالب البرامج التدريبية التي تُقدَّم له هو من يبحث عنها ويتابع التسجيل فيها، ثم إن أكثرها إما لا يناسب محتواها مهامه، أو تأتي متأخرة فاتت قيمتها وهدفها للتقادم الزمني؛ كمثل دورة الإشراف التي تأتي غالبًا بعد سنوات من عمله في الميدان؛ مما يقلل كثيرًا من قيمتها.</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IQ" dirty="0">
                <a:latin typeface="Calibri" panose="020F0502020204030204" pitchFamily="34" charset="0"/>
                <a:ea typeface="Calibri" panose="020F0502020204030204" pitchFamily="34" charset="0"/>
                <a:cs typeface="Arial" panose="020B0604020202020204" pitchFamily="34" charset="0"/>
              </a:rPr>
              <a:t>4</a:t>
            </a:r>
            <a:r>
              <a:rPr lang="ar-IQ" dirty="0">
                <a:latin typeface="Calibri" panose="020F0502020204030204" pitchFamily="34" charset="0"/>
                <a:ea typeface="Calibri" panose="020F0502020204030204" pitchFamily="34" charset="0"/>
                <a:cs typeface="Simplified Arabic" panose="02020603050405020304" pitchFamily="18" charset="-78"/>
              </a:rPr>
              <a:t>- انعدام المخصصات المالية للأساليب الإشرافية التي يطالب بها المشرف؛ مما يعيق تنفيذها في أكثر الأحيان.</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IQ" dirty="0">
                <a:latin typeface="Calibri" panose="020F0502020204030204" pitchFamily="34" charset="0"/>
                <a:ea typeface="Calibri" panose="020F0502020204030204" pitchFamily="34" charset="0"/>
                <a:cs typeface="Simplified Arabic" panose="02020603050405020304" pitchFamily="18" charset="-78"/>
              </a:rPr>
              <a:t>5- عدم وجود أي صلاحيات للمشرف التربوي يُضعف من دوره المنوط به وأثره على الميدان.</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IQ" dirty="0">
                <a:latin typeface="Calibri" panose="020F0502020204030204" pitchFamily="34" charset="0"/>
                <a:ea typeface="Calibri" panose="020F0502020204030204" pitchFamily="34" charset="0"/>
                <a:cs typeface="Simplified Arabic" panose="02020603050405020304" pitchFamily="18" charset="-78"/>
              </a:rPr>
              <a:t>6- ضعف المستوى العلمي والفني والتربوي لكثير من المعلمين، نتيجة ضعف تأهيلهم الجامعي، وخاصة المعينين حديثًا - يُلقي بظلال كثيفة على مهام المشرف التربوي، لا سيما مع ربط ذلك بالنقاط السابقة.</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IQ" dirty="0">
                <a:latin typeface="Calibri" panose="020F0502020204030204" pitchFamily="34" charset="0"/>
                <a:ea typeface="Calibri" panose="020F0502020204030204" pitchFamily="34" charset="0"/>
                <a:cs typeface="Simplified Arabic" panose="02020603050405020304" pitchFamily="18" charset="-78"/>
              </a:rPr>
              <a:t>7- غياب الدور الإشرافي لمدير المدرسة، مع ضعف تأهيل بعض المديرين والوكلاء، إضافة لكثرة أعبائهم يزيد في مساحة الضعف الموجود لدى بعض المعلمين الذين يحتاجون لمتابعة مستمرة، يعجِزُ المشرف عن القيام بها في ضوء تباعد مواعيد زياراته لهم.</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IQ" dirty="0">
                <a:latin typeface="Calibri" panose="020F0502020204030204" pitchFamily="34" charset="0"/>
                <a:ea typeface="Calibri" panose="020F0502020204030204" pitchFamily="34" charset="0"/>
                <a:cs typeface="Simplified Arabic" panose="02020603050405020304" pitchFamily="18" charset="-78"/>
              </a:rPr>
              <a:t>- النظرة السلبية للإشراف التربوي عند بعض المعلمين والمديرين، وأنه مفتش يتصيد أخطاءهم تسهم في تعويق بناء علاقة إيجابية؛ مما يزيد العبء على المشرف التربوي، ويحتاج معها إلى بذل المزيد من الجهد لبناء علاقات إيجابية معهم قبل الشروع في تطوير أدائهم، لا سيما مع أن أكثرهم في الغالب راضون عن مستواهم، ويتوقعون أن أداءهم لا يحتاج إلى تطوير.</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56861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t>شكراً لحسن إصغائكم</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437062" y="2557463"/>
            <a:ext cx="3317875" cy="3317875"/>
          </a:xfrm>
        </p:spPr>
      </p:pic>
    </p:spTree>
    <p:extLst>
      <p:ext uri="{BB962C8B-B14F-4D97-AF65-F5344CB8AC3E}">
        <p14:creationId xmlns:p14="http://schemas.microsoft.com/office/powerpoint/2010/main" val="4214067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ar-SA" sz="3200" b="1" dirty="0"/>
              <a:t>ما هو الاشراف التربوي:</a:t>
            </a:r>
            <a:r>
              <a:rPr lang="ar-SA" sz="3200" dirty="0"/>
              <a:t> </a:t>
            </a:r>
            <a:endParaRPr lang="en-US"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9041" y="2644775"/>
            <a:ext cx="5249141" cy="3143250"/>
          </a:xfrm>
        </p:spPr>
      </p:pic>
      <p:sp>
        <p:nvSpPr>
          <p:cNvPr id="5" name="Rectangle 4"/>
          <p:cNvSpPr/>
          <p:nvPr/>
        </p:nvSpPr>
        <p:spPr>
          <a:xfrm>
            <a:off x="5749637" y="2949574"/>
            <a:ext cx="5555672" cy="2246769"/>
          </a:xfrm>
          <a:prstGeom prst="rect">
            <a:avLst/>
          </a:prstGeom>
        </p:spPr>
        <p:txBody>
          <a:bodyPr wrap="square">
            <a:spAutoFit/>
          </a:bodyPr>
          <a:lstStyle/>
          <a:p>
            <a:pPr algn="r"/>
            <a:r>
              <a:rPr lang="ar-IQ" sz="2000" b="1" dirty="0">
                <a:ea typeface="Calibri" panose="020F0502020204030204" pitchFamily="34" charset="0"/>
                <a:cs typeface="Simplified Arabic" panose="02020603050405020304" pitchFamily="18" charset="-78"/>
              </a:rPr>
              <a:t>أن عملية الإشراف التربوي هو خدمة </a:t>
            </a:r>
            <a:r>
              <a:rPr lang="ar-IQ" sz="2000" b="1" dirty="0" smtClean="0">
                <a:ea typeface="Calibri" panose="020F0502020204030204" pitchFamily="34" charset="0"/>
                <a:cs typeface="Simplified Arabic" panose="02020603050405020304" pitchFamily="18" charset="-78"/>
              </a:rPr>
              <a:t>فنية </a:t>
            </a:r>
            <a:r>
              <a:rPr lang="ar-IQ" sz="2000" b="1" dirty="0">
                <a:ea typeface="Calibri" panose="020F0502020204030204" pitchFamily="34" charset="0"/>
                <a:cs typeface="Simplified Arabic" panose="02020603050405020304" pitchFamily="18" charset="-78"/>
              </a:rPr>
              <a:t>متخصصة، يقدمها المشرف التربوي إلى المعلمين، والذين يعملون معه بأسلوب مباشر وأسلوب غير مباشر، بحيث يكون قصد هذا العمل تحسين عملية التعلم والتعليم، وتعمل الخدمة الإشرافية على تمكين المعلمين من المعرفة العلمية المطلوبة والمهارات الأدائية اللازمة، على أن تقدم بطريقة إنسانية تكسب ثقة المعلمين وتزيد من تقبلهم وتحسن في </a:t>
            </a:r>
            <a:r>
              <a:rPr lang="ar-IQ" sz="2000" b="1" dirty="0" smtClean="0">
                <a:ea typeface="Calibri" panose="020F0502020204030204" pitchFamily="34" charset="0"/>
                <a:cs typeface="Simplified Arabic" panose="02020603050405020304" pitchFamily="18" charset="-78"/>
              </a:rPr>
              <a:t>اتجاهاتهم.</a:t>
            </a:r>
            <a:endParaRPr lang="en-US" sz="2000" b="1" dirty="0"/>
          </a:p>
        </p:txBody>
      </p:sp>
    </p:spTree>
    <p:extLst>
      <p:ext uri="{BB962C8B-B14F-4D97-AF65-F5344CB8AC3E}">
        <p14:creationId xmlns:p14="http://schemas.microsoft.com/office/powerpoint/2010/main" val="1321780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ar-SA" sz="2800" b="1" dirty="0"/>
              <a:t>مفهوم المشرف التربوي:</a:t>
            </a:r>
            <a:r>
              <a:rPr lang="en-US" dirty="0"/>
              <a:t/>
            </a:r>
            <a:br>
              <a:rPr lang="en-US" dirty="0"/>
            </a:br>
            <a:endParaRPr lang="en-US" dirty="0"/>
          </a:p>
        </p:txBody>
      </p:sp>
      <p:sp>
        <p:nvSpPr>
          <p:cNvPr id="3" name="Rectangle 2"/>
          <p:cNvSpPr/>
          <p:nvPr/>
        </p:nvSpPr>
        <p:spPr>
          <a:xfrm>
            <a:off x="4849090" y="2690336"/>
            <a:ext cx="6470073" cy="2677656"/>
          </a:xfrm>
          <a:prstGeom prst="rect">
            <a:avLst/>
          </a:prstGeom>
        </p:spPr>
        <p:txBody>
          <a:bodyPr wrap="square">
            <a:spAutoFit/>
          </a:bodyPr>
          <a:lstStyle/>
          <a:p>
            <a:pPr algn="r"/>
            <a:r>
              <a:rPr lang="ar-SA" sz="2400" b="1" dirty="0">
                <a:latin typeface="Calibri" panose="020F0502020204030204" pitchFamily="34" charset="0"/>
                <a:ea typeface="Calibri" panose="020F0502020204030204" pitchFamily="34" charset="0"/>
                <a:cs typeface="Simplified Arabic" panose="02020603050405020304" pitchFamily="18" charset="-78"/>
              </a:rPr>
              <a:t>المشرف التربوي هو ذلك الشخص الذي يعمل على ترجمة الاهداف التربوية التي تضعها المؤسسة التعليمية، والتي تهدف الى تطوير المعلمين وتحسين ممارساتهم التدريسية، ايضاً هو خبير تربوي يقدم الدعم الفني والمشورة والخبرة للمعلمين، وإدارة المدرسة؛ بهدف الارتقاء بكفاياتهم ومهاراتهم وخبراتهم واستثمار قدراتهم من أجل تحقيق تعليم نوعي يلبي حاجات الطلبة واهداف التعليم.</a:t>
            </a:r>
            <a:endParaRPr lang="en-US" sz="24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850" y="2438399"/>
            <a:ext cx="4352059" cy="3543300"/>
          </a:xfrm>
          <a:prstGeom prst="rect">
            <a:avLst/>
          </a:prstGeom>
        </p:spPr>
      </p:pic>
    </p:spTree>
    <p:extLst>
      <p:ext uri="{BB962C8B-B14F-4D97-AF65-F5344CB8AC3E}">
        <p14:creationId xmlns:p14="http://schemas.microsoft.com/office/powerpoint/2010/main" val="4029098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ar-IQ" sz="2800" b="1" dirty="0"/>
              <a:t>اهم كفايات المشرف التربوي وتم تلخيصها ب:</a:t>
            </a:r>
            <a:r>
              <a:rPr lang="en-US" dirty="0"/>
              <a:t/>
            </a:r>
            <a:br>
              <a:rPr lang="en-US" dirty="0"/>
            </a:br>
            <a:endParaRPr lang="en-US" dirty="0"/>
          </a:p>
        </p:txBody>
      </p:sp>
      <p:sp>
        <p:nvSpPr>
          <p:cNvPr id="3" name="Content Placeholder 2"/>
          <p:cNvSpPr>
            <a:spLocks noGrp="1"/>
          </p:cNvSpPr>
          <p:nvPr>
            <p:ph idx="1"/>
          </p:nvPr>
        </p:nvSpPr>
        <p:spPr>
          <a:xfrm>
            <a:off x="8077200" y="2556932"/>
            <a:ext cx="2819396" cy="3318936"/>
          </a:xfrm>
        </p:spPr>
        <p:txBody>
          <a:bodyPr/>
          <a:lstStyle/>
          <a:p>
            <a:pPr algn="r" rtl="1"/>
            <a:r>
              <a:rPr lang="ar-IQ" dirty="0"/>
              <a:t>- المجال الأول: الصحة الجسمية القدوة الحسنة النزاهة والعدالة / سرعة البديهة / الالتزام بأخلاقيات المهنة</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3829" y="2556932"/>
            <a:ext cx="3363371" cy="219628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505" y="3962400"/>
            <a:ext cx="4020723" cy="225734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854" y="688464"/>
            <a:ext cx="3756314" cy="2263420"/>
          </a:xfrm>
          <a:prstGeom prst="rect">
            <a:avLst/>
          </a:prstGeom>
        </p:spPr>
      </p:pic>
    </p:spTree>
    <p:extLst>
      <p:ext uri="{BB962C8B-B14F-4D97-AF65-F5344CB8AC3E}">
        <p14:creationId xmlns:p14="http://schemas.microsoft.com/office/powerpoint/2010/main" val="131649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16435" y="1183014"/>
            <a:ext cx="4585855" cy="2067425"/>
          </a:xfrm>
          <a:prstGeom prst="rect">
            <a:avLst/>
          </a:prstGeom>
        </p:spPr>
        <p:txBody>
          <a:bodyPr wrap="square">
            <a:spAutoFit/>
          </a:bodyPr>
          <a:lstStyle/>
          <a:p>
            <a:pPr algn="r" rtl="1">
              <a:lnSpc>
                <a:spcPct val="107000"/>
              </a:lnSpc>
              <a:spcAft>
                <a:spcPts val="800"/>
              </a:spcAft>
            </a:pPr>
            <a:r>
              <a:rPr lang="ar-IQ" sz="2400" b="1" dirty="0">
                <a:latin typeface="Calibri" panose="020F0502020204030204" pitchFamily="34" charset="0"/>
                <a:ea typeface="Calibri" panose="020F0502020204030204" pitchFamily="34" charset="0"/>
                <a:cs typeface="Simplified Arabic" panose="02020603050405020304" pitchFamily="18" charset="-78"/>
              </a:rPr>
              <a:t>- المجال الثاني: كفايات علمية وتتضمن:</a:t>
            </a:r>
            <a:endParaRPr lang="en-US" sz="1600" b="1" dirty="0" smtClean="0">
              <a:effectLst/>
              <a:latin typeface="Calibri" panose="020F0502020204030204" pitchFamily="34" charset="0"/>
              <a:ea typeface="Calibri" panose="020F0502020204030204" pitchFamily="34" charset="0"/>
              <a:cs typeface="Arial" panose="020B0604020202020204" pitchFamily="34" charset="0"/>
            </a:endParaRPr>
          </a:p>
          <a:p>
            <a:pPr algn="r"/>
            <a:r>
              <a:rPr lang="ar-IQ" sz="2400" dirty="0">
                <a:ea typeface="Calibri" panose="020F0502020204030204" pitchFamily="34" charset="0"/>
                <a:cs typeface="Simplified Arabic" panose="02020603050405020304" pitchFamily="18" charset="-78"/>
              </a:rPr>
              <a:t>معرفة عميقة بمادة التخصص / معرفة تربوية شاملة بجميع القضايا الإشرافية التي توضح مهامه وادواره متابعة المستجدات التربوية يمتلك ثقافة عامة</a:t>
            </a:r>
            <a:endParaRPr lang="en-US"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782" y="2216727"/>
            <a:ext cx="3810000" cy="3810000"/>
          </a:xfrm>
          <a:prstGeom prst="rect">
            <a:avLst/>
          </a:prstGeom>
        </p:spPr>
      </p:pic>
    </p:spTree>
    <p:extLst>
      <p:ext uri="{BB962C8B-B14F-4D97-AF65-F5344CB8AC3E}">
        <p14:creationId xmlns:p14="http://schemas.microsoft.com/office/powerpoint/2010/main" val="635779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17672" y="1206471"/>
            <a:ext cx="5126182" cy="1673022"/>
          </a:xfrm>
          <a:prstGeom prst="rect">
            <a:avLst/>
          </a:prstGeom>
        </p:spPr>
        <p:txBody>
          <a:bodyPr wrap="square">
            <a:spAutoFit/>
          </a:bodyPr>
          <a:lstStyle/>
          <a:p>
            <a:pPr algn="r" rtl="1">
              <a:lnSpc>
                <a:spcPct val="107000"/>
              </a:lnSpc>
              <a:spcAft>
                <a:spcPts val="800"/>
              </a:spcAft>
            </a:pPr>
            <a:r>
              <a:rPr lang="ar-IQ" sz="2400" b="1" dirty="0">
                <a:latin typeface="Calibri" panose="020F0502020204030204" pitchFamily="34" charset="0"/>
                <a:ea typeface="Calibri" panose="020F0502020204030204" pitchFamily="34" charset="0"/>
                <a:cs typeface="Simplified Arabic" panose="02020603050405020304" pitchFamily="18" charset="-78"/>
              </a:rPr>
              <a:t>- المجال الثالث: كفايات أدائية على مستوى التخطيط التربوي والاشرافي </a:t>
            </a:r>
            <a:r>
              <a:rPr lang="ar-IQ" sz="2400" dirty="0">
                <a:latin typeface="Calibri" panose="020F0502020204030204" pitchFamily="34" charset="0"/>
                <a:ea typeface="Calibri" panose="020F0502020204030204" pitchFamily="34" charset="0"/>
                <a:cs typeface="Simplified Arabic" panose="02020603050405020304" pitchFamily="18" charset="-78"/>
              </a:rPr>
              <a:t>/ تصميم خطة إشرافيه سنوية مساعدة المعلمين على تصميم خططهم / توظيف اساليب إشرافيه وتربوية.</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194" y="701689"/>
            <a:ext cx="3637405" cy="268258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9128" y="3061856"/>
            <a:ext cx="4898014" cy="3033624"/>
          </a:xfrm>
          <a:prstGeom prst="rect">
            <a:avLst/>
          </a:prstGeom>
        </p:spPr>
      </p:pic>
    </p:spTree>
    <p:extLst>
      <p:ext uri="{BB962C8B-B14F-4D97-AF65-F5344CB8AC3E}">
        <p14:creationId xmlns:p14="http://schemas.microsoft.com/office/powerpoint/2010/main" val="81663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57455" y="943138"/>
            <a:ext cx="5444835" cy="1446293"/>
          </a:xfrm>
          <a:prstGeom prst="rect">
            <a:avLst/>
          </a:prstGeom>
        </p:spPr>
        <p:txBody>
          <a:bodyPr wrap="square">
            <a:spAutoFit/>
          </a:bodyPr>
          <a:lstStyle/>
          <a:p>
            <a:pPr algn="r" rtl="1">
              <a:lnSpc>
                <a:spcPct val="107000"/>
              </a:lnSpc>
              <a:spcAft>
                <a:spcPts val="800"/>
              </a:spcAft>
            </a:pPr>
            <a:r>
              <a:rPr lang="ar-IQ" sz="2800" b="1" dirty="0">
                <a:latin typeface="Calibri" panose="020F0502020204030204" pitchFamily="34" charset="0"/>
                <a:ea typeface="Calibri" panose="020F0502020204030204" pitchFamily="34" charset="0"/>
                <a:cs typeface="Simplified Arabic" panose="02020603050405020304" pitchFamily="18" charset="-78"/>
              </a:rPr>
              <a:t>- المجال الرابع: كفايات ابداعية فنية خاصة:</a:t>
            </a:r>
            <a:endParaRPr lang="en-US" b="1" dirty="0" smtClean="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IQ" sz="2400" dirty="0">
                <a:latin typeface="Calibri" panose="020F0502020204030204" pitchFamily="34" charset="0"/>
                <a:ea typeface="Calibri" panose="020F0502020204030204" pitchFamily="34" charset="0"/>
                <a:cs typeface="Simplified Arabic" panose="02020603050405020304" pitchFamily="18" charset="-78"/>
              </a:rPr>
              <a:t>كفايات الاشراف واستراتيجيات ادارة هذه الكفايات الى جنب تقنيات التعليم</a:t>
            </a:r>
            <a:r>
              <a:rPr lang="ar-IQ" sz="2400" dirty="0" smtClean="0">
                <a:latin typeface="Calibri" panose="020F0502020204030204" pitchFamily="34" charset="0"/>
                <a:ea typeface="Calibri" panose="020F0502020204030204" pitchFamily="34" charset="0"/>
                <a:cs typeface="Simplified Arabic" panose="02020603050405020304" pitchFamily="18" charset="-78"/>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636" y="2942151"/>
            <a:ext cx="6061364" cy="328124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5852" y="2942151"/>
            <a:ext cx="4366438" cy="2863606"/>
          </a:xfrm>
          <a:prstGeom prst="rect">
            <a:avLst/>
          </a:prstGeom>
        </p:spPr>
      </p:pic>
    </p:spTree>
    <p:extLst>
      <p:ext uri="{BB962C8B-B14F-4D97-AF65-F5344CB8AC3E}">
        <p14:creationId xmlns:p14="http://schemas.microsoft.com/office/powerpoint/2010/main" val="3994519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84471" y="1119075"/>
            <a:ext cx="3948545" cy="1394613"/>
          </a:xfrm>
          <a:prstGeom prst="rect">
            <a:avLst/>
          </a:prstGeom>
        </p:spPr>
        <p:txBody>
          <a:bodyPr wrap="square">
            <a:spAutoFit/>
          </a:bodyPr>
          <a:lstStyle/>
          <a:p>
            <a:pPr algn="r" rtl="1">
              <a:lnSpc>
                <a:spcPct val="107000"/>
              </a:lnSpc>
              <a:spcAft>
                <a:spcPts val="800"/>
              </a:spcAft>
            </a:pPr>
            <a:r>
              <a:rPr lang="ar-IQ" sz="2800" b="1" dirty="0">
                <a:latin typeface="Calibri" panose="020F0502020204030204" pitchFamily="34" charset="0"/>
                <a:ea typeface="Calibri" panose="020F0502020204030204" pitchFamily="34" charset="0"/>
                <a:cs typeface="Simplified Arabic" panose="02020603050405020304" pitchFamily="18" charset="-78"/>
              </a:rPr>
              <a:t>المجال الخامس: كفايات انسانية:</a:t>
            </a:r>
            <a:endParaRPr lang="en-US" b="1" dirty="0" smtClean="0">
              <a:effectLst/>
              <a:latin typeface="Calibri" panose="020F0502020204030204" pitchFamily="34" charset="0"/>
              <a:ea typeface="Calibri" panose="020F0502020204030204" pitchFamily="34" charset="0"/>
              <a:cs typeface="Arial" panose="020B0604020202020204" pitchFamily="34" charset="0"/>
            </a:endParaRPr>
          </a:p>
          <a:p>
            <a:r>
              <a:rPr lang="ar-IQ" sz="2400" dirty="0">
                <a:ea typeface="Calibri" panose="020F0502020204030204" pitchFamily="34" charset="0"/>
                <a:cs typeface="Simplified Arabic" panose="02020603050405020304" pitchFamily="18" charset="-78"/>
              </a:rPr>
              <a:t>الاتصال والتواصل / تقبل مشاعر الآخرين / العمل بروح الجماعة</a:t>
            </a:r>
            <a:endParaRPr lang="en-US"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1" y="2791990"/>
            <a:ext cx="5112324" cy="319423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728" y="681470"/>
            <a:ext cx="3435927" cy="224665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7738" y="3116698"/>
            <a:ext cx="4524808" cy="2544817"/>
          </a:xfrm>
          <a:prstGeom prst="rect">
            <a:avLst/>
          </a:prstGeom>
        </p:spPr>
      </p:pic>
    </p:spTree>
    <p:extLst>
      <p:ext uri="{BB962C8B-B14F-4D97-AF65-F5344CB8AC3E}">
        <p14:creationId xmlns:p14="http://schemas.microsoft.com/office/powerpoint/2010/main" val="2666706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7091" y="665018"/>
            <a:ext cx="11208328" cy="5575116"/>
          </a:xfrm>
          <a:prstGeom prst="rect">
            <a:avLst/>
          </a:prstGeom>
        </p:spPr>
        <p:txBody>
          <a:bodyPr wrap="square">
            <a:spAutoFit/>
          </a:bodyPr>
          <a:lstStyle/>
          <a:p>
            <a:pPr algn="r" rtl="1">
              <a:lnSpc>
                <a:spcPct val="107000"/>
              </a:lnSpc>
              <a:spcAft>
                <a:spcPts val="800"/>
              </a:spcAft>
            </a:pPr>
            <a:r>
              <a:rPr lang="ar-IQ" b="1" dirty="0">
                <a:latin typeface="Calibri" panose="020F0502020204030204" pitchFamily="34" charset="0"/>
                <a:ea typeface="Calibri" panose="020F0502020204030204" pitchFamily="34" charset="0"/>
                <a:cs typeface="Simplified Arabic" panose="02020603050405020304" pitchFamily="18" charset="-78"/>
              </a:rPr>
              <a:t>وبعض الباحثين قد اشاروا الى مقومات المشرف التربوي انها الخبرة الواسعة وتأتي من خلال ممارسة التدريس ثم الاشراف التربوي ومن خلال الاطلاع</a:t>
            </a:r>
            <a:endParaRPr lang="en-US" sz="1200" b="1" dirty="0" smtClean="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IQ" b="1" dirty="0">
                <a:latin typeface="Calibri" panose="020F0502020204030204" pitchFamily="34" charset="0"/>
                <a:ea typeface="Calibri" panose="020F0502020204030204" pitchFamily="34" charset="0"/>
                <a:cs typeface="Simplified Arabic" panose="02020603050405020304" pitchFamily="18" charset="-78"/>
              </a:rPr>
              <a:t>المستمر والقراءة المنظمة، ويندرج تحت ذلك ما يلي:</a:t>
            </a:r>
            <a:endParaRPr lang="en-US" sz="1200" b="1" dirty="0" smtClean="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IQ" dirty="0">
                <a:latin typeface="Calibri" panose="020F0502020204030204" pitchFamily="34" charset="0"/>
                <a:ea typeface="Calibri" panose="020F0502020204030204" pitchFamily="34" charset="0"/>
                <a:cs typeface="Simplified Arabic" panose="02020603050405020304" pitchFamily="18" charset="-78"/>
              </a:rPr>
              <a:t>أ- المعرفة الوافية في حقل التخصص.</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IQ" dirty="0">
                <a:latin typeface="Calibri" panose="020F0502020204030204" pitchFamily="34" charset="0"/>
                <a:ea typeface="Calibri" panose="020F0502020204030204" pitchFamily="34" charset="0"/>
                <a:cs typeface="Simplified Arabic" panose="02020603050405020304" pitchFamily="18" charset="-78"/>
              </a:rPr>
              <a:t>ب مهارات تخطيط الدروس.</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IQ" dirty="0">
                <a:latin typeface="Calibri" panose="020F0502020204030204" pitchFamily="34" charset="0"/>
                <a:ea typeface="Calibri" panose="020F0502020204030204" pitchFamily="34" charset="0"/>
                <a:cs typeface="Simplified Arabic" panose="02020603050405020304" pitchFamily="18" charset="-78"/>
              </a:rPr>
              <a:t>ت - القدرة على عرض الدروس النموذجية.</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IQ" dirty="0">
                <a:latin typeface="Calibri" panose="020F0502020204030204" pitchFamily="34" charset="0"/>
                <a:ea typeface="Calibri" panose="020F0502020204030204" pitchFamily="34" charset="0"/>
                <a:cs typeface="Simplified Arabic" panose="02020603050405020304" pitchFamily="18" charset="-78"/>
              </a:rPr>
              <a:t>ث - تحليل معوقات الدروس.</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IQ" dirty="0">
                <a:latin typeface="Calibri" panose="020F0502020204030204" pitchFamily="34" charset="0"/>
                <a:ea typeface="Calibri" panose="020F0502020204030204" pitchFamily="34" charset="0"/>
                <a:cs typeface="Simplified Arabic" panose="02020603050405020304" pitchFamily="18" charset="-78"/>
              </a:rPr>
              <a:t>ج - الإلمام بأساسيات القياس والتقويم واعداد الاختبار الجيد وتحليل نتائجه.</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IQ" dirty="0">
                <a:latin typeface="Calibri" panose="020F0502020204030204" pitchFamily="34" charset="0"/>
                <a:ea typeface="Calibri" panose="020F0502020204030204" pitchFamily="34" charset="0"/>
                <a:cs typeface="Simplified Arabic" panose="02020603050405020304" pitchFamily="18" charset="-78"/>
              </a:rPr>
              <a:t>ح - مساعدة المعلمين في عملية التقويم الذاتي</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IQ" dirty="0">
                <a:latin typeface="Calibri" panose="020F0502020204030204" pitchFamily="34" charset="0"/>
                <a:ea typeface="Calibri" panose="020F0502020204030204" pitchFamily="34" charset="0"/>
                <a:cs typeface="Simplified Arabic" panose="02020603050405020304" pitchFamily="18" charset="-78"/>
              </a:rPr>
              <a:t>خ- معرفة حاجات المعلمين والبرامج المناسبة لتطويرهم وتدريبهم.</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IQ" dirty="0">
                <a:latin typeface="Calibri" panose="020F0502020204030204" pitchFamily="34" charset="0"/>
                <a:ea typeface="Calibri" panose="020F0502020204030204" pitchFamily="34" charset="0"/>
                <a:cs typeface="Simplified Arabic" panose="02020603050405020304" pitchFamily="18" charset="-78"/>
              </a:rPr>
              <a:t>الشورى او التعاون: من حيث تنمية المهارات الاجتماعية بين المعلمين والمشاركة في اتخاذ القرار.</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IQ" dirty="0">
                <a:latin typeface="Calibri" panose="020F0502020204030204" pitchFamily="34" charset="0"/>
                <a:ea typeface="Calibri" panose="020F0502020204030204" pitchFamily="34" charset="0"/>
                <a:cs typeface="Simplified Arabic" panose="02020603050405020304" pitchFamily="18" charset="-78"/>
              </a:rPr>
              <a:t>التجديد اكتشاف طرق التعليم الأكثر نجاحا والقدرة على الاستخدام الايجابي للتقنية.</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IQ" dirty="0">
                <a:latin typeface="Calibri" panose="020F0502020204030204" pitchFamily="34" charset="0"/>
                <a:ea typeface="Calibri" panose="020F0502020204030204" pitchFamily="34" charset="0"/>
                <a:cs typeface="Simplified Arabic" panose="02020603050405020304" pitchFamily="18" charset="-78"/>
              </a:rPr>
              <a:t>الاهتمام بالنمو ويأتي هذا من خلال الاهتمام بتربية الاتجاهات الحسنة وصقل المهارات المرغوبة</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IQ" dirty="0">
                <a:latin typeface="Calibri" panose="020F0502020204030204" pitchFamily="34" charset="0"/>
                <a:ea typeface="Calibri" panose="020F0502020204030204" pitchFamily="34" charset="0"/>
                <a:cs typeface="Simplified Arabic" panose="02020603050405020304" pitchFamily="18" charset="-78"/>
              </a:rPr>
              <a:t>وتعزيز السلوك الايجابي.</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IQ" dirty="0">
                <a:latin typeface="Calibri" panose="020F0502020204030204" pitchFamily="34" charset="0"/>
                <a:ea typeface="Calibri" panose="020F0502020204030204" pitchFamily="34" charset="0"/>
                <a:cs typeface="Simplified Arabic" panose="02020603050405020304" pitchFamily="18" charset="-78"/>
              </a:rPr>
              <a:t>التخطيط من خلال الخطة اليومية والاسبوعية والفصلية تجنبا للارتجالية والفوضى كما يجب تجريد الخطة من النمطية والتكرار.</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1135779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51</TotalTime>
  <Words>734</Words>
  <Application>Microsoft Office PowerPoint</Application>
  <PresentationFormat>Widescreen</PresentationFormat>
  <Paragraphs>49</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Garamond</vt:lpstr>
      <vt:lpstr>Simplified Arabic</vt:lpstr>
      <vt:lpstr>Times New Roman</vt:lpstr>
      <vt:lpstr>Organic</vt:lpstr>
      <vt:lpstr>معوقات الأشراف التربوي من وجهة نظر المشرف</vt:lpstr>
      <vt:lpstr>ما هو الاشراف التربوي: </vt:lpstr>
      <vt:lpstr>مفهوم المشرف التربوي: </vt:lpstr>
      <vt:lpstr>اهم كفايات المشرف التربوي وتم تلخيصها ب: </vt:lpstr>
      <vt:lpstr>PowerPoint Presentation</vt:lpstr>
      <vt:lpstr>PowerPoint Presentation</vt:lpstr>
      <vt:lpstr>PowerPoint Presentation</vt:lpstr>
      <vt:lpstr>PowerPoint Presentation</vt:lpstr>
      <vt:lpstr>PowerPoint Presentation</vt:lpstr>
      <vt:lpstr>PowerPoint Presentation</vt:lpstr>
      <vt:lpstr>شكراً لحسن إصغائكم</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معوقات الأشراف التربوي من وجهة نظر المشرف</dc:title>
  <dc:creator>Maher</dc:creator>
  <cp:lastModifiedBy>Maher</cp:lastModifiedBy>
  <cp:revision>7</cp:revision>
  <dcterms:created xsi:type="dcterms:W3CDTF">2025-01-22T15:29:17Z</dcterms:created>
  <dcterms:modified xsi:type="dcterms:W3CDTF">2025-01-22T16:23:00Z</dcterms:modified>
</cp:coreProperties>
</file>