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62" r:id="rId4"/>
    <p:sldId id="263" r:id="rId5"/>
    <p:sldId id="264" r:id="rId6"/>
    <p:sldId id="265" r:id="rId7"/>
    <p:sldId id="267" r:id="rId8"/>
    <p:sldId id="268" r:id="rId9"/>
    <p:sldId id="269" r:id="rId10"/>
    <p:sldId id="270" r:id="rId11"/>
    <p:sldId id="271" r:id="rId12"/>
    <p:sldId id="272" r:id="rId13"/>
    <p:sldId id="273" r:id="rId14"/>
    <p:sldId id="274" r:id="rId15"/>
    <p:sldId id="275" r:id="rId16"/>
    <p:sldId id="277" r:id="rId17"/>
    <p:sldId id="278" r:id="rId18"/>
    <p:sldId id="280" r:id="rId19"/>
    <p:sldId id="281" r:id="rId20"/>
    <p:sldId id="282" r:id="rId21"/>
    <p:sldId id="283" r:id="rId22"/>
    <p:sldId id="284" r:id="rId23"/>
    <p:sldId id="286" r:id="rId24"/>
    <p:sldId id="287" r:id="rId25"/>
    <p:sldId id="289" r:id="rId26"/>
    <p:sldId id="290" r:id="rId27"/>
    <p:sldId id="291" r:id="rId28"/>
    <p:sldId id="292" r:id="rId29"/>
    <p:sldId id="293" r:id="rId30"/>
    <p:sldId id="294" r:id="rId31"/>
    <p:sldId id="296" r:id="rId32"/>
    <p:sldId id="315" r:id="rId33"/>
    <p:sldId id="327" r:id="rId3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0" autoAdjust="0"/>
    <p:restoredTop sz="80839" autoAdjust="0"/>
  </p:normalViewPr>
  <p:slideViewPr>
    <p:cSldViewPr>
      <p:cViewPr varScale="1">
        <p:scale>
          <a:sx n="58" d="100"/>
          <a:sy n="58" d="100"/>
        </p:scale>
        <p:origin x="117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C5B4EAD-BC3B-4E14-86A5-7E61127A5340}" type="datetimeFigureOut">
              <a:rPr lang="en-US" smtClean="0"/>
              <a:t>3/5/2025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406A917-8E29-4609-AD29-9A86BEC1AF4D}" type="slidenum">
              <a:rPr lang="en-US" smtClean="0"/>
              <a:t>‹#›</a:t>
            </a:fld>
            <a:endParaRPr lang="en-US"/>
          </a:p>
        </p:txBody>
      </p:sp>
    </p:spTree>
    <p:extLst>
      <p:ext uri="{BB962C8B-B14F-4D97-AF65-F5344CB8AC3E}">
        <p14:creationId xmlns:p14="http://schemas.microsoft.com/office/powerpoint/2010/main" val="32511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IQ" dirty="0"/>
              <a:t>أين أنت في تنفيذ إدارة المخاطر البيولوجية في مؤسستك</a:t>
            </a:r>
          </a:p>
          <a:p>
            <a:pPr marL="0" indent="0">
              <a:buNone/>
            </a:pPr>
            <a:r>
              <a:rPr lang="ar-IQ" dirty="0"/>
              <a:t> تقييم المخاطر (32٪) </a:t>
            </a:r>
            <a:endParaRPr lang="en-US" dirty="0"/>
          </a:p>
          <a:p>
            <a:pPr marL="228600" indent="-228600">
              <a:buAutoNum type="arabicPeriod"/>
            </a:pPr>
            <a:r>
              <a:rPr lang="ar-IQ" dirty="0"/>
              <a:t> تقييم الضوابط التشغيلية (21٪)</a:t>
            </a:r>
            <a:endParaRPr lang="en-US" dirty="0"/>
          </a:p>
          <a:p>
            <a:pPr marL="228600" indent="-228600">
              <a:buAutoNum type="arabicPeriod"/>
            </a:pPr>
            <a:r>
              <a:rPr lang="ar-IQ" dirty="0"/>
              <a:t> الحصول على موافقة القيادة (15٪)</a:t>
            </a:r>
            <a:endParaRPr lang="en-US" dirty="0"/>
          </a:p>
          <a:p>
            <a:pPr marL="228600" indent="-228600">
              <a:buAutoNum type="arabicPeriod"/>
            </a:pPr>
            <a:r>
              <a:rPr lang="ar-IQ" dirty="0"/>
              <a:t> صياغة الإجراءات التشغيلية الموحدة (15٪) </a:t>
            </a:r>
            <a:endParaRPr lang="en-US" dirty="0"/>
          </a:p>
          <a:p>
            <a:pPr marL="228600" indent="-228600">
              <a:buAutoNum type="arabicPeriod"/>
            </a:pPr>
            <a:r>
              <a:rPr lang="ar-IQ" dirty="0"/>
              <a:t>تفعيل الإجراءات التشغيلية الموحدة (11٪)</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a:t>
            </a:fld>
            <a:endParaRPr lang="en-US"/>
          </a:p>
        </p:txBody>
      </p:sp>
    </p:spTree>
    <p:extLst>
      <p:ext uri="{BB962C8B-B14F-4D97-AF65-F5344CB8AC3E}">
        <p14:creationId xmlns:p14="http://schemas.microsoft.com/office/powerpoint/2010/main" val="68393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شرطة المؤسسة ، والإطفاء ، والأمن ، والمرافق ، وعمليات الطوارئ ، واستمرارية البناء ، والشؤون العامة ، ومسؤولي الصحة والمجموعات الأخرى ذات الصلة. نفس القائمة والمزيد من بلدة محلية أو مدينة أو مقاطعة أو ولاية مكتب الصحة العامة المحلي ، طبيب بيطري بالولاية ، الشرطة ، إطفاء ، إدارة الطوارئ ، أخرى؟</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11</a:t>
            </a:fld>
            <a:endParaRPr lang="en-US"/>
          </a:p>
        </p:txBody>
      </p:sp>
    </p:spTree>
    <p:extLst>
      <p:ext uri="{BB962C8B-B14F-4D97-AF65-F5344CB8AC3E}">
        <p14:creationId xmlns:p14="http://schemas.microsoft.com/office/powerpoint/2010/main" val="61230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تكفل المنظمة أن كل ما يمكن تحقيقه وتوقعه من</a:t>
            </a:r>
            <a:r>
              <a:rPr lang="ar-IQ" baseline="0" dirty="0"/>
              <a:t> </a:t>
            </a:r>
            <a:r>
              <a:rPr lang="ar-IQ" dirty="0"/>
              <a:t>سيناريوهات الطوارئ التي يمكن أن تؤثر على المخاطر البيولوجية للمنظمة التي تم تحديدها.</a:t>
            </a:r>
          </a:p>
          <a:p>
            <a:r>
              <a:rPr lang="ar-IQ" dirty="0"/>
              <a:t>جلسات العصف الذهني مع جميع الأطراف ذات العلاقة</a:t>
            </a:r>
          </a:p>
          <a:p>
            <a:r>
              <a:rPr lang="ar-IQ" dirty="0"/>
              <a:t> إنشاء قائمة بجميع الأحداث المحتملة التي قد تحدث في كيانك من داخل مؤسستك، أو خارجيا</a:t>
            </a:r>
          </a:p>
          <a:p>
            <a:r>
              <a:rPr lang="ar-IQ" dirty="0"/>
              <a:t> وضع قائمة بجميع الحوادث والتهديدات والمخاطر ونقاط الضعف</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14</a:t>
            </a:fld>
            <a:endParaRPr lang="en-US"/>
          </a:p>
        </p:txBody>
      </p:sp>
    </p:spTree>
    <p:extLst>
      <p:ext uri="{BB962C8B-B14F-4D97-AF65-F5344CB8AC3E}">
        <p14:creationId xmlns:p14="http://schemas.microsoft.com/office/powerpoint/2010/main" val="303035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المنطقة الساخنة المنطقة الأكثر خطورة أولئك الذين يدخلون يرتدون معدات الوقاية الشخصية التي يختارها قائد الحادث المواد الخطرة التي تم جمعها في هذه المنطقة</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17</a:t>
            </a:fld>
            <a:endParaRPr lang="en-US"/>
          </a:p>
        </p:txBody>
      </p:sp>
    </p:spTree>
    <p:extLst>
      <p:ext uri="{BB962C8B-B14F-4D97-AF65-F5344CB8AC3E}">
        <p14:creationId xmlns:p14="http://schemas.microsoft.com/office/powerpoint/2010/main" val="110470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BSL-3 (</a:t>
            </a:r>
            <a:r>
              <a:rPr lang="ar-IQ" dirty="0"/>
              <a:t>انسكاب خارج معدات الاحتواء)</a:t>
            </a:r>
          </a:p>
          <a:p>
            <a:r>
              <a:rPr lang="ar-IQ" dirty="0"/>
              <a:t>اخلاء المختبر! إزالة معدات الوقاية الشخصية في غرفة الانتظار (الملابس الملوثة) اغسل / فك جميع أسطح الجلد المكشوفة ، وعلامة الوجه واليدين ، والتحقق من اتجاه تدفق الهواء ، والسلامة ، والاتصال بالسلامة ، وإخطار مختبر الخدمات الصحية ، ويظل مختبر الخدمات الصحية مغلقا حتى يتم مسحه من قبل</a:t>
            </a:r>
            <a:r>
              <a:rPr lang="ar-IQ" baseline="0" dirty="0"/>
              <a:t> فريق</a:t>
            </a:r>
            <a:r>
              <a:rPr lang="ar-IQ" dirty="0"/>
              <a:t> السلامة</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19</a:t>
            </a:fld>
            <a:endParaRPr lang="en-US"/>
          </a:p>
        </p:txBody>
      </p:sp>
    </p:spTree>
    <p:extLst>
      <p:ext uri="{BB962C8B-B14F-4D97-AF65-F5344CB8AC3E}">
        <p14:creationId xmlns:p14="http://schemas.microsoft.com/office/powerpoint/2010/main" val="361074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اجعل التدريبات والتمارين الواقعية على الطاولة قدر الإمكان احتفل بقصص النجاح الفعلية للاستجابة للطوارئ وشاركها في مؤسستك وغيرها حالات التعرض والانسكابات وفشل المشجعين ومشكلات أنظمة الأمان استخدم الأحداث الوشيكة أو الأحداث القديمة الفعلية لإعادة تدريب الموظفين الجدد</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20</a:t>
            </a:fld>
            <a:endParaRPr lang="en-US"/>
          </a:p>
        </p:txBody>
      </p:sp>
    </p:spTree>
    <p:extLst>
      <p:ext uri="{BB962C8B-B14F-4D97-AF65-F5344CB8AC3E}">
        <p14:creationId xmlns:p14="http://schemas.microsoft.com/office/powerpoint/2010/main" val="304438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وصول المستجيبين وارتداء ملابس الحماية من المواد الخطرة:</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21</a:t>
            </a:fld>
            <a:endParaRPr lang="en-US"/>
          </a:p>
        </p:txBody>
      </p:sp>
    </p:spTree>
    <p:extLst>
      <p:ext uri="{BB962C8B-B14F-4D97-AF65-F5344CB8AC3E}">
        <p14:creationId xmlns:p14="http://schemas.microsoft.com/office/powerpoint/2010/main" val="3489873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قم بتطوير قائمة بسيناريوهات "ماذا لو" وحدد خطط النسخ الاحتياطي أو قواعد "إيقاف العمل / لا تعمل" الأوتوكلاف ، خزانة السلامة الحيوية ، مروحة التهوية ، فشل الوصول إلى بطاقة المفاتيح ، فشل الفريزر ، فلاتر </a:t>
            </a:r>
            <a:r>
              <a:rPr lang="en-US" dirty="0"/>
              <a:t>HEPA </a:t>
            </a:r>
            <a:r>
              <a:rPr lang="ar-IQ" dirty="0"/>
              <a:t>الى شفرات الدخول ، فشل الطاقة الاحتياطية الفريق المطلوب المكون من شخصين، أخرى؟</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22</a:t>
            </a:fld>
            <a:endParaRPr lang="en-US"/>
          </a:p>
        </p:txBody>
      </p:sp>
    </p:spTree>
    <p:extLst>
      <p:ext uri="{BB962C8B-B14F-4D97-AF65-F5344CB8AC3E}">
        <p14:creationId xmlns:p14="http://schemas.microsoft.com/office/powerpoint/2010/main" val="112538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كن مستعدا</a:t>
            </a:r>
          </a:p>
          <a:p>
            <a:r>
              <a:rPr lang="ar-IQ" dirty="0"/>
              <a:t> تبدأ الاستجابة للطوارئ قبل حالة الطوارئ</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23</a:t>
            </a:fld>
            <a:endParaRPr lang="en-US"/>
          </a:p>
        </p:txBody>
      </p:sp>
    </p:spTree>
    <p:extLst>
      <p:ext uri="{BB962C8B-B14F-4D97-AF65-F5344CB8AC3E}">
        <p14:creationId xmlns:p14="http://schemas.microsoft.com/office/powerpoint/2010/main" val="50619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السلامة من الحرائق, طرق الإخلاء من الحرائق ومواقع الإخلاء يجب أن يعرف الجميع 2 طرق للخروج من المبنى الخاص بهم</a:t>
            </a:r>
          </a:p>
          <a:p>
            <a:r>
              <a:rPr lang="ar-IQ" dirty="0"/>
              <a:t> كيفية استخدام الاستحمام في حالات الطوارئ وغسل العين وموقعهم! قد يكون لديك ضعف في البصر بعد التعرض</a:t>
            </a:r>
          </a:p>
          <a:p>
            <a:r>
              <a:rPr lang="ar-IQ" dirty="0"/>
              <a:t> كيفية الاستجابة للتعرض (الغسيل ، الإخطار ، الإبلاغ إلى الخدمات الصحية)</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24</a:t>
            </a:fld>
            <a:endParaRPr lang="en-US"/>
          </a:p>
        </p:txBody>
      </p:sp>
    </p:spTree>
    <p:extLst>
      <p:ext uri="{BB962C8B-B14F-4D97-AF65-F5344CB8AC3E}">
        <p14:creationId xmlns:p14="http://schemas.microsoft.com/office/powerpoint/2010/main" val="3700330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1. قم بإخلاء المختبر أو منطقة الانسكاب في حالة وجود مخاطر بيولوجية.</a:t>
            </a:r>
          </a:p>
          <a:p>
            <a:r>
              <a:rPr lang="ar-IQ" dirty="0">
                <a:solidFill>
                  <a:srgbClr val="FF0000"/>
                </a:solidFill>
              </a:rPr>
              <a:t>في حالة الانسكاب داخل خزانة السلامة الحيوية - الإخلاء غير مطلوب.</a:t>
            </a:r>
          </a:p>
          <a:p>
            <a:r>
              <a:rPr lang="ar-IQ" dirty="0"/>
              <a:t>تطهير أي جلد أو ملابس ملوثة. ضع أي ملابس ملوثة. اغسل يديك والجلد المكشوف.2. </a:t>
            </a:r>
          </a:p>
          <a:p>
            <a:pPr marL="0" marR="0" lvl="0" indent="0" algn="l" defTabSz="914400" rtl="0" eaLnBrk="1" fontAlgn="auto" latinLnBrk="0" hangingPunct="1">
              <a:lnSpc>
                <a:spcPct val="100000"/>
              </a:lnSpc>
              <a:spcBef>
                <a:spcPts val="0"/>
              </a:spcBef>
              <a:spcAft>
                <a:spcPts val="0"/>
              </a:spcAft>
              <a:buClrTx/>
              <a:buSzTx/>
              <a:buFontTx/>
              <a:buNone/>
              <a:tabLst/>
              <a:defRPr/>
            </a:pPr>
            <a:r>
              <a:rPr lang="ar-IQ" dirty="0"/>
              <a:t>اتصل بالطوارئ و / أو</a:t>
            </a:r>
            <a:r>
              <a:rPr lang="ar-IQ" baseline="0" dirty="0"/>
              <a:t> </a:t>
            </a:r>
            <a:r>
              <a:rPr lang="ar-IQ" dirty="0"/>
              <a:t>موظف صحة3. </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25</a:t>
            </a:fld>
            <a:endParaRPr lang="en-US"/>
          </a:p>
        </p:txBody>
      </p:sp>
    </p:spTree>
    <p:extLst>
      <p:ext uri="{BB962C8B-B14F-4D97-AF65-F5344CB8AC3E}">
        <p14:creationId xmlns:p14="http://schemas.microsoft.com/office/powerpoint/2010/main" val="37213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الاستجابة للطوارئ والتخطيط للطوارئ</a:t>
            </a:r>
            <a:r>
              <a:rPr lang="en-US" dirty="0"/>
              <a:t>:</a:t>
            </a:r>
          </a:p>
          <a:p>
            <a:pPr marL="228600" indent="-228600">
              <a:buAutoNum type="arabicPeriod"/>
            </a:pPr>
            <a:r>
              <a:rPr lang="ar-IQ" dirty="0"/>
              <a:t>خطط مكتوبة تغطي كلا من فريق الأفراد المطلوبين لتطويرها. </a:t>
            </a:r>
            <a:endParaRPr lang="en-US" dirty="0"/>
          </a:p>
          <a:p>
            <a:pPr marL="228600" indent="-228600">
              <a:buAutoNum type="arabicPeriod"/>
            </a:pPr>
            <a:r>
              <a:rPr lang="ar-IQ" dirty="0"/>
              <a:t>عند التخطيط ، اسأل دائما: "من يجب أن يكون على الطاولة؟“</a:t>
            </a:r>
            <a:endParaRPr lang="en-US" dirty="0"/>
          </a:p>
          <a:p>
            <a:pPr marL="228600" indent="-228600">
              <a:buAutoNum type="arabicPeriod"/>
            </a:pPr>
            <a:r>
              <a:rPr lang="ar-IQ" dirty="0"/>
              <a:t> العصف الذهني لتنفيذ سيناريوهات "التهديدات والمخاطر ونقاط الضعف" و "جميع الحوادث المحتملة".</a:t>
            </a:r>
            <a:endParaRPr lang="en-US" dirty="0"/>
          </a:p>
          <a:p>
            <a:pPr marL="228600" indent="-228600">
              <a:buAutoNum type="arabicPeriod"/>
            </a:pPr>
            <a:r>
              <a:rPr lang="ar-IQ" dirty="0"/>
              <a:t> تحديد المشكلات وحلول الاستجابة</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3</a:t>
            </a:fld>
            <a:endParaRPr lang="en-US"/>
          </a:p>
        </p:txBody>
      </p:sp>
    </p:spTree>
    <p:extLst>
      <p:ext uri="{BB962C8B-B14F-4D97-AF65-F5344CB8AC3E}">
        <p14:creationId xmlns:p14="http://schemas.microsoft.com/office/powerpoint/2010/main" val="2648179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اغسل المنطقة المصابة بالماء والصابون أو غسول العين لمدة 15 دقيقة</a:t>
            </a:r>
          </a:p>
          <a:p>
            <a:r>
              <a:rPr lang="ar-IQ" dirty="0"/>
              <a:t>إخطار: المشرف أو الباحث الرئيسي إن وجد</a:t>
            </a:r>
          </a:p>
          <a:p>
            <a:r>
              <a:rPr lang="ar-IQ" dirty="0"/>
              <a:t>اتصل برعاية الطوارئ الصحية و / أو صحة الموظف</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27</a:t>
            </a:fld>
            <a:endParaRPr lang="en-US"/>
          </a:p>
        </p:txBody>
      </p:sp>
    </p:spTree>
    <p:extLst>
      <p:ext uri="{BB962C8B-B14F-4D97-AF65-F5344CB8AC3E}">
        <p14:creationId xmlns:p14="http://schemas.microsoft.com/office/powerpoint/2010/main" val="264271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إزالة الثوب. تجنب لمس الخارج إن أمكن. اغسل يديك بعد إزالة معدات الحماية الشخصية</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30</a:t>
            </a:fld>
            <a:endParaRPr lang="en-US"/>
          </a:p>
        </p:txBody>
      </p:sp>
    </p:spTree>
    <p:extLst>
      <p:ext uri="{BB962C8B-B14F-4D97-AF65-F5344CB8AC3E}">
        <p14:creationId xmlns:p14="http://schemas.microsoft.com/office/powerpoint/2010/main" val="99398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مولد الدخان المسرحي المستخدم لحدث إطلاق الانسكاب الوهمي</a:t>
            </a:r>
          </a:p>
          <a:p>
            <a:r>
              <a:rPr lang="ar-IQ" dirty="0"/>
              <a:t>تتبع المكان الذي ستذهب إليه الهباء الجوي أو الجسيمات في حالة وقوع حادث إطلاق فعلي</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31</a:t>
            </a:fld>
            <a:endParaRPr lang="en-US"/>
          </a:p>
        </p:txBody>
      </p:sp>
    </p:spTree>
    <p:extLst>
      <p:ext uri="{BB962C8B-B14F-4D97-AF65-F5344CB8AC3E}">
        <p14:creationId xmlns:p14="http://schemas.microsoft.com/office/powerpoint/2010/main" val="54151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ماذا تفعل؟</a:t>
            </a:r>
          </a:p>
          <a:p>
            <a:r>
              <a:rPr lang="ar-IQ" dirty="0"/>
              <a:t> الخطوات الأولى؟ </a:t>
            </a:r>
          </a:p>
          <a:p>
            <a:r>
              <a:rPr lang="ar-IQ" dirty="0"/>
              <a:t>من يحتاج إلى الإعلام؟ ما هي الموارد الأخرى التي قد تكون موجودة لمساعدتك في هذه الاستجابة؟ هل هذا السيناريو موجود بالفعل في الاستجابة للطوارئ أو خطط الطوارئ؟ إذا كانت الإجابة بنعم ، فما مدى نجاح خططك المكتوبة؟ قم بالتحديث وفقا لذلك إذا كانت الإجابة بالنفي، فقم بتحديث خططك لتضمين هذا السيناريو.</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32</a:t>
            </a:fld>
            <a:endParaRPr lang="en-US"/>
          </a:p>
        </p:txBody>
      </p:sp>
    </p:spTree>
    <p:extLst>
      <p:ext uri="{BB962C8B-B14F-4D97-AF65-F5344CB8AC3E}">
        <p14:creationId xmlns:p14="http://schemas.microsoft.com/office/powerpoint/2010/main" val="110066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قم بتضمين متخصصي الاستجابة للطوارئ المحلية والمدينة في تخطيط الاستجابة والتدريبات</a:t>
            </a:r>
            <a:endParaRPr lang="en-US" dirty="0"/>
          </a:p>
          <a:p>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4</a:t>
            </a:fld>
            <a:endParaRPr lang="en-US"/>
          </a:p>
        </p:txBody>
      </p:sp>
    </p:spTree>
    <p:extLst>
      <p:ext uri="{BB962C8B-B14F-4D97-AF65-F5344CB8AC3E}">
        <p14:creationId xmlns:p14="http://schemas.microsoft.com/office/powerpoint/2010/main" val="101404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يجب على المنظمة إنشاء وتنفيذ وممارسة وصيانةالاستجابة للطوارئ وخطط وإجراءات الطوارئ.</a:t>
            </a:r>
            <a:endParaRPr lang="en-US" dirty="0"/>
          </a:p>
          <a:p>
            <a:pPr marL="228600" indent="-228600">
              <a:buFont typeface="+mj-lt"/>
              <a:buAutoNum type="arabicPeriod"/>
            </a:pPr>
            <a:r>
              <a:rPr lang="ar-IQ" dirty="0"/>
              <a:t> خطط الاستجابة للحوادث المكتوبة </a:t>
            </a:r>
            <a:endParaRPr lang="en-US" dirty="0"/>
          </a:p>
          <a:p>
            <a:pPr marL="228600" indent="-228600">
              <a:buFont typeface="+mj-lt"/>
              <a:buAutoNum type="arabicPeriod"/>
            </a:pPr>
            <a:r>
              <a:rPr lang="ar-IQ" dirty="0"/>
              <a:t>التدريب على الخطط المكتوبة للتحقق من الكفاءة</a:t>
            </a:r>
            <a:endParaRPr lang="en-US" dirty="0"/>
          </a:p>
          <a:p>
            <a:pPr marL="228600" indent="-228600">
              <a:buFont typeface="+mj-lt"/>
              <a:buAutoNum type="arabicPeriod"/>
            </a:pPr>
            <a:r>
              <a:rPr lang="ar-IQ" dirty="0"/>
              <a:t> التمرين المستمر لممارسة الخطط عند حدوث تحديث أي تغييرات (معلومات جديدة ، وكلاء جدد ، إجراءات ، إلخ)</a:t>
            </a:r>
            <a:endParaRPr lang="en-US" dirty="0"/>
          </a:p>
          <a:p>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5</a:t>
            </a:fld>
            <a:endParaRPr lang="en-US"/>
          </a:p>
        </p:txBody>
      </p:sp>
    </p:spTree>
    <p:extLst>
      <p:ext uri="{BB962C8B-B14F-4D97-AF65-F5344CB8AC3E}">
        <p14:creationId xmlns:p14="http://schemas.microsoft.com/office/powerpoint/2010/main" val="420849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ar-IQ" dirty="0"/>
              <a:t>كن مستعدا</a:t>
            </a:r>
          </a:p>
          <a:p>
            <a:pPr marL="228600" indent="-228600">
              <a:buFont typeface="+mj-lt"/>
              <a:buAutoNum type="arabicPeriod"/>
            </a:pPr>
            <a:r>
              <a:rPr lang="ar-IQ" dirty="0"/>
              <a:t> تبدأ الاستجابة للطوارئ قبل حدوث حالة الطوارئ</a:t>
            </a:r>
          </a:p>
          <a:p>
            <a:pPr marL="228600" indent="-228600">
              <a:buFont typeface="+mj-lt"/>
              <a:buAutoNum type="arabicPeriod"/>
            </a:pPr>
            <a:r>
              <a:rPr lang="ar-IQ" dirty="0"/>
              <a:t> "ابدأ مع وضع النهاية بنظر الاعتبار بمعنى توقع اسوا السيناريوهات".</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6</a:t>
            </a:fld>
            <a:endParaRPr lang="en-US"/>
          </a:p>
        </p:txBody>
      </p:sp>
    </p:spTree>
    <p:extLst>
      <p:ext uri="{BB962C8B-B14F-4D97-AF65-F5344CB8AC3E}">
        <p14:creationId xmlns:p14="http://schemas.microsoft.com/office/powerpoint/2010/main" val="141202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يجب أن يغطي التخطيط جميع جوانب المخاطر البيولوجية للمنظمة ، وتشمل السلامة العامة والأمن والقضايا الطبية والبيئية وحالات الطوارئ. </a:t>
            </a:r>
          </a:p>
          <a:p>
            <a:r>
              <a:rPr lang="ar-IQ" dirty="0"/>
              <a:t>سيستغرق الأمر "قرية" من الأطراف ذات الصلة لوضع الخطط يمكن أيضا استخدام التدريب والتدريبات والتمارين لإظهار ما يمكن أن يحدث مع ممارسات العمل السيئة أو عدم المطابقة وتوفير فرصة للحظات التعليم.</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7</a:t>
            </a:fld>
            <a:endParaRPr lang="en-US"/>
          </a:p>
        </p:txBody>
      </p:sp>
    </p:spTree>
    <p:extLst>
      <p:ext uri="{BB962C8B-B14F-4D97-AF65-F5344CB8AC3E}">
        <p14:creationId xmlns:p14="http://schemas.microsoft.com/office/powerpoint/2010/main" val="402023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يجب أن يدرك الجميع أن مسببات الأمراض يمكن أن تهرب من المختبر.....</a:t>
            </a:r>
          </a:p>
          <a:p>
            <a:pPr marL="228600" indent="-228600">
              <a:buFont typeface="+mj-lt"/>
              <a:buAutoNum type="arabicPeriod"/>
            </a:pPr>
            <a:r>
              <a:rPr lang="ar-IQ" dirty="0"/>
              <a:t>الهواء (نظام التهوية أو فشل نظام التهوية) </a:t>
            </a:r>
          </a:p>
          <a:p>
            <a:pPr marL="228600" indent="-228600">
              <a:buFont typeface="+mj-lt"/>
              <a:buAutoNum type="arabicPeriod"/>
            </a:pPr>
            <a:r>
              <a:rPr lang="ar-IQ" dirty="0"/>
              <a:t>النفايات (النفايات السائلة أو الصلبة غير المعالجة) </a:t>
            </a:r>
          </a:p>
          <a:p>
            <a:pPr marL="228600" indent="-228600">
              <a:buFont typeface="+mj-lt"/>
              <a:buAutoNum type="arabicPeriod"/>
            </a:pPr>
            <a:r>
              <a:rPr lang="ar-IQ" dirty="0"/>
              <a:t>على العناصر التي لم تعقم بشكل كاف</a:t>
            </a:r>
          </a:p>
          <a:p>
            <a:pPr marL="228600" indent="-228600">
              <a:buFont typeface="+mj-lt"/>
              <a:buAutoNum type="arabicPeriod"/>
            </a:pPr>
            <a:r>
              <a:rPr lang="ar-IQ" dirty="0"/>
              <a:t>الانسكابات أو الإطلاقات خارج الاحتواء الأولي (الانسكابات في المختبر أو أثناء النقل بين المختبرات)</a:t>
            </a:r>
          </a:p>
          <a:p>
            <a:pPr marL="228600" indent="-228600">
              <a:buFont typeface="+mj-lt"/>
              <a:buAutoNum type="arabicPeriod"/>
            </a:pPr>
            <a:r>
              <a:rPr lang="ar-IQ" dirty="0"/>
              <a:t> في المضيف المصاب</a:t>
            </a:r>
          </a:p>
          <a:p>
            <a:pPr marL="228600" indent="-228600">
              <a:buFont typeface="+mj-lt"/>
              <a:buAutoNum type="arabicPeriod"/>
            </a:pPr>
            <a:r>
              <a:rPr lang="ar-IQ" dirty="0"/>
              <a:t>تمت إزالتها عن قصد - بنوايا سيئة</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8</a:t>
            </a:fld>
            <a:endParaRPr lang="en-US"/>
          </a:p>
        </p:txBody>
      </p:sp>
    </p:spTree>
    <p:extLst>
      <p:ext uri="{BB962C8B-B14F-4D97-AF65-F5344CB8AC3E}">
        <p14:creationId xmlns:p14="http://schemas.microsoft.com/office/powerpoint/2010/main" val="257716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تحديد الوصول إلى الرعاية الصحية المرتبطة بالأحداث المتعلقة بالبحوث على مدار 24/7/365. عيادة صحية محلية في الموقع (خطط استجابة طبية مكتوبة في الملف) ترتيب مع منظمة رعاية صحية محلية خدمات متعاقد عليها ، غير ذلك؟</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9</a:t>
            </a:fld>
            <a:endParaRPr lang="en-US"/>
          </a:p>
        </p:txBody>
      </p:sp>
    </p:spTree>
    <p:extLst>
      <p:ext uri="{BB962C8B-B14F-4D97-AF65-F5344CB8AC3E}">
        <p14:creationId xmlns:p14="http://schemas.microsoft.com/office/powerpoint/2010/main" val="166861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IQ" dirty="0"/>
              <a:t>المراقبة الطبية..... التاريخ الصحي / الاستشارة</a:t>
            </a:r>
          </a:p>
          <a:p>
            <a:pPr marL="171450" indent="-171450">
              <a:buFont typeface="Arial" panose="020B0604020202020204" pitchFamily="34" charset="0"/>
              <a:buChar char="•"/>
            </a:pPr>
            <a:r>
              <a:rPr lang="ar-IQ" dirty="0"/>
              <a:t> عينة المصل الأساسية التحصين (التطعيمين) إن أمكن</a:t>
            </a:r>
          </a:p>
          <a:p>
            <a:pPr marL="171450" indent="-171450">
              <a:buFont typeface="Arial" panose="020B0604020202020204" pitchFamily="34" charset="0"/>
              <a:buChar char="•"/>
            </a:pPr>
            <a:r>
              <a:rPr lang="ar-IQ" dirty="0"/>
              <a:t> الوعي بالمخاطر وعلامات / أعراض العدوى</a:t>
            </a:r>
          </a:p>
          <a:p>
            <a:pPr marL="171450" indent="-171450">
              <a:buFont typeface="Arial" panose="020B0604020202020204" pitchFamily="34" charset="0"/>
              <a:buChar char="•"/>
            </a:pPr>
            <a:r>
              <a:rPr lang="ar-IQ" dirty="0"/>
              <a:t> معرفة إجراءات الاستجابة بعد التعرض (بطاقة؟)</a:t>
            </a:r>
          </a:p>
          <a:p>
            <a:pPr marL="171450" indent="-171450">
              <a:buFont typeface="Arial" panose="020B0604020202020204" pitchFamily="34" charset="0"/>
              <a:buChar char="•"/>
            </a:pPr>
            <a:r>
              <a:rPr lang="ar-IQ" dirty="0"/>
              <a:t> الاختبار الدوري إن أمكن</a:t>
            </a:r>
            <a:endParaRPr lang="en-US" dirty="0"/>
          </a:p>
        </p:txBody>
      </p:sp>
      <p:sp>
        <p:nvSpPr>
          <p:cNvPr id="4" name="Slide Number Placeholder 3"/>
          <p:cNvSpPr>
            <a:spLocks noGrp="1"/>
          </p:cNvSpPr>
          <p:nvPr>
            <p:ph type="sldNum" sz="quarter" idx="10"/>
          </p:nvPr>
        </p:nvSpPr>
        <p:spPr/>
        <p:txBody>
          <a:bodyPr/>
          <a:lstStyle/>
          <a:p>
            <a:fld id="{E406A917-8E29-4609-AD29-9A86BEC1AF4D}" type="slidenum">
              <a:rPr lang="en-US" smtClean="0"/>
              <a:t>10</a:t>
            </a:fld>
            <a:endParaRPr lang="en-US"/>
          </a:p>
        </p:txBody>
      </p:sp>
    </p:spTree>
    <p:extLst>
      <p:ext uri="{BB962C8B-B14F-4D97-AF65-F5344CB8AC3E}">
        <p14:creationId xmlns:p14="http://schemas.microsoft.com/office/powerpoint/2010/main" val="153353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3765" y="1730796"/>
            <a:ext cx="7535545" cy="1008029"/>
          </a:xfrm>
          <a:prstGeom prst="rect">
            <a:avLst/>
          </a:prstGeom>
        </p:spPr>
        <p:txBody>
          <a:bodyPr wrap="square" lIns="0" tIns="0" rIns="0" bIns="0">
            <a:spAutoFit/>
          </a:bodyPr>
          <a:lstStyle>
            <a:lvl1pPr>
              <a:defRPr sz="4200" b="0" i="0">
                <a:solidFill>
                  <a:srgbClr val="006633"/>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69850">
              <a:lnSpc>
                <a:spcPts val="137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006633"/>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69850">
              <a:lnSpc>
                <a:spcPts val="1375"/>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9"/>
          </a:xfrm>
          <a:prstGeom prst="rect">
            <a:avLst/>
          </a:prstGeom>
        </p:spPr>
      </p:pic>
      <p:sp>
        <p:nvSpPr>
          <p:cNvPr id="2" name="Holder 2"/>
          <p:cNvSpPr>
            <a:spLocks noGrp="1"/>
          </p:cNvSpPr>
          <p:nvPr>
            <p:ph type="title"/>
          </p:nvPr>
        </p:nvSpPr>
        <p:spPr/>
        <p:txBody>
          <a:bodyPr lIns="0" tIns="0" rIns="0" bIns="0"/>
          <a:lstStyle>
            <a:lvl1pPr>
              <a:defRPr sz="4200" b="0" i="0">
                <a:solidFill>
                  <a:srgbClr val="006633"/>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69850">
              <a:lnSpc>
                <a:spcPts val="137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17" name="bg object 17"/>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0" i="0">
                <a:solidFill>
                  <a:srgbClr val="00663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69850">
              <a:lnSpc>
                <a:spcPts val="137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69850">
              <a:lnSpc>
                <a:spcPts val="137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476" y="144227"/>
            <a:ext cx="10999470" cy="850900"/>
          </a:xfrm>
          <a:prstGeom prst="rect">
            <a:avLst/>
          </a:prstGeom>
        </p:spPr>
        <p:txBody>
          <a:bodyPr wrap="square" lIns="0" tIns="0" rIns="0" bIns="0">
            <a:spAutoFit/>
          </a:bodyPr>
          <a:lstStyle>
            <a:lvl1pPr>
              <a:defRPr sz="4200" b="0" i="0">
                <a:solidFill>
                  <a:srgbClr val="006633"/>
                </a:solidFill>
                <a:latin typeface="Times New Roman"/>
                <a:cs typeface="Times New Roman"/>
              </a:defRPr>
            </a:lvl1pPr>
          </a:lstStyle>
          <a:p>
            <a:endParaRPr/>
          </a:p>
        </p:txBody>
      </p:sp>
      <p:sp>
        <p:nvSpPr>
          <p:cNvPr id="3" name="Holder 3"/>
          <p:cNvSpPr>
            <a:spLocks noGrp="1"/>
          </p:cNvSpPr>
          <p:nvPr>
            <p:ph type="body" idx="1"/>
          </p:nvPr>
        </p:nvSpPr>
        <p:spPr>
          <a:xfrm>
            <a:off x="764540" y="1818119"/>
            <a:ext cx="9865995" cy="3815079"/>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3/5/2025</a:t>
            </a:fld>
            <a:endParaRPr lang="en-US"/>
          </a:p>
        </p:txBody>
      </p:sp>
      <p:sp>
        <p:nvSpPr>
          <p:cNvPr id="6" name="Holder 6"/>
          <p:cNvSpPr>
            <a:spLocks noGrp="1"/>
          </p:cNvSpPr>
          <p:nvPr>
            <p:ph type="sldNum" sz="quarter" idx="7"/>
          </p:nvPr>
        </p:nvSpPr>
        <p:spPr>
          <a:xfrm>
            <a:off x="11276583" y="6366896"/>
            <a:ext cx="264414" cy="298358"/>
          </a:xfrm>
          <a:prstGeom prst="rect">
            <a:avLst/>
          </a:prstGeom>
        </p:spPr>
        <p:txBody>
          <a:bodyPr wrap="square" lIns="0" tIns="0" rIns="0" bIns="0">
            <a:spAutoFit/>
          </a:bodyPr>
          <a:lstStyle>
            <a:lvl1pPr>
              <a:defRPr sz="1200" b="0" i="0">
                <a:solidFill>
                  <a:schemeClr val="tx1"/>
                </a:solidFill>
                <a:latin typeface="Times New Roman"/>
                <a:cs typeface="Times New Roman"/>
              </a:defRPr>
            </a:lvl1pPr>
          </a:lstStyle>
          <a:p>
            <a:pPr marL="69850">
              <a:lnSpc>
                <a:spcPts val="137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33.jpg"/><Relationship Id="rId2" Type="http://schemas.openxmlformats.org/officeDocument/2006/relationships/notesSlide" Target="../notesSlides/notesSlide13.xml"/><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37.jp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6.png"/><Relationship Id="rId22"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43.jpg"/><Relationship Id="rId2" Type="http://schemas.openxmlformats.org/officeDocument/2006/relationships/notesSlide" Target="../notesSlides/notesSlide2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0.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9"/>
          </a:xfrm>
          <a:prstGeom prst="rect">
            <a:avLst/>
          </a:prstGeom>
        </p:spPr>
      </p:pic>
      <p:sp>
        <p:nvSpPr>
          <p:cNvPr id="5" name="object 5"/>
          <p:cNvSpPr txBox="1"/>
          <p:nvPr/>
        </p:nvSpPr>
        <p:spPr>
          <a:xfrm>
            <a:off x="729551" y="1981771"/>
            <a:ext cx="10732770" cy="751488"/>
          </a:xfrm>
          <a:prstGeom prst="rect">
            <a:avLst/>
          </a:prstGeom>
        </p:spPr>
        <p:txBody>
          <a:bodyPr vert="horz" wrap="square" lIns="0" tIns="12700" rIns="0" bIns="0" rtlCol="0">
            <a:spAutoFit/>
          </a:bodyPr>
          <a:lstStyle/>
          <a:p>
            <a:pPr marL="12700">
              <a:lnSpc>
                <a:spcPct val="100000"/>
              </a:lnSpc>
              <a:spcBef>
                <a:spcPts val="100"/>
              </a:spcBef>
            </a:pPr>
            <a:r>
              <a:rPr lang="ar-IQ" sz="4800" b="1" dirty="0">
                <a:solidFill>
                  <a:srgbClr val="C00000"/>
                </a:solidFill>
                <a:latin typeface="Calibri"/>
                <a:cs typeface="Calibri"/>
              </a:rPr>
              <a:t>خطة الاستجابة للحوادث في المختبرات البايولوجية</a:t>
            </a:r>
            <a:endParaRPr sz="4800" dirty="0">
              <a:solidFill>
                <a:srgbClr val="C00000"/>
              </a:solidFill>
              <a:latin typeface="Calibri"/>
              <a:cs typeface="Calibri"/>
            </a:endParaRPr>
          </a:p>
        </p:txBody>
      </p:sp>
      <p:sp>
        <p:nvSpPr>
          <p:cNvPr id="10" name="object 10"/>
          <p:cNvSpPr txBox="1"/>
          <p:nvPr/>
        </p:nvSpPr>
        <p:spPr>
          <a:xfrm>
            <a:off x="6018942" y="6601690"/>
            <a:ext cx="166370" cy="177800"/>
          </a:xfrm>
          <a:prstGeom prst="rect">
            <a:avLst/>
          </a:prstGeom>
        </p:spPr>
        <p:txBody>
          <a:bodyPr vert="horz" wrap="square" lIns="0" tIns="0" rIns="0" bIns="0" rtlCol="0">
            <a:spAutoFit/>
          </a:bodyPr>
          <a:lstStyle/>
          <a:p>
            <a:pPr marL="38100">
              <a:lnSpc>
                <a:spcPts val="1240"/>
              </a:lnSpc>
            </a:pPr>
            <a:fld id="{81D60167-4931-47E6-BA6A-407CBD079E47}" type="slidenum">
              <a:rPr sz="1200" spc="-50" dirty="0">
                <a:solidFill>
                  <a:srgbClr val="FFFFFF"/>
                </a:solidFill>
                <a:latin typeface="Calibri"/>
                <a:cs typeface="Calibri"/>
              </a:rPr>
              <a:t>1</a:t>
            </a:fld>
            <a:endParaRPr sz="1200">
              <a:latin typeface="Calibri"/>
              <a:cs typeface="Calibri"/>
            </a:endParaRPr>
          </a:p>
        </p:txBody>
      </p:sp>
      <p:sp>
        <p:nvSpPr>
          <p:cNvPr id="3" name="Rectangle 2"/>
          <p:cNvSpPr/>
          <p:nvPr/>
        </p:nvSpPr>
        <p:spPr>
          <a:xfrm>
            <a:off x="914400" y="3505200"/>
            <a:ext cx="10547921" cy="646331"/>
          </a:xfrm>
          <a:prstGeom prst="rect">
            <a:avLst/>
          </a:prstGeom>
        </p:spPr>
        <p:txBody>
          <a:bodyPr wrap="square">
            <a:spAutoFit/>
          </a:bodyPr>
          <a:lstStyle/>
          <a:p>
            <a:r>
              <a:rPr lang="en-US" sz="3600" dirty="0">
                <a:solidFill>
                  <a:schemeClr val="accent5">
                    <a:lumMod val="75000"/>
                  </a:schemeClr>
                </a:solidFill>
              </a:rPr>
              <a:t>Incident Response Plan in Biological Laboratories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391" y="786066"/>
            <a:ext cx="4905375" cy="619760"/>
          </a:xfrm>
          <a:prstGeom prst="rect">
            <a:avLst/>
          </a:prstGeom>
        </p:spPr>
        <p:txBody>
          <a:bodyPr vert="horz" wrap="square" lIns="0" tIns="12700" rIns="0" bIns="0" rtlCol="0">
            <a:spAutoFit/>
          </a:bodyPr>
          <a:lstStyle/>
          <a:p>
            <a:pPr marL="12700">
              <a:lnSpc>
                <a:spcPct val="100000"/>
              </a:lnSpc>
              <a:spcBef>
                <a:spcPts val="100"/>
              </a:spcBef>
            </a:pPr>
            <a:r>
              <a:rPr sz="3900" b="1" dirty="0">
                <a:solidFill>
                  <a:srgbClr val="330066"/>
                </a:solidFill>
                <a:latin typeface="Arial"/>
                <a:cs typeface="Arial"/>
              </a:rPr>
              <a:t>Medical</a:t>
            </a:r>
            <a:r>
              <a:rPr sz="3900" b="1" spc="-130" dirty="0">
                <a:solidFill>
                  <a:srgbClr val="330066"/>
                </a:solidFill>
                <a:latin typeface="Arial"/>
                <a:cs typeface="Arial"/>
              </a:rPr>
              <a:t> </a:t>
            </a:r>
            <a:r>
              <a:rPr sz="3900" b="1" spc="-10" dirty="0">
                <a:solidFill>
                  <a:srgbClr val="330066"/>
                </a:solidFill>
                <a:latin typeface="Arial"/>
                <a:cs typeface="Arial"/>
              </a:rPr>
              <a:t>Surveillance</a:t>
            </a:r>
            <a:endParaRPr sz="3900" dirty="0">
              <a:latin typeface="Arial"/>
              <a:cs typeface="Arial"/>
            </a:endParaRPr>
          </a:p>
        </p:txBody>
      </p:sp>
      <p:sp>
        <p:nvSpPr>
          <p:cNvPr id="3" name="object 3"/>
          <p:cNvSpPr txBox="1"/>
          <p:nvPr/>
        </p:nvSpPr>
        <p:spPr>
          <a:xfrm>
            <a:off x="444498" y="1748551"/>
            <a:ext cx="10379710" cy="4481830"/>
          </a:xfrm>
          <a:prstGeom prst="rect">
            <a:avLst/>
          </a:prstGeom>
        </p:spPr>
        <p:txBody>
          <a:bodyPr vert="horz" wrap="square" lIns="0" tIns="186055" rIns="0" bIns="0" rtlCol="0">
            <a:spAutoFit/>
          </a:bodyPr>
          <a:lstStyle/>
          <a:p>
            <a:pPr marL="354965" indent="-342265">
              <a:lnSpc>
                <a:spcPct val="100000"/>
              </a:lnSpc>
              <a:spcBef>
                <a:spcPts val="1465"/>
              </a:spcBef>
              <a:buClr>
                <a:srgbClr val="330066"/>
              </a:buClr>
              <a:buSzPct val="68750"/>
              <a:buFont typeface="Wingdings"/>
              <a:buChar char=""/>
              <a:tabLst>
                <a:tab pos="354965" algn="l"/>
              </a:tabLst>
            </a:pPr>
            <a:r>
              <a:rPr sz="3200" b="1" dirty="0">
                <a:latin typeface="Arial"/>
                <a:cs typeface="Arial"/>
              </a:rPr>
              <a:t>Health</a:t>
            </a:r>
            <a:r>
              <a:rPr sz="3200" b="1" spc="-50" dirty="0">
                <a:latin typeface="Arial"/>
                <a:cs typeface="Arial"/>
              </a:rPr>
              <a:t> </a:t>
            </a:r>
            <a:r>
              <a:rPr sz="3200" b="1" spc="-10" dirty="0">
                <a:latin typeface="Arial"/>
                <a:cs typeface="Arial"/>
              </a:rPr>
              <a:t>history/consultation</a:t>
            </a:r>
            <a:endParaRPr sz="3200" dirty="0">
              <a:latin typeface="Arial"/>
              <a:cs typeface="Arial"/>
            </a:endParaRPr>
          </a:p>
          <a:p>
            <a:pPr marL="354965" indent="-342265">
              <a:lnSpc>
                <a:spcPct val="100000"/>
              </a:lnSpc>
              <a:spcBef>
                <a:spcPts val="1370"/>
              </a:spcBef>
              <a:buClr>
                <a:srgbClr val="330066"/>
              </a:buClr>
              <a:buSzPct val="68750"/>
              <a:buFont typeface="Wingdings"/>
              <a:buChar char=""/>
              <a:tabLst>
                <a:tab pos="354965" algn="l"/>
              </a:tabLst>
            </a:pPr>
            <a:r>
              <a:rPr sz="3200" b="1" dirty="0">
                <a:latin typeface="Arial"/>
                <a:cs typeface="Arial"/>
              </a:rPr>
              <a:t>Baseline</a:t>
            </a:r>
            <a:r>
              <a:rPr sz="3200" b="1" spc="-65" dirty="0">
                <a:latin typeface="Arial"/>
                <a:cs typeface="Arial"/>
              </a:rPr>
              <a:t> </a:t>
            </a:r>
            <a:r>
              <a:rPr sz="3200" b="1" dirty="0">
                <a:latin typeface="Arial"/>
                <a:cs typeface="Arial"/>
              </a:rPr>
              <a:t>serum</a:t>
            </a:r>
            <a:r>
              <a:rPr sz="3200" b="1" spc="-50" dirty="0">
                <a:latin typeface="Arial"/>
                <a:cs typeface="Arial"/>
              </a:rPr>
              <a:t> </a:t>
            </a:r>
            <a:r>
              <a:rPr sz="3200" b="1" spc="-10" dirty="0">
                <a:latin typeface="Arial"/>
                <a:cs typeface="Arial"/>
              </a:rPr>
              <a:t>sample</a:t>
            </a:r>
            <a:endParaRPr sz="3200" dirty="0">
              <a:latin typeface="Arial"/>
              <a:cs typeface="Arial"/>
            </a:endParaRPr>
          </a:p>
          <a:p>
            <a:pPr marL="354965" indent="-342265">
              <a:lnSpc>
                <a:spcPct val="100000"/>
              </a:lnSpc>
              <a:spcBef>
                <a:spcPts val="1370"/>
              </a:spcBef>
              <a:buClr>
                <a:srgbClr val="330066"/>
              </a:buClr>
              <a:buSzPct val="68750"/>
              <a:buFont typeface="Wingdings"/>
              <a:buChar char=""/>
              <a:tabLst>
                <a:tab pos="354965" algn="l"/>
              </a:tabLst>
            </a:pPr>
            <a:r>
              <a:rPr sz="3200" b="1" dirty="0">
                <a:latin typeface="Arial"/>
                <a:cs typeface="Arial"/>
              </a:rPr>
              <a:t>Immunization(s)</a:t>
            </a:r>
            <a:r>
              <a:rPr sz="3200" b="1" spc="-85" dirty="0">
                <a:latin typeface="Arial"/>
                <a:cs typeface="Arial"/>
              </a:rPr>
              <a:t> </a:t>
            </a:r>
            <a:r>
              <a:rPr sz="3200" b="1" dirty="0">
                <a:latin typeface="Arial"/>
                <a:cs typeface="Arial"/>
              </a:rPr>
              <a:t>if</a:t>
            </a:r>
            <a:r>
              <a:rPr sz="3200" b="1" spc="-60" dirty="0">
                <a:latin typeface="Arial"/>
                <a:cs typeface="Arial"/>
              </a:rPr>
              <a:t> </a:t>
            </a:r>
            <a:r>
              <a:rPr sz="3200" b="1" spc="-10" dirty="0">
                <a:latin typeface="Arial"/>
                <a:cs typeface="Arial"/>
              </a:rPr>
              <a:t>applicable</a:t>
            </a:r>
            <a:endParaRPr sz="3200" dirty="0">
              <a:latin typeface="Arial"/>
              <a:cs typeface="Arial"/>
            </a:endParaRPr>
          </a:p>
          <a:p>
            <a:pPr marL="354965" indent="-342265">
              <a:lnSpc>
                <a:spcPct val="100000"/>
              </a:lnSpc>
              <a:spcBef>
                <a:spcPts val="1365"/>
              </a:spcBef>
              <a:buClr>
                <a:srgbClr val="330066"/>
              </a:buClr>
              <a:buSzPct val="68750"/>
              <a:buFont typeface="Wingdings"/>
              <a:buChar char=""/>
              <a:tabLst>
                <a:tab pos="354965" algn="l"/>
              </a:tabLst>
            </a:pPr>
            <a:r>
              <a:rPr sz="3200" b="1" dirty="0">
                <a:latin typeface="Arial"/>
                <a:cs typeface="Arial"/>
              </a:rPr>
              <a:t>Awareness</a:t>
            </a:r>
            <a:r>
              <a:rPr sz="3200" b="1" spc="-50" dirty="0">
                <a:latin typeface="Arial"/>
                <a:cs typeface="Arial"/>
              </a:rPr>
              <a:t> </a:t>
            </a:r>
            <a:r>
              <a:rPr sz="3200" b="1" dirty="0">
                <a:latin typeface="Arial"/>
                <a:cs typeface="Arial"/>
              </a:rPr>
              <a:t>of</a:t>
            </a:r>
            <a:r>
              <a:rPr sz="3200" b="1" spc="-45" dirty="0">
                <a:latin typeface="Arial"/>
                <a:cs typeface="Arial"/>
              </a:rPr>
              <a:t> </a:t>
            </a:r>
            <a:r>
              <a:rPr sz="3200" b="1" dirty="0">
                <a:latin typeface="Arial"/>
                <a:cs typeface="Arial"/>
              </a:rPr>
              <a:t>hazards,</a:t>
            </a:r>
            <a:r>
              <a:rPr sz="3200" b="1" spc="-45" dirty="0">
                <a:latin typeface="Arial"/>
                <a:cs typeface="Arial"/>
              </a:rPr>
              <a:t> </a:t>
            </a:r>
            <a:r>
              <a:rPr sz="3200" b="1" dirty="0">
                <a:latin typeface="Arial"/>
                <a:cs typeface="Arial"/>
              </a:rPr>
              <a:t>signs/symptoms</a:t>
            </a:r>
            <a:r>
              <a:rPr sz="3200" b="1" spc="-50" dirty="0">
                <a:latin typeface="Arial"/>
                <a:cs typeface="Arial"/>
              </a:rPr>
              <a:t> </a:t>
            </a:r>
            <a:r>
              <a:rPr sz="3200" b="1" dirty="0">
                <a:latin typeface="Arial"/>
                <a:cs typeface="Arial"/>
              </a:rPr>
              <a:t>of</a:t>
            </a:r>
            <a:r>
              <a:rPr sz="3200" b="1" spc="-45" dirty="0">
                <a:latin typeface="Arial"/>
                <a:cs typeface="Arial"/>
              </a:rPr>
              <a:t> </a:t>
            </a:r>
            <a:r>
              <a:rPr sz="3200" b="1" spc="-10" dirty="0">
                <a:latin typeface="Arial"/>
                <a:cs typeface="Arial"/>
              </a:rPr>
              <a:t>infection</a:t>
            </a:r>
            <a:endParaRPr sz="3200" dirty="0">
              <a:latin typeface="Arial"/>
              <a:cs typeface="Arial"/>
            </a:endParaRPr>
          </a:p>
          <a:p>
            <a:pPr marL="355600" marR="210820" indent="-342900">
              <a:lnSpc>
                <a:spcPct val="100000"/>
              </a:lnSpc>
              <a:spcBef>
                <a:spcPts val="1370"/>
              </a:spcBef>
              <a:buClr>
                <a:srgbClr val="330066"/>
              </a:buClr>
              <a:buSzPct val="68750"/>
              <a:buFont typeface="Wingdings"/>
              <a:buChar char=""/>
              <a:tabLst>
                <a:tab pos="355600" algn="l"/>
              </a:tabLst>
            </a:pPr>
            <a:r>
              <a:rPr sz="3200" b="1" dirty="0">
                <a:latin typeface="Arial"/>
                <a:cs typeface="Arial"/>
              </a:rPr>
              <a:t>Knowledge</a:t>
            </a:r>
            <a:r>
              <a:rPr sz="3200" b="1" spc="-45" dirty="0">
                <a:latin typeface="Arial"/>
                <a:cs typeface="Arial"/>
              </a:rPr>
              <a:t> </a:t>
            </a:r>
            <a:r>
              <a:rPr sz="3200" b="1" dirty="0">
                <a:latin typeface="Arial"/>
                <a:cs typeface="Arial"/>
              </a:rPr>
              <a:t>of</a:t>
            </a:r>
            <a:r>
              <a:rPr sz="3200" b="1" spc="-30" dirty="0">
                <a:latin typeface="Arial"/>
                <a:cs typeface="Arial"/>
              </a:rPr>
              <a:t> </a:t>
            </a:r>
            <a:r>
              <a:rPr sz="3200" b="1" spc="-10" dirty="0">
                <a:latin typeface="Arial"/>
                <a:cs typeface="Arial"/>
              </a:rPr>
              <a:t>post-</a:t>
            </a:r>
            <a:r>
              <a:rPr sz="3200" b="1" dirty="0">
                <a:latin typeface="Arial"/>
                <a:cs typeface="Arial"/>
              </a:rPr>
              <a:t>exposure</a:t>
            </a:r>
            <a:r>
              <a:rPr sz="3200" b="1" spc="-35" dirty="0">
                <a:latin typeface="Arial"/>
                <a:cs typeface="Arial"/>
              </a:rPr>
              <a:t> </a:t>
            </a:r>
            <a:r>
              <a:rPr sz="3200" b="1" dirty="0">
                <a:latin typeface="Arial"/>
                <a:cs typeface="Arial"/>
              </a:rPr>
              <a:t>response</a:t>
            </a:r>
            <a:r>
              <a:rPr sz="3200" b="1" spc="-35" dirty="0">
                <a:latin typeface="Arial"/>
                <a:cs typeface="Arial"/>
              </a:rPr>
              <a:t> </a:t>
            </a:r>
            <a:r>
              <a:rPr sz="3200" b="1" spc="-10" dirty="0">
                <a:latin typeface="Arial"/>
                <a:cs typeface="Arial"/>
              </a:rPr>
              <a:t>procedures (card?)</a:t>
            </a:r>
            <a:endParaRPr sz="3200" dirty="0">
              <a:latin typeface="Arial"/>
              <a:cs typeface="Arial"/>
            </a:endParaRPr>
          </a:p>
          <a:p>
            <a:pPr marL="354965" indent="-342265">
              <a:lnSpc>
                <a:spcPct val="100000"/>
              </a:lnSpc>
              <a:spcBef>
                <a:spcPts val="1365"/>
              </a:spcBef>
              <a:buClr>
                <a:srgbClr val="330066"/>
              </a:buClr>
              <a:buSzPct val="68750"/>
              <a:buFont typeface="Wingdings"/>
              <a:buChar char=""/>
              <a:tabLst>
                <a:tab pos="354965" algn="l"/>
              </a:tabLst>
            </a:pPr>
            <a:r>
              <a:rPr sz="3200" b="1" dirty="0">
                <a:latin typeface="Arial"/>
                <a:cs typeface="Arial"/>
              </a:rPr>
              <a:t>Periodic</a:t>
            </a:r>
            <a:r>
              <a:rPr sz="3200" b="1" spc="-55" dirty="0">
                <a:latin typeface="Arial"/>
                <a:cs typeface="Arial"/>
              </a:rPr>
              <a:t> </a:t>
            </a:r>
            <a:r>
              <a:rPr sz="3200" b="1" dirty="0">
                <a:latin typeface="Arial"/>
                <a:cs typeface="Arial"/>
              </a:rPr>
              <a:t>testing</a:t>
            </a:r>
            <a:r>
              <a:rPr sz="3200" b="1" spc="-50" dirty="0">
                <a:latin typeface="Arial"/>
                <a:cs typeface="Arial"/>
              </a:rPr>
              <a:t> </a:t>
            </a:r>
            <a:r>
              <a:rPr sz="3200" b="1" dirty="0">
                <a:latin typeface="Arial"/>
                <a:cs typeface="Arial"/>
              </a:rPr>
              <a:t>if</a:t>
            </a:r>
            <a:r>
              <a:rPr sz="3200" b="1" spc="-45" dirty="0">
                <a:latin typeface="Arial"/>
                <a:cs typeface="Arial"/>
              </a:rPr>
              <a:t> </a:t>
            </a:r>
            <a:r>
              <a:rPr sz="3200" b="1" spc="-10" dirty="0">
                <a:latin typeface="Arial"/>
                <a:cs typeface="Arial"/>
              </a:rPr>
              <a:t>applicable</a:t>
            </a:r>
            <a:endParaRPr sz="3200" dirty="0">
              <a:latin typeface="Arial"/>
              <a:cs typeface="Arial"/>
            </a:endParaRPr>
          </a:p>
        </p:txBody>
      </p:sp>
      <p:grpSp>
        <p:nvGrpSpPr>
          <p:cNvPr id="4" name="object 4"/>
          <p:cNvGrpSpPr/>
          <p:nvPr/>
        </p:nvGrpSpPr>
        <p:grpSpPr>
          <a:xfrm>
            <a:off x="7214616" y="13716"/>
            <a:ext cx="4901565" cy="3416300"/>
            <a:chOff x="7214616" y="13716"/>
            <a:chExt cx="4901565" cy="3416300"/>
          </a:xfrm>
        </p:grpSpPr>
        <p:sp>
          <p:nvSpPr>
            <p:cNvPr id="5" name="object 5"/>
            <p:cNvSpPr/>
            <p:nvPr/>
          </p:nvSpPr>
          <p:spPr>
            <a:xfrm>
              <a:off x="10617327" y="152780"/>
              <a:ext cx="0" cy="1524000"/>
            </a:xfrm>
            <a:custGeom>
              <a:avLst/>
              <a:gdLst/>
              <a:ahLst/>
              <a:cxnLst/>
              <a:rect l="l" t="t" r="r" b="b"/>
              <a:pathLst>
                <a:path h="1524000">
                  <a:moveTo>
                    <a:pt x="0" y="0"/>
                  </a:moveTo>
                  <a:lnTo>
                    <a:pt x="0" y="1524000"/>
                  </a:lnTo>
                </a:path>
              </a:pathLst>
            </a:custGeom>
            <a:ln w="9525">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871453" y="152400"/>
              <a:ext cx="160020" cy="119634"/>
            </a:xfrm>
            <a:prstGeom prst="rect">
              <a:avLst/>
            </a:prstGeom>
          </p:spPr>
        </p:pic>
        <p:pic>
          <p:nvPicPr>
            <p:cNvPr id="7" name="object 7"/>
            <p:cNvPicPr/>
            <p:nvPr/>
          </p:nvPicPr>
          <p:blipFill>
            <a:blip r:embed="rId3" cstate="print"/>
            <a:stretch>
              <a:fillRect/>
            </a:stretch>
          </p:blipFill>
          <p:spPr>
            <a:xfrm>
              <a:off x="11095482" y="152400"/>
              <a:ext cx="157733" cy="119634"/>
            </a:xfrm>
            <a:prstGeom prst="rect">
              <a:avLst/>
            </a:prstGeom>
          </p:spPr>
        </p:pic>
        <p:pic>
          <p:nvPicPr>
            <p:cNvPr id="8" name="object 8"/>
            <p:cNvPicPr/>
            <p:nvPr/>
          </p:nvPicPr>
          <p:blipFill>
            <a:blip r:embed="rId4" cstate="print"/>
            <a:stretch>
              <a:fillRect/>
            </a:stretch>
          </p:blipFill>
          <p:spPr>
            <a:xfrm>
              <a:off x="11319509" y="152400"/>
              <a:ext cx="151638" cy="119634"/>
            </a:xfrm>
            <a:prstGeom prst="rect">
              <a:avLst/>
            </a:prstGeom>
          </p:spPr>
        </p:pic>
        <p:pic>
          <p:nvPicPr>
            <p:cNvPr id="9" name="object 9"/>
            <p:cNvPicPr/>
            <p:nvPr/>
          </p:nvPicPr>
          <p:blipFill>
            <a:blip r:embed="rId5" cstate="print"/>
            <a:stretch>
              <a:fillRect/>
            </a:stretch>
          </p:blipFill>
          <p:spPr>
            <a:xfrm>
              <a:off x="10871453" y="320040"/>
              <a:ext cx="160020" cy="115823"/>
            </a:xfrm>
            <a:prstGeom prst="rect">
              <a:avLst/>
            </a:prstGeom>
          </p:spPr>
        </p:pic>
        <p:pic>
          <p:nvPicPr>
            <p:cNvPr id="10" name="object 10"/>
            <p:cNvPicPr/>
            <p:nvPr/>
          </p:nvPicPr>
          <p:blipFill>
            <a:blip r:embed="rId5" cstate="print"/>
            <a:stretch>
              <a:fillRect/>
            </a:stretch>
          </p:blipFill>
          <p:spPr>
            <a:xfrm>
              <a:off x="11095482" y="320040"/>
              <a:ext cx="157733" cy="115823"/>
            </a:xfrm>
            <a:prstGeom prst="rect">
              <a:avLst/>
            </a:prstGeom>
          </p:spPr>
        </p:pic>
        <p:pic>
          <p:nvPicPr>
            <p:cNvPr id="11" name="object 11"/>
            <p:cNvPicPr/>
            <p:nvPr/>
          </p:nvPicPr>
          <p:blipFill>
            <a:blip r:embed="rId6" cstate="print"/>
            <a:stretch>
              <a:fillRect/>
            </a:stretch>
          </p:blipFill>
          <p:spPr>
            <a:xfrm>
              <a:off x="11319509" y="320040"/>
              <a:ext cx="151638" cy="115823"/>
            </a:xfrm>
            <a:prstGeom prst="rect">
              <a:avLst/>
            </a:prstGeom>
          </p:spPr>
        </p:pic>
        <p:pic>
          <p:nvPicPr>
            <p:cNvPr id="12" name="object 12"/>
            <p:cNvPicPr/>
            <p:nvPr/>
          </p:nvPicPr>
          <p:blipFill>
            <a:blip r:embed="rId7" cstate="print"/>
            <a:stretch>
              <a:fillRect/>
            </a:stretch>
          </p:blipFill>
          <p:spPr>
            <a:xfrm>
              <a:off x="11543538" y="320040"/>
              <a:ext cx="145542" cy="115823"/>
            </a:xfrm>
            <a:prstGeom prst="rect">
              <a:avLst/>
            </a:prstGeom>
          </p:spPr>
        </p:pic>
        <p:pic>
          <p:nvPicPr>
            <p:cNvPr id="13" name="object 13"/>
            <p:cNvPicPr/>
            <p:nvPr/>
          </p:nvPicPr>
          <p:blipFill>
            <a:blip r:embed="rId8" cstate="print"/>
            <a:stretch>
              <a:fillRect/>
            </a:stretch>
          </p:blipFill>
          <p:spPr>
            <a:xfrm>
              <a:off x="10871453" y="488441"/>
              <a:ext cx="160020" cy="108966"/>
            </a:xfrm>
            <a:prstGeom prst="rect">
              <a:avLst/>
            </a:prstGeom>
          </p:spPr>
        </p:pic>
        <p:pic>
          <p:nvPicPr>
            <p:cNvPr id="14" name="object 14"/>
            <p:cNvPicPr/>
            <p:nvPr/>
          </p:nvPicPr>
          <p:blipFill>
            <a:blip r:embed="rId8" cstate="print"/>
            <a:stretch>
              <a:fillRect/>
            </a:stretch>
          </p:blipFill>
          <p:spPr>
            <a:xfrm>
              <a:off x="11095482" y="488441"/>
              <a:ext cx="157733" cy="108966"/>
            </a:xfrm>
            <a:prstGeom prst="rect">
              <a:avLst/>
            </a:prstGeom>
          </p:spPr>
        </p:pic>
        <p:pic>
          <p:nvPicPr>
            <p:cNvPr id="15" name="object 15"/>
            <p:cNvPicPr/>
            <p:nvPr/>
          </p:nvPicPr>
          <p:blipFill>
            <a:blip r:embed="rId9" cstate="print"/>
            <a:stretch>
              <a:fillRect/>
            </a:stretch>
          </p:blipFill>
          <p:spPr>
            <a:xfrm>
              <a:off x="11319509" y="488441"/>
              <a:ext cx="151638" cy="108966"/>
            </a:xfrm>
            <a:prstGeom prst="rect">
              <a:avLst/>
            </a:prstGeom>
          </p:spPr>
        </p:pic>
        <p:pic>
          <p:nvPicPr>
            <p:cNvPr id="16" name="object 16"/>
            <p:cNvPicPr/>
            <p:nvPr/>
          </p:nvPicPr>
          <p:blipFill>
            <a:blip r:embed="rId10" cstate="print"/>
            <a:stretch>
              <a:fillRect/>
            </a:stretch>
          </p:blipFill>
          <p:spPr>
            <a:xfrm>
              <a:off x="11543538" y="488441"/>
              <a:ext cx="145542" cy="108966"/>
            </a:xfrm>
            <a:prstGeom prst="rect">
              <a:avLst/>
            </a:prstGeom>
          </p:spPr>
        </p:pic>
        <p:pic>
          <p:nvPicPr>
            <p:cNvPr id="17" name="object 17"/>
            <p:cNvPicPr/>
            <p:nvPr/>
          </p:nvPicPr>
          <p:blipFill>
            <a:blip r:embed="rId11" cstate="print"/>
            <a:stretch>
              <a:fillRect/>
            </a:stretch>
          </p:blipFill>
          <p:spPr>
            <a:xfrm>
              <a:off x="11767565" y="488441"/>
              <a:ext cx="160020" cy="108966"/>
            </a:xfrm>
            <a:prstGeom prst="rect">
              <a:avLst/>
            </a:prstGeom>
          </p:spPr>
        </p:pic>
        <p:pic>
          <p:nvPicPr>
            <p:cNvPr id="18" name="object 18"/>
            <p:cNvPicPr/>
            <p:nvPr/>
          </p:nvPicPr>
          <p:blipFill>
            <a:blip r:embed="rId12" cstate="print"/>
            <a:stretch>
              <a:fillRect/>
            </a:stretch>
          </p:blipFill>
          <p:spPr>
            <a:xfrm>
              <a:off x="10871453" y="656081"/>
              <a:ext cx="160020" cy="120396"/>
            </a:xfrm>
            <a:prstGeom prst="rect">
              <a:avLst/>
            </a:prstGeom>
          </p:spPr>
        </p:pic>
        <p:pic>
          <p:nvPicPr>
            <p:cNvPr id="19" name="object 19"/>
            <p:cNvPicPr/>
            <p:nvPr/>
          </p:nvPicPr>
          <p:blipFill>
            <a:blip r:embed="rId13" cstate="print"/>
            <a:stretch>
              <a:fillRect/>
            </a:stretch>
          </p:blipFill>
          <p:spPr>
            <a:xfrm>
              <a:off x="11095482" y="656081"/>
              <a:ext cx="157733" cy="120396"/>
            </a:xfrm>
            <a:prstGeom prst="rect">
              <a:avLst/>
            </a:prstGeom>
          </p:spPr>
        </p:pic>
        <p:pic>
          <p:nvPicPr>
            <p:cNvPr id="20" name="object 20"/>
            <p:cNvPicPr/>
            <p:nvPr/>
          </p:nvPicPr>
          <p:blipFill>
            <a:blip r:embed="rId14" cstate="print"/>
            <a:stretch>
              <a:fillRect/>
            </a:stretch>
          </p:blipFill>
          <p:spPr>
            <a:xfrm>
              <a:off x="11319509" y="656081"/>
              <a:ext cx="151638" cy="120396"/>
            </a:xfrm>
            <a:prstGeom prst="rect">
              <a:avLst/>
            </a:prstGeom>
          </p:spPr>
        </p:pic>
        <p:pic>
          <p:nvPicPr>
            <p:cNvPr id="21" name="object 21"/>
            <p:cNvPicPr/>
            <p:nvPr/>
          </p:nvPicPr>
          <p:blipFill>
            <a:blip r:embed="rId15" cstate="print"/>
            <a:stretch>
              <a:fillRect/>
            </a:stretch>
          </p:blipFill>
          <p:spPr>
            <a:xfrm>
              <a:off x="11543538" y="656081"/>
              <a:ext cx="145542" cy="120396"/>
            </a:xfrm>
            <a:prstGeom prst="rect">
              <a:avLst/>
            </a:prstGeom>
          </p:spPr>
        </p:pic>
        <p:pic>
          <p:nvPicPr>
            <p:cNvPr id="22" name="object 22"/>
            <p:cNvPicPr/>
            <p:nvPr/>
          </p:nvPicPr>
          <p:blipFill>
            <a:blip r:embed="rId13" cstate="print"/>
            <a:stretch>
              <a:fillRect/>
            </a:stretch>
          </p:blipFill>
          <p:spPr>
            <a:xfrm>
              <a:off x="10871453" y="823722"/>
              <a:ext cx="160020" cy="120396"/>
            </a:xfrm>
            <a:prstGeom prst="rect">
              <a:avLst/>
            </a:prstGeom>
          </p:spPr>
        </p:pic>
        <p:pic>
          <p:nvPicPr>
            <p:cNvPr id="23" name="object 23"/>
            <p:cNvPicPr/>
            <p:nvPr/>
          </p:nvPicPr>
          <p:blipFill>
            <a:blip r:embed="rId13" cstate="print"/>
            <a:stretch>
              <a:fillRect/>
            </a:stretch>
          </p:blipFill>
          <p:spPr>
            <a:xfrm>
              <a:off x="11095482" y="823722"/>
              <a:ext cx="157733" cy="120396"/>
            </a:xfrm>
            <a:prstGeom prst="rect">
              <a:avLst/>
            </a:prstGeom>
          </p:spPr>
        </p:pic>
        <p:pic>
          <p:nvPicPr>
            <p:cNvPr id="24" name="object 24"/>
            <p:cNvPicPr/>
            <p:nvPr/>
          </p:nvPicPr>
          <p:blipFill>
            <a:blip r:embed="rId16" cstate="print"/>
            <a:stretch>
              <a:fillRect/>
            </a:stretch>
          </p:blipFill>
          <p:spPr>
            <a:xfrm>
              <a:off x="11319509" y="823722"/>
              <a:ext cx="151638" cy="120396"/>
            </a:xfrm>
            <a:prstGeom prst="rect">
              <a:avLst/>
            </a:prstGeom>
          </p:spPr>
        </p:pic>
        <p:pic>
          <p:nvPicPr>
            <p:cNvPr id="25" name="object 25"/>
            <p:cNvPicPr/>
            <p:nvPr/>
          </p:nvPicPr>
          <p:blipFill>
            <a:blip r:embed="rId15" cstate="print"/>
            <a:stretch>
              <a:fillRect/>
            </a:stretch>
          </p:blipFill>
          <p:spPr>
            <a:xfrm>
              <a:off x="11543538" y="823722"/>
              <a:ext cx="145542" cy="120396"/>
            </a:xfrm>
            <a:prstGeom prst="rect">
              <a:avLst/>
            </a:prstGeom>
          </p:spPr>
        </p:pic>
        <p:pic>
          <p:nvPicPr>
            <p:cNvPr id="26" name="object 26"/>
            <p:cNvPicPr/>
            <p:nvPr/>
          </p:nvPicPr>
          <p:blipFill>
            <a:blip r:embed="rId17" cstate="print"/>
            <a:stretch>
              <a:fillRect/>
            </a:stretch>
          </p:blipFill>
          <p:spPr>
            <a:xfrm>
              <a:off x="11767565" y="823722"/>
              <a:ext cx="160020" cy="120396"/>
            </a:xfrm>
            <a:prstGeom prst="rect">
              <a:avLst/>
            </a:prstGeom>
          </p:spPr>
        </p:pic>
        <p:pic>
          <p:nvPicPr>
            <p:cNvPr id="27" name="object 27"/>
            <p:cNvPicPr/>
            <p:nvPr/>
          </p:nvPicPr>
          <p:blipFill>
            <a:blip r:embed="rId18" cstate="print"/>
            <a:stretch>
              <a:fillRect/>
            </a:stretch>
          </p:blipFill>
          <p:spPr>
            <a:xfrm>
              <a:off x="11095482" y="992124"/>
              <a:ext cx="157733" cy="118109"/>
            </a:xfrm>
            <a:prstGeom prst="rect">
              <a:avLst/>
            </a:prstGeom>
          </p:spPr>
        </p:pic>
        <p:pic>
          <p:nvPicPr>
            <p:cNvPr id="28" name="object 28"/>
            <p:cNvPicPr/>
            <p:nvPr/>
          </p:nvPicPr>
          <p:blipFill>
            <a:blip r:embed="rId13" cstate="print"/>
            <a:stretch>
              <a:fillRect/>
            </a:stretch>
          </p:blipFill>
          <p:spPr>
            <a:xfrm>
              <a:off x="10871453" y="992124"/>
              <a:ext cx="160020" cy="118109"/>
            </a:xfrm>
            <a:prstGeom prst="rect">
              <a:avLst/>
            </a:prstGeom>
          </p:spPr>
        </p:pic>
        <p:pic>
          <p:nvPicPr>
            <p:cNvPr id="29" name="object 29"/>
            <p:cNvPicPr/>
            <p:nvPr/>
          </p:nvPicPr>
          <p:blipFill>
            <a:blip r:embed="rId16" cstate="print"/>
            <a:stretch>
              <a:fillRect/>
            </a:stretch>
          </p:blipFill>
          <p:spPr>
            <a:xfrm>
              <a:off x="11319509" y="992124"/>
              <a:ext cx="151638" cy="118109"/>
            </a:xfrm>
            <a:prstGeom prst="rect">
              <a:avLst/>
            </a:prstGeom>
          </p:spPr>
        </p:pic>
        <p:pic>
          <p:nvPicPr>
            <p:cNvPr id="30" name="object 30"/>
            <p:cNvPicPr/>
            <p:nvPr/>
          </p:nvPicPr>
          <p:blipFill>
            <a:blip r:embed="rId19" cstate="print"/>
            <a:stretch>
              <a:fillRect/>
            </a:stretch>
          </p:blipFill>
          <p:spPr>
            <a:xfrm>
              <a:off x="11543538" y="992124"/>
              <a:ext cx="145542" cy="118109"/>
            </a:xfrm>
            <a:prstGeom prst="rect">
              <a:avLst/>
            </a:prstGeom>
          </p:spPr>
        </p:pic>
        <p:pic>
          <p:nvPicPr>
            <p:cNvPr id="31" name="object 31"/>
            <p:cNvPicPr/>
            <p:nvPr/>
          </p:nvPicPr>
          <p:blipFill>
            <a:blip r:embed="rId20" cstate="print"/>
            <a:stretch>
              <a:fillRect/>
            </a:stretch>
          </p:blipFill>
          <p:spPr>
            <a:xfrm>
              <a:off x="10871453" y="1159763"/>
              <a:ext cx="160020" cy="112775"/>
            </a:xfrm>
            <a:prstGeom prst="rect">
              <a:avLst/>
            </a:prstGeom>
          </p:spPr>
        </p:pic>
        <p:pic>
          <p:nvPicPr>
            <p:cNvPr id="32" name="object 32"/>
            <p:cNvPicPr/>
            <p:nvPr/>
          </p:nvPicPr>
          <p:blipFill>
            <a:blip r:embed="rId20" cstate="print"/>
            <a:stretch>
              <a:fillRect/>
            </a:stretch>
          </p:blipFill>
          <p:spPr>
            <a:xfrm>
              <a:off x="11095482" y="1159763"/>
              <a:ext cx="157733" cy="112775"/>
            </a:xfrm>
            <a:prstGeom prst="rect">
              <a:avLst/>
            </a:prstGeom>
          </p:spPr>
        </p:pic>
        <p:pic>
          <p:nvPicPr>
            <p:cNvPr id="33" name="object 33"/>
            <p:cNvPicPr/>
            <p:nvPr/>
          </p:nvPicPr>
          <p:blipFill>
            <a:blip r:embed="rId21" cstate="print"/>
            <a:stretch>
              <a:fillRect/>
            </a:stretch>
          </p:blipFill>
          <p:spPr>
            <a:xfrm>
              <a:off x="11319509" y="1159763"/>
              <a:ext cx="151638" cy="112775"/>
            </a:xfrm>
            <a:prstGeom prst="rect">
              <a:avLst/>
            </a:prstGeom>
          </p:spPr>
        </p:pic>
        <p:pic>
          <p:nvPicPr>
            <p:cNvPr id="34" name="object 34"/>
            <p:cNvPicPr/>
            <p:nvPr/>
          </p:nvPicPr>
          <p:blipFill>
            <a:blip r:embed="rId22" cstate="print"/>
            <a:stretch>
              <a:fillRect/>
            </a:stretch>
          </p:blipFill>
          <p:spPr>
            <a:xfrm>
              <a:off x="11543538" y="1159763"/>
              <a:ext cx="145542" cy="112775"/>
            </a:xfrm>
            <a:prstGeom prst="rect">
              <a:avLst/>
            </a:prstGeom>
          </p:spPr>
        </p:pic>
        <p:pic>
          <p:nvPicPr>
            <p:cNvPr id="35" name="object 35"/>
            <p:cNvPicPr/>
            <p:nvPr/>
          </p:nvPicPr>
          <p:blipFill>
            <a:blip r:embed="rId23" cstate="print"/>
            <a:stretch>
              <a:fillRect/>
            </a:stretch>
          </p:blipFill>
          <p:spPr>
            <a:xfrm>
              <a:off x="11095482" y="1328166"/>
              <a:ext cx="157733" cy="119633"/>
            </a:xfrm>
            <a:prstGeom prst="rect">
              <a:avLst/>
            </a:prstGeom>
          </p:spPr>
        </p:pic>
        <p:pic>
          <p:nvPicPr>
            <p:cNvPr id="36" name="object 36"/>
            <p:cNvPicPr/>
            <p:nvPr/>
          </p:nvPicPr>
          <p:blipFill>
            <a:blip r:embed="rId24" cstate="print"/>
            <a:stretch>
              <a:fillRect/>
            </a:stretch>
          </p:blipFill>
          <p:spPr>
            <a:xfrm>
              <a:off x="11543538" y="1328166"/>
              <a:ext cx="145542" cy="119633"/>
            </a:xfrm>
            <a:prstGeom prst="rect">
              <a:avLst/>
            </a:prstGeom>
          </p:spPr>
        </p:pic>
        <p:pic>
          <p:nvPicPr>
            <p:cNvPr id="37" name="object 37"/>
            <p:cNvPicPr/>
            <p:nvPr/>
          </p:nvPicPr>
          <p:blipFill>
            <a:blip r:embed="rId25" cstate="print"/>
            <a:stretch>
              <a:fillRect/>
            </a:stretch>
          </p:blipFill>
          <p:spPr>
            <a:xfrm>
              <a:off x="7214616" y="13716"/>
              <a:ext cx="4901183" cy="3416045"/>
            </a:xfrm>
            <a:prstGeom prst="rect">
              <a:avLst/>
            </a:prstGeom>
          </p:spPr>
        </p:pic>
      </p:grpSp>
      <p:sp>
        <p:nvSpPr>
          <p:cNvPr id="38" name="object 38"/>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11</a:t>
            </a:fld>
            <a:endParaRPr spc="-25" dirty="0"/>
          </a:p>
        </p:txBody>
      </p:sp>
      <p:sp>
        <p:nvSpPr>
          <p:cNvPr id="3" name="object 3"/>
          <p:cNvSpPr txBox="1"/>
          <p:nvPr/>
        </p:nvSpPr>
        <p:spPr>
          <a:xfrm>
            <a:off x="314958" y="304800"/>
            <a:ext cx="11877042" cy="628377"/>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4000" b="1" dirty="0">
                <a:solidFill>
                  <a:srgbClr val="FF0000"/>
                </a:solidFill>
                <a:latin typeface="Arial"/>
                <a:cs typeface="Arial"/>
              </a:rPr>
              <a:t>Emergency</a:t>
            </a:r>
            <a:r>
              <a:rPr sz="4000" b="1" spc="-60" dirty="0">
                <a:solidFill>
                  <a:srgbClr val="FF0000"/>
                </a:solidFill>
                <a:latin typeface="Arial"/>
                <a:cs typeface="Arial"/>
              </a:rPr>
              <a:t> </a:t>
            </a:r>
            <a:r>
              <a:rPr sz="4000" b="1" dirty="0">
                <a:solidFill>
                  <a:srgbClr val="FF0000"/>
                </a:solidFill>
                <a:latin typeface="Arial"/>
                <a:cs typeface="Arial"/>
              </a:rPr>
              <a:t>response</a:t>
            </a:r>
            <a:r>
              <a:rPr sz="4000" b="1" spc="-60" dirty="0">
                <a:solidFill>
                  <a:srgbClr val="FF0000"/>
                </a:solidFill>
                <a:latin typeface="Arial"/>
                <a:cs typeface="Arial"/>
              </a:rPr>
              <a:t> </a:t>
            </a:r>
            <a:r>
              <a:rPr sz="4000" b="1" dirty="0">
                <a:solidFill>
                  <a:srgbClr val="FF0000"/>
                </a:solidFill>
                <a:latin typeface="Arial"/>
                <a:cs typeface="Arial"/>
              </a:rPr>
              <a:t>and</a:t>
            </a:r>
            <a:r>
              <a:rPr sz="4000" b="1" spc="-35" dirty="0">
                <a:solidFill>
                  <a:srgbClr val="FF0000"/>
                </a:solidFill>
                <a:latin typeface="Arial"/>
                <a:cs typeface="Arial"/>
              </a:rPr>
              <a:t> </a:t>
            </a:r>
            <a:r>
              <a:rPr sz="4000" b="1" dirty="0">
                <a:solidFill>
                  <a:srgbClr val="FF0000"/>
                </a:solidFill>
                <a:latin typeface="Arial"/>
                <a:cs typeface="Arial"/>
              </a:rPr>
              <a:t>contingency</a:t>
            </a:r>
            <a:r>
              <a:rPr sz="4000" b="1" spc="-30" dirty="0">
                <a:solidFill>
                  <a:srgbClr val="FF0000"/>
                </a:solidFill>
                <a:latin typeface="Arial"/>
                <a:cs typeface="Arial"/>
              </a:rPr>
              <a:t> </a:t>
            </a:r>
            <a:r>
              <a:rPr sz="4000" b="1" spc="-10" dirty="0">
                <a:solidFill>
                  <a:srgbClr val="FF0000"/>
                </a:solidFill>
                <a:latin typeface="Arial"/>
                <a:cs typeface="Arial"/>
              </a:rPr>
              <a:t>planning</a:t>
            </a:r>
            <a:endParaRPr sz="4000" dirty="0">
              <a:solidFill>
                <a:srgbClr val="FF0000"/>
              </a:solidFill>
              <a:latin typeface="Arial"/>
              <a:cs typeface="Arial"/>
            </a:endParaRPr>
          </a:p>
        </p:txBody>
      </p:sp>
      <p:sp>
        <p:nvSpPr>
          <p:cNvPr id="5" name="object 5"/>
          <p:cNvSpPr txBox="1"/>
          <p:nvPr/>
        </p:nvSpPr>
        <p:spPr>
          <a:xfrm>
            <a:off x="337232" y="1371600"/>
            <a:ext cx="11333724" cy="1436291"/>
          </a:xfrm>
          <a:prstGeom prst="rect">
            <a:avLst/>
          </a:prstGeom>
          <a:noFill/>
        </p:spPr>
        <p:txBody>
          <a:bodyPr vert="horz" wrap="square" lIns="0" tIns="0" rIns="0" bIns="0" rtlCol="0">
            <a:spAutoFit/>
          </a:bodyPr>
          <a:lstStyle/>
          <a:p>
            <a:pPr>
              <a:lnSpc>
                <a:spcPts val="2830"/>
              </a:lnSpc>
            </a:pPr>
            <a:r>
              <a:rPr sz="3600" dirty="0">
                <a:solidFill>
                  <a:srgbClr val="0070C0"/>
                </a:solidFill>
                <a:latin typeface="Arial MT"/>
                <a:cs typeface="Arial MT"/>
              </a:rPr>
              <a:t>The</a:t>
            </a:r>
            <a:r>
              <a:rPr sz="3600" spc="-85" dirty="0">
                <a:solidFill>
                  <a:srgbClr val="0070C0"/>
                </a:solidFill>
                <a:latin typeface="Arial MT"/>
                <a:cs typeface="Arial MT"/>
              </a:rPr>
              <a:t> </a:t>
            </a:r>
            <a:r>
              <a:rPr sz="3600" dirty="0">
                <a:solidFill>
                  <a:srgbClr val="0070C0"/>
                </a:solidFill>
                <a:latin typeface="Arial MT"/>
                <a:cs typeface="Arial MT"/>
              </a:rPr>
              <a:t>organization</a:t>
            </a:r>
            <a:r>
              <a:rPr sz="3600" spc="-70" dirty="0">
                <a:solidFill>
                  <a:srgbClr val="0070C0"/>
                </a:solidFill>
                <a:latin typeface="Arial MT"/>
                <a:cs typeface="Arial MT"/>
              </a:rPr>
              <a:t> </a:t>
            </a:r>
            <a:r>
              <a:rPr sz="3600" dirty="0">
                <a:solidFill>
                  <a:srgbClr val="0070C0"/>
                </a:solidFill>
                <a:latin typeface="Arial MT"/>
                <a:cs typeface="Arial MT"/>
              </a:rPr>
              <a:t>shall</a:t>
            </a:r>
            <a:r>
              <a:rPr sz="3600" spc="-90" dirty="0">
                <a:solidFill>
                  <a:srgbClr val="0070C0"/>
                </a:solidFill>
                <a:latin typeface="Arial MT"/>
                <a:cs typeface="Arial MT"/>
              </a:rPr>
              <a:t> </a:t>
            </a:r>
            <a:r>
              <a:rPr sz="3600" dirty="0">
                <a:solidFill>
                  <a:srgbClr val="0070C0"/>
                </a:solidFill>
                <a:latin typeface="Arial MT"/>
                <a:cs typeface="Arial MT"/>
              </a:rPr>
              <a:t>ensure</a:t>
            </a:r>
            <a:r>
              <a:rPr sz="3600" spc="-80" dirty="0">
                <a:solidFill>
                  <a:srgbClr val="0070C0"/>
                </a:solidFill>
                <a:latin typeface="Arial MT"/>
                <a:cs typeface="Arial MT"/>
              </a:rPr>
              <a:t> </a:t>
            </a:r>
            <a:r>
              <a:rPr sz="3600" dirty="0">
                <a:solidFill>
                  <a:srgbClr val="0070C0"/>
                </a:solidFill>
                <a:latin typeface="Arial MT"/>
                <a:cs typeface="Arial MT"/>
              </a:rPr>
              <a:t>appropriate</a:t>
            </a:r>
            <a:r>
              <a:rPr sz="3600" spc="-70" dirty="0">
                <a:solidFill>
                  <a:srgbClr val="0070C0"/>
                </a:solidFill>
                <a:latin typeface="Arial MT"/>
                <a:cs typeface="Arial MT"/>
              </a:rPr>
              <a:t> </a:t>
            </a:r>
            <a:r>
              <a:rPr sz="3600" dirty="0">
                <a:solidFill>
                  <a:srgbClr val="0070C0"/>
                </a:solidFill>
                <a:latin typeface="Arial MT"/>
                <a:cs typeface="Arial MT"/>
              </a:rPr>
              <a:t>coordination</a:t>
            </a:r>
            <a:r>
              <a:rPr sz="3600" spc="-70" dirty="0">
                <a:solidFill>
                  <a:srgbClr val="0070C0"/>
                </a:solidFill>
                <a:latin typeface="Arial MT"/>
                <a:cs typeface="Arial MT"/>
              </a:rPr>
              <a:t> </a:t>
            </a:r>
            <a:r>
              <a:rPr sz="3600" dirty="0">
                <a:solidFill>
                  <a:srgbClr val="0070C0"/>
                </a:solidFill>
                <a:latin typeface="Arial MT"/>
                <a:cs typeface="Arial MT"/>
              </a:rPr>
              <a:t>with</a:t>
            </a:r>
            <a:r>
              <a:rPr lang="ar-IQ" sz="3600" spc="-90" dirty="0">
                <a:solidFill>
                  <a:srgbClr val="0070C0"/>
                </a:solidFill>
                <a:latin typeface="Arial MT"/>
                <a:cs typeface="Arial MT"/>
              </a:rPr>
              <a:t> </a:t>
            </a:r>
            <a:r>
              <a:rPr sz="3600" spc="-10" dirty="0" err="1">
                <a:solidFill>
                  <a:srgbClr val="0070C0"/>
                </a:solidFill>
                <a:latin typeface="Arial MT"/>
                <a:cs typeface="Arial MT"/>
              </a:rPr>
              <a:t>external</a:t>
            </a:r>
            <a:r>
              <a:rPr lang="en-US" sz="3600" spc="-10" dirty="0" err="1">
                <a:solidFill>
                  <a:srgbClr val="0070C0"/>
                </a:solidFill>
                <a:latin typeface="Arial MT"/>
                <a:cs typeface="Arial MT"/>
              </a:rPr>
              <a:t>emergency</a:t>
            </a:r>
            <a:r>
              <a:rPr lang="en-US" sz="3600" spc="-10" dirty="0">
                <a:solidFill>
                  <a:srgbClr val="0070C0"/>
                </a:solidFill>
                <a:latin typeface="Arial MT"/>
                <a:cs typeface="Arial MT"/>
              </a:rPr>
              <a:t> response groups when reliance is placed on them.</a:t>
            </a:r>
          </a:p>
          <a:p>
            <a:pPr>
              <a:lnSpc>
                <a:spcPts val="2830"/>
              </a:lnSpc>
            </a:pPr>
            <a:endParaRPr sz="2600" dirty="0">
              <a:latin typeface="Arial MT"/>
              <a:cs typeface="Arial MT"/>
            </a:endParaRPr>
          </a:p>
        </p:txBody>
      </p:sp>
      <p:sp>
        <p:nvSpPr>
          <p:cNvPr id="7" name="object 7"/>
          <p:cNvSpPr txBox="1"/>
          <p:nvPr/>
        </p:nvSpPr>
        <p:spPr>
          <a:xfrm>
            <a:off x="299718" y="3014436"/>
            <a:ext cx="11344275" cy="3134191"/>
          </a:xfrm>
          <a:prstGeom prst="rect">
            <a:avLst/>
          </a:prstGeom>
        </p:spPr>
        <p:txBody>
          <a:bodyPr vert="horz" wrap="square" lIns="0" tIns="12700" rIns="0" bIns="0" rtlCol="0">
            <a:spAutoFit/>
          </a:bodyPr>
          <a:lstStyle/>
          <a:p>
            <a:pPr marL="354965" marR="5080" indent="-342900" algn="just">
              <a:lnSpc>
                <a:spcPct val="100000"/>
              </a:lnSpc>
              <a:spcBef>
                <a:spcPts val="100"/>
              </a:spcBef>
              <a:buClr>
                <a:srgbClr val="CC9900"/>
              </a:buClr>
              <a:buSzPct val="65000"/>
              <a:buFont typeface="Wingdings"/>
              <a:buChar char=""/>
              <a:tabLst>
                <a:tab pos="354965" algn="l"/>
              </a:tabLst>
            </a:pPr>
            <a:r>
              <a:rPr sz="3200" dirty="0">
                <a:latin typeface="Arial MT"/>
                <a:cs typeface="Arial MT"/>
              </a:rPr>
              <a:t>Institution’s</a:t>
            </a:r>
            <a:r>
              <a:rPr sz="3200" spc="-40" dirty="0">
                <a:latin typeface="Arial MT"/>
                <a:cs typeface="Arial MT"/>
              </a:rPr>
              <a:t> </a:t>
            </a:r>
            <a:r>
              <a:rPr sz="3200" dirty="0">
                <a:latin typeface="Arial MT"/>
                <a:cs typeface="Arial MT"/>
              </a:rPr>
              <a:t>police,</a:t>
            </a:r>
            <a:r>
              <a:rPr sz="3200" spc="-35" dirty="0">
                <a:latin typeface="Arial MT"/>
                <a:cs typeface="Arial MT"/>
              </a:rPr>
              <a:t> </a:t>
            </a:r>
            <a:r>
              <a:rPr sz="3200" dirty="0">
                <a:latin typeface="Arial MT"/>
                <a:cs typeface="Arial MT"/>
              </a:rPr>
              <a:t>fire,</a:t>
            </a:r>
            <a:r>
              <a:rPr sz="3200" spc="-25" dirty="0">
                <a:latin typeface="Arial MT"/>
                <a:cs typeface="Arial MT"/>
              </a:rPr>
              <a:t> </a:t>
            </a:r>
            <a:r>
              <a:rPr sz="3200" dirty="0">
                <a:latin typeface="Arial MT"/>
                <a:cs typeface="Arial MT"/>
              </a:rPr>
              <a:t>security,</a:t>
            </a:r>
            <a:r>
              <a:rPr sz="3200" spc="-25" dirty="0">
                <a:latin typeface="Arial MT"/>
                <a:cs typeface="Arial MT"/>
              </a:rPr>
              <a:t> </a:t>
            </a:r>
            <a:r>
              <a:rPr sz="3200" dirty="0">
                <a:latin typeface="Arial MT"/>
                <a:cs typeface="Arial MT"/>
              </a:rPr>
              <a:t>facilities,</a:t>
            </a:r>
            <a:r>
              <a:rPr sz="3200" spc="-35" dirty="0">
                <a:latin typeface="Arial MT"/>
                <a:cs typeface="Arial MT"/>
              </a:rPr>
              <a:t> </a:t>
            </a:r>
            <a:r>
              <a:rPr sz="3200" dirty="0">
                <a:latin typeface="Arial MT"/>
                <a:cs typeface="Arial MT"/>
              </a:rPr>
              <a:t>emergency</a:t>
            </a:r>
            <a:r>
              <a:rPr sz="3200" spc="-45" dirty="0">
                <a:latin typeface="Arial MT"/>
                <a:cs typeface="Arial MT"/>
              </a:rPr>
              <a:t> </a:t>
            </a:r>
            <a:r>
              <a:rPr sz="3200" spc="-10" dirty="0">
                <a:latin typeface="Arial MT"/>
                <a:cs typeface="Arial MT"/>
              </a:rPr>
              <a:t>operations, </a:t>
            </a:r>
            <a:r>
              <a:rPr sz="3200" dirty="0">
                <a:latin typeface="Arial MT"/>
                <a:cs typeface="Arial MT"/>
              </a:rPr>
              <a:t>building</a:t>
            </a:r>
            <a:r>
              <a:rPr sz="3200" spc="-60" dirty="0">
                <a:latin typeface="Arial MT"/>
                <a:cs typeface="Arial MT"/>
              </a:rPr>
              <a:t> </a:t>
            </a:r>
            <a:r>
              <a:rPr sz="3200" dirty="0">
                <a:latin typeface="Arial MT"/>
                <a:cs typeface="Arial MT"/>
              </a:rPr>
              <a:t>continuity,</a:t>
            </a:r>
            <a:r>
              <a:rPr sz="3200" spc="-35" dirty="0">
                <a:latin typeface="Arial MT"/>
                <a:cs typeface="Arial MT"/>
              </a:rPr>
              <a:t> </a:t>
            </a:r>
            <a:r>
              <a:rPr sz="3200" dirty="0">
                <a:latin typeface="Arial MT"/>
                <a:cs typeface="Arial MT"/>
              </a:rPr>
              <a:t>public</a:t>
            </a:r>
            <a:r>
              <a:rPr sz="3200" spc="-50" dirty="0">
                <a:latin typeface="Arial MT"/>
                <a:cs typeface="Arial MT"/>
              </a:rPr>
              <a:t> </a:t>
            </a:r>
            <a:r>
              <a:rPr sz="3200" dirty="0">
                <a:latin typeface="Arial MT"/>
                <a:cs typeface="Arial MT"/>
              </a:rPr>
              <a:t>affairs,</a:t>
            </a:r>
            <a:r>
              <a:rPr sz="3200" spc="-30" dirty="0">
                <a:latin typeface="Arial MT"/>
                <a:cs typeface="Arial MT"/>
              </a:rPr>
              <a:t> </a:t>
            </a:r>
            <a:r>
              <a:rPr sz="3200" dirty="0">
                <a:latin typeface="Arial MT"/>
                <a:cs typeface="Arial MT"/>
              </a:rPr>
              <a:t>health</a:t>
            </a:r>
            <a:r>
              <a:rPr sz="3200" spc="-40" dirty="0">
                <a:latin typeface="Arial MT"/>
                <a:cs typeface="Arial MT"/>
              </a:rPr>
              <a:t> </a:t>
            </a:r>
            <a:r>
              <a:rPr sz="3200" dirty="0">
                <a:latin typeface="Arial MT"/>
                <a:cs typeface="Arial MT"/>
              </a:rPr>
              <a:t>officials</a:t>
            </a:r>
            <a:r>
              <a:rPr sz="3200" spc="-50" dirty="0">
                <a:latin typeface="Arial MT"/>
                <a:cs typeface="Arial MT"/>
              </a:rPr>
              <a:t> </a:t>
            </a:r>
            <a:r>
              <a:rPr sz="3200" dirty="0">
                <a:latin typeface="Arial MT"/>
                <a:cs typeface="Arial MT"/>
              </a:rPr>
              <a:t>and</a:t>
            </a:r>
            <a:r>
              <a:rPr sz="3200" spc="-45" dirty="0">
                <a:latin typeface="Arial MT"/>
                <a:cs typeface="Arial MT"/>
              </a:rPr>
              <a:t> </a:t>
            </a:r>
            <a:r>
              <a:rPr sz="3200" dirty="0">
                <a:latin typeface="Arial MT"/>
                <a:cs typeface="Arial MT"/>
              </a:rPr>
              <a:t>other</a:t>
            </a:r>
            <a:r>
              <a:rPr sz="3200" spc="-45" dirty="0">
                <a:latin typeface="Arial MT"/>
                <a:cs typeface="Arial MT"/>
              </a:rPr>
              <a:t> </a:t>
            </a:r>
            <a:r>
              <a:rPr sz="3200" spc="-10" dirty="0">
                <a:latin typeface="Arial MT"/>
                <a:cs typeface="Arial MT"/>
              </a:rPr>
              <a:t>related groups.</a:t>
            </a:r>
            <a:endParaRPr sz="3200" dirty="0">
              <a:latin typeface="Arial MT"/>
              <a:cs typeface="Arial MT"/>
            </a:endParaRPr>
          </a:p>
          <a:p>
            <a:pPr marL="354965" indent="-342265" algn="just">
              <a:lnSpc>
                <a:spcPct val="100000"/>
              </a:lnSpc>
              <a:spcBef>
                <a:spcPts val="720"/>
              </a:spcBef>
              <a:buClr>
                <a:srgbClr val="CC9900"/>
              </a:buClr>
              <a:buSzPct val="65000"/>
              <a:buFont typeface="Wingdings"/>
              <a:buChar char=""/>
              <a:tabLst>
                <a:tab pos="354965" algn="l"/>
              </a:tabLst>
            </a:pPr>
            <a:r>
              <a:rPr sz="3200" dirty="0">
                <a:latin typeface="Arial MT"/>
                <a:cs typeface="Arial MT"/>
              </a:rPr>
              <a:t>Same</a:t>
            </a:r>
            <a:r>
              <a:rPr sz="3200" spc="-30" dirty="0">
                <a:latin typeface="Arial MT"/>
                <a:cs typeface="Arial MT"/>
              </a:rPr>
              <a:t> </a:t>
            </a:r>
            <a:r>
              <a:rPr sz="3200" dirty="0">
                <a:latin typeface="Arial MT"/>
                <a:cs typeface="Arial MT"/>
              </a:rPr>
              <a:t>listing</a:t>
            </a:r>
            <a:r>
              <a:rPr sz="3200" spc="-35" dirty="0">
                <a:latin typeface="Arial MT"/>
                <a:cs typeface="Arial MT"/>
              </a:rPr>
              <a:t> </a:t>
            </a:r>
            <a:r>
              <a:rPr sz="3200" dirty="0">
                <a:latin typeface="Arial MT"/>
                <a:cs typeface="Arial MT"/>
              </a:rPr>
              <a:t>and</a:t>
            </a:r>
            <a:r>
              <a:rPr sz="3200" spc="-30" dirty="0">
                <a:latin typeface="Arial MT"/>
                <a:cs typeface="Arial MT"/>
              </a:rPr>
              <a:t> </a:t>
            </a:r>
            <a:r>
              <a:rPr sz="3200" dirty="0">
                <a:latin typeface="Arial MT"/>
                <a:cs typeface="Arial MT"/>
              </a:rPr>
              <a:t>more</a:t>
            </a:r>
            <a:r>
              <a:rPr sz="3200" spc="-30" dirty="0">
                <a:latin typeface="Arial MT"/>
                <a:cs typeface="Arial MT"/>
              </a:rPr>
              <a:t> </a:t>
            </a:r>
            <a:r>
              <a:rPr sz="3200" dirty="0">
                <a:latin typeface="Arial MT"/>
                <a:cs typeface="Arial MT"/>
              </a:rPr>
              <a:t>from</a:t>
            </a:r>
            <a:r>
              <a:rPr sz="3200" spc="-20" dirty="0">
                <a:latin typeface="Arial MT"/>
                <a:cs typeface="Arial MT"/>
              </a:rPr>
              <a:t> </a:t>
            </a:r>
            <a:r>
              <a:rPr sz="3200" dirty="0">
                <a:latin typeface="Arial MT"/>
                <a:cs typeface="Arial MT"/>
              </a:rPr>
              <a:t>local</a:t>
            </a:r>
            <a:r>
              <a:rPr sz="3200" spc="-35" dirty="0">
                <a:latin typeface="Arial MT"/>
                <a:cs typeface="Arial MT"/>
              </a:rPr>
              <a:t> </a:t>
            </a:r>
            <a:r>
              <a:rPr sz="3200" dirty="0">
                <a:latin typeface="Arial MT"/>
                <a:cs typeface="Arial MT"/>
              </a:rPr>
              <a:t>town,</a:t>
            </a:r>
            <a:r>
              <a:rPr sz="3200" spc="-15" dirty="0">
                <a:latin typeface="Arial MT"/>
                <a:cs typeface="Arial MT"/>
              </a:rPr>
              <a:t> </a:t>
            </a:r>
            <a:r>
              <a:rPr sz="3200" dirty="0">
                <a:latin typeface="Arial MT"/>
                <a:cs typeface="Arial MT"/>
              </a:rPr>
              <a:t>city,</a:t>
            </a:r>
            <a:r>
              <a:rPr sz="3200" spc="-10" dirty="0">
                <a:latin typeface="Arial MT"/>
                <a:cs typeface="Arial MT"/>
              </a:rPr>
              <a:t> </a:t>
            </a:r>
            <a:r>
              <a:rPr sz="3200" dirty="0">
                <a:latin typeface="Arial MT"/>
                <a:cs typeface="Arial MT"/>
              </a:rPr>
              <a:t>county</a:t>
            </a:r>
            <a:r>
              <a:rPr sz="3200" spc="-35" dirty="0">
                <a:latin typeface="Arial MT"/>
                <a:cs typeface="Arial MT"/>
              </a:rPr>
              <a:t> </a:t>
            </a:r>
            <a:r>
              <a:rPr sz="3200" dirty="0">
                <a:latin typeface="Arial MT"/>
                <a:cs typeface="Arial MT"/>
              </a:rPr>
              <a:t>or</a:t>
            </a:r>
            <a:r>
              <a:rPr sz="3200" spc="-15" dirty="0">
                <a:latin typeface="Arial MT"/>
                <a:cs typeface="Arial MT"/>
              </a:rPr>
              <a:t> </a:t>
            </a:r>
            <a:r>
              <a:rPr sz="3200" spc="-10" dirty="0">
                <a:latin typeface="Arial MT"/>
                <a:cs typeface="Arial MT"/>
              </a:rPr>
              <a:t>state</a:t>
            </a:r>
            <a:endParaRPr sz="3200" dirty="0">
              <a:latin typeface="Arial MT"/>
              <a:cs typeface="Arial MT"/>
            </a:endParaRPr>
          </a:p>
          <a:p>
            <a:pPr marL="680720" marR="801370" lvl="1" indent="-324485" algn="just">
              <a:lnSpc>
                <a:spcPct val="100000"/>
              </a:lnSpc>
              <a:spcBef>
                <a:spcPts val="635"/>
              </a:spcBef>
              <a:buClr>
                <a:srgbClr val="3A812E"/>
              </a:buClr>
              <a:buSzPct val="59615"/>
              <a:buFont typeface="Wingdings"/>
              <a:buChar char=""/>
              <a:tabLst>
                <a:tab pos="681990" algn="l"/>
              </a:tabLst>
            </a:pPr>
            <a:r>
              <a:rPr sz="3200" dirty="0">
                <a:latin typeface="Arial MT"/>
                <a:cs typeface="Arial MT"/>
              </a:rPr>
              <a:t>Local</a:t>
            </a:r>
            <a:r>
              <a:rPr sz="3200" spc="-70" dirty="0">
                <a:latin typeface="Arial MT"/>
                <a:cs typeface="Arial MT"/>
              </a:rPr>
              <a:t> </a:t>
            </a:r>
            <a:r>
              <a:rPr sz="3200" dirty="0">
                <a:latin typeface="Arial MT"/>
                <a:cs typeface="Arial MT"/>
              </a:rPr>
              <a:t>public</a:t>
            </a:r>
            <a:r>
              <a:rPr sz="3200" spc="-60" dirty="0">
                <a:latin typeface="Arial MT"/>
                <a:cs typeface="Arial MT"/>
              </a:rPr>
              <a:t> </a:t>
            </a:r>
            <a:r>
              <a:rPr sz="3200" dirty="0">
                <a:latin typeface="Arial MT"/>
                <a:cs typeface="Arial MT"/>
              </a:rPr>
              <a:t>health</a:t>
            </a:r>
            <a:r>
              <a:rPr sz="3200" spc="-50" dirty="0">
                <a:latin typeface="Arial MT"/>
                <a:cs typeface="Arial MT"/>
              </a:rPr>
              <a:t> </a:t>
            </a:r>
            <a:r>
              <a:rPr sz="3200" dirty="0">
                <a:latin typeface="Arial MT"/>
                <a:cs typeface="Arial MT"/>
              </a:rPr>
              <a:t>office,</a:t>
            </a:r>
            <a:r>
              <a:rPr sz="3200" spc="-60" dirty="0">
                <a:latin typeface="Arial MT"/>
                <a:cs typeface="Arial MT"/>
              </a:rPr>
              <a:t> </a:t>
            </a:r>
            <a:r>
              <a:rPr sz="3200" dirty="0">
                <a:latin typeface="Arial MT"/>
                <a:cs typeface="Arial MT"/>
              </a:rPr>
              <a:t>state</a:t>
            </a:r>
            <a:r>
              <a:rPr sz="3200" spc="-60" dirty="0">
                <a:latin typeface="Arial MT"/>
                <a:cs typeface="Arial MT"/>
              </a:rPr>
              <a:t> </a:t>
            </a:r>
            <a:r>
              <a:rPr sz="3200" dirty="0">
                <a:latin typeface="Arial MT"/>
                <a:cs typeface="Arial MT"/>
              </a:rPr>
              <a:t>veterinarian,</a:t>
            </a:r>
            <a:r>
              <a:rPr sz="3200" spc="-45" dirty="0">
                <a:latin typeface="Arial MT"/>
                <a:cs typeface="Arial MT"/>
              </a:rPr>
              <a:t> </a:t>
            </a:r>
            <a:r>
              <a:rPr sz="3200" dirty="0">
                <a:latin typeface="Arial MT"/>
                <a:cs typeface="Arial MT"/>
              </a:rPr>
              <a:t>police,</a:t>
            </a:r>
            <a:r>
              <a:rPr sz="3200" spc="-60" dirty="0">
                <a:latin typeface="Arial MT"/>
                <a:cs typeface="Arial MT"/>
              </a:rPr>
              <a:t> </a:t>
            </a:r>
            <a:r>
              <a:rPr sz="3200" dirty="0">
                <a:latin typeface="Arial MT"/>
                <a:cs typeface="Arial MT"/>
              </a:rPr>
              <a:t>fire,</a:t>
            </a:r>
            <a:r>
              <a:rPr sz="3200" spc="-70" dirty="0">
                <a:latin typeface="Arial MT"/>
                <a:cs typeface="Arial MT"/>
              </a:rPr>
              <a:t> </a:t>
            </a:r>
            <a:r>
              <a:rPr sz="3200" spc="-10" dirty="0">
                <a:latin typeface="Arial MT"/>
                <a:cs typeface="Arial MT"/>
              </a:rPr>
              <a:t>emergency 	</a:t>
            </a:r>
            <a:r>
              <a:rPr sz="3200" dirty="0">
                <a:latin typeface="Arial MT"/>
                <a:cs typeface="Arial MT"/>
              </a:rPr>
              <a:t>management,</a:t>
            </a:r>
            <a:r>
              <a:rPr sz="3200" spc="-120" dirty="0">
                <a:latin typeface="Arial MT"/>
                <a:cs typeface="Arial MT"/>
              </a:rPr>
              <a:t> </a:t>
            </a:r>
            <a:r>
              <a:rPr sz="3200" spc="-10" dirty="0">
                <a:latin typeface="Arial MT"/>
                <a:cs typeface="Arial MT"/>
              </a:rPr>
              <a:t>others</a:t>
            </a:r>
            <a:r>
              <a:rPr lang="ar-IQ" sz="3200" spc="-10" dirty="0">
                <a:latin typeface="Arial MT"/>
                <a:cs typeface="Arial MT"/>
              </a:rPr>
              <a:t>.</a:t>
            </a:r>
            <a:endParaRPr sz="3200" dirty="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0" y="1638300"/>
            <a:ext cx="6095999" cy="4571999"/>
          </a:xfrm>
          <a:prstGeom prst="rect">
            <a:avLst/>
          </a:prstGeom>
        </p:spPr>
      </p:pic>
      <p:sp>
        <p:nvSpPr>
          <p:cNvPr id="3" name="object 3"/>
          <p:cNvSpPr txBox="1">
            <a:spLocks noGrp="1"/>
          </p:cNvSpPr>
          <p:nvPr>
            <p:ph type="title"/>
          </p:nvPr>
        </p:nvSpPr>
        <p:spPr>
          <a:xfrm>
            <a:off x="2158873" y="268161"/>
            <a:ext cx="7876540" cy="1305560"/>
          </a:xfrm>
          <a:prstGeom prst="rect">
            <a:avLst/>
          </a:prstGeom>
        </p:spPr>
        <p:txBody>
          <a:bodyPr vert="horz" wrap="square" lIns="0" tIns="12700" rIns="0" bIns="0" rtlCol="0">
            <a:spAutoFit/>
          </a:bodyPr>
          <a:lstStyle/>
          <a:p>
            <a:pPr marL="2387600" marR="5080" indent="-2375535">
              <a:lnSpc>
                <a:spcPct val="100000"/>
              </a:lnSpc>
              <a:spcBef>
                <a:spcPts val="100"/>
              </a:spcBef>
            </a:pPr>
            <a:r>
              <a:rPr spc="-175" dirty="0"/>
              <a:t>Spill</a:t>
            </a:r>
            <a:r>
              <a:rPr spc="-90" dirty="0"/>
              <a:t> </a:t>
            </a:r>
            <a:r>
              <a:rPr spc="-85" dirty="0"/>
              <a:t>Drill:</a:t>
            </a:r>
            <a:r>
              <a:rPr spc="-175" dirty="0"/>
              <a:t> </a:t>
            </a:r>
            <a:r>
              <a:rPr spc="-140" dirty="0"/>
              <a:t>Medical</a:t>
            </a:r>
            <a:r>
              <a:rPr spc="-125" dirty="0"/>
              <a:t> </a:t>
            </a:r>
            <a:r>
              <a:rPr spc="-10" dirty="0"/>
              <a:t>Issue</a:t>
            </a:r>
            <a:r>
              <a:rPr spc="-150" dirty="0"/>
              <a:t> </a:t>
            </a:r>
            <a:r>
              <a:rPr dirty="0"/>
              <a:t>and</a:t>
            </a:r>
            <a:r>
              <a:rPr spc="-145" dirty="0"/>
              <a:t> </a:t>
            </a:r>
            <a:r>
              <a:rPr spc="-45" dirty="0"/>
              <a:t>Personal </a:t>
            </a:r>
            <a:r>
              <a:rPr spc="-10" dirty="0"/>
              <a:t>Contamination</a:t>
            </a:r>
          </a:p>
        </p:txBody>
      </p:sp>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0" y="1638300"/>
            <a:ext cx="6095999" cy="4571999"/>
          </a:xfrm>
          <a:prstGeom prst="rect">
            <a:avLst/>
          </a:prstGeom>
        </p:spPr>
      </p:pic>
      <p:sp>
        <p:nvSpPr>
          <p:cNvPr id="3" name="object 3"/>
          <p:cNvSpPr txBox="1">
            <a:spLocks noGrp="1"/>
          </p:cNvSpPr>
          <p:nvPr>
            <p:ph type="title"/>
          </p:nvPr>
        </p:nvSpPr>
        <p:spPr>
          <a:xfrm>
            <a:off x="688340" y="268161"/>
            <a:ext cx="7994015" cy="665480"/>
          </a:xfrm>
          <a:prstGeom prst="rect">
            <a:avLst/>
          </a:prstGeom>
        </p:spPr>
        <p:txBody>
          <a:bodyPr vert="horz" wrap="square" lIns="0" tIns="12700" rIns="0" bIns="0" rtlCol="0">
            <a:spAutoFit/>
          </a:bodyPr>
          <a:lstStyle/>
          <a:p>
            <a:pPr marL="12700">
              <a:lnSpc>
                <a:spcPct val="100000"/>
              </a:lnSpc>
              <a:spcBef>
                <a:spcPts val="100"/>
              </a:spcBef>
            </a:pPr>
            <a:r>
              <a:rPr spc="-30" dirty="0"/>
              <a:t>Gathering</a:t>
            </a:r>
            <a:r>
              <a:rPr spc="-225" dirty="0"/>
              <a:t> </a:t>
            </a:r>
            <a:r>
              <a:rPr dirty="0"/>
              <a:t>info/checking</a:t>
            </a:r>
            <a:r>
              <a:rPr spc="-240" dirty="0"/>
              <a:t> </a:t>
            </a:r>
            <a:r>
              <a:rPr spc="-30" dirty="0"/>
              <a:t>health</a:t>
            </a:r>
            <a:r>
              <a:rPr spc="-225" dirty="0"/>
              <a:t> </a:t>
            </a:r>
            <a:r>
              <a:rPr spc="-10" dirty="0"/>
              <a:t>status:</a:t>
            </a:r>
          </a:p>
        </p:txBody>
      </p:sp>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14</a:t>
            </a:fld>
            <a:endParaRPr spc="-25" dirty="0"/>
          </a:p>
        </p:txBody>
      </p:sp>
      <p:sp>
        <p:nvSpPr>
          <p:cNvPr id="5" name="object 5"/>
          <p:cNvSpPr txBox="1"/>
          <p:nvPr/>
        </p:nvSpPr>
        <p:spPr>
          <a:xfrm>
            <a:off x="674893" y="458799"/>
            <a:ext cx="10907887" cy="566822"/>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3600" b="1" dirty="0">
                <a:solidFill>
                  <a:srgbClr val="FF0000"/>
                </a:solidFill>
                <a:latin typeface="Arial"/>
                <a:cs typeface="Arial"/>
              </a:rPr>
              <a:t>Emergency</a:t>
            </a:r>
            <a:r>
              <a:rPr sz="3600" b="1" spc="-70" dirty="0">
                <a:solidFill>
                  <a:srgbClr val="FF0000"/>
                </a:solidFill>
                <a:latin typeface="Arial"/>
                <a:cs typeface="Arial"/>
              </a:rPr>
              <a:t> </a:t>
            </a:r>
            <a:r>
              <a:rPr sz="3600" b="1" dirty="0">
                <a:solidFill>
                  <a:srgbClr val="FF0000"/>
                </a:solidFill>
                <a:latin typeface="Arial"/>
                <a:cs typeface="Arial"/>
              </a:rPr>
              <a:t>response</a:t>
            </a:r>
            <a:r>
              <a:rPr sz="3600" b="1" spc="-50" dirty="0">
                <a:solidFill>
                  <a:srgbClr val="FF0000"/>
                </a:solidFill>
                <a:latin typeface="Arial"/>
                <a:cs typeface="Arial"/>
              </a:rPr>
              <a:t> </a:t>
            </a:r>
            <a:r>
              <a:rPr sz="3600" b="1" dirty="0">
                <a:solidFill>
                  <a:srgbClr val="FF0000"/>
                </a:solidFill>
                <a:latin typeface="Arial"/>
                <a:cs typeface="Arial"/>
              </a:rPr>
              <a:t>and</a:t>
            </a:r>
            <a:r>
              <a:rPr sz="3600" b="1" spc="-40" dirty="0">
                <a:solidFill>
                  <a:srgbClr val="FF0000"/>
                </a:solidFill>
                <a:latin typeface="Arial"/>
                <a:cs typeface="Arial"/>
              </a:rPr>
              <a:t> </a:t>
            </a:r>
            <a:r>
              <a:rPr sz="3600" b="1" dirty="0">
                <a:solidFill>
                  <a:srgbClr val="FF0000"/>
                </a:solidFill>
                <a:latin typeface="Arial"/>
                <a:cs typeface="Arial"/>
              </a:rPr>
              <a:t>contingency</a:t>
            </a:r>
            <a:r>
              <a:rPr sz="3600" b="1" spc="-35" dirty="0">
                <a:solidFill>
                  <a:srgbClr val="FF0000"/>
                </a:solidFill>
                <a:latin typeface="Arial"/>
                <a:cs typeface="Arial"/>
              </a:rPr>
              <a:t> </a:t>
            </a:r>
            <a:r>
              <a:rPr sz="3600" b="1" spc="-10" dirty="0">
                <a:solidFill>
                  <a:srgbClr val="FF0000"/>
                </a:solidFill>
                <a:latin typeface="Arial"/>
                <a:cs typeface="Arial"/>
              </a:rPr>
              <a:t>planning</a:t>
            </a:r>
            <a:endParaRPr sz="3600" dirty="0">
              <a:solidFill>
                <a:srgbClr val="FF0000"/>
              </a:solidFill>
              <a:latin typeface="Arial"/>
              <a:cs typeface="Arial"/>
            </a:endParaRPr>
          </a:p>
        </p:txBody>
      </p:sp>
      <p:sp>
        <p:nvSpPr>
          <p:cNvPr id="6" name="object 6"/>
          <p:cNvSpPr txBox="1"/>
          <p:nvPr/>
        </p:nvSpPr>
        <p:spPr>
          <a:xfrm>
            <a:off x="1032763" y="2063751"/>
            <a:ext cx="202565" cy="263525"/>
          </a:xfrm>
          <a:prstGeom prst="rect">
            <a:avLst/>
          </a:prstGeom>
        </p:spPr>
        <p:txBody>
          <a:bodyPr vert="horz" wrap="square" lIns="0" tIns="13970" rIns="0" bIns="0" rtlCol="0">
            <a:spAutoFit/>
          </a:bodyPr>
          <a:lstStyle/>
          <a:p>
            <a:pPr marL="12700">
              <a:lnSpc>
                <a:spcPct val="100000"/>
              </a:lnSpc>
              <a:spcBef>
                <a:spcPts val="110"/>
              </a:spcBef>
            </a:pPr>
            <a:r>
              <a:rPr sz="1550" spc="-50" dirty="0">
                <a:solidFill>
                  <a:srgbClr val="3A812E"/>
                </a:solidFill>
                <a:latin typeface="Wingdings"/>
                <a:cs typeface="Wingdings"/>
              </a:rPr>
              <a:t></a:t>
            </a:r>
            <a:endParaRPr sz="1550">
              <a:latin typeface="Wingdings"/>
              <a:cs typeface="Wingdings"/>
            </a:endParaRPr>
          </a:p>
        </p:txBody>
      </p:sp>
      <p:sp>
        <p:nvSpPr>
          <p:cNvPr id="7" name="object 7"/>
          <p:cNvSpPr txBox="1"/>
          <p:nvPr/>
        </p:nvSpPr>
        <p:spPr>
          <a:xfrm>
            <a:off x="1370838" y="1981200"/>
            <a:ext cx="9212580" cy="368935"/>
          </a:xfrm>
          <a:prstGeom prst="rect">
            <a:avLst/>
          </a:prstGeom>
          <a:solidFill>
            <a:srgbClr val="FFFF00"/>
          </a:solidFill>
        </p:spPr>
        <p:txBody>
          <a:bodyPr vert="horz" wrap="square" lIns="0" tIns="0" rIns="0" bIns="0" rtlCol="0">
            <a:spAutoFit/>
          </a:bodyPr>
          <a:lstStyle/>
          <a:p>
            <a:pPr>
              <a:lnSpc>
                <a:spcPts val="2830"/>
              </a:lnSpc>
            </a:pPr>
            <a:r>
              <a:rPr sz="2600" dirty="0">
                <a:latin typeface="Arial MT"/>
                <a:cs typeface="Arial MT"/>
              </a:rPr>
              <a:t>The</a:t>
            </a:r>
            <a:r>
              <a:rPr sz="2600" spc="-55" dirty="0">
                <a:latin typeface="Arial MT"/>
                <a:cs typeface="Arial MT"/>
              </a:rPr>
              <a:t> </a:t>
            </a:r>
            <a:r>
              <a:rPr sz="2600" dirty="0">
                <a:latin typeface="Arial MT"/>
                <a:cs typeface="Arial MT"/>
              </a:rPr>
              <a:t>organization</a:t>
            </a:r>
            <a:r>
              <a:rPr sz="2600" spc="-45" dirty="0">
                <a:latin typeface="Arial MT"/>
                <a:cs typeface="Arial MT"/>
              </a:rPr>
              <a:t> </a:t>
            </a:r>
            <a:r>
              <a:rPr sz="2600" dirty="0">
                <a:latin typeface="Arial MT"/>
                <a:cs typeface="Arial MT"/>
              </a:rPr>
              <a:t>shall</a:t>
            </a:r>
            <a:r>
              <a:rPr sz="2600" spc="-65" dirty="0">
                <a:latin typeface="Arial MT"/>
                <a:cs typeface="Arial MT"/>
              </a:rPr>
              <a:t> </a:t>
            </a:r>
            <a:r>
              <a:rPr sz="2600" dirty="0">
                <a:latin typeface="Arial MT"/>
                <a:cs typeface="Arial MT"/>
              </a:rPr>
              <a:t>ensure</a:t>
            </a:r>
            <a:r>
              <a:rPr sz="2600" spc="-55" dirty="0">
                <a:latin typeface="Arial MT"/>
                <a:cs typeface="Arial MT"/>
              </a:rPr>
              <a:t> </a:t>
            </a:r>
            <a:r>
              <a:rPr sz="2600" dirty="0">
                <a:latin typeface="Arial MT"/>
                <a:cs typeface="Arial MT"/>
              </a:rPr>
              <a:t>that</a:t>
            </a:r>
            <a:r>
              <a:rPr sz="2600" spc="-55" dirty="0">
                <a:latin typeface="Arial MT"/>
                <a:cs typeface="Arial MT"/>
              </a:rPr>
              <a:t> </a:t>
            </a:r>
            <a:r>
              <a:rPr sz="2600" dirty="0">
                <a:latin typeface="Arial MT"/>
                <a:cs typeface="Arial MT"/>
              </a:rPr>
              <a:t>all</a:t>
            </a:r>
            <a:r>
              <a:rPr sz="2600" spc="-65" dirty="0">
                <a:latin typeface="Arial MT"/>
                <a:cs typeface="Arial MT"/>
              </a:rPr>
              <a:t> </a:t>
            </a:r>
            <a:r>
              <a:rPr sz="2600" dirty="0">
                <a:latin typeface="Arial MT"/>
                <a:cs typeface="Arial MT"/>
              </a:rPr>
              <a:t>credible</a:t>
            </a:r>
            <a:r>
              <a:rPr sz="2600" spc="-55" dirty="0">
                <a:latin typeface="Arial MT"/>
                <a:cs typeface="Arial MT"/>
              </a:rPr>
              <a:t> </a:t>
            </a:r>
            <a:r>
              <a:rPr sz="2600" dirty="0">
                <a:latin typeface="Arial MT"/>
                <a:cs typeface="Arial MT"/>
              </a:rPr>
              <a:t>and</a:t>
            </a:r>
            <a:r>
              <a:rPr sz="2600" spc="-55" dirty="0">
                <a:latin typeface="Arial MT"/>
                <a:cs typeface="Arial MT"/>
              </a:rPr>
              <a:t> </a:t>
            </a:r>
            <a:r>
              <a:rPr sz="2600" spc="-10" dirty="0">
                <a:latin typeface="Arial MT"/>
                <a:cs typeface="Arial MT"/>
              </a:rPr>
              <a:t>foreseeable</a:t>
            </a:r>
            <a:endParaRPr sz="2600" dirty="0">
              <a:latin typeface="Arial MT"/>
              <a:cs typeface="Arial MT"/>
            </a:endParaRPr>
          </a:p>
        </p:txBody>
      </p:sp>
      <p:sp>
        <p:nvSpPr>
          <p:cNvPr id="8" name="object 8"/>
          <p:cNvSpPr txBox="1"/>
          <p:nvPr/>
        </p:nvSpPr>
        <p:spPr>
          <a:xfrm>
            <a:off x="1370838" y="2377439"/>
            <a:ext cx="9721850" cy="368935"/>
          </a:xfrm>
          <a:prstGeom prst="rect">
            <a:avLst/>
          </a:prstGeom>
          <a:solidFill>
            <a:srgbClr val="FFFF00"/>
          </a:solidFill>
        </p:spPr>
        <p:txBody>
          <a:bodyPr vert="horz" wrap="square" lIns="0" tIns="0" rIns="0" bIns="0" rtlCol="0">
            <a:spAutoFit/>
          </a:bodyPr>
          <a:lstStyle/>
          <a:p>
            <a:pPr>
              <a:lnSpc>
                <a:spcPts val="2830"/>
              </a:lnSpc>
            </a:pPr>
            <a:r>
              <a:rPr sz="2600" dirty="0">
                <a:latin typeface="Arial MT"/>
                <a:cs typeface="Arial MT"/>
              </a:rPr>
              <a:t>emergency</a:t>
            </a:r>
            <a:r>
              <a:rPr sz="2600" spc="-70" dirty="0">
                <a:latin typeface="Arial MT"/>
                <a:cs typeface="Arial MT"/>
              </a:rPr>
              <a:t> </a:t>
            </a:r>
            <a:r>
              <a:rPr sz="2600" dirty="0">
                <a:latin typeface="Arial MT"/>
                <a:cs typeface="Arial MT"/>
              </a:rPr>
              <a:t>scenarios</a:t>
            </a:r>
            <a:r>
              <a:rPr sz="2600" spc="-75" dirty="0">
                <a:latin typeface="Arial MT"/>
                <a:cs typeface="Arial MT"/>
              </a:rPr>
              <a:t> </a:t>
            </a:r>
            <a:r>
              <a:rPr sz="2600" dirty="0">
                <a:latin typeface="Arial MT"/>
                <a:cs typeface="Arial MT"/>
              </a:rPr>
              <a:t>that</a:t>
            </a:r>
            <a:r>
              <a:rPr sz="2600" spc="-70" dirty="0">
                <a:latin typeface="Arial MT"/>
                <a:cs typeface="Arial MT"/>
              </a:rPr>
              <a:t> </a:t>
            </a:r>
            <a:r>
              <a:rPr sz="2600" dirty="0">
                <a:latin typeface="Arial MT"/>
                <a:cs typeface="Arial MT"/>
              </a:rPr>
              <a:t>could</a:t>
            </a:r>
            <a:r>
              <a:rPr sz="2600" spc="-75" dirty="0">
                <a:latin typeface="Arial MT"/>
                <a:cs typeface="Arial MT"/>
              </a:rPr>
              <a:t> </a:t>
            </a:r>
            <a:r>
              <a:rPr sz="2600" dirty="0">
                <a:latin typeface="Arial MT"/>
                <a:cs typeface="Arial MT"/>
              </a:rPr>
              <a:t>impact</a:t>
            </a:r>
            <a:r>
              <a:rPr sz="2600" spc="-75" dirty="0">
                <a:latin typeface="Arial MT"/>
                <a:cs typeface="Arial MT"/>
              </a:rPr>
              <a:t> </a:t>
            </a:r>
            <a:r>
              <a:rPr sz="2600" dirty="0">
                <a:latin typeface="Arial MT"/>
                <a:cs typeface="Arial MT"/>
              </a:rPr>
              <a:t>the</a:t>
            </a:r>
            <a:r>
              <a:rPr sz="2600" spc="-70" dirty="0">
                <a:latin typeface="Arial MT"/>
                <a:cs typeface="Arial MT"/>
              </a:rPr>
              <a:t> </a:t>
            </a:r>
            <a:r>
              <a:rPr sz="2600" dirty="0">
                <a:latin typeface="Arial MT"/>
                <a:cs typeface="Arial MT"/>
              </a:rPr>
              <a:t>organization’s</a:t>
            </a:r>
            <a:r>
              <a:rPr sz="2600" spc="-60" dirty="0">
                <a:latin typeface="Arial MT"/>
                <a:cs typeface="Arial MT"/>
              </a:rPr>
              <a:t> </a:t>
            </a:r>
            <a:r>
              <a:rPr sz="2600" spc="-10" dirty="0">
                <a:latin typeface="Arial MT"/>
                <a:cs typeface="Arial MT"/>
              </a:rPr>
              <a:t>biorisks</a:t>
            </a:r>
            <a:endParaRPr sz="2600" dirty="0">
              <a:latin typeface="Arial MT"/>
              <a:cs typeface="Arial MT"/>
            </a:endParaRPr>
          </a:p>
        </p:txBody>
      </p:sp>
      <p:sp>
        <p:nvSpPr>
          <p:cNvPr id="9" name="object 9"/>
          <p:cNvSpPr txBox="1"/>
          <p:nvPr/>
        </p:nvSpPr>
        <p:spPr>
          <a:xfrm>
            <a:off x="1370838" y="2773679"/>
            <a:ext cx="3063240" cy="368935"/>
          </a:xfrm>
          <a:prstGeom prst="rect">
            <a:avLst/>
          </a:prstGeom>
          <a:solidFill>
            <a:srgbClr val="FFFF00"/>
          </a:solidFill>
        </p:spPr>
        <p:txBody>
          <a:bodyPr vert="horz" wrap="square" lIns="0" tIns="0" rIns="0" bIns="0" rtlCol="0">
            <a:spAutoFit/>
          </a:bodyPr>
          <a:lstStyle/>
          <a:p>
            <a:pPr>
              <a:lnSpc>
                <a:spcPts val="2830"/>
              </a:lnSpc>
            </a:pPr>
            <a:r>
              <a:rPr sz="2600" dirty="0">
                <a:latin typeface="Arial MT"/>
                <a:cs typeface="Arial MT"/>
              </a:rPr>
              <a:t>have</a:t>
            </a:r>
            <a:r>
              <a:rPr sz="2600" spc="-45" dirty="0">
                <a:latin typeface="Arial MT"/>
                <a:cs typeface="Arial MT"/>
              </a:rPr>
              <a:t> </a:t>
            </a:r>
            <a:r>
              <a:rPr sz="2600" dirty="0">
                <a:latin typeface="Arial MT"/>
                <a:cs typeface="Arial MT"/>
              </a:rPr>
              <a:t>been</a:t>
            </a:r>
            <a:r>
              <a:rPr sz="2600" spc="-45" dirty="0">
                <a:latin typeface="Arial MT"/>
                <a:cs typeface="Arial MT"/>
              </a:rPr>
              <a:t> </a:t>
            </a:r>
            <a:r>
              <a:rPr sz="2600" spc="-10" dirty="0">
                <a:latin typeface="Arial MT"/>
                <a:cs typeface="Arial MT"/>
              </a:rPr>
              <a:t>identified.</a:t>
            </a:r>
            <a:endParaRPr sz="2600" dirty="0">
              <a:latin typeface="Arial MT"/>
              <a:cs typeface="Arial MT"/>
            </a:endParaRPr>
          </a:p>
        </p:txBody>
      </p:sp>
      <p:sp>
        <p:nvSpPr>
          <p:cNvPr id="10" name="object 10"/>
          <p:cNvSpPr txBox="1"/>
          <p:nvPr/>
        </p:nvSpPr>
        <p:spPr>
          <a:xfrm>
            <a:off x="688340" y="3592779"/>
            <a:ext cx="10103485" cy="1930400"/>
          </a:xfrm>
          <a:prstGeom prst="rect">
            <a:avLst/>
          </a:prstGeom>
        </p:spPr>
        <p:txBody>
          <a:bodyPr vert="horz" wrap="square" lIns="0" tIns="106045" rIns="0" bIns="0" rtlCol="0">
            <a:spAutoFit/>
          </a:bodyPr>
          <a:lstStyle/>
          <a:p>
            <a:pPr marL="354965" indent="-342265">
              <a:lnSpc>
                <a:spcPct val="100000"/>
              </a:lnSpc>
              <a:spcBef>
                <a:spcPts val="835"/>
              </a:spcBef>
              <a:buClr>
                <a:srgbClr val="CC9900"/>
              </a:buClr>
              <a:buSzPct val="65000"/>
              <a:buFont typeface="Wingdings"/>
              <a:buChar char=""/>
              <a:tabLst>
                <a:tab pos="354965" algn="l"/>
              </a:tabLst>
            </a:pPr>
            <a:r>
              <a:rPr sz="3000" dirty="0">
                <a:latin typeface="Arial MT"/>
                <a:cs typeface="Arial MT"/>
              </a:rPr>
              <a:t>Brainstorming</a:t>
            </a:r>
            <a:r>
              <a:rPr sz="3000" spc="-50" dirty="0">
                <a:latin typeface="Arial MT"/>
                <a:cs typeface="Arial MT"/>
              </a:rPr>
              <a:t> </a:t>
            </a:r>
            <a:r>
              <a:rPr sz="3000" dirty="0">
                <a:latin typeface="Arial MT"/>
                <a:cs typeface="Arial MT"/>
              </a:rPr>
              <a:t>sessions</a:t>
            </a:r>
            <a:r>
              <a:rPr sz="3000" spc="-55" dirty="0">
                <a:latin typeface="Arial MT"/>
                <a:cs typeface="Arial MT"/>
              </a:rPr>
              <a:t> </a:t>
            </a:r>
            <a:r>
              <a:rPr sz="3000" dirty="0">
                <a:latin typeface="Arial MT"/>
                <a:cs typeface="Arial MT"/>
              </a:rPr>
              <a:t>with</a:t>
            </a:r>
            <a:r>
              <a:rPr sz="3000" spc="-50" dirty="0">
                <a:latin typeface="Arial MT"/>
                <a:cs typeface="Arial MT"/>
              </a:rPr>
              <a:t> </a:t>
            </a:r>
            <a:r>
              <a:rPr sz="3000" dirty="0">
                <a:latin typeface="Arial MT"/>
                <a:cs typeface="Arial MT"/>
              </a:rPr>
              <a:t>all</a:t>
            </a:r>
            <a:r>
              <a:rPr sz="3000" spc="-45" dirty="0">
                <a:latin typeface="Arial MT"/>
                <a:cs typeface="Arial MT"/>
              </a:rPr>
              <a:t> </a:t>
            </a:r>
            <a:r>
              <a:rPr sz="3000" dirty="0">
                <a:latin typeface="Arial MT"/>
                <a:cs typeface="Arial MT"/>
              </a:rPr>
              <a:t>relevant</a:t>
            </a:r>
            <a:r>
              <a:rPr sz="3000" spc="-55" dirty="0">
                <a:latin typeface="Arial MT"/>
                <a:cs typeface="Arial MT"/>
              </a:rPr>
              <a:t> </a:t>
            </a:r>
            <a:r>
              <a:rPr sz="3000" spc="-10" dirty="0">
                <a:latin typeface="Arial MT"/>
                <a:cs typeface="Arial MT"/>
              </a:rPr>
              <a:t>parties</a:t>
            </a:r>
            <a:endParaRPr sz="3000" dirty="0">
              <a:latin typeface="Arial MT"/>
              <a:cs typeface="Arial MT"/>
            </a:endParaRPr>
          </a:p>
          <a:p>
            <a:pPr marL="681990" lvl="1" indent="-325120">
              <a:lnSpc>
                <a:spcPct val="100000"/>
              </a:lnSpc>
              <a:spcBef>
                <a:spcPts val="630"/>
              </a:spcBef>
              <a:buClr>
                <a:srgbClr val="3A812E"/>
              </a:buClr>
              <a:buSzPct val="59615"/>
              <a:buFont typeface="Wingdings"/>
              <a:buChar char=""/>
              <a:tabLst>
                <a:tab pos="681990" algn="l"/>
              </a:tabLst>
            </a:pPr>
            <a:r>
              <a:rPr sz="2600" dirty="0">
                <a:latin typeface="Arial MT"/>
                <a:cs typeface="Arial MT"/>
              </a:rPr>
              <a:t>Create</a:t>
            </a:r>
            <a:r>
              <a:rPr sz="2600" spc="-30" dirty="0">
                <a:latin typeface="Arial MT"/>
                <a:cs typeface="Arial MT"/>
              </a:rPr>
              <a:t> </a:t>
            </a:r>
            <a:r>
              <a:rPr sz="2600" dirty="0">
                <a:latin typeface="Arial MT"/>
                <a:cs typeface="Arial MT"/>
              </a:rPr>
              <a:t>a</a:t>
            </a:r>
            <a:r>
              <a:rPr sz="2600" spc="-40" dirty="0">
                <a:latin typeface="Arial MT"/>
                <a:cs typeface="Arial MT"/>
              </a:rPr>
              <a:t> </a:t>
            </a:r>
            <a:r>
              <a:rPr sz="2600" dirty="0">
                <a:latin typeface="Arial MT"/>
                <a:cs typeface="Arial MT"/>
              </a:rPr>
              <a:t>list</a:t>
            </a:r>
            <a:r>
              <a:rPr sz="2600" spc="-45" dirty="0">
                <a:latin typeface="Arial MT"/>
                <a:cs typeface="Arial MT"/>
              </a:rPr>
              <a:t> </a:t>
            </a:r>
            <a:r>
              <a:rPr sz="2600" dirty="0">
                <a:latin typeface="Arial MT"/>
                <a:cs typeface="Arial MT"/>
              </a:rPr>
              <a:t>of</a:t>
            </a:r>
            <a:r>
              <a:rPr sz="2600" spc="-30" dirty="0">
                <a:latin typeface="Arial MT"/>
                <a:cs typeface="Arial MT"/>
              </a:rPr>
              <a:t> </a:t>
            </a:r>
            <a:r>
              <a:rPr sz="2600" dirty="0">
                <a:latin typeface="Arial MT"/>
                <a:cs typeface="Arial MT"/>
              </a:rPr>
              <a:t>all</a:t>
            </a:r>
            <a:r>
              <a:rPr sz="2600" spc="-45" dirty="0">
                <a:latin typeface="Arial MT"/>
                <a:cs typeface="Arial MT"/>
              </a:rPr>
              <a:t> </a:t>
            </a:r>
            <a:r>
              <a:rPr sz="2600" dirty="0">
                <a:latin typeface="Arial MT"/>
                <a:cs typeface="Arial MT"/>
              </a:rPr>
              <a:t>possible</a:t>
            </a:r>
            <a:r>
              <a:rPr sz="2600" spc="-30" dirty="0">
                <a:latin typeface="Arial MT"/>
                <a:cs typeface="Arial MT"/>
              </a:rPr>
              <a:t> </a:t>
            </a:r>
            <a:r>
              <a:rPr sz="2600" dirty="0">
                <a:latin typeface="Arial MT"/>
                <a:cs typeface="Arial MT"/>
              </a:rPr>
              <a:t>events</a:t>
            </a:r>
            <a:r>
              <a:rPr sz="2600" spc="-30" dirty="0">
                <a:latin typeface="Arial MT"/>
                <a:cs typeface="Arial MT"/>
              </a:rPr>
              <a:t> </a:t>
            </a:r>
            <a:r>
              <a:rPr sz="2600" dirty="0">
                <a:latin typeface="Arial MT"/>
                <a:cs typeface="Arial MT"/>
              </a:rPr>
              <a:t>that</a:t>
            </a:r>
            <a:r>
              <a:rPr sz="2600" spc="-25" dirty="0">
                <a:latin typeface="Arial MT"/>
                <a:cs typeface="Arial MT"/>
              </a:rPr>
              <a:t> </a:t>
            </a:r>
            <a:r>
              <a:rPr sz="2600" dirty="0">
                <a:latin typeface="Arial MT"/>
                <a:cs typeface="Arial MT"/>
              </a:rPr>
              <a:t>may</a:t>
            </a:r>
            <a:r>
              <a:rPr sz="2600" spc="-35" dirty="0">
                <a:latin typeface="Arial MT"/>
                <a:cs typeface="Arial MT"/>
              </a:rPr>
              <a:t> </a:t>
            </a:r>
            <a:r>
              <a:rPr sz="2600" dirty="0">
                <a:latin typeface="Arial MT"/>
                <a:cs typeface="Arial MT"/>
              </a:rPr>
              <a:t>occur</a:t>
            </a:r>
            <a:r>
              <a:rPr sz="2600" spc="-45" dirty="0">
                <a:latin typeface="Arial MT"/>
                <a:cs typeface="Arial MT"/>
              </a:rPr>
              <a:t> </a:t>
            </a:r>
            <a:r>
              <a:rPr sz="2600" dirty="0">
                <a:latin typeface="Arial MT"/>
                <a:cs typeface="Arial MT"/>
              </a:rPr>
              <a:t>at</a:t>
            </a:r>
            <a:r>
              <a:rPr sz="2600" spc="-35" dirty="0">
                <a:latin typeface="Arial MT"/>
                <a:cs typeface="Arial MT"/>
              </a:rPr>
              <a:t> </a:t>
            </a:r>
            <a:r>
              <a:rPr sz="2600" dirty="0">
                <a:latin typeface="Arial MT"/>
                <a:cs typeface="Arial MT"/>
              </a:rPr>
              <a:t>your</a:t>
            </a:r>
            <a:r>
              <a:rPr sz="2600" spc="-40" dirty="0">
                <a:latin typeface="Arial MT"/>
                <a:cs typeface="Arial MT"/>
              </a:rPr>
              <a:t> </a:t>
            </a:r>
            <a:r>
              <a:rPr sz="2600" spc="-10" dirty="0">
                <a:latin typeface="Arial MT"/>
                <a:cs typeface="Arial MT"/>
              </a:rPr>
              <a:t>entity</a:t>
            </a:r>
            <a:endParaRPr sz="2600" dirty="0">
              <a:latin typeface="Arial MT"/>
              <a:cs typeface="Arial MT"/>
            </a:endParaRPr>
          </a:p>
          <a:p>
            <a:pPr marL="1035050" lvl="2" indent="-351155">
              <a:lnSpc>
                <a:spcPct val="100000"/>
              </a:lnSpc>
              <a:spcBef>
                <a:spcPts val="545"/>
              </a:spcBef>
              <a:buClr>
                <a:srgbClr val="CC9900"/>
              </a:buClr>
              <a:buSzPct val="63636"/>
              <a:buFont typeface="Wingdings"/>
              <a:buChar char=""/>
              <a:tabLst>
                <a:tab pos="1035050" algn="l"/>
              </a:tabLst>
            </a:pPr>
            <a:r>
              <a:rPr sz="2200" dirty="0">
                <a:latin typeface="Arial MT"/>
                <a:cs typeface="Arial MT"/>
              </a:rPr>
              <a:t>From</a:t>
            </a:r>
            <a:r>
              <a:rPr sz="2200" spc="-35" dirty="0">
                <a:latin typeface="Arial MT"/>
                <a:cs typeface="Arial MT"/>
              </a:rPr>
              <a:t> </a:t>
            </a:r>
            <a:r>
              <a:rPr sz="2200" dirty="0">
                <a:latin typeface="Arial MT"/>
                <a:cs typeface="Arial MT"/>
              </a:rPr>
              <a:t>within</a:t>
            </a:r>
            <a:r>
              <a:rPr sz="2200" spc="-55" dirty="0">
                <a:latin typeface="Arial MT"/>
                <a:cs typeface="Arial MT"/>
              </a:rPr>
              <a:t> </a:t>
            </a:r>
            <a:r>
              <a:rPr sz="2200" dirty="0">
                <a:latin typeface="Arial MT"/>
                <a:cs typeface="Arial MT"/>
              </a:rPr>
              <a:t>your</a:t>
            </a:r>
            <a:r>
              <a:rPr sz="2200" spc="-40" dirty="0">
                <a:latin typeface="Arial MT"/>
                <a:cs typeface="Arial MT"/>
              </a:rPr>
              <a:t> </a:t>
            </a:r>
            <a:r>
              <a:rPr sz="2200" dirty="0">
                <a:latin typeface="Arial MT"/>
                <a:cs typeface="Arial MT"/>
              </a:rPr>
              <a:t>institution,</a:t>
            </a:r>
            <a:r>
              <a:rPr sz="2200" spc="-60" dirty="0">
                <a:latin typeface="Arial MT"/>
                <a:cs typeface="Arial MT"/>
              </a:rPr>
              <a:t> </a:t>
            </a:r>
            <a:r>
              <a:rPr sz="2200" dirty="0">
                <a:latin typeface="Arial MT"/>
                <a:cs typeface="Arial MT"/>
              </a:rPr>
              <a:t>or</a:t>
            </a:r>
            <a:r>
              <a:rPr sz="2200" spc="-40" dirty="0">
                <a:latin typeface="Arial MT"/>
                <a:cs typeface="Arial MT"/>
              </a:rPr>
              <a:t> </a:t>
            </a:r>
            <a:r>
              <a:rPr sz="2200" spc="-10" dirty="0">
                <a:latin typeface="Arial MT"/>
                <a:cs typeface="Arial MT"/>
              </a:rPr>
              <a:t>externally</a:t>
            </a:r>
            <a:endParaRPr sz="2200" dirty="0">
              <a:latin typeface="Arial MT"/>
              <a:cs typeface="Arial MT"/>
            </a:endParaRPr>
          </a:p>
          <a:p>
            <a:pPr marL="681990" lvl="1" indent="-325120">
              <a:lnSpc>
                <a:spcPct val="100000"/>
              </a:lnSpc>
              <a:spcBef>
                <a:spcPts val="610"/>
              </a:spcBef>
              <a:buClr>
                <a:srgbClr val="3A812E"/>
              </a:buClr>
              <a:buSzPct val="59615"/>
              <a:buFont typeface="Wingdings"/>
              <a:buChar char=""/>
              <a:tabLst>
                <a:tab pos="681990" algn="l"/>
              </a:tabLst>
            </a:pPr>
            <a:r>
              <a:rPr sz="2600" dirty="0">
                <a:latin typeface="Arial MT"/>
                <a:cs typeface="Arial MT"/>
              </a:rPr>
              <a:t>Develop</a:t>
            </a:r>
            <a:r>
              <a:rPr sz="2600" spc="-45" dirty="0">
                <a:latin typeface="Arial MT"/>
                <a:cs typeface="Arial MT"/>
              </a:rPr>
              <a:t> </a:t>
            </a:r>
            <a:r>
              <a:rPr sz="2600" dirty="0">
                <a:latin typeface="Arial MT"/>
                <a:cs typeface="Arial MT"/>
              </a:rPr>
              <a:t>a</a:t>
            </a:r>
            <a:r>
              <a:rPr sz="2600" spc="-55" dirty="0">
                <a:latin typeface="Arial MT"/>
                <a:cs typeface="Arial MT"/>
              </a:rPr>
              <a:t> </a:t>
            </a:r>
            <a:r>
              <a:rPr sz="2600" dirty="0">
                <a:latin typeface="Arial MT"/>
                <a:cs typeface="Arial MT"/>
              </a:rPr>
              <a:t>listing</a:t>
            </a:r>
            <a:r>
              <a:rPr sz="2600" spc="-45" dirty="0">
                <a:latin typeface="Arial MT"/>
                <a:cs typeface="Arial MT"/>
              </a:rPr>
              <a:t> </a:t>
            </a:r>
            <a:r>
              <a:rPr sz="2600" dirty="0">
                <a:latin typeface="Arial MT"/>
                <a:cs typeface="Arial MT"/>
              </a:rPr>
              <a:t>of</a:t>
            </a:r>
            <a:r>
              <a:rPr sz="2600" spc="-50" dirty="0">
                <a:latin typeface="Arial MT"/>
                <a:cs typeface="Arial MT"/>
              </a:rPr>
              <a:t> </a:t>
            </a:r>
            <a:r>
              <a:rPr sz="2600" dirty="0">
                <a:latin typeface="Arial MT"/>
                <a:cs typeface="Arial MT"/>
              </a:rPr>
              <a:t>all</a:t>
            </a:r>
            <a:r>
              <a:rPr sz="2600" spc="-50" dirty="0">
                <a:latin typeface="Arial MT"/>
                <a:cs typeface="Arial MT"/>
              </a:rPr>
              <a:t> </a:t>
            </a:r>
            <a:r>
              <a:rPr sz="2600" dirty="0">
                <a:latin typeface="Arial MT"/>
                <a:cs typeface="Arial MT"/>
              </a:rPr>
              <a:t>incidents,</a:t>
            </a:r>
            <a:r>
              <a:rPr sz="2600" spc="-45" dirty="0">
                <a:latin typeface="Arial MT"/>
                <a:cs typeface="Arial MT"/>
              </a:rPr>
              <a:t> </a:t>
            </a:r>
            <a:r>
              <a:rPr sz="2600" dirty="0">
                <a:latin typeface="Arial MT"/>
                <a:cs typeface="Arial MT"/>
              </a:rPr>
              <a:t>threats,</a:t>
            </a:r>
            <a:r>
              <a:rPr sz="2600" spc="-30" dirty="0">
                <a:latin typeface="Arial MT"/>
                <a:cs typeface="Arial MT"/>
              </a:rPr>
              <a:t> </a:t>
            </a:r>
            <a:r>
              <a:rPr sz="2600" dirty="0">
                <a:latin typeface="Arial MT"/>
                <a:cs typeface="Arial MT"/>
              </a:rPr>
              <a:t>risks</a:t>
            </a:r>
            <a:r>
              <a:rPr sz="2600" spc="-65" dirty="0">
                <a:latin typeface="Arial MT"/>
                <a:cs typeface="Arial MT"/>
              </a:rPr>
              <a:t> </a:t>
            </a:r>
            <a:r>
              <a:rPr sz="2600" dirty="0">
                <a:latin typeface="Arial MT"/>
                <a:cs typeface="Arial MT"/>
              </a:rPr>
              <a:t>and</a:t>
            </a:r>
            <a:r>
              <a:rPr sz="2600" spc="-40" dirty="0">
                <a:latin typeface="Arial MT"/>
                <a:cs typeface="Arial MT"/>
              </a:rPr>
              <a:t> </a:t>
            </a:r>
            <a:r>
              <a:rPr sz="2600" spc="-10" dirty="0">
                <a:latin typeface="Arial MT"/>
                <a:cs typeface="Arial MT"/>
              </a:rPr>
              <a:t>vulnerabilities</a:t>
            </a:r>
            <a:endParaRPr sz="2600" dirty="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0" y="1638300"/>
            <a:ext cx="6095999" cy="4571999"/>
          </a:xfrm>
          <a:prstGeom prst="rect">
            <a:avLst/>
          </a:prstGeom>
        </p:spPr>
      </p:pic>
      <p:sp>
        <p:nvSpPr>
          <p:cNvPr id="3" name="object 3"/>
          <p:cNvSpPr txBox="1">
            <a:spLocks noGrp="1"/>
          </p:cNvSpPr>
          <p:nvPr>
            <p:ph type="title"/>
          </p:nvPr>
        </p:nvSpPr>
        <p:spPr>
          <a:xfrm>
            <a:off x="688340" y="268161"/>
            <a:ext cx="5800725" cy="665480"/>
          </a:xfrm>
          <a:prstGeom prst="rect">
            <a:avLst/>
          </a:prstGeom>
        </p:spPr>
        <p:txBody>
          <a:bodyPr vert="horz" wrap="square" lIns="0" tIns="12700" rIns="0" bIns="0" rtlCol="0">
            <a:spAutoFit/>
          </a:bodyPr>
          <a:lstStyle/>
          <a:p>
            <a:pPr marL="12700">
              <a:lnSpc>
                <a:spcPct val="100000"/>
              </a:lnSpc>
              <a:spcBef>
                <a:spcPts val="100"/>
              </a:spcBef>
            </a:pPr>
            <a:r>
              <a:rPr dirty="0"/>
              <a:t>Prep</a:t>
            </a:r>
            <a:r>
              <a:rPr spc="-114" dirty="0"/>
              <a:t> </a:t>
            </a:r>
            <a:r>
              <a:rPr dirty="0"/>
              <a:t>of</a:t>
            </a:r>
            <a:r>
              <a:rPr spc="-114" dirty="0"/>
              <a:t> </a:t>
            </a:r>
            <a:r>
              <a:rPr spc="-20" dirty="0"/>
              <a:t>Patient</a:t>
            </a:r>
            <a:r>
              <a:rPr spc="-100" dirty="0"/>
              <a:t> </a:t>
            </a:r>
            <a:r>
              <a:rPr dirty="0"/>
              <a:t>for</a:t>
            </a:r>
            <a:r>
              <a:rPr spc="-110" dirty="0"/>
              <a:t> </a:t>
            </a:r>
            <a:r>
              <a:rPr spc="-10" dirty="0"/>
              <a:t>Transfer</a:t>
            </a:r>
          </a:p>
        </p:txBody>
      </p:sp>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0" y="1638300"/>
            <a:ext cx="6095999" cy="4571999"/>
          </a:xfrm>
          <a:prstGeom prst="rect">
            <a:avLst/>
          </a:prstGeom>
        </p:spPr>
      </p:pic>
      <p:sp>
        <p:nvSpPr>
          <p:cNvPr id="3" name="object 3"/>
          <p:cNvSpPr txBox="1">
            <a:spLocks noGrp="1"/>
          </p:cNvSpPr>
          <p:nvPr>
            <p:ph type="title"/>
          </p:nvPr>
        </p:nvSpPr>
        <p:spPr>
          <a:xfrm>
            <a:off x="688340" y="268161"/>
            <a:ext cx="5651500" cy="665480"/>
          </a:xfrm>
          <a:prstGeom prst="rect">
            <a:avLst/>
          </a:prstGeom>
        </p:spPr>
        <p:txBody>
          <a:bodyPr vert="horz" wrap="square" lIns="0" tIns="12700" rIns="0" bIns="0" rtlCol="0">
            <a:spAutoFit/>
          </a:bodyPr>
          <a:lstStyle/>
          <a:p>
            <a:pPr marL="12700">
              <a:lnSpc>
                <a:spcPct val="100000"/>
              </a:lnSpc>
              <a:spcBef>
                <a:spcPts val="100"/>
              </a:spcBef>
              <a:tabLst>
                <a:tab pos="3449320" algn="l"/>
              </a:tabLst>
            </a:pPr>
            <a:r>
              <a:rPr dirty="0"/>
              <a:t>Prep</a:t>
            </a:r>
            <a:r>
              <a:rPr spc="-90" dirty="0"/>
              <a:t> </a:t>
            </a:r>
            <a:r>
              <a:rPr dirty="0"/>
              <a:t>for</a:t>
            </a:r>
            <a:r>
              <a:rPr spc="-85" dirty="0"/>
              <a:t> </a:t>
            </a:r>
            <a:r>
              <a:rPr spc="-10" dirty="0"/>
              <a:t>Patient</a:t>
            </a:r>
            <a:r>
              <a:rPr dirty="0"/>
              <a:t>	</a:t>
            </a:r>
            <a:r>
              <a:rPr spc="-25" dirty="0"/>
              <a:t>Extraction</a:t>
            </a:r>
          </a:p>
        </p:txBody>
      </p:sp>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grpSp>
        <p:nvGrpSpPr>
          <p:cNvPr id="3" name="object 3"/>
          <p:cNvGrpSpPr/>
          <p:nvPr/>
        </p:nvGrpSpPr>
        <p:grpSpPr>
          <a:xfrm>
            <a:off x="609980" y="4364609"/>
            <a:ext cx="10972800" cy="1922145"/>
            <a:chOff x="609980" y="4364609"/>
            <a:chExt cx="10972800" cy="1922145"/>
          </a:xfrm>
        </p:grpSpPr>
        <p:sp>
          <p:nvSpPr>
            <p:cNvPr id="4" name="object 4"/>
            <p:cNvSpPr/>
            <p:nvPr/>
          </p:nvSpPr>
          <p:spPr>
            <a:xfrm>
              <a:off x="609980" y="6172581"/>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2502280" y="4364609"/>
              <a:ext cx="7916672" cy="1922017"/>
            </a:xfrm>
            <a:prstGeom prst="rect">
              <a:avLst/>
            </a:prstGeom>
          </p:spPr>
        </p:pic>
      </p:grpSp>
      <p:sp>
        <p:nvSpPr>
          <p:cNvPr id="6" name="object 6"/>
          <p:cNvSpPr txBox="1">
            <a:spLocks noGrp="1"/>
          </p:cNvSpPr>
          <p:nvPr>
            <p:ph type="title"/>
          </p:nvPr>
        </p:nvSpPr>
        <p:spPr>
          <a:prstGeom prst="rect">
            <a:avLst/>
          </a:prstGeom>
        </p:spPr>
        <p:txBody>
          <a:bodyPr vert="horz" wrap="square" lIns="0" tIns="136634" rIns="0" bIns="0" rtlCol="0">
            <a:spAutoFit/>
          </a:bodyPr>
          <a:lstStyle/>
          <a:p>
            <a:pPr marL="233045">
              <a:lnSpc>
                <a:spcPct val="100000"/>
              </a:lnSpc>
              <a:spcBef>
                <a:spcPts val="100"/>
              </a:spcBef>
            </a:pPr>
            <a:r>
              <a:rPr spc="-30" dirty="0"/>
              <a:t>HazMat</a:t>
            </a:r>
            <a:r>
              <a:rPr spc="-195" dirty="0"/>
              <a:t> </a:t>
            </a:r>
            <a:r>
              <a:rPr spc="-50" dirty="0"/>
              <a:t>Work</a:t>
            </a:r>
            <a:r>
              <a:rPr spc="-215" dirty="0"/>
              <a:t> </a:t>
            </a:r>
            <a:r>
              <a:rPr spc="-10" dirty="0"/>
              <a:t>Zones</a:t>
            </a:r>
          </a:p>
        </p:txBody>
      </p:sp>
      <p:sp>
        <p:nvSpPr>
          <p:cNvPr id="11" name="object 11"/>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17</a:t>
            </a:fld>
            <a:endParaRPr spc="-25" dirty="0"/>
          </a:p>
        </p:txBody>
      </p:sp>
      <p:sp>
        <p:nvSpPr>
          <p:cNvPr id="7" name="object 7"/>
          <p:cNvSpPr txBox="1"/>
          <p:nvPr/>
        </p:nvSpPr>
        <p:spPr>
          <a:xfrm>
            <a:off x="688340" y="1529283"/>
            <a:ext cx="8869045" cy="1859914"/>
          </a:xfrm>
          <a:prstGeom prst="rect">
            <a:avLst/>
          </a:prstGeom>
        </p:spPr>
        <p:txBody>
          <a:bodyPr vert="horz" wrap="square" lIns="0" tIns="106045" rIns="0" bIns="0" rtlCol="0">
            <a:spAutoFit/>
          </a:bodyPr>
          <a:lstStyle/>
          <a:p>
            <a:pPr marL="354965" indent="-342265">
              <a:lnSpc>
                <a:spcPct val="100000"/>
              </a:lnSpc>
              <a:spcBef>
                <a:spcPts val="835"/>
              </a:spcBef>
              <a:buClr>
                <a:srgbClr val="CC9900"/>
              </a:buClr>
              <a:buSzPct val="65000"/>
              <a:buFont typeface="Wingdings"/>
              <a:buChar char=""/>
              <a:tabLst>
                <a:tab pos="354965" algn="l"/>
              </a:tabLst>
            </a:pPr>
            <a:r>
              <a:rPr sz="3000" dirty="0">
                <a:latin typeface="Arial MT"/>
                <a:cs typeface="Arial MT"/>
              </a:rPr>
              <a:t>Hot </a:t>
            </a:r>
            <a:r>
              <a:rPr sz="3000" spc="-20" dirty="0">
                <a:latin typeface="Arial MT"/>
                <a:cs typeface="Arial MT"/>
              </a:rPr>
              <a:t>zone</a:t>
            </a:r>
            <a:endParaRPr sz="3000" dirty="0">
              <a:latin typeface="Arial MT"/>
              <a:cs typeface="Arial MT"/>
            </a:endParaRPr>
          </a:p>
          <a:p>
            <a:pPr marL="681990" lvl="1" indent="-325120">
              <a:lnSpc>
                <a:spcPct val="100000"/>
              </a:lnSpc>
              <a:spcBef>
                <a:spcPts val="630"/>
              </a:spcBef>
              <a:buClr>
                <a:srgbClr val="3A812E"/>
              </a:buClr>
              <a:buSzPct val="59615"/>
              <a:buFont typeface="Wingdings"/>
              <a:buChar char=""/>
              <a:tabLst>
                <a:tab pos="681990" algn="l"/>
              </a:tabLst>
            </a:pPr>
            <a:r>
              <a:rPr sz="2600" dirty="0">
                <a:latin typeface="Arial MT"/>
                <a:cs typeface="Arial MT"/>
              </a:rPr>
              <a:t>Most</a:t>
            </a:r>
            <a:r>
              <a:rPr sz="2600" spc="-85" dirty="0">
                <a:latin typeface="Arial MT"/>
                <a:cs typeface="Arial MT"/>
              </a:rPr>
              <a:t> </a:t>
            </a:r>
            <a:r>
              <a:rPr sz="2600" dirty="0">
                <a:latin typeface="Arial MT"/>
                <a:cs typeface="Arial MT"/>
              </a:rPr>
              <a:t>hazardous</a:t>
            </a:r>
            <a:r>
              <a:rPr sz="2600" spc="-65" dirty="0">
                <a:latin typeface="Arial MT"/>
                <a:cs typeface="Arial MT"/>
              </a:rPr>
              <a:t> </a:t>
            </a:r>
            <a:r>
              <a:rPr sz="2600" spc="-20" dirty="0">
                <a:latin typeface="Arial MT"/>
                <a:cs typeface="Arial MT"/>
              </a:rPr>
              <a:t>area</a:t>
            </a:r>
            <a:endParaRPr sz="2600" dirty="0">
              <a:latin typeface="Arial MT"/>
              <a:cs typeface="Arial MT"/>
            </a:endParaRPr>
          </a:p>
          <a:p>
            <a:pPr marL="1035050" lvl="2" indent="-351155">
              <a:lnSpc>
                <a:spcPct val="100000"/>
              </a:lnSpc>
              <a:spcBef>
                <a:spcPts val="545"/>
              </a:spcBef>
              <a:buClr>
                <a:srgbClr val="CC9900"/>
              </a:buClr>
              <a:buSzPct val="63636"/>
              <a:buFont typeface="Wingdings"/>
              <a:buChar char=""/>
              <a:tabLst>
                <a:tab pos="1035050" algn="l"/>
              </a:tabLst>
            </a:pPr>
            <a:r>
              <a:rPr sz="2200" dirty="0">
                <a:latin typeface="Arial MT"/>
                <a:cs typeface="Arial MT"/>
              </a:rPr>
              <a:t>Those</a:t>
            </a:r>
            <a:r>
              <a:rPr sz="2200" spc="-35" dirty="0">
                <a:latin typeface="Arial MT"/>
                <a:cs typeface="Arial MT"/>
              </a:rPr>
              <a:t> </a:t>
            </a:r>
            <a:r>
              <a:rPr sz="2200" dirty="0">
                <a:latin typeface="Arial MT"/>
                <a:cs typeface="Arial MT"/>
              </a:rPr>
              <a:t>entering</a:t>
            </a:r>
            <a:r>
              <a:rPr sz="2200" spc="-30" dirty="0">
                <a:latin typeface="Arial MT"/>
                <a:cs typeface="Arial MT"/>
              </a:rPr>
              <a:t> </a:t>
            </a:r>
            <a:r>
              <a:rPr sz="2200" dirty="0">
                <a:latin typeface="Arial MT"/>
                <a:cs typeface="Arial MT"/>
              </a:rPr>
              <a:t>wear</a:t>
            </a:r>
            <a:r>
              <a:rPr sz="2200" spc="-35" dirty="0">
                <a:latin typeface="Arial MT"/>
                <a:cs typeface="Arial MT"/>
              </a:rPr>
              <a:t> </a:t>
            </a:r>
            <a:r>
              <a:rPr sz="2200" dirty="0">
                <a:latin typeface="Arial MT"/>
                <a:cs typeface="Arial MT"/>
              </a:rPr>
              <a:t>PPE</a:t>
            </a:r>
            <a:r>
              <a:rPr sz="2200" spc="-60" dirty="0">
                <a:latin typeface="Arial MT"/>
                <a:cs typeface="Arial MT"/>
              </a:rPr>
              <a:t> </a:t>
            </a:r>
            <a:r>
              <a:rPr sz="2200" dirty="0">
                <a:latin typeface="Arial MT"/>
                <a:cs typeface="Arial MT"/>
              </a:rPr>
              <a:t>selected</a:t>
            </a:r>
            <a:r>
              <a:rPr sz="2200" spc="-45" dirty="0">
                <a:latin typeface="Arial MT"/>
                <a:cs typeface="Arial MT"/>
              </a:rPr>
              <a:t> </a:t>
            </a:r>
            <a:r>
              <a:rPr sz="2200" dirty="0">
                <a:latin typeface="Arial MT"/>
                <a:cs typeface="Arial MT"/>
              </a:rPr>
              <a:t>by</a:t>
            </a:r>
            <a:r>
              <a:rPr sz="2200" spc="-35" dirty="0">
                <a:latin typeface="Arial MT"/>
                <a:cs typeface="Arial MT"/>
              </a:rPr>
              <a:t> </a:t>
            </a:r>
            <a:r>
              <a:rPr sz="2200" dirty="0">
                <a:latin typeface="Arial MT"/>
                <a:cs typeface="Arial MT"/>
              </a:rPr>
              <a:t>the</a:t>
            </a:r>
            <a:r>
              <a:rPr sz="2200" spc="-40" dirty="0">
                <a:latin typeface="Arial MT"/>
                <a:cs typeface="Arial MT"/>
              </a:rPr>
              <a:t> </a:t>
            </a:r>
            <a:r>
              <a:rPr sz="2200" dirty="0">
                <a:latin typeface="Arial MT"/>
                <a:cs typeface="Arial MT"/>
              </a:rPr>
              <a:t>Incident</a:t>
            </a:r>
            <a:r>
              <a:rPr sz="2200" spc="-35" dirty="0">
                <a:latin typeface="Arial MT"/>
                <a:cs typeface="Arial MT"/>
              </a:rPr>
              <a:t> </a:t>
            </a:r>
            <a:r>
              <a:rPr sz="2200" spc="-10" dirty="0">
                <a:latin typeface="Arial MT"/>
                <a:cs typeface="Arial MT"/>
              </a:rPr>
              <a:t>Commander</a:t>
            </a:r>
            <a:endParaRPr sz="2200" dirty="0">
              <a:latin typeface="Arial MT"/>
              <a:cs typeface="Arial MT"/>
            </a:endParaRPr>
          </a:p>
          <a:p>
            <a:pPr marL="1035050" lvl="2" indent="-351155">
              <a:lnSpc>
                <a:spcPct val="100000"/>
              </a:lnSpc>
              <a:spcBef>
                <a:spcPts val="530"/>
              </a:spcBef>
              <a:buClr>
                <a:srgbClr val="CC9900"/>
              </a:buClr>
              <a:buSzPct val="63636"/>
              <a:buFont typeface="Wingdings"/>
              <a:buChar char=""/>
              <a:tabLst>
                <a:tab pos="1035050" algn="l"/>
              </a:tabLst>
            </a:pPr>
            <a:r>
              <a:rPr sz="2200" dirty="0">
                <a:latin typeface="Arial MT"/>
                <a:cs typeface="Arial MT"/>
              </a:rPr>
              <a:t>Hazardous</a:t>
            </a:r>
            <a:r>
              <a:rPr sz="2200" spc="-55" dirty="0">
                <a:latin typeface="Arial MT"/>
                <a:cs typeface="Arial MT"/>
              </a:rPr>
              <a:t> </a:t>
            </a:r>
            <a:r>
              <a:rPr sz="2200" dirty="0">
                <a:latin typeface="Arial MT"/>
                <a:cs typeface="Arial MT"/>
              </a:rPr>
              <a:t>materials</a:t>
            </a:r>
            <a:r>
              <a:rPr sz="2200" spc="-40" dirty="0">
                <a:latin typeface="Arial MT"/>
                <a:cs typeface="Arial MT"/>
              </a:rPr>
              <a:t> </a:t>
            </a:r>
            <a:r>
              <a:rPr sz="2200" dirty="0">
                <a:latin typeface="Arial MT"/>
                <a:cs typeface="Arial MT"/>
              </a:rPr>
              <a:t>collected</a:t>
            </a:r>
            <a:r>
              <a:rPr sz="2200" spc="-55" dirty="0">
                <a:latin typeface="Arial MT"/>
                <a:cs typeface="Arial MT"/>
              </a:rPr>
              <a:t> </a:t>
            </a:r>
            <a:r>
              <a:rPr sz="2200" dirty="0">
                <a:latin typeface="Arial MT"/>
                <a:cs typeface="Arial MT"/>
              </a:rPr>
              <a:t>in</a:t>
            </a:r>
            <a:r>
              <a:rPr sz="2200" spc="-50" dirty="0">
                <a:latin typeface="Arial MT"/>
                <a:cs typeface="Arial MT"/>
              </a:rPr>
              <a:t> </a:t>
            </a:r>
            <a:r>
              <a:rPr sz="2200" dirty="0">
                <a:latin typeface="Arial MT"/>
                <a:cs typeface="Arial MT"/>
              </a:rPr>
              <a:t>this</a:t>
            </a:r>
            <a:r>
              <a:rPr sz="2200" spc="-45" dirty="0">
                <a:latin typeface="Arial MT"/>
                <a:cs typeface="Arial MT"/>
              </a:rPr>
              <a:t> </a:t>
            </a:r>
            <a:r>
              <a:rPr sz="2200" spc="-20" dirty="0">
                <a:latin typeface="Arial MT"/>
                <a:cs typeface="Arial MT"/>
              </a:rPr>
              <a:t>zone</a:t>
            </a:r>
            <a:endParaRPr sz="2200" dirty="0">
              <a:latin typeface="Arial MT"/>
              <a:cs typeface="Arial MT"/>
            </a:endParaRPr>
          </a:p>
        </p:txBody>
      </p:sp>
      <p:sp>
        <p:nvSpPr>
          <p:cNvPr id="8" name="object 8"/>
          <p:cNvSpPr txBox="1"/>
          <p:nvPr/>
        </p:nvSpPr>
        <p:spPr>
          <a:xfrm>
            <a:off x="7241540" y="4133787"/>
            <a:ext cx="1069340" cy="296545"/>
          </a:xfrm>
          <a:prstGeom prst="rect">
            <a:avLst/>
          </a:prstGeom>
        </p:spPr>
        <p:txBody>
          <a:bodyPr vert="horz" wrap="square" lIns="0" tIns="15875" rIns="0" bIns="0" rtlCol="0">
            <a:spAutoFit/>
          </a:bodyPr>
          <a:lstStyle/>
          <a:p>
            <a:pPr marL="12700">
              <a:lnSpc>
                <a:spcPct val="100000"/>
              </a:lnSpc>
              <a:spcBef>
                <a:spcPts val="125"/>
              </a:spcBef>
            </a:pPr>
            <a:r>
              <a:rPr sz="1750" dirty="0">
                <a:latin typeface="Arial MT"/>
                <a:cs typeface="Arial MT"/>
              </a:rPr>
              <a:t>Cold</a:t>
            </a:r>
            <a:r>
              <a:rPr sz="1750" spc="50" dirty="0">
                <a:latin typeface="Arial MT"/>
                <a:cs typeface="Arial MT"/>
              </a:rPr>
              <a:t> </a:t>
            </a:r>
            <a:r>
              <a:rPr sz="1750" spc="-20" dirty="0">
                <a:latin typeface="Arial MT"/>
                <a:cs typeface="Arial MT"/>
              </a:rPr>
              <a:t>Zone</a:t>
            </a:r>
            <a:endParaRPr sz="1750">
              <a:latin typeface="Arial MT"/>
              <a:cs typeface="Arial MT"/>
            </a:endParaRPr>
          </a:p>
        </p:txBody>
      </p:sp>
      <p:sp>
        <p:nvSpPr>
          <p:cNvPr id="9" name="object 9"/>
          <p:cNvSpPr txBox="1"/>
          <p:nvPr/>
        </p:nvSpPr>
        <p:spPr>
          <a:xfrm>
            <a:off x="2923572" y="4540232"/>
            <a:ext cx="956310" cy="296545"/>
          </a:xfrm>
          <a:prstGeom prst="rect">
            <a:avLst/>
          </a:prstGeom>
        </p:spPr>
        <p:txBody>
          <a:bodyPr vert="horz" wrap="square" lIns="0" tIns="15875" rIns="0" bIns="0" rtlCol="0">
            <a:spAutoFit/>
          </a:bodyPr>
          <a:lstStyle/>
          <a:p>
            <a:pPr marL="12700">
              <a:lnSpc>
                <a:spcPct val="100000"/>
              </a:lnSpc>
              <a:spcBef>
                <a:spcPts val="125"/>
              </a:spcBef>
            </a:pPr>
            <a:r>
              <a:rPr sz="1750" dirty="0">
                <a:latin typeface="Arial MT"/>
                <a:cs typeface="Arial MT"/>
              </a:rPr>
              <a:t>Hot</a:t>
            </a:r>
            <a:r>
              <a:rPr sz="1750" spc="45" dirty="0">
                <a:latin typeface="Arial MT"/>
                <a:cs typeface="Arial MT"/>
              </a:rPr>
              <a:t> </a:t>
            </a:r>
            <a:r>
              <a:rPr sz="1750" spc="-20" dirty="0">
                <a:latin typeface="Arial MT"/>
                <a:cs typeface="Arial MT"/>
              </a:rPr>
              <a:t>Zone</a:t>
            </a:r>
            <a:endParaRPr sz="1750">
              <a:latin typeface="Arial MT"/>
              <a:cs typeface="Arial MT"/>
            </a:endParaRPr>
          </a:p>
        </p:txBody>
      </p:sp>
      <p:sp>
        <p:nvSpPr>
          <p:cNvPr id="10" name="object 10"/>
          <p:cNvSpPr txBox="1"/>
          <p:nvPr/>
        </p:nvSpPr>
        <p:spPr>
          <a:xfrm>
            <a:off x="4422140" y="4268667"/>
            <a:ext cx="1195705" cy="296545"/>
          </a:xfrm>
          <a:prstGeom prst="rect">
            <a:avLst/>
          </a:prstGeom>
        </p:spPr>
        <p:txBody>
          <a:bodyPr vert="horz" wrap="square" lIns="0" tIns="15875" rIns="0" bIns="0" rtlCol="0">
            <a:spAutoFit/>
          </a:bodyPr>
          <a:lstStyle/>
          <a:p>
            <a:pPr marL="12700">
              <a:lnSpc>
                <a:spcPct val="100000"/>
              </a:lnSpc>
              <a:spcBef>
                <a:spcPts val="125"/>
              </a:spcBef>
            </a:pPr>
            <a:r>
              <a:rPr sz="1750" dirty="0">
                <a:latin typeface="Arial MT"/>
                <a:cs typeface="Arial MT"/>
              </a:rPr>
              <a:t>Warm</a:t>
            </a:r>
            <a:r>
              <a:rPr sz="1750" spc="-25" dirty="0">
                <a:latin typeface="Arial MT"/>
                <a:cs typeface="Arial MT"/>
              </a:rPr>
              <a:t> </a:t>
            </a:r>
            <a:r>
              <a:rPr sz="1750" spc="-20" dirty="0">
                <a:latin typeface="Arial MT"/>
                <a:cs typeface="Arial MT"/>
              </a:rPr>
              <a:t>Zone</a:t>
            </a:r>
            <a:endParaRPr sz="1750">
              <a:latin typeface="Arial M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00528" y="1719072"/>
            <a:ext cx="6790931" cy="4411979"/>
          </a:xfrm>
          <a:prstGeom prst="rect">
            <a:avLst/>
          </a:prstGeom>
        </p:spPr>
      </p:pic>
      <p:sp>
        <p:nvSpPr>
          <p:cNvPr id="3" name="object 3"/>
          <p:cNvSpPr txBox="1">
            <a:spLocks noGrp="1"/>
          </p:cNvSpPr>
          <p:nvPr>
            <p:ph type="title"/>
          </p:nvPr>
        </p:nvSpPr>
        <p:spPr>
          <a:xfrm>
            <a:off x="688340" y="268161"/>
            <a:ext cx="9948545" cy="1305560"/>
          </a:xfrm>
          <a:prstGeom prst="rect">
            <a:avLst/>
          </a:prstGeom>
        </p:spPr>
        <p:txBody>
          <a:bodyPr vert="horz" wrap="square" lIns="0" tIns="12700" rIns="0" bIns="0" rtlCol="0">
            <a:spAutoFit/>
          </a:bodyPr>
          <a:lstStyle/>
          <a:p>
            <a:pPr marL="12700" marR="5080">
              <a:lnSpc>
                <a:spcPct val="100000"/>
              </a:lnSpc>
              <a:spcBef>
                <a:spcPts val="100"/>
              </a:spcBef>
            </a:pPr>
            <a:r>
              <a:rPr spc="-45" dirty="0"/>
              <a:t>Example</a:t>
            </a:r>
            <a:r>
              <a:rPr spc="-85" dirty="0"/>
              <a:t> </a:t>
            </a:r>
            <a:r>
              <a:rPr dirty="0"/>
              <a:t>of</a:t>
            </a:r>
            <a:r>
              <a:rPr spc="-100" dirty="0"/>
              <a:t> access</a:t>
            </a:r>
            <a:r>
              <a:rPr spc="-75" dirty="0"/>
              <a:t> </a:t>
            </a:r>
            <a:r>
              <a:rPr dirty="0"/>
              <a:t>point</a:t>
            </a:r>
            <a:r>
              <a:rPr spc="-105" dirty="0"/>
              <a:t> </a:t>
            </a:r>
            <a:r>
              <a:rPr spc="-55" dirty="0"/>
              <a:t>between</a:t>
            </a:r>
            <a:r>
              <a:rPr spc="-105" dirty="0"/>
              <a:t> </a:t>
            </a:r>
            <a:r>
              <a:rPr dirty="0"/>
              <a:t>hot</a:t>
            </a:r>
            <a:r>
              <a:rPr spc="-100" dirty="0"/>
              <a:t> </a:t>
            </a:r>
            <a:r>
              <a:rPr dirty="0"/>
              <a:t>and</a:t>
            </a:r>
            <a:r>
              <a:rPr spc="-85" dirty="0"/>
              <a:t> </a:t>
            </a:r>
            <a:r>
              <a:rPr spc="-20" dirty="0"/>
              <a:t>warm </a:t>
            </a:r>
            <a:r>
              <a:rPr spc="-10" dirty="0"/>
              <a:t>zones</a:t>
            </a:r>
          </a:p>
        </p:txBody>
      </p:sp>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4263" rIns="0" bIns="0" rtlCol="0">
            <a:spAutoFit/>
          </a:bodyPr>
          <a:lstStyle/>
          <a:p>
            <a:pPr marL="1909445">
              <a:lnSpc>
                <a:spcPct val="100000"/>
              </a:lnSpc>
              <a:spcBef>
                <a:spcPts val="95"/>
              </a:spcBef>
            </a:pPr>
            <a:r>
              <a:rPr sz="3500" b="1" dirty="0">
                <a:solidFill>
                  <a:srgbClr val="330066"/>
                </a:solidFill>
                <a:latin typeface="Arial"/>
                <a:cs typeface="Arial"/>
              </a:rPr>
              <a:t>Biohazard</a:t>
            </a:r>
            <a:r>
              <a:rPr sz="3500" b="1" spc="-155" dirty="0">
                <a:solidFill>
                  <a:srgbClr val="330066"/>
                </a:solidFill>
                <a:latin typeface="Arial"/>
                <a:cs typeface="Arial"/>
              </a:rPr>
              <a:t> </a:t>
            </a:r>
            <a:r>
              <a:rPr sz="3500" b="1" spc="-10" dirty="0">
                <a:solidFill>
                  <a:srgbClr val="330066"/>
                </a:solidFill>
                <a:latin typeface="Arial"/>
                <a:cs typeface="Arial"/>
              </a:rPr>
              <a:t>Spills</a:t>
            </a:r>
            <a:endParaRPr sz="3500" dirty="0">
              <a:latin typeface="Arial"/>
              <a:cs typeface="Arial"/>
            </a:endParaRPr>
          </a:p>
        </p:txBody>
      </p:sp>
      <p:sp>
        <p:nvSpPr>
          <p:cNvPr id="3" name="object 3"/>
          <p:cNvSpPr txBox="1"/>
          <p:nvPr/>
        </p:nvSpPr>
        <p:spPr>
          <a:xfrm>
            <a:off x="453208" y="1157274"/>
            <a:ext cx="7905750" cy="4975860"/>
          </a:xfrm>
          <a:prstGeom prst="rect">
            <a:avLst/>
          </a:prstGeom>
        </p:spPr>
        <p:txBody>
          <a:bodyPr vert="horz" wrap="square" lIns="0" tIns="97790" rIns="0" bIns="0" rtlCol="0">
            <a:spAutoFit/>
          </a:bodyPr>
          <a:lstStyle/>
          <a:p>
            <a:pPr marL="354965" indent="-342265">
              <a:lnSpc>
                <a:spcPct val="100000"/>
              </a:lnSpc>
              <a:spcBef>
                <a:spcPts val="770"/>
              </a:spcBef>
              <a:buClr>
                <a:srgbClr val="330066"/>
              </a:buClr>
              <a:buSzPct val="69642"/>
              <a:buFont typeface="Wingdings"/>
              <a:buChar char=""/>
              <a:tabLst>
                <a:tab pos="354965" algn="l"/>
              </a:tabLst>
            </a:pPr>
            <a:r>
              <a:rPr sz="2800" spc="-10" dirty="0">
                <a:latin typeface="Arial MT"/>
                <a:cs typeface="Arial MT"/>
              </a:rPr>
              <a:t>BSL-</a:t>
            </a:r>
            <a:r>
              <a:rPr sz="2800" dirty="0">
                <a:latin typeface="Arial MT"/>
                <a:cs typeface="Arial MT"/>
              </a:rPr>
              <a:t>3</a:t>
            </a:r>
            <a:r>
              <a:rPr sz="2800" spc="-80" dirty="0">
                <a:latin typeface="Arial MT"/>
                <a:cs typeface="Arial MT"/>
              </a:rPr>
              <a:t> </a:t>
            </a:r>
            <a:r>
              <a:rPr sz="2800" dirty="0">
                <a:latin typeface="Arial MT"/>
                <a:cs typeface="Arial MT"/>
              </a:rPr>
              <a:t>(spill</a:t>
            </a:r>
            <a:r>
              <a:rPr sz="2800" spc="-75" dirty="0">
                <a:latin typeface="Arial MT"/>
                <a:cs typeface="Arial MT"/>
              </a:rPr>
              <a:t> </a:t>
            </a:r>
            <a:r>
              <a:rPr sz="2800" dirty="0">
                <a:latin typeface="Arial MT"/>
                <a:cs typeface="Arial MT"/>
              </a:rPr>
              <a:t>outside</a:t>
            </a:r>
            <a:r>
              <a:rPr sz="2800" spc="-80" dirty="0">
                <a:latin typeface="Arial MT"/>
                <a:cs typeface="Arial MT"/>
              </a:rPr>
              <a:t> </a:t>
            </a:r>
            <a:r>
              <a:rPr sz="2800" dirty="0">
                <a:latin typeface="Arial MT"/>
                <a:cs typeface="Arial MT"/>
              </a:rPr>
              <a:t>containment</a:t>
            </a:r>
            <a:r>
              <a:rPr sz="2800" spc="-75" dirty="0">
                <a:latin typeface="Arial MT"/>
                <a:cs typeface="Arial MT"/>
              </a:rPr>
              <a:t> </a:t>
            </a:r>
            <a:r>
              <a:rPr sz="2800" spc="-10" dirty="0">
                <a:latin typeface="Arial MT"/>
                <a:cs typeface="Arial MT"/>
              </a:rPr>
              <a:t>equipment)</a:t>
            </a:r>
            <a:endParaRPr sz="2800" dirty="0">
              <a:latin typeface="Arial MT"/>
              <a:cs typeface="Arial MT"/>
            </a:endParaRPr>
          </a:p>
          <a:p>
            <a:pPr marL="704215" lvl="1" indent="-347345">
              <a:lnSpc>
                <a:spcPct val="100000"/>
              </a:lnSpc>
              <a:spcBef>
                <a:spcPts val="670"/>
              </a:spcBef>
              <a:buClr>
                <a:srgbClr val="669999"/>
              </a:buClr>
              <a:buSzPct val="69642"/>
              <a:buFont typeface="Wingdings"/>
              <a:buChar char=""/>
              <a:tabLst>
                <a:tab pos="704215" algn="l"/>
              </a:tabLst>
            </a:pPr>
            <a:r>
              <a:rPr sz="2800" spc="-50" dirty="0">
                <a:latin typeface="Arial MT"/>
                <a:cs typeface="Arial MT"/>
              </a:rPr>
              <a:t>EVACUATE</a:t>
            </a:r>
            <a:r>
              <a:rPr sz="2800" spc="-130" dirty="0">
                <a:latin typeface="Arial MT"/>
                <a:cs typeface="Arial MT"/>
              </a:rPr>
              <a:t> </a:t>
            </a:r>
            <a:r>
              <a:rPr sz="2800" spc="-20" dirty="0">
                <a:latin typeface="Arial MT"/>
                <a:cs typeface="Arial MT"/>
              </a:rPr>
              <a:t>LAB!</a:t>
            </a:r>
            <a:endParaRPr sz="2800" dirty="0">
              <a:latin typeface="Arial MT"/>
              <a:cs typeface="Arial MT"/>
            </a:endParaRPr>
          </a:p>
          <a:p>
            <a:pPr marL="704215" marR="855980" lvl="1" indent="-347980">
              <a:lnSpc>
                <a:spcPct val="100000"/>
              </a:lnSpc>
              <a:spcBef>
                <a:spcPts val="675"/>
              </a:spcBef>
              <a:buClr>
                <a:srgbClr val="669999"/>
              </a:buClr>
              <a:buSzPct val="69642"/>
              <a:buFont typeface="Wingdings"/>
              <a:buChar char=""/>
              <a:tabLst>
                <a:tab pos="704215" algn="l"/>
              </a:tabLst>
            </a:pPr>
            <a:r>
              <a:rPr sz="2800" dirty="0">
                <a:latin typeface="Arial MT"/>
                <a:cs typeface="Arial MT"/>
              </a:rPr>
              <a:t>remove</a:t>
            </a:r>
            <a:r>
              <a:rPr sz="2800" spc="-55" dirty="0">
                <a:latin typeface="Arial MT"/>
                <a:cs typeface="Arial MT"/>
              </a:rPr>
              <a:t> </a:t>
            </a:r>
            <a:r>
              <a:rPr sz="2800" dirty="0">
                <a:latin typeface="Arial MT"/>
                <a:cs typeface="Arial MT"/>
              </a:rPr>
              <a:t>PPE</a:t>
            </a:r>
            <a:r>
              <a:rPr sz="2800" spc="-80" dirty="0">
                <a:latin typeface="Arial MT"/>
                <a:cs typeface="Arial MT"/>
              </a:rPr>
              <a:t> </a:t>
            </a:r>
            <a:r>
              <a:rPr sz="2800" dirty="0">
                <a:latin typeface="Arial MT"/>
                <a:cs typeface="Arial MT"/>
              </a:rPr>
              <a:t>in</a:t>
            </a:r>
            <a:r>
              <a:rPr sz="2800" spc="-60" dirty="0">
                <a:latin typeface="Arial MT"/>
                <a:cs typeface="Arial MT"/>
              </a:rPr>
              <a:t> </a:t>
            </a:r>
            <a:r>
              <a:rPr sz="2800" dirty="0">
                <a:latin typeface="Arial MT"/>
                <a:cs typeface="Arial MT"/>
              </a:rPr>
              <a:t>anteroom</a:t>
            </a:r>
            <a:r>
              <a:rPr sz="2800" spc="-55" dirty="0">
                <a:latin typeface="Arial MT"/>
                <a:cs typeface="Arial MT"/>
              </a:rPr>
              <a:t> </a:t>
            </a:r>
            <a:r>
              <a:rPr sz="2800" spc="-10" dirty="0">
                <a:latin typeface="Arial MT"/>
                <a:cs typeface="Arial MT"/>
              </a:rPr>
              <a:t>(contaminated clothing)</a:t>
            </a:r>
            <a:endParaRPr sz="2800" dirty="0">
              <a:latin typeface="Arial MT"/>
              <a:cs typeface="Arial MT"/>
            </a:endParaRPr>
          </a:p>
          <a:p>
            <a:pPr marL="704215" marR="5080" lvl="1" indent="-347980">
              <a:lnSpc>
                <a:spcPct val="100000"/>
              </a:lnSpc>
              <a:spcBef>
                <a:spcPts val="670"/>
              </a:spcBef>
              <a:buClr>
                <a:srgbClr val="669999"/>
              </a:buClr>
              <a:buSzPct val="69642"/>
              <a:buFont typeface="Wingdings"/>
              <a:buChar char=""/>
              <a:tabLst>
                <a:tab pos="704215" algn="l"/>
              </a:tabLst>
            </a:pPr>
            <a:r>
              <a:rPr sz="2800" dirty="0">
                <a:latin typeface="Arial MT"/>
                <a:cs typeface="Arial MT"/>
              </a:rPr>
              <a:t>wash/decon</a:t>
            </a:r>
            <a:r>
              <a:rPr sz="2800" spc="-85" dirty="0">
                <a:latin typeface="Arial MT"/>
                <a:cs typeface="Arial MT"/>
              </a:rPr>
              <a:t> </a:t>
            </a:r>
            <a:r>
              <a:rPr sz="2800" dirty="0">
                <a:latin typeface="Arial MT"/>
                <a:cs typeface="Arial MT"/>
              </a:rPr>
              <a:t>all</a:t>
            </a:r>
            <a:r>
              <a:rPr sz="2800" spc="-85" dirty="0">
                <a:latin typeface="Arial MT"/>
                <a:cs typeface="Arial MT"/>
              </a:rPr>
              <a:t> </a:t>
            </a:r>
            <a:r>
              <a:rPr sz="2800" dirty="0">
                <a:latin typeface="Arial MT"/>
                <a:cs typeface="Arial MT"/>
              </a:rPr>
              <a:t>exposed</a:t>
            </a:r>
            <a:r>
              <a:rPr sz="2800" spc="-85" dirty="0">
                <a:latin typeface="Arial MT"/>
                <a:cs typeface="Arial MT"/>
              </a:rPr>
              <a:t> </a:t>
            </a:r>
            <a:r>
              <a:rPr sz="2800" dirty="0">
                <a:latin typeface="Arial MT"/>
                <a:cs typeface="Arial MT"/>
              </a:rPr>
              <a:t>skin</a:t>
            </a:r>
            <a:r>
              <a:rPr sz="2800" spc="-90" dirty="0">
                <a:latin typeface="Arial MT"/>
                <a:cs typeface="Arial MT"/>
              </a:rPr>
              <a:t> </a:t>
            </a:r>
            <a:r>
              <a:rPr sz="2800" dirty="0">
                <a:latin typeface="Arial MT"/>
                <a:cs typeface="Arial MT"/>
              </a:rPr>
              <a:t>surfaces,</a:t>
            </a:r>
            <a:r>
              <a:rPr sz="2800" spc="-95" dirty="0">
                <a:latin typeface="Arial MT"/>
                <a:cs typeface="Arial MT"/>
              </a:rPr>
              <a:t> </a:t>
            </a:r>
            <a:r>
              <a:rPr sz="2800" dirty="0">
                <a:latin typeface="Arial MT"/>
                <a:cs typeface="Arial MT"/>
              </a:rPr>
              <a:t>face</a:t>
            </a:r>
            <a:r>
              <a:rPr sz="2800" spc="-90" dirty="0">
                <a:latin typeface="Arial MT"/>
                <a:cs typeface="Arial MT"/>
              </a:rPr>
              <a:t> </a:t>
            </a:r>
            <a:r>
              <a:rPr sz="2800" spc="-50" dirty="0">
                <a:latin typeface="Arial MT"/>
                <a:cs typeface="Arial MT"/>
              </a:rPr>
              <a:t>&amp; </a:t>
            </a:r>
            <a:r>
              <a:rPr sz="2800" spc="-10" dirty="0">
                <a:latin typeface="Arial MT"/>
                <a:cs typeface="Arial MT"/>
              </a:rPr>
              <a:t>hands</a:t>
            </a:r>
            <a:endParaRPr sz="2800" dirty="0">
              <a:latin typeface="Arial MT"/>
              <a:cs typeface="Arial MT"/>
            </a:endParaRPr>
          </a:p>
          <a:p>
            <a:pPr marL="704215" lvl="1" indent="-347345">
              <a:lnSpc>
                <a:spcPct val="100000"/>
              </a:lnSpc>
              <a:spcBef>
                <a:spcPts val="675"/>
              </a:spcBef>
              <a:buClr>
                <a:srgbClr val="669999"/>
              </a:buClr>
              <a:buSzPct val="69642"/>
              <a:buFont typeface="Wingdings"/>
              <a:buChar char=""/>
              <a:tabLst>
                <a:tab pos="704215" algn="l"/>
              </a:tabLst>
            </a:pPr>
            <a:r>
              <a:rPr sz="2800" dirty="0">
                <a:latin typeface="Arial MT"/>
                <a:cs typeface="Arial MT"/>
              </a:rPr>
              <a:t>post</a:t>
            </a:r>
            <a:r>
              <a:rPr sz="2800" spc="-60" dirty="0">
                <a:latin typeface="Arial MT"/>
                <a:cs typeface="Arial MT"/>
              </a:rPr>
              <a:t> </a:t>
            </a:r>
            <a:r>
              <a:rPr sz="2800" spc="-20" dirty="0">
                <a:latin typeface="Arial MT"/>
                <a:cs typeface="Arial MT"/>
              </a:rPr>
              <a:t>sign</a:t>
            </a:r>
            <a:endParaRPr sz="2800" dirty="0">
              <a:latin typeface="Arial MT"/>
              <a:cs typeface="Arial MT"/>
            </a:endParaRPr>
          </a:p>
          <a:p>
            <a:pPr marL="704215" lvl="1" indent="-347345">
              <a:lnSpc>
                <a:spcPct val="100000"/>
              </a:lnSpc>
              <a:spcBef>
                <a:spcPts val="670"/>
              </a:spcBef>
              <a:buClr>
                <a:srgbClr val="669999"/>
              </a:buClr>
              <a:buSzPct val="69642"/>
              <a:buFont typeface="Wingdings"/>
              <a:buChar char=""/>
              <a:tabLst>
                <a:tab pos="704215" algn="l"/>
              </a:tabLst>
            </a:pPr>
            <a:r>
              <a:rPr sz="2800" dirty="0">
                <a:latin typeface="Arial MT"/>
                <a:cs typeface="Arial MT"/>
              </a:rPr>
              <a:t>verify</a:t>
            </a:r>
            <a:r>
              <a:rPr sz="2800" spc="-80" dirty="0">
                <a:latin typeface="Arial MT"/>
                <a:cs typeface="Arial MT"/>
              </a:rPr>
              <a:t> </a:t>
            </a:r>
            <a:r>
              <a:rPr sz="2800" dirty="0">
                <a:latin typeface="Arial MT"/>
                <a:cs typeface="Arial MT"/>
              </a:rPr>
              <a:t>airflow</a:t>
            </a:r>
            <a:r>
              <a:rPr sz="2800" spc="-65" dirty="0">
                <a:latin typeface="Arial MT"/>
                <a:cs typeface="Arial MT"/>
              </a:rPr>
              <a:t> </a:t>
            </a:r>
            <a:r>
              <a:rPr sz="2800" spc="-10" dirty="0">
                <a:latin typeface="Arial MT"/>
                <a:cs typeface="Arial MT"/>
              </a:rPr>
              <a:t>direction</a:t>
            </a:r>
            <a:endParaRPr sz="2800" dirty="0">
              <a:latin typeface="Arial MT"/>
              <a:cs typeface="Arial MT"/>
            </a:endParaRPr>
          </a:p>
          <a:p>
            <a:pPr marL="704215" lvl="1" indent="-347345">
              <a:lnSpc>
                <a:spcPct val="100000"/>
              </a:lnSpc>
              <a:spcBef>
                <a:spcPts val="670"/>
              </a:spcBef>
              <a:buClr>
                <a:srgbClr val="669999"/>
              </a:buClr>
              <a:buSzPct val="69642"/>
              <a:buFont typeface="Wingdings"/>
              <a:buChar char=""/>
              <a:tabLst>
                <a:tab pos="704215" algn="l"/>
              </a:tabLst>
            </a:pPr>
            <a:r>
              <a:rPr sz="2800" dirty="0">
                <a:latin typeface="Arial MT"/>
                <a:cs typeface="Arial MT"/>
              </a:rPr>
              <a:t>call</a:t>
            </a:r>
            <a:r>
              <a:rPr sz="2800" spc="-40" dirty="0">
                <a:latin typeface="Arial MT"/>
                <a:cs typeface="Arial MT"/>
              </a:rPr>
              <a:t> </a:t>
            </a:r>
            <a:r>
              <a:rPr sz="2800" dirty="0">
                <a:latin typeface="Arial MT"/>
                <a:cs typeface="Arial MT"/>
              </a:rPr>
              <a:t>safety</a:t>
            </a:r>
            <a:r>
              <a:rPr sz="2800" spc="-50" dirty="0">
                <a:latin typeface="Arial MT"/>
                <a:cs typeface="Arial MT"/>
              </a:rPr>
              <a:t> </a:t>
            </a:r>
            <a:r>
              <a:rPr sz="2800" dirty="0">
                <a:latin typeface="Arial MT"/>
                <a:cs typeface="Arial MT"/>
              </a:rPr>
              <a:t>&amp;</a:t>
            </a:r>
            <a:r>
              <a:rPr sz="2800" spc="-40" dirty="0">
                <a:latin typeface="Arial MT"/>
                <a:cs typeface="Arial MT"/>
              </a:rPr>
              <a:t> </a:t>
            </a:r>
            <a:r>
              <a:rPr sz="2800" dirty="0">
                <a:latin typeface="Arial MT"/>
                <a:cs typeface="Arial MT"/>
              </a:rPr>
              <a:t>PI,</a:t>
            </a:r>
            <a:r>
              <a:rPr sz="2800" spc="-50" dirty="0">
                <a:latin typeface="Arial MT"/>
                <a:cs typeface="Arial MT"/>
              </a:rPr>
              <a:t> </a:t>
            </a:r>
            <a:r>
              <a:rPr sz="2800" dirty="0">
                <a:latin typeface="Arial MT"/>
                <a:cs typeface="Arial MT"/>
              </a:rPr>
              <a:t>notify</a:t>
            </a:r>
            <a:r>
              <a:rPr sz="2800" spc="-40" dirty="0">
                <a:latin typeface="Arial MT"/>
                <a:cs typeface="Arial MT"/>
              </a:rPr>
              <a:t> </a:t>
            </a:r>
            <a:r>
              <a:rPr sz="2800" dirty="0">
                <a:latin typeface="Arial MT"/>
                <a:cs typeface="Arial MT"/>
              </a:rPr>
              <a:t>Health</a:t>
            </a:r>
            <a:r>
              <a:rPr sz="2800" spc="-35" dirty="0">
                <a:latin typeface="Arial MT"/>
                <a:cs typeface="Arial MT"/>
              </a:rPr>
              <a:t> </a:t>
            </a:r>
            <a:r>
              <a:rPr sz="2800" spc="-10" dirty="0">
                <a:latin typeface="Arial MT"/>
                <a:cs typeface="Arial MT"/>
              </a:rPr>
              <a:t>Services</a:t>
            </a:r>
            <a:endParaRPr sz="2800" dirty="0">
              <a:latin typeface="Arial MT"/>
              <a:cs typeface="Arial MT"/>
            </a:endParaRPr>
          </a:p>
          <a:p>
            <a:pPr marL="704215" lvl="1" indent="-347345">
              <a:lnSpc>
                <a:spcPct val="100000"/>
              </a:lnSpc>
              <a:spcBef>
                <a:spcPts val="675"/>
              </a:spcBef>
              <a:buClr>
                <a:srgbClr val="669999"/>
              </a:buClr>
              <a:buSzPct val="69642"/>
              <a:buFont typeface="Wingdings"/>
              <a:buChar char=""/>
              <a:tabLst>
                <a:tab pos="704215" algn="l"/>
              </a:tabLst>
            </a:pPr>
            <a:r>
              <a:rPr sz="2800" dirty="0">
                <a:latin typeface="Arial MT"/>
                <a:cs typeface="Arial MT"/>
              </a:rPr>
              <a:t>lab</a:t>
            </a:r>
            <a:r>
              <a:rPr sz="2800" spc="-70" dirty="0">
                <a:latin typeface="Arial MT"/>
                <a:cs typeface="Arial MT"/>
              </a:rPr>
              <a:t> </a:t>
            </a:r>
            <a:r>
              <a:rPr sz="2800" dirty="0">
                <a:latin typeface="Arial MT"/>
                <a:cs typeface="Arial MT"/>
              </a:rPr>
              <a:t>remains</a:t>
            </a:r>
            <a:r>
              <a:rPr sz="2800" spc="-55" dirty="0">
                <a:latin typeface="Arial MT"/>
                <a:cs typeface="Arial MT"/>
              </a:rPr>
              <a:t> </a:t>
            </a:r>
            <a:r>
              <a:rPr sz="2800" dirty="0">
                <a:latin typeface="Arial MT"/>
                <a:cs typeface="Arial MT"/>
              </a:rPr>
              <a:t>closed</a:t>
            </a:r>
            <a:r>
              <a:rPr sz="2800" spc="-70" dirty="0">
                <a:latin typeface="Arial MT"/>
                <a:cs typeface="Arial MT"/>
              </a:rPr>
              <a:t> </a:t>
            </a:r>
            <a:r>
              <a:rPr sz="2800" dirty="0">
                <a:latin typeface="Arial MT"/>
                <a:cs typeface="Arial MT"/>
              </a:rPr>
              <a:t>until</a:t>
            </a:r>
            <a:r>
              <a:rPr sz="2800" spc="-65" dirty="0">
                <a:latin typeface="Arial MT"/>
                <a:cs typeface="Arial MT"/>
              </a:rPr>
              <a:t> </a:t>
            </a:r>
            <a:r>
              <a:rPr sz="2800" dirty="0">
                <a:latin typeface="Arial MT"/>
                <a:cs typeface="Arial MT"/>
              </a:rPr>
              <a:t>cleared</a:t>
            </a:r>
            <a:r>
              <a:rPr sz="2800" spc="-65" dirty="0">
                <a:latin typeface="Arial MT"/>
                <a:cs typeface="Arial MT"/>
              </a:rPr>
              <a:t> </a:t>
            </a:r>
            <a:r>
              <a:rPr sz="2800" dirty="0">
                <a:latin typeface="Arial MT"/>
                <a:cs typeface="Arial MT"/>
              </a:rPr>
              <a:t>by</a:t>
            </a:r>
            <a:r>
              <a:rPr sz="2800" spc="-70" dirty="0">
                <a:latin typeface="Arial MT"/>
                <a:cs typeface="Arial MT"/>
              </a:rPr>
              <a:t> </a:t>
            </a:r>
            <a:r>
              <a:rPr sz="2800" spc="-10" dirty="0">
                <a:latin typeface="Arial MT"/>
                <a:cs typeface="Arial MT"/>
              </a:rPr>
              <a:t>Safety</a:t>
            </a:r>
            <a:endParaRPr sz="2800" dirty="0">
              <a:latin typeface="Arial MT"/>
              <a:cs typeface="Arial MT"/>
            </a:endParaRPr>
          </a:p>
        </p:txBody>
      </p:sp>
      <p:grpSp>
        <p:nvGrpSpPr>
          <p:cNvPr id="4" name="object 4"/>
          <p:cNvGrpSpPr/>
          <p:nvPr/>
        </p:nvGrpSpPr>
        <p:grpSpPr>
          <a:xfrm>
            <a:off x="8737854" y="73914"/>
            <a:ext cx="3429000" cy="5790565"/>
            <a:chOff x="8737854" y="73914"/>
            <a:chExt cx="3429000" cy="5790565"/>
          </a:xfrm>
        </p:grpSpPr>
        <p:sp>
          <p:nvSpPr>
            <p:cNvPr id="5" name="object 5"/>
            <p:cNvSpPr/>
            <p:nvPr/>
          </p:nvSpPr>
          <p:spPr>
            <a:xfrm>
              <a:off x="10617327" y="152781"/>
              <a:ext cx="0" cy="1524000"/>
            </a:xfrm>
            <a:custGeom>
              <a:avLst/>
              <a:gdLst/>
              <a:ahLst/>
              <a:cxnLst/>
              <a:rect l="l" t="t" r="r" b="b"/>
              <a:pathLst>
                <a:path h="1524000">
                  <a:moveTo>
                    <a:pt x="0" y="0"/>
                  </a:moveTo>
                  <a:lnTo>
                    <a:pt x="0" y="1524000"/>
                  </a:lnTo>
                </a:path>
              </a:pathLst>
            </a:custGeom>
            <a:ln w="9525">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871454" y="152400"/>
              <a:ext cx="160020" cy="119634"/>
            </a:xfrm>
            <a:prstGeom prst="rect">
              <a:avLst/>
            </a:prstGeom>
          </p:spPr>
        </p:pic>
        <p:pic>
          <p:nvPicPr>
            <p:cNvPr id="7" name="object 7"/>
            <p:cNvPicPr/>
            <p:nvPr/>
          </p:nvPicPr>
          <p:blipFill>
            <a:blip r:embed="rId3" cstate="print"/>
            <a:stretch>
              <a:fillRect/>
            </a:stretch>
          </p:blipFill>
          <p:spPr>
            <a:xfrm>
              <a:off x="11095482" y="152400"/>
              <a:ext cx="157733" cy="119634"/>
            </a:xfrm>
            <a:prstGeom prst="rect">
              <a:avLst/>
            </a:prstGeom>
          </p:spPr>
        </p:pic>
        <p:pic>
          <p:nvPicPr>
            <p:cNvPr id="8" name="object 8"/>
            <p:cNvPicPr/>
            <p:nvPr/>
          </p:nvPicPr>
          <p:blipFill>
            <a:blip r:embed="rId4" cstate="print"/>
            <a:stretch>
              <a:fillRect/>
            </a:stretch>
          </p:blipFill>
          <p:spPr>
            <a:xfrm>
              <a:off x="11319510" y="152400"/>
              <a:ext cx="151638" cy="119634"/>
            </a:xfrm>
            <a:prstGeom prst="rect">
              <a:avLst/>
            </a:prstGeom>
          </p:spPr>
        </p:pic>
        <p:pic>
          <p:nvPicPr>
            <p:cNvPr id="9" name="object 9"/>
            <p:cNvPicPr/>
            <p:nvPr/>
          </p:nvPicPr>
          <p:blipFill>
            <a:blip r:embed="rId5" cstate="print"/>
            <a:stretch>
              <a:fillRect/>
            </a:stretch>
          </p:blipFill>
          <p:spPr>
            <a:xfrm>
              <a:off x="10871454" y="320040"/>
              <a:ext cx="160020" cy="115823"/>
            </a:xfrm>
            <a:prstGeom prst="rect">
              <a:avLst/>
            </a:prstGeom>
          </p:spPr>
        </p:pic>
        <p:pic>
          <p:nvPicPr>
            <p:cNvPr id="10" name="object 10"/>
            <p:cNvPicPr/>
            <p:nvPr/>
          </p:nvPicPr>
          <p:blipFill>
            <a:blip r:embed="rId5" cstate="print"/>
            <a:stretch>
              <a:fillRect/>
            </a:stretch>
          </p:blipFill>
          <p:spPr>
            <a:xfrm>
              <a:off x="11095482" y="320040"/>
              <a:ext cx="157733" cy="115823"/>
            </a:xfrm>
            <a:prstGeom prst="rect">
              <a:avLst/>
            </a:prstGeom>
          </p:spPr>
        </p:pic>
        <p:pic>
          <p:nvPicPr>
            <p:cNvPr id="11" name="object 11"/>
            <p:cNvPicPr/>
            <p:nvPr/>
          </p:nvPicPr>
          <p:blipFill>
            <a:blip r:embed="rId6" cstate="print"/>
            <a:stretch>
              <a:fillRect/>
            </a:stretch>
          </p:blipFill>
          <p:spPr>
            <a:xfrm>
              <a:off x="11319510" y="320040"/>
              <a:ext cx="151638" cy="115823"/>
            </a:xfrm>
            <a:prstGeom prst="rect">
              <a:avLst/>
            </a:prstGeom>
          </p:spPr>
        </p:pic>
        <p:pic>
          <p:nvPicPr>
            <p:cNvPr id="12" name="object 12"/>
            <p:cNvPicPr/>
            <p:nvPr/>
          </p:nvPicPr>
          <p:blipFill>
            <a:blip r:embed="rId7" cstate="print"/>
            <a:stretch>
              <a:fillRect/>
            </a:stretch>
          </p:blipFill>
          <p:spPr>
            <a:xfrm>
              <a:off x="11543538" y="320040"/>
              <a:ext cx="145542" cy="115823"/>
            </a:xfrm>
            <a:prstGeom prst="rect">
              <a:avLst/>
            </a:prstGeom>
          </p:spPr>
        </p:pic>
        <p:pic>
          <p:nvPicPr>
            <p:cNvPr id="13" name="object 13"/>
            <p:cNvPicPr/>
            <p:nvPr/>
          </p:nvPicPr>
          <p:blipFill>
            <a:blip r:embed="rId8" cstate="print"/>
            <a:stretch>
              <a:fillRect/>
            </a:stretch>
          </p:blipFill>
          <p:spPr>
            <a:xfrm>
              <a:off x="10871454" y="488441"/>
              <a:ext cx="160020" cy="108966"/>
            </a:xfrm>
            <a:prstGeom prst="rect">
              <a:avLst/>
            </a:prstGeom>
          </p:spPr>
        </p:pic>
        <p:pic>
          <p:nvPicPr>
            <p:cNvPr id="14" name="object 14"/>
            <p:cNvPicPr/>
            <p:nvPr/>
          </p:nvPicPr>
          <p:blipFill>
            <a:blip r:embed="rId8" cstate="print"/>
            <a:stretch>
              <a:fillRect/>
            </a:stretch>
          </p:blipFill>
          <p:spPr>
            <a:xfrm>
              <a:off x="11095482" y="488441"/>
              <a:ext cx="157733" cy="108966"/>
            </a:xfrm>
            <a:prstGeom prst="rect">
              <a:avLst/>
            </a:prstGeom>
          </p:spPr>
        </p:pic>
        <p:pic>
          <p:nvPicPr>
            <p:cNvPr id="15" name="object 15"/>
            <p:cNvPicPr/>
            <p:nvPr/>
          </p:nvPicPr>
          <p:blipFill>
            <a:blip r:embed="rId9" cstate="print"/>
            <a:stretch>
              <a:fillRect/>
            </a:stretch>
          </p:blipFill>
          <p:spPr>
            <a:xfrm>
              <a:off x="11319510" y="488441"/>
              <a:ext cx="151638" cy="108966"/>
            </a:xfrm>
            <a:prstGeom prst="rect">
              <a:avLst/>
            </a:prstGeom>
          </p:spPr>
        </p:pic>
        <p:pic>
          <p:nvPicPr>
            <p:cNvPr id="16" name="object 16"/>
            <p:cNvPicPr/>
            <p:nvPr/>
          </p:nvPicPr>
          <p:blipFill>
            <a:blip r:embed="rId10" cstate="print"/>
            <a:stretch>
              <a:fillRect/>
            </a:stretch>
          </p:blipFill>
          <p:spPr>
            <a:xfrm>
              <a:off x="11543538" y="488441"/>
              <a:ext cx="145542" cy="108966"/>
            </a:xfrm>
            <a:prstGeom prst="rect">
              <a:avLst/>
            </a:prstGeom>
          </p:spPr>
        </p:pic>
        <p:pic>
          <p:nvPicPr>
            <p:cNvPr id="17" name="object 17"/>
            <p:cNvPicPr/>
            <p:nvPr/>
          </p:nvPicPr>
          <p:blipFill>
            <a:blip r:embed="rId11" cstate="print"/>
            <a:stretch>
              <a:fillRect/>
            </a:stretch>
          </p:blipFill>
          <p:spPr>
            <a:xfrm>
              <a:off x="11767566" y="488441"/>
              <a:ext cx="160020" cy="108966"/>
            </a:xfrm>
            <a:prstGeom prst="rect">
              <a:avLst/>
            </a:prstGeom>
          </p:spPr>
        </p:pic>
        <p:pic>
          <p:nvPicPr>
            <p:cNvPr id="18" name="object 18"/>
            <p:cNvPicPr/>
            <p:nvPr/>
          </p:nvPicPr>
          <p:blipFill>
            <a:blip r:embed="rId12" cstate="print"/>
            <a:stretch>
              <a:fillRect/>
            </a:stretch>
          </p:blipFill>
          <p:spPr>
            <a:xfrm>
              <a:off x="11095482" y="656081"/>
              <a:ext cx="157733" cy="120396"/>
            </a:xfrm>
            <a:prstGeom prst="rect">
              <a:avLst/>
            </a:prstGeom>
          </p:spPr>
        </p:pic>
        <p:pic>
          <p:nvPicPr>
            <p:cNvPr id="19" name="object 19"/>
            <p:cNvPicPr/>
            <p:nvPr/>
          </p:nvPicPr>
          <p:blipFill>
            <a:blip r:embed="rId13" cstate="print"/>
            <a:stretch>
              <a:fillRect/>
            </a:stretch>
          </p:blipFill>
          <p:spPr>
            <a:xfrm>
              <a:off x="10871454" y="656081"/>
              <a:ext cx="160020" cy="120396"/>
            </a:xfrm>
            <a:prstGeom prst="rect">
              <a:avLst/>
            </a:prstGeom>
          </p:spPr>
        </p:pic>
        <p:pic>
          <p:nvPicPr>
            <p:cNvPr id="20" name="object 20"/>
            <p:cNvPicPr/>
            <p:nvPr/>
          </p:nvPicPr>
          <p:blipFill>
            <a:blip r:embed="rId14" cstate="print"/>
            <a:stretch>
              <a:fillRect/>
            </a:stretch>
          </p:blipFill>
          <p:spPr>
            <a:xfrm>
              <a:off x="11319510" y="656081"/>
              <a:ext cx="151638" cy="120396"/>
            </a:xfrm>
            <a:prstGeom prst="rect">
              <a:avLst/>
            </a:prstGeom>
          </p:spPr>
        </p:pic>
        <p:pic>
          <p:nvPicPr>
            <p:cNvPr id="21" name="object 21"/>
            <p:cNvPicPr/>
            <p:nvPr/>
          </p:nvPicPr>
          <p:blipFill>
            <a:blip r:embed="rId15" cstate="print"/>
            <a:stretch>
              <a:fillRect/>
            </a:stretch>
          </p:blipFill>
          <p:spPr>
            <a:xfrm>
              <a:off x="11543538" y="656081"/>
              <a:ext cx="145542" cy="120396"/>
            </a:xfrm>
            <a:prstGeom prst="rect">
              <a:avLst/>
            </a:prstGeom>
          </p:spPr>
        </p:pic>
        <p:pic>
          <p:nvPicPr>
            <p:cNvPr id="22" name="object 22"/>
            <p:cNvPicPr/>
            <p:nvPr/>
          </p:nvPicPr>
          <p:blipFill>
            <a:blip r:embed="rId12" cstate="print"/>
            <a:stretch>
              <a:fillRect/>
            </a:stretch>
          </p:blipFill>
          <p:spPr>
            <a:xfrm>
              <a:off x="10871454" y="823722"/>
              <a:ext cx="160020" cy="120396"/>
            </a:xfrm>
            <a:prstGeom prst="rect">
              <a:avLst/>
            </a:prstGeom>
          </p:spPr>
        </p:pic>
        <p:pic>
          <p:nvPicPr>
            <p:cNvPr id="23" name="object 23"/>
            <p:cNvPicPr/>
            <p:nvPr/>
          </p:nvPicPr>
          <p:blipFill>
            <a:blip r:embed="rId12" cstate="print"/>
            <a:stretch>
              <a:fillRect/>
            </a:stretch>
          </p:blipFill>
          <p:spPr>
            <a:xfrm>
              <a:off x="11095482" y="823722"/>
              <a:ext cx="157733" cy="120396"/>
            </a:xfrm>
            <a:prstGeom prst="rect">
              <a:avLst/>
            </a:prstGeom>
          </p:spPr>
        </p:pic>
        <p:pic>
          <p:nvPicPr>
            <p:cNvPr id="24" name="object 24"/>
            <p:cNvPicPr/>
            <p:nvPr/>
          </p:nvPicPr>
          <p:blipFill>
            <a:blip r:embed="rId16" cstate="print"/>
            <a:stretch>
              <a:fillRect/>
            </a:stretch>
          </p:blipFill>
          <p:spPr>
            <a:xfrm>
              <a:off x="11319510" y="823722"/>
              <a:ext cx="151638" cy="120396"/>
            </a:xfrm>
            <a:prstGeom prst="rect">
              <a:avLst/>
            </a:prstGeom>
          </p:spPr>
        </p:pic>
        <p:pic>
          <p:nvPicPr>
            <p:cNvPr id="25" name="object 25"/>
            <p:cNvPicPr/>
            <p:nvPr/>
          </p:nvPicPr>
          <p:blipFill>
            <a:blip r:embed="rId15" cstate="print"/>
            <a:stretch>
              <a:fillRect/>
            </a:stretch>
          </p:blipFill>
          <p:spPr>
            <a:xfrm>
              <a:off x="11543538" y="823722"/>
              <a:ext cx="145542" cy="120396"/>
            </a:xfrm>
            <a:prstGeom prst="rect">
              <a:avLst/>
            </a:prstGeom>
          </p:spPr>
        </p:pic>
        <p:pic>
          <p:nvPicPr>
            <p:cNvPr id="26" name="object 26"/>
            <p:cNvPicPr/>
            <p:nvPr/>
          </p:nvPicPr>
          <p:blipFill>
            <a:blip r:embed="rId17" cstate="print"/>
            <a:stretch>
              <a:fillRect/>
            </a:stretch>
          </p:blipFill>
          <p:spPr>
            <a:xfrm>
              <a:off x="11767566" y="823722"/>
              <a:ext cx="160020" cy="120396"/>
            </a:xfrm>
            <a:prstGeom prst="rect">
              <a:avLst/>
            </a:prstGeom>
          </p:spPr>
        </p:pic>
        <p:pic>
          <p:nvPicPr>
            <p:cNvPr id="27" name="object 27"/>
            <p:cNvPicPr/>
            <p:nvPr/>
          </p:nvPicPr>
          <p:blipFill>
            <a:blip r:embed="rId12" cstate="print"/>
            <a:stretch>
              <a:fillRect/>
            </a:stretch>
          </p:blipFill>
          <p:spPr>
            <a:xfrm>
              <a:off x="10871454" y="992124"/>
              <a:ext cx="160020" cy="118109"/>
            </a:xfrm>
            <a:prstGeom prst="rect">
              <a:avLst/>
            </a:prstGeom>
          </p:spPr>
        </p:pic>
        <p:pic>
          <p:nvPicPr>
            <p:cNvPr id="28" name="object 28"/>
            <p:cNvPicPr/>
            <p:nvPr/>
          </p:nvPicPr>
          <p:blipFill>
            <a:blip r:embed="rId18" cstate="print"/>
            <a:stretch>
              <a:fillRect/>
            </a:stretch>
          </p:blipFill>
          <p:spPr>
            <a:xfrm>
              <a:off x="11095482" y="992124"/>
              <a:ext cx="157733" cy="118109"/>
            </a:xfrm>
            <a:prstGeom prst="rect">
              <a:avLst/>
            </a:prstGeom>
          </p:spPr>
        </p:pic>
        <p:pic>
          <p:nvPicPr>
            <p:cNvPr id="29" name="object 29"/>
            <p:cNvPicPr/>
            <p:nvPr/>
          </p:nvPicPr>
          <p:blipFill>
            <a:blip r:embed="rId16" cstate="print"/>
            <a:stretch>
              <a:fillRect/>
            </a:stretch>
          </p:blipFill>
          <p:spPr>
            <a:xfrm>
              <a:off x="11319510" y="992124"/>
              <a:ext cx="151638" cy="118109"/>
            </a:xfrm>
            <a:prstGeom prst="rect">
              <a:avLst/>
            </a:prstGeom>
          </p:spPr>
        </p:pic>
        <p:pic>
          <p:nvPicPr>
            <p:cNvPr id="30" name="object 30"/>
            <p:cNvPicPr/>
            <p:nvPr/>
          </p:nvPicPr>
          <p:blipFill>
            <a:blip r:embed="rId19" cstate="print"/>
            <a:stretch>
              <a:fillRect/>
            </a:stretch>
          </p:blipFill>
          <p:spPr>
            <a:xfrm>
              <a:off x="10871454" y="1159763"/>
              <a:ext cx="160020" cy="112775"/>
            </a:xfrm>
            <a:prstGeom prst="rect">
              <a:avLst/>
            </a:prstGeom>
          </p:spPr>
        </p:pic>
        <p:pic>
          <p:nvPicPr>
            <p:cNvPr id="31" name="object 31"/>
            <p:cNvPicPr/>
            <p:nvPr/>
          </p:nvPicPr>
          <p:blipFill>
            <a:blip r:embed="rId20" cstate="print"/>
            <a:stretch>
              <a:fillRect/>
            </a:stretch>
          </p:blipFill>
          <p:spPr>
            <a:xfrm>
              <a:off x="11543538" y="992124"/>
              <a:ext cx="145542" cy="118109"/>
            </a:xfrm>
            <a:prstGeom prst="rect">
              <a:avLst/>
            </a:prstGeom>
          </p:spPr>
        </p:pic>
        <p:pic>
          <p:nvPicPr>
            <p:cNvPr id="32" name="object 32"/>
            <p:cNvPicPr/>
            <p:nvPr/>
          </p:nvPicPr>
          <p:blipFill>
            <a:blip r:embed="rId19" cstate="print"/>
            <a:stretch>
              <a:fillRect/>
            </a:stretch>
          </p:blipFill>
          <p:spPr>
            <a:xfrm>
              <a:off x="11095482" y="1159763"/>
              <a:ext cx="157733" cy="112775"/>
            </a:xfrm>
            <a:prstGeom prst="rect">
              <a:avLst/>
            </a:prstGeom>
          </p:spPr>
        </p:pic>
        <p:pic>
          <p:nvPicPr>
            <p:cNvPr id="33" name="object 33"/>
            <p:cNvPicPr/>
            <p:nvPr/>
          </p:nvPicPr>
          <p:blipFill>
            <a:blip r:embed="rId21" cstate="print"/>
            <a:stretch>
              <a:fillRect/>
            </a:stretch>
          </p:blipFill>
          <p:spPr>
            <a:xfrm>
              <a:off x="11319510" y="1159763"/>
              <a:ext cx="151638" cy="112775"/>
            </a:xfrm>
            <a:prstGeom prst="rect">
              <a:avLst/>
            </a:prstGeom>
          </p:spPr>
        </p:pic>
        <p:pic>
          <p:nvPicPr>
            <p:cNvPr id="34" name="object 34"/>
            <p:cNvPicPr/>
            <p:nvPr/>
          </p:nvPicPr>
          <p:blipFill>
            <a:blip r:embed="rId22" cstate="print"/>
            <a:stretch>
              <a:fillRect/>
            </a:stretch>
          </p:blipFill>
          <p:spPr>
            <a:xfrm>
              <a:off x="11095482" y="1328166"/>
              <a:ext cx="157733" cy="119633"/>
            </a:xfrm>
            <a:prstGeom prst="rect">
              <a:avLst/>
            </a:prstGeom>
          </p:spPr>
        </p:pic>
        <p:pic>
          <p:nvPicPr>
            <p:cNvPr id="35" name="object 35"/>
            <p:cNvPicPr/>
            <p:nvPr/>
          </p:nvPicPr>
          <p:blipFill>
            <a:blip r:embed="rId23" cstate="print"/>
            <a:stretch>
              <a:fillRect/>
            </a:stretch>
          </p:blipFill>
          <p:spPr>
            <a:xfrm>
              <a:off x="11543538" y="1159763"/>
              <a:ext cx="145542" cy="112775"/>
            </a:xfrm>
            <a:prstGeom prst="rect">
              <a:avLst/>
            </a:prstGeom>
          </p:spPr>
        </p:pic>
        <p:pic>
          <p:nvPicPr>
            <p:cNvPr id="36" name="object 36"/>
            <p:cNvPicPr/>
            <p:nvPr/>
          </p:nvPicPr>
          <p:blipFill>
            <a:blip r:embed="rId24" cstate="print"/>
            <a:stretch>
              <a:fillRect/>
            </a:stretch>
          </p:blipFill>
          <p:spPr>
            <a:xfrm>
              <a:off x="11543538" y="1328166"/>
              <a:ext cx="145542" cy="119633"/>
            </a:xfrm>
            <a:prstGeom prst="rect">
              <a:avLst/>
            </a:prstGeom>
          </p:spPr>
        </p:pic>
        <p:pic>
          <p:nvPicPr>
            <p:cNvPr id="37" name="object 37"/>
            <p:cNvPicPr/>
            <p:nvPr/>
          </p:nvPicPr>
          <p:blipFill>
            <a:blip r:embed="rId25" cstate="print"/>
            <a:stretch>
              <a:fillRect/>
            </a:stretch>
          </p:blipFill>
          <p:spPr>
            <a:xfrm>
              <a:off x="8737854" y="73914"/>
              <a:ext cx="3429000" cy="5790437"/>
            </a:xfrm>
            <a:prstGeom prst="rect">
              <a:avLst/>
            </a:prstGeom>
          </p:spPr>
        </p:pic>
      </p:grpSp>
      <p:sp>
        <p:nvSpPr>
          <p:cNvPr id="38" name="object 38"/>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410" y="129780"/>
            <a:ext cx="1764030" cy="193040"/>
          </a:xfrm>
          <a:prstGeom prst="rect">
            <a:avLst/>
          </a:prstGeom>
        </p:spPr>
        <p:txBody>
          <a:bodyPr vert="horz" wrap="square" lIns="0" tIns="12065" rIns="0" bIns="0" rtlCol="0">
            <a:spAutoFit/>
          </a:bodyPr>
          <a:lstStyle/>
          <a:p>
            <a:pPr marL="12700">
              <a:lnSpc>
                <a:spcPct val="100000"/>
              </a:lnSpc>
              <a:spcBef>
                <a:spcPts val="95"/>
              </a:spcBef>
            </a:pPr>
            <a:r>
              <a:rPr sz="1100" dirty="0">
                <a:solidFill>
                  <a:srgbClr val="FFFFFF"/>
                </a:solidFill>
                <a:latin typeface="Calibri"/>
                <a:cs typeface="Calibri"/>
              </a:rPr>
              <a:t>Division</a:t>
            </a:r>
            <a:r>
              <a:rPr sz="1100" spc="-30" dirty="0">
                <a:solidFill>
                  <a:srgbClr val="FFFFFF"/>
                </a:solidFill>
                <a:latin typeface="Calibri"/>
                <a:cs typeface="Calibri"/>
              </a:rPr>
              <a:t> </a:t>
            </a:r>
            <a:r>
              <a:rPr sz="1100" dirty="0">
                <a:solidFill>
                  <a:srgbClr val="FFFFFF"/>
                </a:solidFill>
                <a:latin typeface="Calibri"/>
                <a:cs typeface="Calibri"/>
              </a:rPr>
              <a:t>of</a:t>
            </a:r>
            <a:r>
              <a:rPr sz="1100" spc="-35" dirty="0">
                <a:solidFill>
                  <a:srgbClr val="FFFFFF"/>
                </a:solidFill>
                <a:latin typeface="Calibri"/>
                <a:cs typeface="Calibri"/>
              </a:rPr>
              <a:t> </a:t>
            </a:r>
            <a:r>
              <a:rPr sz="1100" dirty="0">
                <a:solidFill>
                  <a:srgbClr val="FFFFFF"/>
                </a:solidFill>
                <a:latin typeface="Calibri"/>
                <a:cs typeface="Calibri"/>
              </a:rPr>
              <a:t>Laboratory</a:t>
            </a:r>
            <a:r>
              <a:rPr sz="1100" spc="-30" dirty="0">
                <a:solidFill>
                  <a:srgbClr val="FFFFFF"/>
                </a:solidFill>
                <a:latin typeface="Calibri"/>
                <a:cs typeface="Calibri"/>
              </a:rPr>
              <a:t> </a:t>
            </a:r>
            <a:r>
              <a:rPr sz="1100" spc="-10" dirty="0">
                <a:solidFill>
                  <a:srgbClr val="FFFFFF"/>
                </a:solidFill>
                <a:latin typeface="Calibri"/>
                <a:cs typeface="Calibri"/>
              </a:rPr>
              <a:t>Systems</a:t>
            </a:r>
            <a:endParaRPr sz="1100">
              <a:latin typeface="Calibri"/>
              <a:cs typeface="Calibri"/>
            </a:endParaRPr>
          </a:p>
        </p:txBody>
      </p:sp>
      <p:sp>
        <p:nvSpPr>
          <p:cNvPr id="18" name="object 18"/>
          <p:cNvSpPr txBox="1">
            <a:spLocks noGrp="1"/>
          </p:cNvSpPr>
          <p:nvPr>
            <p:ph type="title"/>
          </p:nvPr>
        </p:nvSpPr>
        <p:spPr>
          <a:xfrm>
            <a:off x="152400" y="723286"/>
            <a:ext cx="9158827" cy="474489"/>
          </a:xfrm>
          <a:prstGeom prst="rect">
            <a:avLst/>
          </a:prstGeom>
        </p:spPr>
        <p:txBody>
          <a:bodyPr vert="horz" wrap="square" lIns="0" tIns="12700" rIns="0" bIns="0" rtlCol="0">
            <a:spAutoFit/>
          </a:bodyPr>
          <a:lstStyle/>
          <a:p>
            <a:pPr marL="12700" marR="5080" indent="1448435">
              <a:lnSpc>
                <a:spcPct val="100000"/>
              </a:lnSpc>
              <a:spcBef>
                <a:spcPts val="100"/>
              </a:spcBef>
            </a:pPr>
            <a:r>
              <a:rPr sz="3000" b="1" spc="-10" dirty="0">
                <a:solidFill>
                  <a:srgbClr val="033952"/>
                </a:solidFill>
                <a:latin typeface="Calibri"/>
                <a:cs typeface="Calibri"/>
              </a:rPr>
              <a:t>“Operations:</a:t>
            </a:r>
            <a:r>
              <a:rPr sz="3000" b="1" spc="-105" dirty="0">
                <a:solidFill>
                  <a:srgbClr val="033952"/>
                </a:solidFill>
                <a:latin typeface="Calibri"/>
                <a:cs typeface="Calibri"/>
              </a:rPr>
              <a:t> </a:t>
            </a:r>
            <a:r>
              <a:rPr sz="3000" b="1" dirty="0">
                <a:solidFill>
                  <a:srgbClr val="033952"/>
                </a:solidFill>
                <a:latin typeface="Calibri"/>
                <a:cs typeface="Calibri"/>
              </a:rPr>
              <a:t>Planning</a:t>
            </a:r>
            <a:r>
              <a:rPr sz="3000" b="1" spc="-85" dirty="0">
                <a:solidFill>
                  <a:srgbClr val="033952"/>
                </a:solidFill>
                <a:latin typeface="Calibri"/>
                <a:cs typeface="Calibri"/>
              </a:rPr>
              <a:t> </a:t>
            </a:r>
            <a:r>
              <a:rPr sz="3000" b="1" dirty="0">
                <a:solidFill>
                  <a:srgbClr val="033952"/>
                </a:solidFill>
                <a:latin typeface="Calibri"/>
                <a:cs typeface="Calibri"/>
              </a:rPr>
              <a:t>and</a:t>
            </a:r>
            <a:r>
              <a:rPr sz="3000" b="1" spc="-95" dirty="0">
                <a:solidFill>
                  <a:srgbClr val="033952"/>
                </a:solidFill>
                <a:latin typeface="Calibri"/>
                <a:cs typeface="Calibri"/>
              </a:rPr>
              <a:t> </a:t>
            </a:r>
            <a:r>
              <a:rPr sz="3000" b="1" dirty="0">
                <a:solidFill>
                  <a:srgbClr val="033952"/>
                </a:solidFill>
                <a:latin typeface="Calibri"/>
                <a:cs typeface="Calibri"/>
              </a:rPr>
              <a:t>Maintaining</a:t>
            </a:r>
            <a:r>
              <a:rPr sz="3000" b="1" spc="-100" dirty="0">
                <a:solidFill>
                  <a:srgbClr val="033952"/>
                </a:solidFill>
                <a:latin typeface="Calibri"/>
                <a:cs typeface="Calibri"/>
              </a:rPr>
              <a:t> </a:t>
            </a:r>
            <a:r>
              <a:rPr sz="3000" b="1" spc="-50" dirty="0">
                <a:solidFill>
                  <a:srgbClr val="033952"/>
                </a:solidFill>
                <a:latin typeface="Calibri"/>
                <a:cs typeface="Calibri"/>
              </a:rPr>
              <a:t>”</a:t>
            </a:r>
            <a:endParaRPr sz="3000" dirty="0">
              <a:latin typeface="Calibri"/>
              <a:cs typeface="Calibri"/>
            </a:endParaRPr>
          </a:p>
        </p:txBody>
      </p:sp>
      <p:sp>
        <p:nvSpPr>
          <p:cNvPr id="21" name="object 21"/>
          <p:cNvSpPr txBox="1"/>
          <p:nvPr/>
        </p:nvSpPr>
        <p:spPr>
          <a:xfrm>
            <a:off x="388410" y="1814968"/>
            <a:ext cx="11193990" cy="4369786"/>
          </a:xfrm>
          <a:prstGeom prst="rect">
            <a:avLst/>
          </a:prstGeom>
        </p:spPr>
        <p:txBody>
          <a:bodyPr vert="horz" wrap="square" lIns="0" tIns="12065" rIns="0" bIns="0" rtlCol="0">
            <a:spAutoFit/>
          </a:bodyPr>
          <a:lstStyle/>
          <a:p>
            <a:pPr marL="12700" marR="5080">
              <a:lnSpc>
                <a:spcPct val="100000"/>
              </a:lnSpc>
              <a:spcBef>
                <a:spcPts val="95"/>
              </a:spcBef>
            </a:pPr>
            <a:r>
              <a:rPr lang="en-US" sz="3200" dirty="0">
                <a:solidFill>
                  <a:srgbClr val="FF0000"/>
                </a:solidFill>
                <a:latin typeface="Calibri"/>
                <a:cs typeface="Calibri"/>
              </a:rPr>
              <a:t>W</a:t>
            </a:r>
            <a:r>
              <a:rPr sz="3200" dirty="0">
                <a:solidFill>
                  <a:srgbClr val="FF0000"/>
                </a:solidFill>
                <a:latin typeface="Calibri"/>
                <a:cs typeface="Calibri"/>
              </a:rPr>
              <a:t>here</a:t>
            </a:r>
            <a:r>
              <a:rPr sz="3200" spc="-35" dirty="0">
                <a:solidFill>
                  <a:srgbClr val="FF0000"/>
                </a:solidFill>
                <a:latin typeface="Calibri"/>
                <a:cs typeface="Calibri"/>
              </a:rPr>
              <a:t> </a:t>
            </a:r>
            <a:r>
              <a:rPr sz="3200" dirty="0">
                <a:solidFill>
                  <a:srgbClr val="FF0000"/>
                </a:solidFill>
                <a:latin typeface="Calibri"/>
                <a:cs typeface="Calibri"/>
              </a:rPr>
              <a:t>you</a:t>
            </a:r>
            <a:r>
              <a:rPr sz="3200" spc="-55" dirty="0">
                <a:solidFill>
                  <a:srgbClr val="FF0000"/>
                </a:solidFill>
                <a:latin typeface="Calibri"/>
                <a:cs typeface="Calibri"/>
              </a:rPr>
              <a:t> </a:t>
            </a:r>
            <a:r>
              <a:rPr sz="3200" dirty="0">
                <a:solidFill>
                  <a:srgbClr val="FF0000"/>
                </a:solidFill>
                <a:latin typeface="Calibri"/>
                <a:cs typeface="Calibri"/>
              </a:rPr>
              <a:t>are</a:t>
            </a:r>
            <a:r>
              <a:rPr sz="3200" spc="-30" dirty="0">
                <a:solidFill>
                  <a:srgbClr val="FF0000"/>
                </a:solidFill>
                <a:latin typeface="Calibri"/>
                <a:cs typeface="Calibri"/>
              </a:rPr>
              <a:t> </a:t>
            </a:r>
            <a:r>
              <a:rPr sz="3200" dirty="0">
                <a:solidFill>
                  <a:srgbClr val="FF0000"/>
                </a:solidFill>
                <a:latin typeface="Calibri"/>
                <a:cs typeface="Calibri"/>
              </a:rPr>
              <a:t>in</a:t>
            </a:r>
            <a:r>
              <a:rPr sz="3200" spc="-40" dirty="0">
                <a:solidFill>
                  <a:srgbClr val="FF0000"/>
                </a:solidFill>
                <a:latin typeface="Calibri"/>
                <a:cs typeface="Calibri"/>
              </a:rPr>
              <a:t> </a:t>
            </a:r>
            <a:r>
              <a:rPr sz="3200" dirty="0">
                <a:solidFill>
                  <a:srgbClr val="FF0000"/>
                </a:solidFill>
                <a:latin typeface="Calibri"/>
                <a:cs typeface="Calibri"/>
              </a:rPr>
              <a:t>the</a:t>
            </a:r>
            <a:r>
              <a:rPr sz="3200" spc="-35" dirty="0">
                <a:solidFill>
                  <a:srgbClr val="FF0000"/>
                </a:solidFill>
                <a:latin typeface="Calibri"/>
                <a:cs typeface="Calibri"/>
              </a:rPr>
              <a:t> </a:t>
            </a:r>
            <a:r>
              <a:rPr sz="3200" spc="-10" dirty="0">
                <a:solidFill>
                  <a:srgbClr val="FF0000"/>
                </a:solidFill>
                <a:latin typeface="Calibri"/>
                <a:cs typeface="Calibri"/>
              </a:rPr>
              <a:t>implementation</a:t>
            </a:r>
            <a:r>
              <a:rPr sz="3200" spc="-20" dirty="0">
                <a:solidFill>
                  <a:srgbClr val="FF0000"/>
                </a:solidFill>
                <a:latin typeface="Calibri"/>
                <a:cs typeface="Calibri"/>
              </a:rPr>
              <a:t> </a:t>
            </a:r>
            <a:r>
              <a:rPr sz="3200" spc="-25" dirty="0">
                <a:solidFill>
                  <a:srgbClr val="FF0000"/>
                </a:solidFill>
                <a:latin typeface="Calibri"/>
                <a:cs typeface="Calibri"/>
              </a:rPr>
              <a:t>of </a:t>
            </a:r>
            <a:r>
              <a:rPr sz="3200" dirty="0">
                <a:solidFill>
                  <a:srgbClr val="FF0000"/>
                </a:solidFill>
                <a:latin typeface="Calibri"/>
                <a:cs typeface="Calibri"/>
              </a:rPr>
              <a:t>biorisk</a:t>
            </a:r>
            <a:r>
              <a:rPr sz="3200" spc="-40" dirty="0">
                <a:solidFill>
                  <a:srgbClr val="FF0000"/>
                </a:solidFill>
                <a:latin typeface="Calibri"/>
                <a:cs typeface="Calibri"/>
              </a:rPr>
              <a:t> </a:t>
            </a:r>
            <a:r>
              <a:rPr sz="3200" spc="-10" dirty="0">
                <a:solidFill>
                  <a:srgbClr val="FF0000"/>
                </a:solidFill>
                <a:latin typeface="Calibri"/>
                <a:cs typeface="Calibri"/>
              </a:rPr>
              <a:t>management</a:t>
            </a:r>
            <a:r>
              <a:rPr sz="3200" spc="-30" dirty="0">
                <a:solidFill>
                  <a:srgbClr val="FF0000"/>
                </a:solidFill>
                <a:latin typeface="Calibri"/>
                <a:cs typeface="Calibri"/>
              </a:rPr>
              <a:t> </a:t>
            </a:r>
            <a:r>
              <a:rPr sz="3200" dirty="0">
                <a:solidFill>
                  <a:srgbClr val="FF0000"/>
                </a:solidFill>
                <a:latin typeface="Calibri"/>
                <a:cs typeface="Calibri"/>
              </a:rPr>
              <a:t>at</a:t>
            </a:r>
            <a:r>
              <a:rPr sz="3200" spc="-50" dirty="0">
                <a:solidFill>
                  <a:srgbClr val="FF0000"/>
                </a:solidFill>
                <a:latin typeface="Calibri"/>
                <a:cs typeface="Calibri"/>
              </a:rPr>
              <a:t> </a:t>
            </a:r>
            <a:r>
              <a:rPr sz="3200" dirty="0">
                <a:solidFill>
                  <a:srgbClr val="FF0000"/>
                </a:solidFill>
                <a:latin typeface="Calibri"/>
                <a:cs typeface="Calibri"/>
              </a:rPr>
              <a:t>your</a:t>
            </a:r>
            <a:r>
              <a:rPr sz="3200" spc="-60" dirty="0">
                <a:solidFill>
                  <a:srgbClr val="FF0000"/>
                </a:solidFill>
                <a:latin typeface="Calibri"/>
                <a:cs typeface="Calibri"/>
              </a:rPr>
              <a:t> </a:t>
            </a:r>
            <a:r>
              <a:rPr sz="3200" spc="-10" dirty="0">
                <a:solidFill>
                  <a:srgbClr val="FF0000"/>
                </a:solidFill>
                <a:latin typeface="Calibri"/>
                <a:cs typeface="Calibri"/>
              </a:rPr>
              <a:t>institution:</a:t>
            </a:r>
            <a:endParaRPr sz="3200" dirty="0">
              <a:solidFill>
                <a:srgbClr val="FF0000"/>
              </a:solidFill>
              <a:latin typeface="Calibri"/>
              <a:cs typeface="Calibri"/>
            </a:endParaRPr>
          </a:p>
          <a:p>
            <a:pPr marL="355600" indent="-342900">
              <a:lnSpc>
                <a:spcPct val="100000"/>
              </a:lnSpc>
              <a:spcBef>
                <a:spcPts val="690"/>
              </a:spcBef>
              <a:buFont typeface="Wingdings"/>
              <a:buChar char=""/>
              <a:tabLst>
                <a:tab pos="355600" algn="l"/>
              </a:tabLst>
            </a:pPr>
            <a:r>
              <a:rPr sz="3600" dirty="0">
                <a:latin typeface="Calibri"/>
                <a:cs typeface="Calibri"/>
              </a:rPr>
              <a:t>Assessing</a:t>
            </a:r>
            <a:r>
              <a:rPr sz="3600" spc="-25" dirty="0">
                <a:latin typeface="Calibri"/>
                <a:cs typeface="Calibri"/>
              </a:rPr>
              <a:t> </a:t>
            </a:r>
            <a:r>
              <a:rPr sz="3600" dirty="0">
                <a:latin typeface="Calibri"/>
                <a:cs typeface="Calibri"/>
              </a:rPr>
              <a:t>risk</a:t>
            </a:r>
            <a:r>
              <a:rPr sz="3600" spc="-30" dirty="0">
                <a:latin typeface="Calibri"/>
                <a:cs typeface="Calibri"/>
              </a:rPr>
              <a:t> </a:t>
            </a:r>
            <a:r>
              <a:rPr sz="3600" spc="-10" dirty="0">
                <a:latin typeface="Calibri"/>
                <a:cs typeface="Calibri"/>
              </a:rPr>
              <a:t>(32%)</a:t>
            </a:r>
            <a:endParaRPr sz="3600" dirty="0">
              <a:latin typeface="Calibri"/>
              <a:cs typeface="Calibri"/>
            </a:endParaRPr>
          </a:p>
          <a:p>
            <a:pPr marL="355600" indent="-342900">
              <a:lnSpc>
                <a:spcPct val="100000"/>
              </a:lnSpc>
              <a:spcBef>
                <a:spcPts val="960"/>
              </a:spcBef>
              <a:buFont typeface="Wingdings"/>
              <a:buChar char=""/>
              <a:tabLst>
                <a:tab pos="355600" algn="l"/>
              </a:tabLst>
            </a:pPr>
            <a:r>
              <a:rPr sz="3600" spc="-10" dirty="0">
                <a:latin typeface="Calibri"/>
                <a:cs typeface="Calibri"/>
              </a:rPr>
              <a:t>Evaluating</a:t>
            </a:r>
            <a:r>
              <a:rPr sz="3600" spc="-35" dirty="0">
                <a:latin typeface="Calibri"/>
                <a:cs typeface="Calibri"/>
              </a:rPr>
              <a:t> </a:t>
            </a:r>
            <a:r>
              <a:rPr sz="3600" spc="-10" dirty="0">
                <a:latin typeface="Calibri"/>
                <a:cs typeface="Calibri"/>
              </a:rPr>
              <a:t>operational</a:t>
            </a:r>
            <a:r>
              <a:rPr sz="3600" spc="-20" dirty="0">
                <a:latin typeface="Calibri"/>
                <a:cs typeface="Calibri"/>
              </a:rPr>
              <a:t> </a:t>
            </a:r>
            <a:r>
              <a:rPr sz="3600" spc="-10" dirty="0">
                <a:latin typeface="Calibri"/>
                <a:cs typeface="Calibri"/>
              </a:rPr>
              <a:t>controls </a:t>
            </a:r>
            <a:r>
              <a:rPr sz="3600" spc="-20" dirty="0">
                <a:latin typeface="Calibri"/>
                <a:cs typeface="Calibri"/>
              </a:rPr>
              <a:t>(21%)</a:t>
            </a:r>
            <a:endParaRPr sz="3600" dirty="0">
              <a:latin typeface="Calibri"/>
              <a:cs typeface="Calibri"/>
            </a:endParaRPr>
          </a:p>
          <a:p>
            <a:pPr marL="355600" indent="-342900">
              <a:lnSpc>
                <a:spcPct val="100000"/>
              </a:lnSpc>
              <a:spcBef>
                <a:spcPts val="960"/>
              </a:spcBef>
              <a:buFont typeface="Wingdings"/>
              <a:buChar char=""/>
              <a:tabLst>
                <a:tab pos="355600" algn="l"/>
              </a:tabLst>
            </a:pPr>
            <a:r>
              <a:rPr sz="3600" dirty="0">
                <a:latin typeface="Calibri"/>
                <a:cs typeface="Calibri"/>
              </a:rPr>
              <a:t>Getting</a:t>
            </a:r>
            <a:r>
              <a:rPr sz="3600" spc="-45" dirty="0">
                <a:latin typeface="Calibri"/>
                <a:cs typeface="Calibri"/>
              </a:rPr>
              <a:t> </a:t>
            </a:r>
            <a:r>
              <a:rPr sz="3600" spc="-10" dirty="0">
                <a:latin typeface="Calibri"/>
                <a:cs typeface="Calibri"/>
              </a:rPr>
              <a:t>buy-</a:t>
            </a:r>
            <a:r>
              <a:rPr sz="3600" dirty="0">
                <a:latin typeface="Calibri"/>
                <a:cs typeface="Calibri"/>
              </a:rPr>
              <a:t>in</a:t>
            </a:r>
            <a:r>
              <a:rPr sz="3600" spc="-65" dirty="0">
                <a:latin typeface="Calibri"/>
                <a:cs typeface="Calibri"/>
              </a:rPr>
              <a:t> </a:t>
            </a:r>
            <a:r>
              <a:rPr sz="3600" dirty="0">
                <a:latin typeface="Calibri"/>
                <a:cs typeface="Calibri"/>
              </a:rPr>
              <a:t>from</a:t>
            </a:r>
            <a:r>
              <a:rPr sz="3600" spc="-45" dirty="0">
                <a:latin typeface="Calibri"/>
                <a:cs typeface="Calibri"/>
              </a:rPr>
              <a:t> </a:t>
            </a:r>
            <a:r>
              <a:rPr sz="3600" dirty="0">
                <a:latin typeface="Calibri"/>
                <a:cs typeface="Calibri"/>
              </a:rPr>
              <a:t>leadership</a:t>
            </a:r>
            <a:r>
              <a:rPr sz="3600" spc="-50" dirty="0">
                <a:latin typeface="Calibri"/>
                <a:cs typeface="Calibri"/>
              </a:rPr>
              <a:t> </a:t>
            </a:r>
            <a:r>
              <a:rPr sz="3600" spc="-20" dirty="0">
                <a:latin typeface="Calibri"/>
                <a:cs typeface="Calibri"/>
              </a:rPr>
              <a:t>(15%)</a:t>
            </a:r>
            <a:endParaRPr sz="3600" dirty="0">
              <a:latin typeface="Calibri"/>
              <a:cs typeface="Calibri"/>
            </a:endParaRPr>
          </a:p>
          <a:p>
            <a:pPr marL="354965" indent="-342265">
              <a:lnSpc>
                <a:spcPct val="100000"/>
              </a:lnSpc>
              <a:spcBef>
                <a:spcPts val="960"/>
              </a:spcBef>
              <a:buFont typeface="Wingdings"/>
              <a:buChar char=""/>
              <a:tabLst>
                <a:tab pos="354965" algn="l"/>
              </a:tabLst>
            </a:pPr>
            <a:r>
              <a:rPr sz="3600" spc="-10" dirty="0">
                <a:latin typeface="Calibri"/>
                <a:cs typeface="Calibri"/>
              </a:rPr>
              <a:t>Drafting</a:t>
            </a:r>
            <a:r>
              <a:rPr sz="3600" spc="-30" dirty="0">
                <a:latin typeface="Calibri"/>
                <a:cs typeface="Calibri"/>
              </a:rPr>
              <a:t> </a:t>
            </a:r>
            <a:r>
              <a:rPr sz="3600" dirty="0">
                <a:latin typeface="Calibri"/>
                <a:cs typeface="Calibri"/>
              </a:rPr>
              <a:t>SOPs</a:t>
            </a:r>
            <a:r>
              <a:rPr sz="3600" spc="-35" dirty="0">
                <a:latin typeface="Calibri"/>
                <a:cs typeface="Calibri"/>
              </a:rPr>
              <a:t> </a:t>
            </a:r>
            <a:r>
              <a:rPr sz="3600" spc="-20" dirty="0">
                <a:latin typeface="Calibri"/>
                <a:cs typeface="Calibri"/>
              </a:rPr>
              <a:t>(15%)</a:t>
            </a:r>
            <a:endParaRPr sz="3600" dirty="0">
              <a:latin typeface="Calibri"/>
              <a:cs typeface="Calibri"/>
            </a:endParaRPr>
          </a:p>
          <a:p>
            <a:pPr marL="354965" indent="-342265">
              <a:lnSpc>
                <a:spcPct val="100000"/>
              </a:lnSpc>
              <a:spcBef>
                <a:spcPts val="960"/>
              </a:spcBef>
              <a:buFont typeface="Wingdings"/>
              <a:buChar char=""/>
              <a:tabLst>
                <a:tab pos="354965" algn="l"/>
              </a:tabLst>
            </a:pPr>
            <a:r>
              <a:rPr sz="3600" spc="-10" dirty="0">
                <a:latin typeface="Calibri"/>
                <a:cs typeface="Calibri"/>
              </a:rPr>
              <a:t>Operationalizing</a:t>
            </a:r>
            <a:r>
              <a:rPr sz="3600" spc="-25" dirty="0">
                <a:latin typeface="Calibri"/>
                <a:cs typeface="Calibri"/>
              </a:rPr>
              <a:t> </a:t>
            </a:r>
            <a:r>
              <a:rPr sz="3600" dirty="0">
                <a:latin typeface="Calibri"/>
                <a:cs typeface="Calibri"/>
              </a:rPr>
              <a:t>SOPs</a:t>
            </a:r>
            <a:r>
              <a:rPr sz="3600" spc="-15" dirty="0">
                <a:latin typeface="Calibri"/>
                <a:cs typeface="Calibri"/>
              </a:rPr>
              <a:t> </a:t>
            </a:r>
            <a:r>
              <a:rPr sz="3600" spc="-20" dirty="0">
                <a:latin typeface="Calibri"/>
                <a:cs typeface="Calibri"/>
              </a:rPr>
              <a:t>(11%)</a:t>
            </a:r>
            <a:endParaRPr sz="3600" dirty="0">
              <a:latin typeface="Calibri"/>
              <a:cs typeface="Calibri"/>
            </a:endParaRPr>
          </a:p>
        </p:txBody>
      </p:sp>
      <p:sp>
        <p:nvSpPr>
          <p:cNvPr id="25" name="object 25"/>
          <p:cNvSpPr txBox="1"/>
          <p:nvPr/>
        </p:nvSpPr>
        <p:spPr>
          <a:xfrm>
            <a:off x="6018942" y="6601690"/>
            <a:ext cx="166370" cy="177800"/>
          </a:xfrm>
          <a:prstGeom prst="rect">
            <a:avLst/>
          </a:prstGeom>
        </p:spPr>
        <p:txBody>
          <a:bodyPr vert="horz" wrap="square" lIns="0" tIns="0" rIns="0" bIns="0" rtlCol="0">
            <a:spAutoFit/>
          </a:bodyPr>
          <a:lstStyle/>
          <a:p>
            <a:pPr marL="38100">
              <a:lnSpc>
                <a:spcPts val="1240"/>
              </a:lnSpc>
            </a:pPr>
            <a:fld id="{81D60167-4931-47E6-BA6A-407CBD079E47}" type="slidenum">
              <a:rPr sz="1200" spc="-50" dirty="0">
                <a:solidFill>
                  <a:srgbClr val="FFFFFF"/>
                </a:solidFill>
                <a:latin typeface="Calibri"/>
                <a:cs typeface="Calibri"/>
              </a:rPr>
              <a:t>2</a:t>
            </a:fld>
            <a:endParaRPr sz="1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20</a:t>
            </a:fld>
            <a:endParaRPr spc="-25" dirty="0"/>
          </a:p>
        </p:txBody>
      </p:sp>
      <p:sp>
        <p:nvSpPr>
          <p:cNvPr id="5" name="object 5"/>
          <p:cNvSpPr txBox="1"/>
          <p:nvPr/>
        </p:nvSpPr>
        <p:spPr>
          <a:xfrm>
            <a:off x="508634" y="381001"/>
            <a:ext cx="11074146" cy="5398914"/>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3600" b="1" dirty="0">
                <a:solidFill>
                  <a:srgbClr val="FF0000"/>
                </a:solidFill>
                <a:latin typeface="Arial"/>
                <a:cs typeface="Arial"/>
              </a:rPr>
              <a:t>Emergency</a:t>
            </a:r>
            <a:r>
              <a:rPr sz="3600" b="1" spc="-55" dirty="0">
                <a:solidFill>
                  <a:srgbClr val="FF0000"/>
                </a:solidFill>
                <a:latin typeface="Arial"/>
                <a:cs typeface="Arial"/>
              </a:rPr>
              <a:t> </a:t>
            </a:r>
            <a:r>
              <a:rPr sz="3600" b="1" dirty="0">
                <a:solidFill>
                  <a:srgbClr val="FF0000"/>
                </a:solidFill>
                <a:latin typeface="Arial"/>
                <a:cs typeface="Arial"/>
              </a:rPr>
              <a:t>exercises</a:t>
            </a:r>
            <a:r>
              <a:rPr sz="3600" b="1" spc="-45" dirty="0">
                <a:solidFill>
                  <a:srgbClr val="FF0000"/>
                </a:solidFill>
                <a:latin typeface="Arial"/>
                <a:cs typeface="Arial"/>
              </a:rPr>
              <a:t> </a:t>
            </a:r>
            <a:r>
              <a:rPr sz="3600" b="1" dirty="0">
                <a:solidFill>
                  <a:srgbClr val="FF0000"/>
                </a:solidFill>
                <a:latin typeface="Arial"/>
                <a:cs typeface="Arial"/>
              </a:rPr>
              <a:t>and</a:t>
            </a:r>
            <a:r>
              <a:rPr sz="3600" b="1" spc="-40" dirty="0">
                <a:solidFill>
                  <a:srgbClr val="FF0000"/>
                </a:solidFill>
                <a:latin typeface="Arial"/>
                <a:cs typeface="Arial"/>
              </a:rPr>
              <a:t> </a:t>
            </a:r>
            <a:r>
              <a:rPr sz="3600" b="1" spc="-10" dirty="0">
                <a:solidFill>
                  <a:srgbClr val="FF0000"/>
                </a:solidFill>
                <a:latin typeface="Arial"/>
                <a:cs typeface="Arial"/>
              </a:rPr>
              <a:t>simulations</a:t>
            </a:r>
            <a:endParaRPr sz="3600" dirty="0">
              <a:solidFill>
                <a:srgbClr val="FF0000"/>
              </a:solidFill>
              <a:latin typeface="Arial"/>
              <a:cs typeface="Arial"/>
            </a:endParaRPr>
          </a:p>
          <a:p>
            <a:pPr>
              <a:lnSpc>
                <a:spcPct val="100000"/>
              </a:lnSpc>
              <a:spcBef>
                <a:spcPts val="1590"/>
              </a:spcBef>
              <a:buClr>
                <a:srgbClr val="CC9900"/>
              </a:buClr>
              <a:buFont typeface="Wingdings"/>
              <a:buChar char=""/>
            </a:pPr>
            <a:endParaRPr sz="3600" dirty="0">
              <a:latin typeface="Arial"/>
              <a:cs typeface="Arial"/>
            </a:endParaRPr>
          </a:p>
          <a:p>
            <a:pPr marL="354965" indent="-342265">
              <a:lnSpc>
                <a:spcPct val="100000"/>
              </a:lnSpc>
              <a:buClr>
                <a:srgbClr val="CC9900"/>
              </a:buClr>
              <a:buSzPct val="65000"/>
              <a:buFont typeface="Wingdings"/>
              <a:buChar char=""/>
              <a:tabLst>
                <a:tab pos="354965" algn="l"/>
              </a:tabLst>
            </a:pPr>
            <a:r>
              <a:rPr sz="3600" dirty="0">
                <a:latin typeface="Arial MT"/>
                <a:cs typeface="Arial MT"/>
              </a:rPr>
              <a:t>Make</a:t>
            </a:r>
            <a:r>
              <a:rPr sz="3600" spc="-30" dirty="0">
                <a:latin typeface="Arial MT"/>
                <a:cs typeface="Arial MT"/>
              </a:rPr>
              <a:t> </a:t>
            </a:r>
            <a:r>
              <a:rPr sz="3600" dirty="0">
                <a:latin typeface="Arial MT"/>
                <a:cs typeface="Arial MT"/>
              </a:rPr>
              <a:t>drills</a:t>
            </a:r>
            <a:r>
              <a:rPr sz="3600" spc="-25" dirty="0">
                <a:latin typeface="Arial MT"/>
                <a:cs typeface="Arial MT"/>
              </a:rPr>
              <a:t> </a:t>
            </a:r>
            <a:r>
              <a:rPr sz="3600" dirty="0">
                <a:latin typeface="Arial MT"/>
                <a:cs typeface="Arial MT"/>
              </a:rPr>
              <a:t>and</a:t>
            </a:r>
            <a:r>
              <a:rPr sz="3600" spc="-30" dirty="0">
                <a:latin typeface="Arial MT"/>
                <a:cs typeface="Arial MT"/>
              </a:rPr>
              <a:t> </a:t>
            </a:r>
            <a:r>
              <a:rPr sz="3600" spc="-10" dirty="0">
                <a:latin typeface="Arial MT"/>
                <a:cs typeface="Arial MT"/>
              </a:rPr>
              <a:t>table-</a:t>
            </a:r>
            <a:r>
              <a:rPr sz="3600" dirty="0">
                <a:latin typeface="Arial MT"/>
                <a:cs typeface="Arial MT"/>
              </a:rPr>
              <a:t>top</a:t>
            </a:r>
            <a:r>
              <a:rPr sz="3600" spc="-30" dirty="0">
                <a:latin typeface="Arial MT"/>
                <a:cs typeface="Arial MT"/>
              </a:rPr>
              <a:t> </a:t>
            </a:r>
            <a:r>
              <a:rPr sz="3600" dirty="0">
                <a:latin typeface="Arial MT"/>
                <a:cs typeface="Arial MT"/>
              </a:rPr>
              <a:t>exercises</a:t>
            </a:r>
            <a:r>
              <a:rPr sz="3600" spc="-25" dirty="0">
                <a:latin typeface="Arial MT"/>
                <a:cs typeface="Arial MT"/>
              </a:rPr>
              <a:t> </a:t>
            </a:r>
            <a:r>
              <a:rPr sz="3600" dirty="0">
                <a:latin typeface="Arial MT"/>
                <a:cs typeface="Arial MT"/>
              </a:rPr>
              <a:t>as</a:t>
            </a:r>
            <a:r>
              <a:rPr sz="3600" spc="-15" dirty="0">
                <a:latin typeface="Arial MT"/>
                <a:cs typeface="Arial MT"/>
              </a:rPr>
              <a:t> </a:t>
            </a:r>
            <a:r>
              <a:rPr sz="3600" dirty="0">
                <a:latin typeface="Arial MT"/>
                <a:cs typeface="Arial MT"/>
              </a:rPr>
              <a:t>realistic</a:t>
            </a:r>
            <a:r>
              <a:rPr sz="3600" spc="-25" dirty="0">
                <a:latin typeface="Arial MT"/>
                <a:cs typeface="Arial MT"/>
              </a:rPr>
              <a:t> </a:t>
            </a:r>
            <a:r>
              <a:rPr sz="3600" dirty="0">
                <a:latin typeface="Arial MT"/>
                <a:cs typeface="Arial MT"/>
              </a:rPr>
              <a:t>as</a:t>
            </a:r>
            <a:r>
              <a:rPr sz="3600" spc="-10" dirty="0">
                <a:latin typeface="Arial MT"/>
                <a:cs typeface="Arial MT"/>
              </a:rPr>
              <a:t> possible</a:t>
            </a:r>
            <a:endParaRPr sz="3600" dirty="0">
              <a:latin typeface="Arial MT"/>
              <a:cs typeface="Arial MT"/>
            </a:endParaRPr>
          </a:p>
          <a:p>
            <a:pPr marL="355600" marR="70485" indent="-342900">
              <a:lnSpc>
                <a:spcPct val="100000"/>
              </a:lnSpc>
              <a:spcBef>
                <a:spcPts val="720"/>
              </a:spcBef>
              <a:buClr>
                <a:srgbClr val="CC9900"/>
              </a:buClr>
              <a:buSzPct val="65000"/>
              <a:buFont typeface="Wingdings"/>
              <a:buChar char=""/>
              <a:tabLst>
                <a:tab pos="355600" algn="l"/>
              </a:tabLst>
            </a:pPr>
            <a:r>
              <a:rPr sz="3600" dirty="0">
                <a:latin typeface="Arial MT"/>
                <a:cs typeface="Arial MT"/>
              </a:rPr>
              <a:t>Celebrate</a:t>
            </a:r>
            <a:r>
              <a:rPr sz="3600" spc="-50" dirty="0">
                <a:latin typeface="Arial MT"/>
                <a:cs typeface="Arial MT"/>
              </a:rPr>
              <a:t> </a:t>
            </a:r>
            <a:r>
              <a:rPr sz="3600" dirty="0">
                <a:latin typeface="Arial MT"/>
                <a:cs typeface="Arial MT"/>
              </a:rPr>
              <a:t>and</a:t>
            </a:r>
            <a:r>
              <a:rPr sz="3600" spc="-40" dirty="0">
                <a:latin typeface="Arial MT"/>
                <a:cs typeface="Arial MT"/>
              </a:rPr>
              <a:t> </a:t>
            </a:r>
            <a:r>
              <a:rPr sz="3600" dirty="0">
                <a:latin typeface="Arial MT"/>
                <a:cs typeface="Arial MT"/>
              </a:rPr>
              <a:t>share</a:t>
            </a:r>
            <a:r>
              <a:rPr sz="3600" spc="-45" dirty="0">
                <a:latin typeface="Arial MT"/>
                <a:cs typeface="Arial MT"/>
              </a:rPr>
              <a:t> </a:t>
            </a:r>
            <a:r>
              <a:rPr sz="3600" dirty="0">
                <a:latin typeface="Arial MT"/>
                <a:cs typeface="Arial MT"/>
              </a:rPr>
              <a:t>actual</a:t>
            </a:r>
            <a:r>
              <a:rPr sz="3600" spc="-45" dirty="0">
                <a:latin typeface="Arial MT"/>
                <a:cs typeface="Arial MT"/>
              </a:rPr>
              <a:t> </a:t>
            </a:r>
            <a:r>
              <a:rPr sz="3600" dirty="0">
                <a:latin typeface="Arial MT"/>
                <a:cs typeface="Arial MT"/>
              </a:rPr>
              <a:t>emergency</a:t>
            </a:r>
            <a:r>
              <a:rPr sz="3600" spc="-40" dirty="0">
                <a:latin typeface="Arial MT"/>
                <a:cs typeface="Arial MT"/>
              </a:rPr>
              <a:t> </a:t>
            </a:r>
            <a:r>
              <a:rPr sz="3600" dirty="0">
                <a:latin typeface="Arial MT"/>
                <a:cs typeface="Arial MT"/>
              </a:rPr>
              <a:t>response</a:t>
            </a:r>
            <a:r>
              <a:rPr sz="3600" spc="-50" dirty="0">
                <a:latin typeface="Arial MT"/>
                <a:cs typeface="Arial MT"/>
              </a:rPr>
              <a:t> </a:t>
            </a:r>
            <a:r>
              <a:rPr sz="3600" spc="-10" dirty="0">
                <a:latin typeface="Arial MT"/>
                <a:cs typeface="Arial MT"/>
              </a:rPr>
              <a:t>success </a:t>
            </a:r>
            <a:r>
              <a:rPr sz="3600" dirty="0">
                <a:latin typeface="Arial MT"/>
                <a:cs typeface="Arial MT"/>
              </a:rPr>
              <a:t>stories</a:t>
            </a:r>
            <a:r>
              <a:rPr sz="3600" spc="-40" dirty="0">
                <a:latin typeface="Arial MT"/>
                <a:cs typeface="Arial MT"/>
              </a:rPr>
              <a:t> </a:t>
            </a:r>
            <a:r>
              <a:rPr sz="3600" dirty="0">
                <a:latin typeface="Arial MT"/>
                <a:cs typeface="Arial MT"/>
              </a:rPr>
              <a:t>at</a:t>
            </a:r>
            <a:r>
              <a:rPr sz="3600" spc="-10" dirty="0">
                <a:latin typeface="Arial MT"/>
                <a:cs typeface="Arial MT"/>
              </a:rPr>
              <a:t> </a:t>
            </a:r>
            <a:r>
              <a:rPr sz="3600" dirty="0">
                <a:latin typeface="Arial MT"/>
                <a:cs typeface="Arial MT"/>
              </a:rPr>
              <a:t>your</a:t>
            </a:r>
            <a:r>
              <a:rPr sz="3600" spc="-20" dirty="0">
                <a:latin typeface="Arial MT"/>
                <a:cs typeface="Arial MT"/>
              </a:rPr>
              <a:t> </a:t>
            </a:r>
            <a:r>
              <a:rPr sz="3600" dirty="0">
                <a:latin typeface="Arial MT"/>
                <a:cs typeface="Arial MT"/>
              </a:rPr>
              <a:t>institution</a:t>
            </a:r>
            <a:r>
              <a:rPr sz="3600" spc="-25" dirty="0">
                <a:latin typeface="Arial MT"/>
                <a:cs typeface="Arial MT"/>
              </a:rPr>
              <a:t> </a:t>
            </a:r>
            <a:r>
              <a:rPr sz="3600" dirty="0">
                <a:latin typeface="Arial MT"/>
                <a:cs typeface="Arial MT"/>
              </a:rPr>
              <a:t>and</a:t>
            </a:r>
            <a:r>
              <a:rPr sz="3600" spc="-20" dirty="0">
                <a:latin typeface="Arial MT"/>
                <a:cs typeface="Arial MT"/>
              </a:rPr>
              <a:t> </a:t>
            </a:r>
            <a:r>
              <a:rPr sz="3600" spc="-10" dirty="0">
                <a:latin typeface="Arial MT"/>
                <a:cs typeface="Arial MT"/>
              </a:rPr>
              <a:t>others</a:t>
            </a:r>
            <a:endParaRPr sz="3600" dirty="0">
              <a:latin typeface="Arial MT"/>
              <a:cs typeface="Arial MT"/>
            </a:endParaRPr>
          </a:p>
          <a:p>
            <a:pPr marL="681990" lvl="1" indent="-325120">
              <a:lnSpc>
                <a:spcPct val="100000"/>
              </a:lnSpc>
              <a:spcBef>
                <a:spcPts val="635"/>
              </a:spcBef>
              <a:buClr>
                <a:srgbClr val="3A812E"/>
              </a:buClr>
              <a:buSzPct val="59615"/>
              <a:buFont typeface="Wingdings"/>
              <a:buChar char=""/>
              <a:tabLst>
                <a:tab pos="681990" algn="l"/>
              </a:tabLst>
            </a:pPr>
            <a:r>
              <a:rPr sz="3200" dirty="0">
                <a:latin typeface="Arial MT"/>
                <a:cs typeface="Arial MT"/>
              </a:rPr>
              <a:t>Exposures,</a:t>
            </a:r>
            <a:r>
              <a:rPr sz="3200" spc="-65" dirty="0">
                <a:latin typeface="Arial MT"/>
                <a:cs typeface="Arial MT"/>
              </a:rPr>
              <a:t> </a:t>
            </a:r>
            <a:r>
              <a:rPr sz="3200" dirty="0">
                <a:latin typeface="Arial MT"/>
                <a:cs typeface="Arial MT"/>
              </a:rPr>
              <a:t>spills,</a:t>
            </a:r>
            <a:r>
              <a:rPr sz="3200" spc="-80" dirty="0">
                <a:latin typeface="Arial MT"/>
                <a:cs typeface="Arial MT"/>
              </a:rPr>
              <a:t> </a:t>
            </a:r>
            <a:r>
              <a:rPr sz="3200" dirty="0">
                <a:latin typeface="Arial MT"/>
                <a:cs typeface="Arial MT"/>
              </a:rPr>
              <a:t>fan</a:t>
            </a:r>
            <a:r>
              <a:rPr sz="3200" spc="-65" dirty="0">
                <a:latin typeface="Arial MT"/>
                <a:cs typeface="Arial MT"/>
              </a:rPr>
              <a:t> </a:t>
            </a:r>
            <a:r>
              <a:rPr sz="3200" dirty="0">
                <a:latin typeface="Arial MT"/>
                <a:cs typeface="Arial MT"/>
              </a:rPr>
              <a:t>failures,</a:t>
            </a:r>
            <a:r>
              <a:rPr sz="3200" spc="-70" dirty="0">
                <a:latin typeface="Arial MT"/>
                <a:cs typeface="Arial MT"/>
              </a:rPr>
              <a:t> </a:t>
            </a:r>
            <a:r>
              <a:rPr sz="3200" dirty="0">
                <a:latin typeface="Arial MT"/>
                <a:cs typeface="Arial MT"/>
              </a:rPr>
              <a:t>security</a:t>
            </a:r>
            <a:r>
              <a:rPr sz="3200" spc="-65" dirty="0">
                <a:latin typeface="Arial MT"/>
                <a:cs typeface="Arial MT"/>
              </a:rPr>
              <a:t> </a:t>
            </a:r>
            <a:r>
              <a:rPr sz="3200" dirty="0">
                <a:latin typeface="Arial MT"/>
                <a:cs typeface="Arial MT"/>
              </a:rPr>
              <a:t>systems</a:t>
            </a:r>
            <a:r>
              <a:rPr sz="3200" spc="-80" dirty="0">
                <a:latin typeface="Arial MT"/>
                <a:cs typeface="Arial MT"/>
              </a:rPr>
              <a:t> </a:t>
            </a:r>
            <a:r>
              <a:rPr sz="3200" spc="-10" dirty="0">
                <a:latin typeface="Arial MT"/>
                <a:cs typeface="Arial MT"/>
              </a:rPr>
              <a:t>issues</a:t>
            </a:r>
            <a:endParaRPr sz="3200" dirty="0">
              <a:latin typeface="Arial MT"/>
              <a:cs typeface="Arial MT"/>
            </a:endParaRPr>
          </a:p>
          <a:p>
            <a:pPr marL="354965" indent="-342265">
              <a:lnSpc>
                <a:spcPct val="100000"/>
              </a:lnSpc>
              <a:spcBef>
                <a:spcPts val="710"/>
              </a:spcBef>
              <a:buClr>
                <a:srgbClr val="CC9900"/>
              </a:buClr>
              <a:buSzPct val="65000"/>
              <a:buFont typeface="Wingdings"/>
              <a:buChar char=""/>
              <a:tabLst>
                <a:tab pos="354965" algn="l"/>
              </a:tabLst>
            </a:pPr>
            <a:r>
              <a:rPr sz="3600" dirty="0">
                <a:latin typeface="Arial MT"/>
                <a:cs typeface="Arial MT"/>
              </a:rPr>
              <a:t>Use</a:t>
            </a:r>
            <a:r>
              <a:rPr sz="3600" spc="-25" dirty="0">
                <a:latin typeface="Arial MT"/>
                <a:cs typeface="Arial MT"/>
              </a:rPr>
              <a:t> </a:t>
            </a:r>
            <a:r>
              <a:rPr sz="3600" spc="-10" dirty="0">
                <a:latin typeface="Arial MT"/>
                <a:cs typeface="Arial MT"/>
              </a:rPr>
              <a:t>near-</a:t>
            </a:r>
            <a:r>
              <a:rPr sz="3600" dirty="0">
                <a:latin typeface="Arial MT"/>
                <a:cs typeface="Arial MT"/>
              </a:rPr>
              <a:t>misses</a:t>
            </a:r>
            <a:r>
              <a:rPr sz="3600" spc="-30" dirty="0">
                <a:latin typeface="Arial MT"/>
                <a:cs typeface="Arial MT"/>
              </a:rPr>
              <a:t> </a:t>
            </a:r>
            <a:r>
              <a:rPr sz="3600" dirty="0">
                <a:latin typeface="Arial MT"/>
                <a:cs typeface="Arial MT"/>
              </a:rPr>
              <a:t>or</a:t>
            </a:r>
            <a:r>
              <a:rPr sz="3600" spc="-10" dirty="0">
                <a:latin typeface="Arial MT"/>
                <a:cs typeface="Arial MT"/>
              </a:rPr>
              <a:t> </a:t>
            </a:r>
            <a:r>
              <a:rPr sz="3600" dirty="0">
                <a:latin typeface="Arial MT"/>
                <a:cs typeface="Arial MT"/>
              </a:rPr>
              <a:t>actual</a:t>
            </a:r>
            <a:r>
              <a:rPr sz="3600" spc="-25" dirty="0">
                <a:latin typeface="Arial MT"/>
                <a:cs typeface="Arial MT"/>
              </a:rPr>
              <a:t> </a:t>
            </a:r>
            <a:r>
              <a:rPr sz="3600" dirty="0">
                <a:latin typeface="Arial MT"/>
                <a:cs typeface="Arial MT"/>
              </a:rPr>
              <a:t>old</a:t>
            </a:r>
            <a:r>
              <a:rPr sz="3600" spc="-25" dirty="0">
                <a:latin typeface="Arial MT"/>
                <a:cs typeface="Arial MT"/>
              </a:rPr>
              <a:t> </a:t>
            </a:r>
            <a:r>
              <a:rPr sz="3600" dirty="0">
                <a:latin typeface="Arial MT"/>
                <a:cs typeface="Arial MT"/>
              </a:rPr>
              <a:t>events</a:t>
            </a:r>
            <a:r>
              <a:rPr sz="3600" spc="-25" dirty="0">
                <a:latin typeface="Arial MT"/>
                <a:cs typeface="Arial MT"/>
              </a:rPr>
              <a:t> </a:t>
            </a:r>
            <a:r>
              <a:rPr sz="3600" dirty="0">
                <a:latin typeface="Arial MT"/>
                <a:cs typeface="Arial MT"/>
              </a:rPr>
              <a:t>to</a:t>
            </a:r>
            <a:r>
              <a:rPr sz="3600" spc="-10" dirty="0">
                <a:latin typeface="Arial MT"/>
                <a:cs typeface="Arial MT"/>
              </a:rPr>
              <a:t> </a:t>
            </a:r>
            <a:r>
              <a:rPr sz="3600" dirty="0">
                <a:latin typeface="Arial MT"/>
                <a:cs typeface="Arial MT"/>
              </a:rPr>
              <a:t>retrain</a:t>
            </a:r>
            <a:r>
              <a:rPr sz="3600" spc="-25" dirty="0">
                <a:latin typeface="Arial MT"/>
                <a:cs typeface="Arial MT"/>
              </a:rPr>
              <a:t> </a:t>
            </a:r>
            <a:r>
              <a:rPr sz="3600" dirty="0">
                <a:latin typeface="Arial MT"/>
                <a:cs typeface="Arial MT"/>
              </a:rPr>
              <a:t>new</a:t>
            </a:r>
            <a:r>
              <a:rPr sz="3600" spc="-25" dirty="0">
                <a:latin typeface="Arial MT"/>
                <a:cs typeface="Arial MT"/>
              </a:rPr>
              <a:t> </a:t>
            </a:r>
            <a:r>
              <a:rPr sz="3600" spc="-10" dirty="0">
                <a:latin typeface="Arial MT"/>
                <a:cs typeface="Arial MT"/>
              </a:rPr>
              <a:t>staff</a:t>
            </a:r>
            <a:endParaRPr sz="3600" dirty="0">
              <a:latin typeface="Arial MT"/>
              <a:cs typeface="Arial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048000" y="1638300"/>
            <a:ext cx="6095999" cy="4571999"/>
          </a:xfrm>
          <a:prstGeom prst="rect">
            <a:avLst/>
          </a:prstGeom>
        </p:spPr>
      </p:pic>
      <p:sp>
        <p:nvSpPr>
          <p:cNvPr id="3" name="object 3"/>
          <p:cNvSpPr txBox="1">
            <a:spLocks noGrp="1"/>
          </p:cNvSpPr>
          <p:nvPr>
            <p:ph type="title"/>
          </p:nvPr>
        </p:nvSpPr>
        <p:spPr>
          <a:xfrm>
            <a:off x="688340" y="268161"/>
            <a:ext cx="8785225" cy="665480"/>
          </a:xfrm>
          <a:prstGeom prst="rect">
            <a:avLst/>
          </a:prstGeom>
        </p:spPr>
        <p:txBody>
          <a:bodyPr vert="horz" wrap="square" lIns="0" tIns="12700" rIns="0" bIns="0" rtlCol="0">
            <a:spAutoFit/>
          </a:bodyPr>
          <a:lstStyle/>
          <a:p>
            <a:pPr marL="12700">
              <a:lnSpc>
                <a:spcPct val="100000"/>
              </a:lnSpc>
              <a:spcBef>
                <a:spcPts val="100"/>
              </a:spcBef>
              <a:tabLst>
                <a:tab pos="5027930" algn="l"/>
              </a:tabLst>
            </a:pPr>
            <a:r>
              <a:rPr spc="-40" dirty="0"/>
              <a:t>Responders</a:t>
            </a:r>
            <a:r>
              <a:rPr spc="-175" dirty="0"/>
              <a:t> </a:t>
            </a:r>
            <a:r>
              <a:rPr spc="-114" dirty="0"/>
              <a:t>Arrival</a:t>
            </a:r>
            <a:r>
              <a:rPr spc="-140" dirty="0"/>
              <a:t> </a:t>
            </a:r>
            <a:r>
              <a:rPr spc="-25" dirty="0"/>
              <a:t>and</a:t>
            </a:r>
            <a:r>
              <a:rPr dirty="0"/>
              <a:t>	Donning</a:t>
            </a:r>
            <a:r>
              <a:rPr spc="-170" dirty="0"/>
              <a:t> </a:t>
            </a:r>
            <a:r>
              <a:rPr spc="-45" dirty="0"/>
              <a:t>Hazmat:</a:t>
            </a:r>
          </a:p>
        </p:txBody>
      </p:sp>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22</a:t>
            </a:fld>
            <a:endParaRPr spc="-25" dirty="0"/>
          </a:p>
        </p:txBody>
      </p:sp>
      <p:sp>
        <p:nvSpPr>
          <p:cNvPr id="3" name="object 3"/>
          <p:cNvSpPr txBox="1"/>
          <p:nvPr/>
        </p:nvSpPr>
        <p:spPr>
          <a:xfrm>
            <a:off x="239743" y="152400"/>
            <a:ext cx="11301254" cy="566822"/>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3600" b="1" dirty="0">
                <a:solidFill>
                  <a:srgbClr val="FF0000"/>
                </a:solidFill>
                <a:latin typeface="Arial"/>
                <a:cs typeface="Arial"/>
              </a:rPr>
              <a:t>Contingency</a:t>
            </a:r>
            <a:r>
              <a:rPr sz="3600" b="1" spc="-60" dirty="0">
                <a:solidFill>
                  <a:srgbClr val="FF0000"/>
                </a:solidFill>
                <a:latin typeface="Arial"/>
                <a:cs typeface="Arial"/>
              </a:rPr>
              <a:t> </a:t>
            </a:r>
            <a:r>
              <a:rPr sz="3600" b="1" spc="-10" dirty="0">
                <a:solidFill>
                  <a:srgbClr val="FF0000"/>
                </a:solidFill>
                <a:latin typeface="Arial"/>
                <a:cs typeface="Arial"/>
              </a:rPr>
              <a:t>plans</a:t>
            </a:r>
            <a:endParaRPr sz="3600" dirty="0">
              <a:solidFill>
                <a:srgbClr val="FF0000"/>
              </a:solidFill>
              <a:latin typeface="Arial"/>
              <a:cs typeface="Arial"/>
            </a:endParaRPr>
          </a:p>
        </p:txBody>
      </p:sp>
      <p:sp>
        <p:nvSpPr>
          <p:cNvPr id="8" name="object 8"/>
          <p:cNvSpPr txBox="1"/>
          <p:nvPr/>
        </p:nvSpPr>
        <p:spPr>
          <a:xfrm>
            <a:off x="239742" y="1175143"/>
            <a:ext cx="11571257" cy="4798750"/>
          </a:xfrm>
          <a:prstGeom prst="rect">
            <a:avLst/>
          </a:prstGeom>
        </p:spPr>
        <p:txBody>
          <a:bodyPr vert="horz" wrap="square" lIns="0" tIns="12700" rIns="0" bIns="0" rtlCol="0">
            <a:spAutoFit/>
          </a:bodyPr>
          <a:lstStyle/>
          <a:p>
            <a:pPr marL="381000" marR="30480" indent="-342900">
              <a:lnSpc>
                <a:spcPct val="100000"/>
              </a:lnSpc>
              <a:spcBef>
                <a:spcPts val="100"/>
              </a:spcBef>
              <a:buClr>
                <a:srgbClr val="CC9900"/>
              </a:buClr>
              <a:buSzPct val="65000"/>
              <a:buFont typeface="Wingdings"/>
              <a:buChar char=""/>
              <a:tabLst>
                <a:tab pos="381000" algn="l"/>
              </a:tabLst>
            </a:pPr>
            <a:r>
              <a:rPr sz="4000" dirty="0">
                <a:latin typeface="Arial MT"/>
                <a:cs typeface="Arial MT"/>
              </a:rPr>
              <a:t>Develop</a:t>
            </a:r>
            <a:r>
              <a:rPr sz="4000" spc="-20" dirty="0">
                <a:latin typeface="Arial MT"/>
                <a:cs typeface="Arial MT"/>
              </a:rPr>
              <a:t> </a:t>
            </a:r>
            <a:r>
              <a:rPr sz="4000" dirty="0">
                <a:latin typeface="Arial MT"/>
                <a:cs typeface="Arial MT"/>
              </a:rPr>
              <a:t>a</a:t>
            </a:r>
            <a:r>
              <a:rPr sz="4000" spc="-25" dirty="0">
                <a:latin typeface="Arial MT"/>
                <a:cs typeface="Arial MT"/>
              </a:rPr>
              <a:t> </a:t>
            </a:r>
            <a:r>
              <a:rPr sz="4000" dirty="0">
                <a:latin typeface="Arial MT"/>
                <a:cs typeface="Arial MT"/>
              </a:rPr>
              <a:t>list</a:t>
            </a:r>
            <a:r>
              <a:rPr sz="4000" spc="-10" dirty="0">
                <a:latin typeface="Arial MT"/>
                <a:cs typeface="Arial MT"/>
              </a:rPr>
              <a:t> </a:t>
            </a:r>
            <a:r>
              <a:rPr sz="4000" dirty="0">
                <a:latin typeface="Arial MT"/>
                <a:cs typeface="Arial MT"/>
              </a:rPr>
              <a:t>of “what</a:t>
            </a:r>
            <a:r>
              <a:rPr sz="4000" spc="-25" dirty="0">
                <a:latin typeface="Arial MT"/>
                <a:cs typeface="Arial MT"/>
              </a:rPr>
              <a:t> </a:t>
            </a:r>
            <a:r>
              <a:rPr sz="4000" dirty="0">
                <a:latin typeface="Arial MT"/>
                <a:cs typeface="Arial MT"/>
              </a:rPr>
              <a:t>if”</a:t>
            </a:r>
            <a:r>
              <a:rPr sz="4000" spc="-5" dirty="0">
                <a:latin typeface="Arial MT"/>
                <a:cs typeface="Arial MT"/>
              </a:rPr>
              <a:t> </a:t>
            </a:r>
            <a:r>
              <a:rPr sz="4000" dirty="0">
                <a:latin typeface="Arial MT"/>
                <a:cs typeface="Arial MT"/>
              </a:rPr>
              <a:t>scenarios</a:t>
            </a:r>
            <a:r>
              <a:rPr sz="4000" spc="-25" dirty="0">
                <a:latin typeface="Arial MT"/>
                <a:cs typeface="Arial MT"/>
              </a:rPr>
              <a:t> </a:t>
            </a:r>
            <a:r>
              <a:rPr sz="4000" dirty="0">
                <a:latin typeface="Arial MT"/>
                <a:cs typeface="Arial MT"/>
              </a:rPr>
              <a:t>and</a:t>
            </a:r>
            <a:r>
              <a:rPr sz="4000" spc="-25" dirty="0">
                <a:latin typeface="Arial MT"/>
                <a:cs typeface="Arial MT"/>
              </a:rPr>
              <a:t> </a:t>
            </a:r>
            <a:r>
              <a:rPr sz="4000" dirty="0">
                <a:latin typeface="Arial MT"/>
                <a:cs typeface="Arial MT"/>
              </a:rPr>
              <a:t>identify</a:t>
            </a:r>
            <a:r>
              <a:rPr sz="4000" spc="-20" dirty="0">
                <a:latin typeface="Arial MT"/>
                <a:cs typeface="Arial MT"/>
              </a:rPr>
              <a:t> </a:t>
            </a:r>
            <a:r>
              <a:rPr sz="4000" spc="-10" dirty="0">
                <a:latin typeface="Arial MT"/>
                <a:cs typeface="Arial MT"/>
              </a:rPr>
              <a:t>back-</a:t>
            </a:r>
            <a:r>
              <a:rPr sz="4000" dirty="0">
                <a:latin typeface="Arial MT"/>
                <a:cs typeface="Arial MT"/>
              </a:rPr>
              <a:t>up</a:t>
            </a:r>
            <a:r>
              <a:rPr sz="4000" spc="-15" dirty="0">
                <a:latin typeface="Arial MT"/>
                <a:cs typeface="Arial MT"/>
              </a:rPr>
              <a:t> </a:t>
            </a:r>
            <a:r>
              <a:rPr sz="4000" spc="-10" dirty="0">
                <a:latin typeface="Arial MT"/>
                <a:cs typeface="Arial MT"/>
              </a:rPr>
              <a:t>plans </a:t>
            </a:r>
            <a:r>
              <a:rPr sz="4000" dirty="0">
                <a:latin typeface="Arial MT"/>
                <a:cs typeface="Arial MT"/>
              </a:rPr>
              <a:t>or</a:t>
            </a:r>
            <a:r>
              <a:rPr sz="4000" spc="-15" dirty="0">
                <a:latin typeface="Arial MT"/>
                <a:cs typeface="Arial MT"/>
              </a:rPr>
              <a:t> </a:t>
            </a:r>
            <a:r>
              <a:rPr sz="4000" dirty="0">
                <a:latin typeface="Arial MT"/>
                <a:cs typeface="Arial MT"/>
              </a:rPr>
              <a:t>“halt</a:t>
            </a:r>
            <a:r>
              <a:rPr sz="4000" spc="-10" dirty="0">
                <a:latin typeface="Arial MT"/>
                <a:cs typeface="Arial MT"/>
              </a:rPr>
              <a:t> </a:t>
            </a:r>
            <a:r>
              <a:rPr sz="4000" dirty="0">
                <a:latin typeface="Arial MT"/>
                <a:cs typeface="Arial MT"/>
              </a:rPr>
              <a:t>work</a:t>
            </a:r>
            <a:r>
              <a:rPr sz="4000" spc="-20" dirty="0">
                <a:latin typeface="Arial MT"/>
                <a:cs typeface="Arial MT"/>
              </a:rPr>
              <a:t> </a:t>
            </a:r>
            <a:r>
              <a:rPr sz="4000" dirty="0">
                <a:latin typeface="Arial MT"/>
                <a:cs typeface="Arial MT"/>
              </a:rPr>
              <a:t>/ do</a:t>
            </a:r>
            <a:r>
              <a:rPr sz="4000" spc="-20" dirty="0">
                <a:latin typeface="Arial MT"/>
                <a:cs typeface="Arial MT"/>
              </a:rPr>
              <a:t> </a:t>
            </a:r>
            <a:r>
              <a:rPr sz="4000" dirty="0">
                <a:latin typeface="Arial MT"/>
                <a:cs typeface="Arial MT"/>
              </a:rPr>
              <a:t>not</a:t>
            </a:r>
            <a:r>
              <a:rPr sz="4000" spc="-10" dirty="0">
                <a:latin typeface="Arial MT"/>
                <a:cs typeface="Arial MT"/>
              </a:rPr>
              <a:t> </a:t>
            </a:r>
            <a:r>
              <a:rPr sz="4000" dirty="0">
                <a:latin typeface="Arial MT"/>
                <a:cs typeface="Arial MT"/>
              </a:rPr>
              <a:t>work”</a:t>
            </a:r>
            <a:r>
              <a:rPr sz="4000" spc="-15" dirty="0">
                <a:latin typeface="Arial MT"/>
                <a:cs typeface="Arial MT"/>
              </a:rPr>
              <a:t> </a:t>
            </a:r>
            <a:r>
              <a:rPr sz="4000" spc="-10" dirty="0">
                <a:latin typeface="Arial MT"/>
                <a:cs typeface="Arial MT"/>
              </a:rPr>
              <a:t>rules</a:t>
            </a:r>
            <a:endParaRPr sz="4000" dirty="0">
              <a:latin typeface="Arial MT"/>
              <a:cs typeface="Arial MT"/>
            </a:endParaRPr>
          </a:p>
          <a:p>
            <a:pPr marL="707390" lvl="1" indent="-325120">
              <a:lnSpc>
                <a:spcPct val="100000"/>
              </a:lnSpc>
              <a:spcBef>
                <a:spcPts val="635"/>
              </a:spcBef>
              <a:buClr>
                <a:srgbClr val="3A812E"/>
              </a:buClr>
              <a:buSzPct val="59615"/>
              <a:buFont typeface="Wingdings"/>
              <a:buChar char=""/>
              <a:tabLst>
                <a:tab pos="707390" algn="l"/>
              </a:tabLst>
            </a:pPr>
            <a:r>
              <a:rPr sz="3600" dirty="0">
                <a:latin typeface="Arial MT"/>
                <a:cs typeface="Arial MT"/>
              </a:rPr>
              <a:t>Autoclave,</a:t>
            </a:r>
            <a:r>
              <a:rPr sz="3600" spc="-75" dirty="0">
                <a:latin typeface="Arial MT"/>
                <a:cs typeface="Arial MT"/>
              </a:rPr>
              <a:t> </a:t>
            </a:r>
            <a:r>
              <a:rPr sz="3600" dirty="0">
                <a:latin typeface="Arial MT"/>
                <a:cs typeface="Arial MT"/>
              </a:rPr>
              <a:t>Biosafety</a:t>
            </a:r>
            <a:r>
              <a:rPr sz="3600" spc="-75" dirty="0">
                <a:latin typeface="Arial MT"/>
                <a:cs typeface="Arial MT"/>
              </a:rPr>
              <a:t> </a:t>
            </a:r>
            <a:r>
              <a:rPr sz="3600" dirty="0">
                <a:latin typeface="Arial MT"/>
                <a:cs typeface="Arial MT"/>
              </a:rPr>
              <a:t>Cabinet,</a:t>
            </a:r>
            <a:r>
              <a:rPr sz="3600" spc="-75" dirty="0">
                <a:latin typeface="Arial MT"/>
                <a:cs typeface="Arial MT"/>
              </a:rPr>
              <a:t> </a:t>
            </a:r>
            <a:r>
              <a:rPr sz="3600" dirty="0">
                <a:latin typeface="Arial MT"/>
                <a:cs typeface="Arial MT"/>
              </a:rPr>
              <a:t>Exhaust</a:t>
            </a:r>
            <a:r>
              <a:rPr sz="3600" spc="-85" dirty="0">
                <a:latin typeface="Arial MT"/>
                <a:cs typeface="Arial MT"/>
              </a:rPr>
              <a:t> </a:t>
            </a:r>
            <a:r>
              <a:rPr sz="3600" dirty="0">
                <a:latin typeface="Arial MT"/>
                <a:cs typeface="Arial MT"/>
              </a:rPr>
              <a:t>Fan,</a:t>
            </a:r>
            <a:r>
              <a:rPr sz="3600" spc="-80" dirty="0">
                <a:latin typeface="Arial MT"/>
                <a:cs typeface="Arial MT"/>
              </a:rPr>
              <a:t> </a:t>
            </a:r>
            <a:r>
              <a:rPr sz="3600" dirty="0">
                <a:latin typeface="Arial MT"/>
                <a:cs typeface="Arial MT"/>
              </a:rPr>
              <a:t>keycard</a:t>
            </a:r>
            <a:r>
              <a:rPr sz="3600" spc="-95" dirty="0">
                <a:latin typeface="Arial MT"/>
                <a:cs typeface="Arial MT"/>
              </a:rPr>
              <a:t> </a:t>
            </a:r>
            <a:r>
              <a:rPr sz="3600" dirty="0">
                <a:latin typeface="Arial MT"/>
                <a:cs typeface="Arial MT"/>
              </a:rPr>
              <a:t>access</a:t>
            </a:r>
            <a:r>
              <a:rPr sz="3600" spc="-90" dirty="0">
                <a:latin typeface="Arial MT"/>
                <a:cs typeface="Arial MT"/>
              </a:rPr>
              <a:t> </a:t>
            </a:r>
            <a:r>
              <a:rPr sz="3600" spc="-10" dirty="0">
                <a:latin typeface="Arial MT"/>
                <a:cs typeface="Arial MT"/>
              </a:rPr>
              <a:t>failures</a:t>
            </a:r>
            <a:endParaRPr sz="3600" dirty="0">
              <a:latin typeface="Arial MT"/>
              <a:cs typeface="Arial MT"/>
            </a:endParaRPr>
          </a:p>
          <a:p>
            <a:pPr marL="707390" lvl="1" indent="-325120">
              <a:lnSpc>
                <a:spcPct val="100000"/>
              </a:lnSpc>
              <a:spcBef>
                <a:spcPts val="620"/>
              </a:spcBef>
              <a:buClr>
                <a:srgbClr val="3A812E"/>
              </a:buClr>
              <a:buSzPct val="59615"/>
              <a:buFont typeface="Wingdings"/>
              <a:buChar char=""/>
              <a:tabLst>
                <a:tab pos="707390" algn="l"/>
              </a:tabLst>
            </a:pPr>
            <a:r>
              <a:rPr sz="3600" dirty="0">
                <a:latin typeface="Arial MT"/>
                <a:cs typeface="Arial MT"/>
              </a:rPr>
              <a:t>Freezer</a:t>
            </a:r>
            <a:r>
              <a:rPr sz="3600" spc="-55" dirty="0">
                <a:latin typeface="Arial MT"/>
                <a:cs typeface="Arial MT"/>
              </a:rPr>
              <a:t> </a:t>
            </a:r>
            <a:r>
              <a:rPr sz="3600" dirty="0">
                <a:latin typeface="Arial MT"/>
                <a:cs typeface="Arial MT"/>
              </a:rPr>
              <a:t>failures,</a:t>
            </a:r>
            <a:r>
              <a:rPr sz="3600" spc="-50" dirty="0">
                <a:latin typeface="Arial MT"/>
                <a:cs typeface="Arial MT"/>
              </a:rPr>
              <a:t> </a:t>
            </a:r>
            <a:r>
              <a:rPr sz="3600" dirty="0">
                <a:latin typeface="Arial MT"/>
                <a:cs typeface="Arial MT"/>
              </a:rPr>
              <a:t>failed</a:t>
            </a:r>
            <a:r>
              <a:rPr sz="3600" spc="-40" dirty="0">
                <a:latin typeface="Arial MT"/>
                <a:cs typeface="Arial MT"/>
              </a:rPr>
              <a:t> </a:t>
            </a:r>
            <a:r>
              <a:rPr sz="3600" dirty="0">
                <a:latin typeface="Arial MT"/>
                <a:cs typeface="Arial MT"/>
              </a:rPr>
              <a:t>HEPA</a:t>
            </a:r>
            <a:r>
              <a:rPr sz="3600" spc="-55" dirty="0">
                <a:latin typeface="Arial MT"/>
                <a:cs typeface="Arial MT"/>
              </a:rPr>
              <a:t> </a:t>
            </a:r>
            <a:r>
              <a:rPr sz="3600" dirty="0">
                <a:latin typeface="Arial MT"/>
                <a:cs typeface="Arial MT"/>
              </a:rPr>
              <a:t>filters,</a:t>
            </a:r>
            <a:r>
              <a:rPr sz="3600" spc="-50" dirty="0">
                <a:latin typeface="Arial MT"/>
                <a:cs typeface="Arial MT"/>
              </a:rPr>
              <a:t> </a:t>
            </a:r>
            <a:r>
              <a:rPr sz="3600" dirty="0">
                <a:latin typeface="Arial MT"/>
                <a:cs typeface="Arial MT"/>
              </a:rPr>
              <a:t>failure</a:t>
            </a:r>
            <a:r>
              <a:rPr sz="3600" spc="-45" dirty="0">
                <a:latin typeface="Arial MT"/>
                <a:cs typeface="Arial MT"/>
              </a:rPr>
              <a:t> </a:t>
            </a:r>
            <a:r>
              <a:rPr sz="3600" dirty="0">
                <a:latin typeface="Arial MT"/>
                <a:cs typeface="Arial MT"/>
              </a:rPr>
              <a:t>of</a:t>
            </a:r>
            <a:r>
              <a:rPr sz="3600" spc="-55" dirty="0">
                <a:latin typeface="Arial MT"/>
                <a:cs typeface="Arial MT"/>
              </a:rPr>
              <a:t> </a:t>
            </a:r>
            <a:r>
              <a:rPr sz="3600" spc="-20" dirty="0">
                <a:latin typeface="Arial MT"/>
                <a:cs typeface="Arial MT"/>
              </a:rPr>
              <a:t>back-</a:t>
            </a:r>
            <a:r>
              <a:rPr sz="3600" dirty="0">
                <a:latin typeface="Arial MT"/>
                <a:cs typeface="Arial MT"/>
              </a:rPr>
              <a:t>up</a:t>
            </a:r>
            <a:r>
              <a:rPr sz="3600" spc="-45" dirty="0">
                <a:latin typeface="Arial MT"/>
                <a:cs typeface="Arial MT"/>
              </a:rPr>
              <a:t> </a:t>
            </a:r>
            <a:r>
              <a:rPr sz="3600" spc="-10" dirty="0">
                <a:latin typeface="Arial MT"/>
                <a:cs typeface="Arial MT"/>
              </a:rPr>
              <a:t>power</a:t>
            </a:r>
            <a:endParaRPr sz="3600" dirty="0">
              <a:latin typeface="Arial MT"/>
              <a:cs typeface="Arial MT"/>
            </a:endParaRPr>
          </a:p>
          <a:p>
            <a:pPr marL="707390" lvl="1" indent="-325120">
              <a:lnSpc>
                <a:spcPct val="100000"/>
              </a:lnSpc>
              <a:spcBef>
                <a:spcPts val="625"/>
              </a:spcBef>
              <a:buClr>
                <a:srgbClr val="3A812E"/>
              </a:buClr>
              <a:buSzPct val="59615"/>
              <a:buFont typeface="Wingdings"/>
              <a:buChar char=""/>
              <a:tabLst>
                <a:tab pos="707390" algn="l"/>
              </a:tabLst>
            </a:pPr>
            <a:r>
              <a:rPr sz="3600" dirty="0">
                <a:latin typeface="Arial MT"/>
                <a:cs typeface="Arial MT"/>
              </a:rPr>
              <a:t>2</a:t>
            </a:r>
            <a:r>
              <a:rPr sz="3600" baseline="26143" dirty="0">
                <a:latin typeface="Arial MT"/>
                <a:cs typeface="Arial MT"/>
              </a:rPr>
              <a:t>nd</a:t>
            </a:r>
            <a:r>
              <a:rPr sz="3600" spc="300" baseline="26143" dirty="0">
                <a:latin typeface="Arial MT"/>
                <a:cs typeface="Arial MT"/>
              </a:rPr>
              <a:t> </a:t>
            </a:r>
            <a:r>
              <a:rPr sz="3600" dirty="0">
                <a:latin typeface="Arial MT"/>
                <a:cs typeface="Arial MT"/>
              </a:rPr>
              <a:t>person</a:t>
            </a:r>
            <a:r>
              <a:rPr sz="3600" spc="-30" dirty="0">
                <a:latin typeface="Arial MT"/>
                <a:cs typeface="Arial MT"/>
              </a:rPr>
              <a:t> </a:t>
            </a:r>
            <a:r>
              <a:rPr sz="3600" dirty="0">
                <a:latin typeface="Arial MT"/>
                <a:cs typeface="Arial MT"/>
              </a:rPr>
              <a:t>of</a:t>
            </a:r>
            <a:r>
              <a:rPr sz="3600" spc="-35" dirty="0">
                <a:latin typeface="Arial MT"/>
                <a:cs typeface="Arial MT"/>
              </a:rPr>
              <a:t> </a:t>
            </a:r>
            <a:r>
              <a:rPr sz="3600" dirty="0">
                <a:latin typeface="Arial MT"/>
                <a:cs typeface="Arial MT"/>
              </a:rPr>
              <a:t>required</a:t>
            </a:r>
            <a:r>
              <a:rPr sz="3600" spc="-30" dirty="0">
                <a:latin typeface="Arial MT"/>
                <a:cs typeface="Arial MT"/>
              </a:rPr>
              <a:t> </a:t>
            </a:r>
            <a:r>
              <a:rPr sz="3600" spc="-10" dirty="0">
                <a:latin typeface="Arial MT"/>
                <a:cs typeface="Arial MT"/>
              </a:rPr>
              <a:t>2-</a:t>
            </a:r>
            <a:r>
              <a:rPr sz="3600" dirty="0">
                <a:latin typeface="Arial MT"/>
                <a:cs typeface="Arial MT"/>
              </a:rPr>
              <a:t>person</a:t>
            </a:r>
            <a:r>
              <a:rPr sz="3600" spc="-35" dirty="0">
                <a:latin typeface="Arial MT"/>
                <a:cs typeface="Arial MT"/>
              </a:rPr>
              <a:t> </a:t>
            </a:r>
            <a:r>
              <a:rPr sz="3600" dirty="0">
                <a:latin typeface="Arial MT"/>
                <a:cs typeface="Arial MT"/>
              </a:rPr>
              <a:t>team</a:t>
            </a:r>
            <a:r>
              <a:rPr sz="3600" spc="-30" dirty="0">
                <a:latin typeface="Arial MT"/>
                <a:cs typeface="Arial MT"/>
              </a:rPr>
              <a:t> </a:t>
            </a:r>
            <a:r>
              <a:rPr sz="3600" dirty="0">
                <a:latin typeface="Arial MT"/>
                <a:cs typeface="Arial MT"/>
              </a:rPr>
              <a:t>fails</a:t>
            </a:r>
            <a:r>
              <a:rPr sz="3600" spc="-35" dirty="0">
                <a:latin typeface="Arial MT"/>
                <a:cs typeface="Arial MT"/>
              </a:rPr>
              <a:t> </a:t>
            </a:r>
            <a:r>
              <a:rPr sz="3600" dirty="0">
                <a:latin typeface="Arial MT"/>
                <a:cs typeface="Arial MT"/>
              </a:rPr>
              <a:t>to</a:t>
            </a:r>
            <a:r>
              <a:rPr sz="3600" spc="-40" dirty="0">
                <a:latin typeface="Arial MT"/>
                <a:cs typeface="Arial MT"/>
              </a:rPr>
              <a:t> </a:t>
            </a:r>
            <a:r>
              <a:rPr sz="3600" dirty="0">
                <a:latin typeface="Arial MT"/>
                <a:cs typeface="Arial MT"/>
              </a:rPr>
              <a:t>show</a:t>
            </a:r>
            <a:r>
              <a:rPr sz="3600" spc="-40" dirty="0">
                <a:latin typeface="Arial MT"/>
                <a:cs typeface="Arial MT"/>
              </a:rPr>
              <a:t> </a:t>
            </a:r>
            <a:r>
              <a:rPr sz="3600" dirty="0">
                <a:latin typeface="Arial MT"/>
                <a:cs typeface="Arial MT"/>
              </a:rPr>
              <a:t>up,</a:t>
            </a:r>
            <a:r>
              <a:rPr sz="3600" spc="-40" dirty="0">
                <a:latin typeface="Arial MT"/>
                <a:cs typeface="Arial MT"/>
              </a:rPr>
              <a:t> </a:t>
            </a:r>
            <a:r>
              <a:rPr sz="3600" spc="-10" dirty="0">
                <a:latin typeface="Arial MT"/>
                <a:cs typeface="Arial MT"/>
              </a:rPr>
              <a:t>other?</a:t>
            </a:r>
            <a:endParaRPr sz="3600" dirty="0">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6634" rIns="0" bIns="0" rtlCol="0">
            <a:spAutoFit/>
          </a:bodyPr>
          <a:lstStyle/>
          <a:p>
            <a:pPr marL="233045">
              <a:lnSpc>
                <a:spcPct val="100000"/>
              </a:lnSpc>
              <a:spcBef>
                <a:spcPts val="100"/>
              </a:spcBef>
            </a:pPr>
            <a:r>
              <a:rPr spc="-50" dirty="0"/>
              <a:t>Preparing</a:t>
            </a:r>
            <a:r>
              <a:rPr spc="-140" dirty="0"/>
              <a:t> </a:t>
            </a:r>
            <a:r>
              <a:rPr dirty="0"/>
              <a:t>for</a:t>
            </a:r>
            <a:r>
              <a:rPr spc="-140" dirty="0"/>
              <a:t> </a:t>
            </a:r>
            <a:r>
              <a:rPr spc="-60" dirty="0"/>
              <a:t>Emergencies</a:t>
            </a:r>
          </a:p>
        </p:txBody>
      </p:sp>
      <p:sp>
        <p:nvSpPr>
          <p:cNvPr id="6" name="object 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23</a:t>
            </a:fld>
            <a:endParaRPr spc="-25" dirty="0"/>
          </a:p>
        </p:txBody>
      </p:sp>
      <p:sp>
        <p:nvSpPr>
          <p:cNvPr id="5" name="object 5"/>
          <p:cNvSpPr txBox="1"/>
          <p:nvPr/>
        </p:nvSpPr>
        <p:spPr>
          <a:xfrm>
            <a:off x="688340" y="1622553"/>
            <a:ext cx="8785860" cy="2037080"/>
          </a:xfrm>
          <a:prstGeom prst="rect">
            <a:avLst/>
          </a:prstGeom>
        </p:spPr>
        <p:txBody>
          <a:bodyPr vert="horz" wrap="square" lIns="0" tIns="12700" rIns="0" bIns="0" rtlCol="0">
            <a:spAutoFit/>
          </a:bodyPr>
          <a:lstStyle/>
          <a:p>
            <a:pPr marL="354965" indent="-342265">
              <a:lnSpc>
                <a:spcPct val="100000"/>
              </a:lnSpc>
              <a:spcBef>
                <a:spcPts val="100"/>
              </a:spcBef>
              <a:buClr>
                <a:srgbClr val="CC9900"/>
              </a:buClr>
              <a:buSzPct val="65000"/>
              <a:buFont typeface="Wingdings"/>
              <a:buChar char=""/>
              <a:tabLst>
                <a:tab pos="354965" algn="l"/>
              </a:tabLst>
            </a:pPr>
            <a:r>
              <a:rPr sz="3000" dirty="0">
                <a:latin typeface="Arial MT"/>
                <a:cs typeface="Arial MT"/>
              </a:rPr>
              <a:t>Be</a:t>
            </a:r>
            <a:r>
              <a:rPr sz="3000" spc="-5" dirty="0">
                <a:latin typeface="Arial MT"/>
                <a:cs typeface="Arial MT"/>
              </a:rPr>
              <a:t> </a:t>
            </a:r>
            <a:r>
              <a:rPr sz="3000" spc="-10" dirty="0">
                <a:latin typeface="Arial MT"/>
                <a:cs typeface="Arial MT"/>
              </a:rPr>
              <a:t>READY</a:t>
            </a:r>
            <a:endParaRPr sz="3000" dirty="0">
              <a:latin typeface="Arial MT"/>
              <a:cs typeface="Arial MT"/>
            </a:endParaRPr>
          </a:p>
          <a:p>
            <a:pPr>
              <a:lnSpc>
                <a:spcPct val="100000"/>
              </a:lnSpc>
              <a:spcBef>
                <a:spcPts val="1590"/>
              </a:spcBef>
              <a:buClr>
                <a:srgbClr val="CC9900"/>
              </a:buClr>
              <a:buFont typeface="Wingdings"/>
              <a:buChar char=""/>
            </a:pPr>
            <a:endParaRPr sz="3000" dirty="0">
              <a:latin typeface="Arial MT"/>
              <a:cs typeface="Arial MT"/>
            </a:endParaRPr>
          </a:p>
          <a:p>
            <a:pPr marL="355600" marR="5080" indent="-342900">
              <a:lnSpc>
                <a:spcPct val="100000"/>
              </a:lnSpc>
              <a:buClr>
                <a:srgbClr val="CC9900"/>
              </a:buClr>
              <a:buSzPct val="65000"/>
              <a:buFont typeface="Wingdings"/>
              <a:buChar char=""/>
              <a:tabLst>
                <a:tab pos="355600" algn="l"/>
              </a:tabLst>
            </a:pPr>
            <a:r>
              <a:rPr sz="3000" dirty="0">
                <a:latin typeface="Arial MT"/>
                <a:cs typeface="Arial MT"/>
              </a:rPr>
              <a:t>The</a:t>
            </a:r>
            <a:r>
              <a:rPr sz="3000" spc="-25" dirty="0">
                <a:latin typeface="Arial MT"/>
                <a:cs typeface="Arial MT"/>
              </a:rPr>
              <a:t> </a:t>
            </a:r>
            <a:r>
              <a:rPr sz="3000" dirty="0">
                <a:latin typeface="Arial MT"/>
                <a:cs typeface="Arial MT"/>
              </a:rPr>
              <a:t>response</a:t>
            </a:r>
            <a:r>
              <a:rPr sz="3000" spc="-30" dirty="0">
                <a:latin typeface="Arial MT"/>
                <a:cs typeface="Arial MT"/>
              </a:rPr>
              <a:t> </a:t>
            </a:r>
            <a:r>
              <a:rPr sz="3000" dirty="0">
                <a:latin typeface="Arial MT"/>
                <a:cs typeface="Arial MT"/>
              </a:rPr>
              <a:t>to</a:t>
            </a:r>
            <a:r>
              <a:rPr sz="3000" spc="-35" dirty="0">
                <a:latin typeface="Arial MT"/>
                <a:cs typeface="Arial MT"/>
              </a:rPr>
              <a:t> </a:t>
            </a:r>
            <a:r>
              <a:rPr sz="3000" dirty="0">
                <a:latin typeface="Arial MT"/>
                <a:cs typeface="Arial MT"/>
              </a:rPr>
              <a:t>the</a:t>
            </a:r>
            <a:r>
              <a:rPr sz="3000" spc="-35" dirty="0">
                <a:latin typeface="Arial MT"/>
                <a:cs typeface="Arial MT"/>
              </a:rPr>
              <a:t> </a:t>
            </a:r>
            <a:r>
              <a:rPr sz="3000" dirty="0">
                <a:latin typeface="Arial MT"/>
                <a:cs typeface="Arial MT"/>
              </a:rPr>
              <a:t>emergency</a:t>
            </a:r>
            <a:r>
              <a:rPr sz="3000" spc="-35" dirty="0">
                <a:latin typeface="Arial MT"/>
                <a:cs typeface="Arial MT"/>
              </a:rPr>
              <a:t> </a:t>
            </a:r>
            <a:r>
              <a:rPr sz="3000" dirty="0">
                <a:latin typeface="Arial MT"/>
                <a:cs typeface="Arial MT"/>
              </a:rPr>
              <a:t>begins</a:t>
            </a:r>
            <a:r>
              <a:rPr sz="3000" spc="-35" dirty="0">
                <a:latin typeface="Arial MT"/>
                <a:cs typeface="Arial MT"/>
              </a:rPr>
              <a:t> </a:t>
            </a:r>
            <a:r>
              <a:rPr sz="3000" dirty="0">
                <a:latin typeface="Arial MT"/>
                <a:cs typeface="Arial MT"/>
              </a:rPr>
              <a:t>before</a:t>
            </a:r>
            <a:r>
              <a:rPr sz="3000" spc="-40" dirty="0">
                <a:latin typeface="Arial MT"/>
                <a:cs typeface="Arial MT"/>
              </a:rPr>
              <a:t> </a:t>
            </a:r>
            <a:r>
              <a:rPr sz="3000" spc="-25" dirty="0">
                <a:latin typeface="Arial MT"/>
                <a:cs typeface="Arial MT"/>
              </a:rPr>
              <a:t>the </a:t>
            </a:r>
            <a:r>
              <a:rPr sz="3000" spc="-10" dirty="0">
                <a:latin typeface="Arial MT"/>
                <a:cs typeface="Arial MT"/>
              </a:rPr>
              <a:t>emergency!</a:t>
            </a:r>
            <a:endParaRPr sz="3000" dirty="0">
              <a:latin typeface="Arial MT"/>
              <a:cs typeface="Arial M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24</a:t>
            </a:fld>
            <a:endParaRPr spc="-25" dirty="0"/>
          </a:p>
        </p:txBody>
      </p:sp>
      <p:sp>
        <p:nvSpPr>
          <p:cNvPr id="2" name="object 2"/>
          <p:cNvSpPr txBox="1">
            <a:spLocks noGrp="1"/>
          </p:cNvSpPr>
          <p:nvPr>
            <p:ph type="title"/>
          </p:nvPr>
        </p:nvSpPr>
        <p:spPr>
          <a:xfrm>
            <a:off x="1220882" y="94490"/>
            <a:ext cx="9754235" cy="1305560"/>
          </a:xfrm>
          <a:prstGeom prst="rect">
            <a:avLst/>
          </a:prstGeom>
        </p:spPr>
        <p:txBody>
          <a:bodyPr vert="horz" wrap="square" lIns="0" tIns="12700" rIns="0" bIns="0" rtlCol="0">
            <a:spAutoFit/>
          </a:bodyPr>
          <a:lstStyle/>
          <a:p>
            <a:pPr marL="1573530" marR="5080" indent="-1561465">
              <a:lnSpc>
                <a:spcPct val="100000"/>
              </a:lnSpc>
              <a:spcBef>
                <a:spcPts val="100"/>
              </a:spcBef>
            </a:pPr>
            <a:r>
              <a:rPr spc="-140" dirty="0"/>
              <a:t>Make</a:t>
            </a:r>
            <a:r>
              <a:rPr spc="-100" dirty="0"/>
              <a:t> </a:t>
            </a:r>
            <a:r>
              <a:rPr spc="-80" dirty="0"/>
              <a:t>Sure</a:t>
            </a:r>
            <a:r>
              <a:rPr spc="-95" dirty="0"/>
              <a:t> </a:t>
            </a:r>
            <a:r>
              <a:rPr spc="-195" dirty="0"/>
              <a:t>All</a:t>
            </a:r>
            <a:r>
              <a:rPr spc="-65" dirty="0"/>
              <a:t> </a:t>
            </a:r>
            <a:r>
              <a:rPr dirty="0"/>
              <a:t>Know</a:t>
            </a:r>
            <a:r>
              <a:rPr spc="-105" dirty="0"/>
              <a:t> </a:t>
            </a:r>
            <a:r>
              <a:rPr dirty="0"/>
              <a:t>the</a:t>
            </a:r>
            <a:r>
              <a:rPr spc="-100" dirty="0"/>
              <a:t> </a:t>
            </a:r>
            <a:r>
              <a:rPr spc="-75" dirty="0"/>
              <a:t>Emergency</a:t>
            </a:r>
            <a:r>
              <a:rPr spc="-105" dirty="0"/>
              <a:t> </a:t>
            </a:r>
            <a:r>
              <a:rPr spc="-40" dirty="0"/>
              <a:t>Response </a:t>
            </a:r>
            <a:r>
              <a:rPr spc="-135" dirty="0"/>
              <a:t>Basics</a:t>
            </a:r>
            <a:r>
              <a:rPr spc="-130" dirty="0"/>
              <a:t> </a:t>
            </a:r>
            <a:r>
              <a:rPr dirty="0"/>
              <a:t>(the</a:t>
            </a:r>
            <a:r>
              <a:rPr spc="-110" dirty="0"/>
              <a:t> </a:t>
            </a:r>
            <a:r>
              <a:rPr spc="-130" dirty="0"/>
              <a:t>1-</a:t>
            </a:r>
            <a:r>
              <a:rPr spc="-135" dirty="0"/>
              <a:t>2-</a:t>
            </a:r>
            <a:r>
              <a:rPr spc="-254" dirty="0"/>
              <a:t>3’s</a:t>
            </a:r>
            <a:r>
              <a:rPr spc="-10" dirty="0"/>
              <a:t> </a:t>
            </a:r>
            <a:r>
              <a:rPr dirty="0"/>
              <a:t>and</a:t>
            </a:r>
            <a:r>
              <a:rPr spc="-100" dirty="0"/>
              <a:t> </a:t>
            </a:r>
            <a:r>
              <a:rPr spc="-170" dirty="0"/>
              <a:t>A-</a:t>
            </a:r>
            <a:r>
              <a:rPr spc="-165" dirty="0"/>
              <a:t>B-</a:t>
            </a:r>
            <a:r>
              <a:rPr spc="-20" dirty="0"/>
              <a:t>C’s)</a:t>
            </a:r>
          </a:p>
        </p:txBody>
      </p:sp>
      <p:sp>
        <p:nvSpPr>
          <p:cNvPr id="3" name="object 3"/>
          <p:cNvSpPr txBox="1"/>
          <p:nvPr/>
        </p:nvSpPr>
        <p:spPr>
          <a:xfrm>
            <a:off x="688340" y="1479276"/>
            <a:ext cx="10673080" cy="4032885"/>
          </a:xfrm>
          <a:prstGeom prst="rect">
            <a:avLst/>
          </a:prstGeom>
        </p:spPr>
        <p:txBody>
          <a:bodyPr vert="horz" wrap="square" lIns="0" tIns="106045" rIns="0" bIns="0" rtlCol="0">
            <a:spAutoFit/>
          </a:bodyPr>
          <a:lstStyle/>
          <a:p>
            <a:pPr marL="354965" indent="-342265">
              <a:lnSpc>
                <a:spcPct val="100000"/>
              </a:lnSpc>
              <a:spcBef>
                <a:spcPts val="835"/>
              </a:spcBef>
              <a:buClr>
                <a:srgbClr val="CC9900"/>
              </a:buClr>
              <a:buSzPct val="65000"/>
              <a:buFont typeface="Wingdings"/>
              <a:buChar char=""/>
              <a:tabLst>
                <a:tab pos="354965" algn="l"/>
              </a:tabLst>
            </a:pPr>
            <a:r>
              <a:rPr sz="3000" dirty="0">
                <a:latin typeface="Arial MT"/>
                <a:cs typeface="Arial MT"/>
              </a:rPr>
              <a:t>Fire</a:t>
            </a:r>
            <a:r>
              <a:rPr sz="3000" spc="-30" dirty="0">
                <a:latin typeface="Arial MT"/>
                <a:cs typeface="Arial MT"/>
              </a:rPr>
              <a:t> </a:t>
            </a:r>
            <a:r>
              <a:rPr sz="3000" dirty="0">
                <a:latin typeface="Arial MT"/>
                <a:cs typeface="Arial MT"/>
              </a:rPr>
              <a:t>safety,</a:t>
            </a:r>
            <a:r>
              <a:rPr sz="3000" spc="-30" dirty="0">
                <a:latin typeface="Arial MT"/>
                <a:cs typeface="Arial MT"/>
              </a:rPr>
              <a:t> </a:t>
            </a:r>
            <a:r>
              <a:rPr sz="3000" dirty="0">
                <a:latin typeface="Arial MT"/>
                <a:cs typeface="Arial MT"/>
              </a:rPr>
              <a:t>fire</a:t>
            </a:r>
            <a:r>
              <a:rPr sz="3000" spc="-35" dirty="0">
                <a:latin typeface="Arial MT"/>
                <a:cs typeface="Arial MT"/>
              </a:rPr>
              <a:t> </a:t>
            </a:r>
            <a:r>
              <a:rPr sz="3000" dirty="0">
                <a:latin typeface="Arial MT"/>
                <a:cs typeface="Arial MT"/>
              </a:rPr>
              <a:t>evacuation</a:t>
            </a:r>
            <a:r>
              <a:rPr sz="3000" spc="-40" dirty="0">
                <a:latin typeface="Arial MT"/>
                <a:cs typeface="Arial MT"/>
              </a:rPr>
              <a:t> </a:t>
            </a:r>
            <a:r>
              <a:rPr sz="3000" dirty="0">
                <a:latin typeface="Arial MT"/>
                <a:cs typeface="Arial MT"/>
              </a:rPr>
              <a:t>routes</a:t>
            </a:r>
            <a:r>
              <a:rPr sz="3000" spc="-45" dirty="0">
                <a:latin typeface="Arial MT"/>
                <a:cs typeface="Arial MT"/>
              </a:rPr>
              <a:t> </a:t>
            </a:r>
            <a:r>
              <a:rPr sz="3000" dirty="0">
                <a:latin typeface="Arial MT"/>
                <a:cs typeface="Arial MT"/>
              </a:rPr>
              <a:t>and</a:t>
            </a:r>
            <a:r>
              <a:rPr sz="3000" spc="-45" dirty="0">
                <a:latin typeface="Arial MT"/>
                <a:cs typeface="Arial MT"/>
              </a:rPr>
              <a:t> </a:t>
            </a:r>
            <a:r>
              <a:rPr sz="3000" dirty="0">
                <a:latin typeface="Arial MT"/>
                <a:cs typeface="Arial MT"/>
              </a:rPr>
              <a:t>evacuation</a:t>
            </a:r>
            <a:r>
              <a:rPr sz="3000" spc="-40" dirty="0">
                <a:latin typeface="Arial MT"/>
                <a:cs typeface="Arial MT"/>
              </a:rPr>
              <a:t> </a:t>
            </a:r>
            <a:r>
              <a:rPr sz="3000" spc="-10" dirty="0">
                <a:latin typeface="Arial MT"/>
                <a:cs typeface="Arial MT"/>
              </a:rPr>
              <a:t>locations</a:t>
            </a:r>
            <a:endParaRPr sz="3000" dirty="0">
              <a:latin typeface="Arial MT"/>
              <a:cs typeface="Arial MT"/>
            </a:endParaRPr>
          </a:p>
          <a:p>
            <a:pPr marL="681990" lvl="1" indent="-325120">
              <a:lnSpc>
                <a:spcPct val="100000"/>
              </a:lnSpc>
              <a:spcBef>
                <a:spcPts val="630"/>
              </a:spcBef>
              <a:buClr>
                <a:srgbClr val="3A812E"/>
              </a:buClr>
              <a:buSzPct val="59615"/>
              <a:buFont typeface="Wingdings"/>
              <a:buChar char=""/>
              <a:tabLst>
                <a:tab pos="681990" algn="l"/>
              </a:tabLst>
            </a:pPr>
            <a:r>
              <a:rPr sz="2600" dirty="0">
                <a:latin typeface="Arial MT"/>
                <a:cs typeface="Arial MT"/>
              </a:rPr>
              <a:t>All</a:t>
            </a:r>
            <a:r>
              <a:rPr sz="2600" spc="-35" dirty="0">
                <a:latin typeface="Arial MT"/>
                <a:cs typeface="Arial MT"/>
              </a:rPr>
              <a:t> </a:t>
            </a:r>
            <a:r>
              <a:rPr sz="2600" dirty="0">
                <a:latin typeface="Arial MT"/>
                <a:cs typeface="Arial MT"/>
              </a:rPr>
              <a:t>must</a:t>
            </a:r>
            <a:r>
              <a:rPr sz="2600" spc="-25" dirty="0">
                <a:latin typeface="Arial MT"/>
                <a:cs typeface="Arial MT"/>
              </a:rPr>
              <a:t> </a:t>
            </a:r>
            <a:r>
              <a:rPr sz="2600" dirty="0">
                <a:latin typeface="Arial MT"/>
                <a:cs typeface="Arial MT"/>
              </a:rPr>
              <a:t>know</a:t>
            </a:r>
            <a:r>
              <a:rPr sz="2600" spc="-25" dirty="0">
                <a:latin typeface="Arial MT"/>
                <a:cs typeface="Arial MT"/>
              </a:rPr>
              <a:t> </a:t>
            </a:r>
            <a:r>
              <a:rPr sz="2600" dirty="0">
                <a:latin typeface="Arial MT"/>
                <a:cs typeface="Arial MT"/>
              </a:rPr>
              <a:t>2</a:t>
            </a:r>
            <a:r>
              <a:rPr sz="2600" spc="-30" dirty="0">
                <a:latin typeface="Arial MT"/>
                <a:cs typeface="Arial MT"/>
              </a:rPr>
              <a:t> </a:t>
            </a:r>
            <a:r>
              <a:rPr sz="2600" dirty="0">
                <a:latin typeface="Arial MT"/>
                <a:cs typeface="Arial MT"/>
              </a:rPr>
              <a:t>ways</a:t>
            </a:r>
            <a:r>
              <a:rPr sz="2600" spc="-25" dirty="0">
                <a:latin typeface="Arial MT"/>
                <a:cs typeface="Arial MT"/>
              </a:rPr>
              <a:t> </a:t>
            </a:r>
            <a:r>
              <a:rPr sz="2600" dirty="0">
                <a:latin typeface="Arial MT"/>
                <a:cs typeface="Arial MT"/>
              </a:rPr>
              <a:t>to</a:t>
            </a:r>
            <a:r>
              <a:rPr sz="2600" spc="-25" dirty="0">
                <a:latin typeface="Arial MT"/>
                <a:cs typeface="Arial MT"/>
              </a:rPr>
              <a:t> </a:t>
            </a:r>
            <a:r>
              <a:rPr sz="2600" dirty="0">
                <a:latin typeface="Arial MT"/>
                <a:cs typeface="Arial MT"/>
              </a:rPr>
              <a:t>get</a:t>
            </a:r>
            <a:r>
              <a:rPr sz="2600" spc="-20" dirty="0">
                <a:latin typeface="Arial MT"/>
                <a:cs typeface="Arial MT"/>
              </a:rPr>
              <a:t> </a:t>
            </a:r>
            <a:r>
              <a:rPr sz="2600" dirty="0">
                <a:latin typeface="Arial MT"/>
                <a:cs typeface="Arial MT"/>
              </a:rPr>
              <a:t>out</a:t>
            </a:r>
            <a:r>
              <a:rPr sz="2600" spc="-20" dirty="0">
                <a:latin typeface="Arial MT"/>
                <a:cs typeface="Arial MT"/>
              </a:rPr>
              <a:t> </a:t>
            </a:r>
            <a:r>
              <a:rPr sz="2600" dirty="0">
                <a:latin typeface="Arial MT"/>
                <a:cs typeface="Arial MT"/>
              </a:rPr>
              <a:t>of</a:t>
            </a:r>
            <a:r>
              <a:rPr sz="2600" spc="-25" dirty="0">
                <a:latin typeface="Arial MT"/>
                <a:cs typeface="Arial MT"/>
              </a:rPr>
              <a:t> </a:t>
            </a:r>
            <a:r>
              <a:rPr sz="2600" dirty="0">
                <a:latin typeface="Arial MT"/>
                <a:cs typeface="Arial MT"/>
              </a:rPr>
              <a:t>their</a:t>
            </a:r>
            <a:r>
              <a:rPr sz="2600" spc="-15" dirty="0">
                <a:latin typeface="Arial MT"/>
                <a:cs typeface="Arial MT"/>
              </a:rPr>
              <a:t> </a:t>
            </a:r>
            <a:r>
              <a:rPr sz="2600" spc="-10" dirty="0">
                <a:latin typeface="Arial MT"/>
                <a:cs typeface="Arial MT"/>
              </a:rPr>
              <a:t>building</a:t>
            </a:r>
            <a:endParaRPr sz="2600" dirty="0">
              <a:latin typeface="Arial MT"/>
              <a:cs typeface="Arial MT"/>
            </a:endParaRPr>
          </a:p>
          <a:p>
            <a:pPr lvl="1">
              <a:lnSpc>
                <a:spcPct val="100000"/>
              </a:lnSpc>
              <a:spcBef>
                <a:spcPts val="1465"/>
              </a:spcBef>
              <a:buClr>
                <a:srgbClr val="3A812E"/>
              </a:buClr>
              <a:buFont typeface="Wingdings"/>
              <a:buChar char=""/>
            </a:pPr>
            <a:endParaRPr sz="2600" dirty="0">
              <a:latin typeface="Arial MT"/>
              <a:cs typeface="Arial MT"/>
            </a:endParaRPr>
          </a:p>
          <a:p>
            <a:pPr marL="354965" indent="-342265">
              <a:lnSpc>
                <a:spcPct val="100000"/>
              </a:lnSpc>
              <a:buClr>
                <a:srgbClr val="CC9900"/>
              </a:buClr>
              <a:buSzPct val="65000"/>
              <a:buFont typeface="Wingdings"/>
              <a:buChar char=""/>
              <a:tabLst>
                <a:tab pos="354965" algn="l"/>
              </a:tabLst>
            </a:pPr>
            <a:r>
              <a:rPr sz="3000" dirty="0">
                <a:latin typeface="Arial MT"/>
                <a:cs typeface="Arial MT"/>
              </a:rPr>
              <a:t>How</a:t>
            </a:r>
            <a:r>
              <a:rPr sz="3000" spc="-25" dirty="0">
                <a:latin typeface="Arial MT"/>
                <a:cs typeface="Arial MT"/>
              </a:rPr>
              <a:t> </a:t>
            </a:r>
            <a:r>
              <a:rPr sz="3000" dirty="0">
                <a:latin typeface="Arial MT"/>
                <a:cs typeface="Arial MT"/>
              </a:rPr>
              <a:t>to</a:t>
            </a:r>
            <a:r>
              <a:rPr sz="3000" spc="-10" dirty="0">
                <a:latin typeface="Arial MT"/>
                <a:cs typeface="Arial MT"/>
              </a:rPr>
              <a:t> </a:t>
            </a:r>
            <a:r>
              <a:rPr sz="3000" dirty="0">
                <a:latin typeface="Arial MT"/>
                <a:cs typeface="Arial MT"/>
              </a:rPr>
              <a:t>use</a:t>
            </a:r>
            <a:r>
              <a:rPr sz="3000" spc="-20" dirty="0">
                <a:latin typeface="Arial MT"/>
                <a:cs typeface="Arial MT"/>
              </a:rPr>
              <a:t> </a:t>
            </a:r>
            <a:r>
              <a:rPr sz="3000" dirty="0">
                <a:latin typeface="Arial MT"/>
                <a:cs typeface="Arial MT"/>
              </a:rPr>
              <a:t>emergency</a:t>
            </a:r>
            <a:r>
              <a:rPr sz="3000" spc="-30" dirty="0">
                <a:latin typeface="Arial MT"/>
                <a:cs typeface="Arial MT"/>
              </a:rPr>
              <a:t> </a:t>
            </a:r>
            <a:r>
              <a:rPr sz="3000" dirty="0">
                <a:latin typeface="Arial MT"/>
                <a:cs typeface="Arial MT"/>
              </a:rPr>
              <a:t>showers</a:t>
            </a:r>
            <a:r>
              <a:rPr sz="3000" spc="-25" dirty="0">
                <a:latin typeface="Arial MT"/>
                <a:cs typeface="Arial MT"/>
              </a:rPr>
              <a:t> </a:t>
            </a:r>
            <a:r>
              <a:rPr sz="3000" dirty="0">
                <a:latin typeface="Arial MT"/>
                <a:cs typeface="Arial MT"/>
              </a:rPr>
              <a:t>and</a:t>
            </a:r>
            <a:r>
              <a:rPr sz="3000" spc="-25" dirty="0">
                <a:latin typeface="Arial MT"/>
                <a:cs typeface="Arial MT"/>
              </a:rPr>
              <a:t> </a:t>
            </a:r>
            <a:r>
              <a:rPr sz="3000" dirty="0">
                <a:latin typeface="Arial MT"/>
                <a:cs typeface="Arial MT"/>
              </a:rPr>
              <a:t>eye</a:t>
            </a:r>
            <a:r>
              <a:rPr sz="3000" spc="-25" dirty="0">
                <a:latin typeface="Arial MT"/>
                <a:cs typeface="Arial MT"/>
              </a:rPr>
              <a:t> </a:t>
            </a:r>
            <a:r>
              <a:rPr sz="3000" spc="-10" dirty="0">
                <a:latin typeface="Arial MT"/>
                <a:cs typeface="Arial MT"/>
              </a:rPr>
              <a:t>washes</a:t>
            </a:r>
            <a:endParaRPr sz="3000" dirty="0">
              <a:latin typeface="Arial MT"/>
              <a:cs typeface="Arial MT"/>
            </a:endParaRPr>
          </a:p>
          <a:p>
            <a:pPr marL="681990" lvl="1" indent="-325120">
              <a:lnSpc>
                <a:spcPct val="100000"/>
              </a:lnSpc>
              <a:spcBef>
                <a:spcPts val="635"/>
              </a:spcBef>
              <a:buClr>
                <a:srgbClr val="3A812E"/>
              </a:buClr>
              <a:buSzPct val="59615"/>
              <a:buFont typeface="Wingdings"/>
              <a:buChar char=""/>
              <a:tabLst>
                <a:tab pos="681990" algn="l"/>
              </a:tabLst>
            </a:pPr>
            <a:r>
              <a:rPr sz="2600" dirty="0">
                <a:latin typeface="Arial MT"/>
                <a:cs typeface="Arial MT"/>
              </a:rPr>
              <a:t>And</a:t>
            </a:r>
            <a:r>
              <a:rPr sz="2600" spc="-50" dirty="0">
                <a:latin typeface="Arial MT"/>
                <a:cs typeface="Arial MT"/>
              </a:rPr>
              <a:t> </a:t>
            </a:r>
            <a:r>
              <a:rPr sz="2600" dirty="0">
                <a:latin typeface="Arial MT"/>
                <a:cs typeface="Arial MT"/>
              </a:rPr>
              <a:t>their</a:t>
            </a:r>
            <a:r>
              <a:rPr sz="2600" spc="-55" dirty="0">
                <a:latin typeface="Arial MT"/>
                <a:cs typeface="Arial MT"/>
              </a:rPr>
              <a:t> </a:t>
            </a:r>
            <a:r>
              <a:rPr sz="2600" dirty="0">
                <a:latin typeface="Arial MT"/>
                <a:cs typeface="Arial MT"/>
              </a:rPr>
              <a:t>location!</a:t>
            </a:r>
            <a:r>
              <a:rPr sz="2600" spc="-35" dirty="0">
                <a:latin typeface="Arial MT"/>
                <a:cs typeface="Arial MT"/>
              </a:rPr>
              <a:t> </a:t>
            </a:r>
            <a:r>
              <a:rPr sz="2600" dirty="0">
                <a:latin typeface="Arial MT"/>
                <a:cs typeface="Arial MT"/>
              </a:rPr>
              <a:t>May</a:t>
            </a:r>
            <a:r>
              <a:rPr sz="2600" spc="-60" dirty="0">
                <a:latin typeface="Arial MT"/>
                <a:cs typeface="Arial MT"/>
              </a:rPr>
              <a:t> </a:t>
            </a:r>
            <a:r>
              <a:rPr sz="2600" dirty="0">
                <a:latin typeface="Arial MT"/>
                <a:cs typeface="Arial MT"/>
              </a:rPr>
              <a:t>have</a:t>
            </a:r>
            <a:r>
              <a:rPr sz="2600" spc="-45" dirty="0">
                <a:latin typeface="Arial MT"/>
                <a:cs typeface="Arial MT"/>
              </a:rPr>
              <a:t> </a:t>
            </a:r>
            <a:r>
              <a:rPr sz="2600" dirty="0">
                <a:latin typeface="Arial MT"/>
                <a:cs typeface="Arial MT"/>
              </a:rPr>
              <a:t>impaired</a:t>
            </a:r>
            <a:r>
              <a:rPr sz="2600" spc="-55" dirty="0">
                <a:latin typeface="Arial MT"/>
                <a:cs typeface="Arial MT"/>
              </a:rPr>
              <a:t> </a:t>
            </a:r>
            <a:r>
              <a:rPr sz="2600" dirty="0">
                <a:latin typeface="Arial MT"/>
                <a:cs typeface="Arial MT"/>
              </a:rPr>
              <a:t>vision</a:t>
            </a:r>
            <a:r>
              <a:rPr sz="2600" spc="-60" dirty="0">
                <a:latin typeface="Arial MT"/>
                <a:cs typeface="Arial MT"/>
              </a:rPr>
              <a:t> </a:t>
            </a:r>
            <a:r>
              <a:rPr sz="2600" dirty="0">
                <a:latin typeface="Arial MT"/>
                <a:cs typeface="Arial MT"/>
              </a:rPr>
              <a:t>after</a:t>
            </a:r>
            <a:r>
              <a:rPr sz="2600" spc="-40" dirty="0">
                <a:latin typeface="Arial MT"/>
                <a:cs typeface="Arial MT"/>
              </a:rPr>
              <a:t> </a:t>
            </a:r>
            <a:r>
              <a:rPr sz="2600" spc="-10" dirty="0">
                <a:latin typeface="Arial MT"/>
                <a:cs typeface="Arial MT"/>
              </a:rPr>
              <a:t>exposures</a:t>
            </a:r>
            <a:endParaRPr sz="2600" dirty="0">
              <a:latin typeface="Arial MT"/>
              <a:cs typeface="Arial MT"/>
            </a:endParaRPr>
          </a:p>
          <a:p>
            <a:pPr lvl="1">
              <a:lnSpc>
                <a:spcPct val="100000"/>
              </a:lnSpc>
              <a:spcBef>
                <a:spcPts val="1465"/>
              </a:spcBef>
              <a:buClr>
                <a:srgbClr val="3A812E"/>
              </a:buClr>
              <a:buFont typeface="Wingdings"/>
              <a:buChar char=""/>
            </a:pPr>
            <a:endParaRPr sz="2600" dirty="0">
              <a:latin typeface="Arial MT"/>
              <a:cs typeface="Arial MT"/>
            </a:endParaRPr>
          </a:p>
          <a:p>
            <a:pPr marL="355600" marR="5080" indent="-342900">
              <a:lnSpc>
                <a:spcPct val="100000"/>
              </a:lnSpc>
              <a:buClr>
                <a:srgbClr val="CC9900"/>
              </a:buClr>
              <a:buSzPct val="65000"/>
              <a:buFont typeface="Wingdings"/>
              <a:buChar char=""/>
              <a:tabLst>
                <a:tab pos="355600" algn="l"/>
              </a:tabLst>
            </a:pPr>
            <a:r>
              <a:rPr sz="3000" dirty="0">
                <a:latin typeface="Arial MT"/>
                <a:cs typeface="Arial MT"/>
              </a:rPr>
              <a:t>How</a:t>
            </a:r>
            <a:r>
              <a:rPr sz="3000" spc="-25" dirty="0">
                <a:latin typeface="Arial MT"/>
                <a:cs typeface="Arial MT"/>
              </a:rPr>
              <a:t> </a:t>
            </a:r>
            <a:r>
              <a:rPr sz="3000" dirty="0">
                <a:latin typeface="Arial MT"/>
                <a:cs typeface="Arial MT"/>
              </a:rPr>
              <a:t>to</a:t>
            </a:r>
            <a:r>
              <a:rPr sz="3000" spc="-10" dirty="0">
                <a:latin typeface="Arial MT"/>
                <a:cs typeface="Arial MT"/>
              </a:rPr>
              <a:t> </a:t>
            </a:r>
            <a:r>
              <a:rPr sz="3000" dirty="0">
                <a:latin typeface="Arial MT"/>
                <a:cs typeface="Arial MT"/>
              </a:rPr>
              <a:t>respond</a:t>
            </a:r>
            <a:r>
              <a:rPr sz="3000" spc="-35" dirty="0">
                <a:latin typeface="Arial MT"/>
                <a:cs typeface="Arial MT"/>
              </a:rPr>
              <a:t> </a:t>
            </a:r>
            <a:r>
              <a:rPr sz="3000" dirty="0">
                <a:latin typeface="Arial MT"/>
                <a:cs typeface="Arial MT"/>
              </a:rPr>
              <a:t>to</a:t>
            </a:r>
            <a:r>
              <a:rPr sz="3000" spc="-5" dirty="0">
                <a:latin typeface="Arial MT"/>
                <a:cs typeface="Arial MT"/>
              </a:rPr>
              <a:t> </a:t>
            </a:r>
            <a:r>
              <a:rPr sz="3000" dirty="0">
                <a:latin typeface="Arial MT"/>
                <a:cs typeface="Arial MT"/>
              </a:rPr>
              <a:t>an</a:t>
            </a:r>
            <a:r>
              <a:rPr sz="3000" spc="-25" dirty="0">
                <a:latin typeface="Arial MT"/>
                <a:cs typeface="Arial MT"/>
              </a:rPr>
              <a:t> </a:t>
            </a:r>
            <a:r>
              <a:rPr sz="3000" dirty="0">
                <a:latin typeface="Arial MT"/>
                <a:cs typeface="Arial MT"/>
              </a:rPr>
              <a:t>exposure</a:t>
            </a:r>
            <a:r>
              <a:rPr sz="3000" spc="-30" dirty="0">
                <a:latin typeface="Arial MT"/>
                <a:cs typeface="Arial MT"/>
              </a:rPr>
              <a:t> </a:t>
            </a:r>
            <a:r>
              <a:rPr sz="3000" dirty="0">
                <a:latin typeface="Arial MT"/>
                <a:cs typeface="Arial MT"/>
              </a:rPr>
              <a:t>(wash,</a:t>
            </a:r>
            <a:r>
              <a:rPr sz="3000" spc="-15" dirty="0">
                <a:latin typeface="Arial MT"/>
                <a:cs typeface="Arial MT"/>
              </a:rPr>
              <a:t> </a:t>
            </a:r>
            <a:r>
              <a:rPr sz="3000" dirty="0">
                <a:latin typeface="Arial MT"/>
                <a:cs typeface="Arial MT"/>
              </a:rPr>
              <a:t>notify,</a:t>
            </a:r>
            <a:r>
              <a:rPr sz="3000" spc="-15" dirty="0">
                <a:latin typeface="Arial MT"/>
                <a:cs typeface="Arial MT"/>
              </a:rPr>
              <a:t> </a:t>
            </a:r>
            <a:r>
              <a:rPr sz="3000" dirty="0">
                <a:latin typeface="Arial MT"/>
                <a:cs typeface="Arial MT"/>
              </a:rPr>
              <a:t>report</a:t>
            </a:r>
            <a:r>
              <a:rPr sz="3000" spc="-25" dirty="0">
                <a:latin typeface="Arial MT"/>
                <a:cs typeface="Arial MT"/>
              </a:rPr>
              <a:t> </a:t>
            </a:r>
            <a:r>
              <a:rPr sz="3000" dirty="0">
                <a:latin typeface="Arial MT"/>
                <a:cs typeface="Arial MT"/>
              </a:rPr>
              <a:t>to</a:t>
            </a:r>
            <a:r>
              <a:rPr sz="3000" spc="-10" dirty="0">
                <a:latin typeface="Arial MT"/>
                <a:cs typeface="Arial MT"/>
              </a:rPr>
              <a:t> health services)</a:t>
            </a:r>
            <a:endParaRPr sz="3000" dirty="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91998" cy="6857998"/>
            </a:xfrm>
            <a:prstGeom prst="rect">
              <a:avLst/>
            </a:prstGeom>
          </p:spPr>
        </p:pic>
        <p:pic>
          <p:nvPicPr>
            <p:cNvPr id="4" name="object 4"/>
            <p:cNvPicPr/>
            <p:nvPr/>
          </p:nvPicPr>
          <p:blipFill>
            <a:blip r:embed="rId4" cstate="print"/>
            <a:stretch>
              <a:fillRect/>
            </a:stretch>
          </p:blipFill>
          <p:spPr>
            <a:xfrm>
              <a:off x="3057144" y="853439"/>
              <a:ext cx="6118097" cy="967739"/>
            </a:xfrm>
            <a:prstGeom prst="rect">
              <a:avLst/>
            </a:prstGeom>
          </p:spPr>
        </p:pic>
      </p:grpSp>
      <p:sp>
        <p:nvSpPr>
          <p:cNvPr id="5" name="object 5"/>
          <p:cNvSpPr txBox="1">
            <a:spLocks noGrp="1"/>
          </p:cNvSpPr>
          <p:nvPr>
            <p:ph type="title"/>
          </p:nvPr>
        </p:nvSpPr>
        <p:spPr>
          <a:xfrm>
            <a:off x="3308202" y="958692"/>
            <a:ext cx="5564505" cy="544195"/>
          </a:xfrm>
          <a:prstGeom prst="rect">
            <a:avLst/>
          </a:prstGeom>
        </p:spPr>
        <p:txBody>
          <a:bodyPr vert="horz" wrap="square" lIns="0" tIns="12700" rIns="0" bIns="0" rtlCol="0">
            <a:spAutoFit/>
          </a:bodyPr>
          <a:lstStyle/>
          <a:p>
            <a:pPr marL="12700">
              <a:lnSpc>
                <a:spcPct val="100000"/>
              </a:lnSpc>
              <a:spcBef>
                <a:spcPts val="100"/>
              </a:spcBef>
              <a:tabLst>
                <a:tab pos="1455420" algn="l"/>
                <a:tab pos="4082415" algn="l"/>
              </a:tabLst>
            </a:pPr>
            <a:r>
              <a:rPr sz="3400" b="1" spc="265" dirty="0">
                <a:solidFill>
                  <a:srgbClr val="FFFFFF"/>
                </a:solidFill>
                <a:latin typeface="Cambria"/>
                <a:cs typeface="Cambria"/>
              </a:rPr>
              <a:t>SPILL</a:t>
            </a:r>
            <a:r>
              <a:rPr sz="3400" b="1" dirty="0">
                <a:solidFill>
                  <a:srgbClr val="FFFFFF"/>
                </a:solidFill>
                <a:latin typeface="Cambria"/>
                <a:cs typeface="Cambria"/>
              </a:rPr>
              <a:t>	</a:t>
            </a:r>
            <a:r>
              <a:rPr sz="3400" b="1" spc="355" dirty="0">
                <a:solidFill>
                  <a:srgbClr val="FFFFFF"/>
                </a:solidFill>
                <a:latin typeface="Cambria"/>
                <a:cs typeface="Cambria"/>
              </a:rPr>
              <a:t>RESPONSE</a:t>
            </a:r>
            <a:r>
              <a:rPr sz="3400" b="1" dirty="0">
                <a:solidFill>
                  <a:srgbClr val="FFFFFF"/>
                </a:solidFill>
                <a:latin typeface="Cambria"/>
                <a:cs typeface="Cambria"/>
              </a:rPr>
              <a:t>	</a:t>
            </a:r>
            <a:r>
              <a:rPr sz="3400" b="1" spc="340" dirty="0">
                <a:solidFill>
                  <a:srgbClr val="FFFFFF"/>
                </a:solidFill>
                <a:latin typeface="Cambria"/>
                <a:cs typeface="Cambria"/>
              </a:rPr>
              <a:t>STEPS</a:t>
            </a:r>
            <a:endParaRPr sz="3400">
              <a:latin typeface="Cambria"/>
              <a:cs typeface="Cambria"/>
            </a:endParaRPr>
          </a:p>
        </p:txBody>
      </p:sp>
      <p:grpSp>
        <p:nvGrpSpPr>
          <p:cNvPr id="6" name="object 6"/>
          <p:cNvGrpSpPr/>
          <p:nvPr/>
        </p:nvGrpSpPr>
        <p:grpSpPr>
          <a:xfrm>
            <a:off x="1858517" y="2262377"/>
            <a:ext cx="2773680" cy="3324860"/>
            <a:chOff x="1858517" y="2262377"/>
            <a:chExt cx="2773680" cy="3324860"/>
          </a:xfrm>
        </p:grpSpPr>
        <p:sp>
          <p:nvSpPr>
            <p:cNvPr id="7" name="object 7"/>
            <p:cNvSpPr/>
            <p:nvPr/>
          </p:nvSpPr>
          <p:spPr>
            <a:xfrm>
              <a:off x="1868042" y="2271902"/>
              <a:ext cx="2754630" cy="3305810"/>
            </a:xfrm>
            <a:custGeom>
              <a:avLst/>
              <a:gdLst/>
              <a:ahLst/>
              <a:cxnLst/>
              <a:rect l="l" t="t" r="r" b="b"/>
              <a:pathLst>
                <a:path w="2754629" h="3305810">
                  <a:moveTo>
                    <a:pt x="2616898" y="0"/>
                  </a:moveTo>
                  <a:lnTo>
                    <a:pt x="137731" y="0"/>
                  </a:lnTo>
                  <a:lnTo>
                    <a:pt x="94195" y="7021"/>
                  </a:lnTo>
                  <a:lnTo>
                    <a:pt x="56386" y="26572"/>
                  </a:lnTo>
                  <a:lnTo>
                    <a:pt x="26572" y="56386"/>
                  </a:lnTo>
                  <a:lnTo>
                    <a:pt x="7021" y="94195"/>
                  </a:lnTo>
                  <a:lnTo>
                    <a:pt x="0" y="137731"/>
                  </a:lnTo>
                  <a:lnTo>
                    <a:pt x="0" y="3167824"/>
                  </a:lnTo>
                  <a:lnTo>
                    <a:pt x="7021" y="3211360"/>
                  </a:lnTo>
                  <a:lnTo>
                    <a:pt x="26572" y="3249169"/>
                  </a:lnTo>
                  <a:lnTo>
                    <a:pt x="56386" y="3278983"/>
                  </a:lnTo>
                  <a:lnTo>
                    <a:pt x="94195" y="3298534"/>
                  </a:lnTo>
                  <a:lnTo>
                    <a:pt x="137731" y="3305556"/>
                  </a:lnTo>
                  <a:lnTo>
                    <a:pt x="2616898" y="3305556"/>
                  </a:lnTo>
                  <a:lnTo>
                    <a:pt x="2660434" y="3298534"/>
                  </a:lnTo>
                  <a:lnTo>
                    <a:pt x="2698243" y="3278983"/>
                  </a:lnTo>
                  <a:lnTo>
                    <a:pt x="2728057" y="3249169"/>
                  </a:lnTo>
                  <a:lnTo>
                    <a:pt x="2747608" y="3211360"/>
                  </a:lnTo>
                  <a:lnTo>
                    <a:pt x="2754630" y="3167824"/>
                  </a:lnTo>
                  <a:lnTo>
                    <a:pt x="2754630" y="137731"/>
                  </a:lnTo>
                  <a:lnTo>
                    <a:pt x="2747608" y="94195"/>
                  </a:lnTo>
                  <a:lnTo>
                    <a:pt x="2728057" y="56386"/>
                  </a:lnTo>
                  <a:lnTo>
                    <a:pt x="2698243" y="26572"/>
                  </a:lnTo>
                  <a:lnTo>
                    <a:pt x="2660434" y="7021"/>
                  </a:lnTo>
                  <a:lnTo>
                    <a:pt x="2616898" y="0"/>
                  </a:lnTo>
                  <a:close/>
                </a:path>
              </a:pathLst>
            </a:custGeom>
            <a:solidFill>
              <a:srgbClr val="9EC544"/>
            </a:solidFill>
          </p:spPr>
          <p:txBody>
            <a:bodyPr wrap="square" lIns="0" tIns="0" rIns="0" bIns="0" rtlCol="0"/>
            <a:lstStyle/>
            <a:p>
              <a:endParaRPr/>
            </a:p>
          </p:txBody>
        </p:sp>
        <p:sp>
          <p:nvSpPr>
            <p:cNvPr id="8" name="object 8"/>
            <p:cNvSpPr/>
            <p:nvPr/>
          </p:nvSpPr>
          <p:spPr>
            <a:xfrm>
              <a:off x="1868042" y="2271902"/>
              <a:ext cx="2754630" cy="3305810"/>
            </a:xfrm>
            <a:custGeom>
              <a:avLst/>
              <a:gdLst/>
              <a:ahLst/>
              <a:cxnLst/>
              <a:rect l="l" t="t" r="r" b="b"/>
              <a:pathLst>
                <a:path w="2754629" h="3305810">
                  <a:moveTo>
                    <a:pt x="0" y="137731"/>
                  </a:moveTo>
                  <a:lnTo>
                    <a:pt x="7021" y="94195"/>
                  </a:lnTo>
                  <a:lnTo>
                    <a:pt x="26572" y="56386"/>
                  </a:lnTo>
                  <a:lnTo>
                    <a:pt x="56386" y="26572"/>
                  </a:lnTo>
                  <a:lnTo>
                    <a:pt x="94195" y="7021"/>
                  </a:lnTo>
                  <a:lnTo>
                    <a:pt x="137731" y="0"/>
                  </a:lnTo>
                  <a:lnTo>
                    <a:pt x="2616898" y="0"/>
                  </a:lnTo>
                  <a:lnTo>
                    <a:pt x="2660434" y="7021"/>
                  </a:lnTo>
                  <a:lnTo>
                    <a:pt x="2698243" y="26572"/>
                  </a:lnTo>
                  <a:lnTo>
                    <a:pt x="2728057" y="56386"/>
                  </a:lnTo>
                  <a:lnTo>
                    <a:pt x="2747608" y="94195"/>
                  </a:lnTo>
                  <a:lnTo>
                    <a:pt x="2754630" y="137731"/>
                  </a:lnTo>
                  <a:lnTo>
                    <a:pt x="2754630" y="3167824"/>
                  </a:lnTo>
                  <a:lnTo>
                    <a:pt x="2747608" y="3211360"/>
                  </a:lnTo>
                  <a:lnTo>
                    <a:pt x="2728057" y="3249169"/>
                  </a:lnTo>
                  <a:lnTo>
                    <a:pt x="2698243" y="3278983"/>
                  </a:lnTo>
                  <a:lnTo>
                    <a:pt x="2660434" y="3298534"/>
                  </a:lnTo>
                  <a:lnTo>
                    <a:pt x="2616898" y="3305556"/>
                  </a:lnTo>
                  <a:lnTo>
                    <a:pt x="137731" y="3305556"/>
                  </a:lnTo>
                  <a:lnTo>
                    <a:pt x="94195" y="3298534"/>
                  </a:lnTo>
                  <a:lnTo>
                    <a:pt x="56386" y="3278983"/>
                  </a:lnTo>
                  <a:lnTo>
                    <a:pt x="26572" y="3249169"/>
                  </a:lnTo>
                  <a:lnTo>
                    <a:pt x="7021" y="3211360"/>
                  </a:lnTo>
                  <a:lnTo>
                    <a:pt x="0" y="3167824"/>
                  </a:lnTo>
                  <a:lnTo>
                    <a:pt x="0" y="137731"/>
                  </a:lnTo>
                  <a:close/>
                </a:path>
              </a:pathLst>
            </a:custGeom>
            <a:ln w="19050">
              <a:solidFill>
                <a:srgbClr val="FFFFFF"/>
              </a:solidFill>
            </a:ln>
          </p:spPr>
          <p:txBody>
            <a:bodyPr wrap="square" lIns="0" tIns="0" rIns="0" bIns="0" rtlCol="0"/>
            <a:lstStyle/>
            <a:p>
              <a:endParaRPr/>
            </a:p>
          </p:txBody>
        </p:sp>
      </p:grpSp>
      <p:sp>
        <p:nvSpPr>
          <p:cNvPr id="9" name="object 9"/>
          <p:cNvSpPr txBox="1"/>
          <p:nvPr/>
        </p:nvSpPr>
        <p:spPr>
          <a:xfrm>
            <a:off x="2405778" y="2283927"/>
            <a:ext cx="1953260" cy="1135380"/>
          </a:xfrm>
          <a:prstGeom prst="rect">
            <a:avLst/>
          </a:prstGeom>
        </p:spPr>
        <p:txBody>
          <a:bodyPr vert="horz" wrap="square" lIns="0" tIns="48260" rIns="0" bIns="0" rtlCol="0">
            <a:spAutoFit/>
          </a:bodyPr>
          <a:lstStyle/>
          <a:p>
            <a:pPr marL="12700" marR="5080">
              <a:lnSpc>
                <a:spcPct val="88100"/>
              </a:lnSpc>
              <a:spcBef>
                <a:spcPts val="380"/>
              </a:spcBef>
            </a:pPr>
            <a:r>
              <a:rPr sz="2000" spc="65" dirty="0">
                <a:solidFill>
                  <a:srgbClr val="FFFFFF"/>
                </a:solidFill>
                <a:latin typeface="Cambria"/>
                <a:cs typeface="Cambria"/>
              </a:rPr>
              <a:t>Evacuate</a:t>
            </a:r>
            <a:r>
              <a:rPr sz="2000" spc="140" dirty="0">
                <a:solidFill>
                  <a:srgbClr val="FFFFFF"/>
                </a:solidFill>
                <a:latin typeface="Cambria"/>
                <a:cs typeface="Cambria"/>
              </a:rPr>
              <a:t> </a:t>
            </a:r>
            <a:r>
              <a:rPr sz="2000" dirty="0">
                <a:solidFill>
                  <a:srgbClr val="FFFFFF"/>
                </a:solidFill>
                <a:latin typeface="Cambria"/>
                <a:cs typeface="Cambria"/>
              </a:rPr>
              <a:t>the</a:t>
            </a:r>
            <a:r>
              <a:rPr sz="2000" spc="125" dirty="0">
                <a:solidFill>
                  <a:srgbClr val="FFFFFF"/>
                </a:solidFill>
                <a:latin typeface="Cambria"/>
                <a:cs typeface="Cambria"/>
              </a:rPr>
              <a:t> </a:t>
            </a:r>
            <a:r>
              <a:rPr sz="2000" spc="75" dirty="0">
                <a:solidFill>
                  <a:srgbClr val="FFFFFF"/>
                </a:solidFill>
                <a:latin typeface="Cambria"/>
                <a:cs typeface="Cambria"/>
              </a:rPr>
              <a:t>lab </a:t>
            </a:r>
            <a:r>
              <a:rPr sz="2000" dirty="0">
                <a:solidFill>
                  <a:srgbClr val="FFFFFF"/>
                </a:solidFill>
                <a:latin typeface="Cambria"/>
                <a:cs typeface="Cambria"/>
              </a:rPr>
              <a:t>or</a:t>
            </a:r>
            <a:r>
              <a:rPr sz="2000" spc="85" dirty="0">
                <a:solidFill>
                  <a:srgbClr val="FFFFFF"/>
                </a:solidFill>
                <a:latin typeface="Cambria"/>
                <a:cs typeface="Cambria"/>
              </a:rPr>
              <a:t> </a:t>
            </a:r>
            <a:r>
              <a:rPr sz="2000" spc="55" dirty="0">
                <a:solidFill>
                  <a:srgbClr val="FFFFFF"/>
                </a:solidFill>
                <a:latin typeface="Cambria"/>
                <a:cs typeface="Cambria"/>
              </a:rPr>
              <a:t>spill</a:t>
            </a:r>
            <a:r>
              <a:rPr sz="2000" spc="100" dirty="0">
                <a:solidFill>
                  <a:srgbClr val="FFFFFF"/>
                </a:solidFill>
                <a:latin typeface="Cambria"/>
                <a:cs typeface="Cambria"/>
              </a:rPr>
              <a:t> </a:t>
            </a:r>
            <a:r>
              <a:rPr sz="2000" spc="50" dirty="0">
                <a:solidFill>
                  <a:srgbClr val="FFFFFF"/>
                </a:solidFill>
                <a:latin typeface="Cambria"/>
                <a:cs typeface="Cambria"/>
              </a:rPr>
              <a:t>area</a:t>
            </a:r>
            <a:r>
              <a:rPr sz="2000" spc="90" dirty="0">
                <a:solidFill>
                  <a:srgbClr val="FFFFFF"/>
                </a:solidFill>
                <a:latin typeface="Cambria"/>
                <a:cs typeface="Cambria"/>
              </a:rPr>
              <a:t> </a:t>
            </a:r>
            <a:r>
              <a:rPr sz="2000" spc="-25" dirty="0">
                <a:solidFill>
                  <a:srgbClr val="FFFFFF"/>
                </a:solidFill>
                <a:latin typeface="Cambria"/>
                <a:cs typeface="Cambria"/>
              </a:rPr>
              <a:t>if </a:t>
            </a:r>
            <a:r>
              <a:rPr sz="2000" spc="55" dirty="0">
                <a:solidFill>
                  <a:srgbClr val="FFFFFF"/>
                </a:solidFill>
                <a:latin typeface="Cambria"/>
                <a:cs typeface="Cambria"/>
              </a:rPr>
              <a:t>biohazards</a:t>
            </a:r>
            <a:r>
              <a:rPr sz="2000" spc="75" dirty="0">
                <a:solidFill>
                  <a:srgbClr val="FFFFFF"/>
                </a:solidFill>
                <a:latin typeface="Cambria"/>
                <a:cs typeface="Cambria"/>
              </a:rPr>
              <a:t> </a:t>
            </a:r>
            <a:r>
              <a:rPr sz="2000" spc="-25" dirty="0">
                <a:solidFill>
                  <a:srgbClr val="FFFFFF"/>
                </a:solidFill>
                <a:latin typeface="Cambria"/>
                <a:cs typeface="Cambria"/>
              </a:rPr>
              <a:t>are </a:t>
            </a:r>
            <a:r>
              <a:rPr sz="2000" spc="55" dirty="0">
                <a:solidFill>
                  <a:srgbClr val="FFFFFF"/>
                </a:solidFill>
                <a:latin typeface="Cambria"/>
                <a:cs typeface="Cambria"/>
              </a:rPr>
              <a:t>involved.</a:t>
            </a:r>
            <a:endParaRPr sz="2000" dirty="0">
              <a:latin typeface="Cambria"/>
              <a:cs typeface="Cambria"/>
            </a:endParaRPr>
          </a:p>
        </p:txBody>
      </p:sp>
      <p:sp>
        <p:nvSpPr>
          <p:cNvPr id="10" name="object 10"/>
          <p:cNvSpPr txBox="1"/>
          <p:nvPr/>
        </p:nvSpPr>
        <p:spPr>
          <a:xfrm>
            <a:off x="2405525" y="3834569"/>
            <a:ext cx="2042160" cy="1135380"/>
          </a:xfrm>
          <a:prstGeom prst="rect">
            <a:avLst/>
          </a:prstGeom>
        </p:spPr>
        <p:txBody>
          <a:bodyPr vert="horz" wrap="square" lIns="0" tIns="48260" rIns="0" bIns="0" rtlCol="0">
            <a:spAutoFit/>
          </a:bodyPr>
          <a:lstStyle/>
          <a:p>
            <a:pPr marL="12700" marR="5080">
              <a:lnSpc>
                <a:spcPct val="88100"/>
              </a:lnSpc>
              <a:spcBef>
                <a:spcPts val="380"/>
              </a:spcBef>
            </a:pPr>
            <a:r>
              <a:rPr sz="2000" dirty="0">
                <a:solidFill>
                  <a:srgbClr val="FFFFFF"/>
                </a:solidFill>
                <a:latin typeface="Cambria"/>
                <a:cs typeface="Cambria"/>
              </a:rPr>
              <a:t>If</a:t>
            </a:r>
            <a:r>
              <a:rPr sz="2000" spc="50" dirty="0">
                <a:solidFill>
                  <a:srgbClr val="FFFFFF"/>
                </a:solidFill>
                <a:latin typeface="Cambria"/>
                <a:cs typeface="Cambria"/>
              </a:rPr>
              <a:t> </a:t>
            </a:r>
            <a:r>
              <a:rPr sz="2000" spc="55" dirty="0">
                <a:solidFill>
                  <a:srgbClr val="FFFFFF"/>
                </a:solidFill>
                <a:latin typeface="Cambria"/>
                <a:cs typeface="Cambria"/>
              </a:rPr>
              <a:t>spill </a:t>
            </a:r>
            <a:r>
              <a:rPr sz="2000" spc="65" dirty="0">
                <a:solidFill>
                  <a:srgbClr val="FFFFFF"/>
                </a:solidFill>
                <a:latin typeface="Cambria"/>
                <a:cs typeface="Cambria"/>
              </a:rPr>
              <a:t>inside </a:t>
            </a:r>
            <a:r>
              <a:rPr sz="2000" spc="15" dirty="0">
                <a:solidFill>
                  <a:srgbClr val="FFFFFF"/>
                </a:solidFill>
                <a:latin typeface="Cambria"/>
                <a:cs typeface="Cambria"/>
              </a:rPr>
              <a:t>a </a:t>
            </a:r>
            <a:r>
              <a:rPr sz="2000" spc="70" dirty="0">
                <a:solidFill>
                  <a:srgbClr val="FFFFFF"/>
                </a:solidFill>
                <a:latin typeface="Cambria"/>
                <a:cs typeface="Cambria"/>
              </a:rPr>
              <a:t>biosafety</a:t>
            </a:r>
            <a:r>
              <a:rPr sz="2000" spc="80" dirty="0">
                <a:solidFill>
                  <a:srgbClr val="FFFFFF"/>
                </a:solidFill>
                <a:latin typeface="Cambria"/>
                <a:cs typeface="Cambria"/>
              </a:rPr>
              <a:t> </a:t>
            </a:r>
            <a:r>
              <a:rPr sz="2000" spc="65" dirty="0">
                <a:solidFill>
                  <a:srgbClr val="FFFFFF"/>
                </a:solidFill>
                <a:latin typeface="Cambria"/>
                <a:cs typeface="Cambria"/>
              </a:rPr>
              <a:t>cabinet </a:t>
            </a:r>
            <a:r>
              <a:rPr sz="2000" dirty="0">
                <a:solidFill>
                  <a:srgbClr val="FFFFFF"/>
                </a:solidFill>
                <a:latin typeface="Cambria"/>
                <a:cs typeface="Cambria"/>
              </a:rPr>
              <a:t>–</a:t>
            </a:r>
            <a:r>
              <a:rPr sz="2000" spc="65" dirty="0">
                <a:solidFill>
                  <a:srgbClr val="FFFFFF"/>
                </a:solidFill>
                <a:latin typeface="Cambria"/>
                <a:cs typeface="Cambria"/>
              </a:rPr>
              <a:t> </a:t>
            </a:r>
            <a:r>
              <a:rPr sz="2000" spc="45" dirty="0">
                <a:solidFill>
                  <a:srgbClr val="FFFFFF"/>
                </a:solidFill>
                <a:latin typeface="Cambria"/>
                <a:cs typeface="Cambria"/>
              </a:rPr>
              <a:t>Evacuation</a:t>
            </a:r>
            <a:r>
              <a:rPr sz="2000" spc="95" dirty="0">
                <a:solidFill>
                  <a:srgbClr val="FFFFFF"/>
                </a:solidFill>
                <a:latin typeface="Cambria"/>
                <a:cs typeface="Cambria"/>
              </a:rPr>
              <a:t> </a:t>
            </a:r>
            <a:r>
              <a:rPr sz="2000" spc="-35" dirty="0">
                <a:solidFill>
                  <a:srgbClr val="FFFFFF"/>
                </a:solidFill>
                <a:latin typeface="Cambria"/>
                <a:cs typeface="Cambria"/>
              </a:rPr>
              <a:t>is </a:t>
            </a:r>
            <a:r>
              <a:rPr sz="2000" dirty="0">
                <a:solidFill>
                  <a:srgbClr val="FFFFFF"/>
                </a:solidFill>
                <a:latin typeface="Cambria"/>
                <a:cs typeface="Cambria"/>
              </a:rPr>
              <a:t>not</a:t>
            </a:r>
            <a:r>
              <a:rPr sz="2000" spc="80" dirty="0">
                <a:solidFill>
                  <a:srgbClr val="FFFFFF"/>
                </a:solidFill>
                <a:latin typeface="Cambria"/>
                <a:cs typeface="Cambria"/>
              </a:rPr>
              <a:t> </a:t>
            </a:r>
            <a:r>
              <a:rPr sz="2000" spc="55" dirty="0">
                <a:solidFill>
                  <a:srgbClr val="FFFFFF"/>
                </a:solidFill>
                <a:latin typeface="Cambria"/>
                <a:cs typeface="Cambria"/>
              </a:rPr>
              <a:t>required.</a:t>
            </a:r>
            <a:endParaRPr sz="2000" dirty="0">
              <a:latin typeface="Cambria"/>
              <a:cs typeface="Cambria"/>
            </a:endParaRPr>
          </a:p>
        </p:txBody>
      </p:sp>
      <p:grpSp>
        <p:nvGrpSpPr>
          <p:cNvPr id="11" name="object 11"/>
          <p:cNvGrpSpPr/>
          <p:nvPr/>
        </p:nvGrpSpPr>
        <p:grpSpPr>
          <a:xfrm>
            <a:off x="4516373" y="2262379"/>
            <a:ext cx="2967355" cy="3324860"/>
            <a:chOff x="4516373" y="2262379"/>
            <a:chExt cx="2967355" cy="3324860"/>
          </a:xfrm>
        </p:grpSpPr>
        <p:sp>
          <p:nvSpPr>
            <p:cNvPr id="12" name="object 12"/>
            <p:cNvSpPr/>
            <p:nvPr/>
          </p:nvSpPr>
          <p:spPr>
            <a:xfrm>
              <a:off x="4718684" y="2271905"/>
              <a:ext cx="2755900" cy="3305810"/>
            </a:xfrm>
            <a:custGeom>
              <a:avLst/>
              <a:gdLst/>
              <a:ahLst/>
              <a:cxnLst/>
              <a:rect l="l" t="t" r="r" b="b"/>
              <a:pathLst>
                <a:path w="2755900" h="3305810">
                  <a:moveTo>
                    <a:pt x="2617622" y="0"/>
                  </a:moveTo>
                  <a:lnTo>
                    <a:pt x="137769" y="0"/>
                  </a:lnTo>
                  <a:lnTo>
                    <a:pt x="94224" y="7023"/>
                  </a:lnTo>
                  <a:lnTo>
                    <a:pt x="56405" y="26582"/>
                  </a:lnTo>
                  <a:lnTo>
                    <a:pt x="26582" y="56405"/>
                  </a:lnTo>
                  <a:lnTo>
                    <a:pt x="7023" y="94224"/>
                  </a:lnTo>
                  <a:lnTo>
                    <a:pt x="0" y="137769"/>
                  </a:lnTo>
                  <a:lnTo>
                    <a:pt x="0" y="3167786"/>
                  </a:lnTo>
                  <a:lnTo>
                    <a:pt x="7023" y="3211331"/>
                  </a:lnTo>
                  <a:lnTo>
                    <a:pt x="26582" y="3249150"/>
                  </a:lnTo>
                  <a:lnTo>
                    <a:pt x="56405" y="3278973"/>
                  </a:lnTo>
                  <a:lnTo>
                    <a:pt x="94224" y="3298532"/>
                  </a:lnTo>
                  <a:lnTo>
                    <a:pt x="137769" y="3305555"/>
                  </a:lnTo>
                  <a:lnTo>
                    <a:pt x="2617622" y="3305555"/>
                  </a:lnTo>
                  <a:lnTo>
                    <a:pt x="2661167" y="3298532"/>
                  </a:lnTo>
                  <a:lnTo>
                    <a:pt x="2698986" y="3278973"/>
                  </a:lnTo>
                  <a:lnTo>
                    <a:pt x="2728809" y="3249150"/>
                  </a:lnTo>
                  <a:lnTo>
                    <a:pt x="2748368" y="3211331"/>
                  </a:lnTo>
                  <a:lnTo>
                    <a:pt x="2755392" y="3167786"/>
                  </a:lnTo>
                  <a:lnTo>
                    <a:pt x="2755392" y="137769"/>
                  </a:lnTo>
                  <a:lnTo>
                    <a:pt x="2748368" y="94224"/>
                  </a:lnTo>
                  <a:lnTo>
                    <a:pt x="2728809" y="56405"/>
                  </a:lnTo>
                  <a:lnTo>
                    <a:pt x="2698986" y="26582"/>
                  </a:lnTo>
                  <a:lnTo>
                    <a:pt x="2661167" y="7023"/>
                  </a:lnTo>
                  <a:lnTo>
                    <a:pt x="2617622" y="0"/>
                  </a:lnTo>
                  <a:close/>
                </a:path>
              </a:pathLst>
            </a:custGeom>
            <a:solidFill>
              <a:srgbClr val="9EC544"/>
            </a:solidFill>
          </p:spPr>
          <p:txBody>
            <a:bodyPr wrap="square" lIns="0" tIns="0" rIns="0" bIns="0" rtlCol="0"/>
            <a:lstStyle/>
            <a:p>
              <a:endParaRPr/>
            </a:p>
          </p:txBody>
        </p:sp>
        <p:sp>
          <p:nvSpPr>
            <p:cNvPr id="13" name="object 13"/>
            <p:cNvSpPr/>
            <p:nvPr/>
          </p:nvSpPr>
          <p:spPr>
            <a:xfrm>
              <a:off x="4718684" y="2271904"/>
              <a:ext cx="2755900" cy="3305810"/>
            </a:xfrm>
            <a:custGeom>
              <a:avLst/>
              <a:gdLst/>
              <a:ahLst/>
              <a:cxnLst/>
              <a:rect l="l" t="t" r="r" b="b"/>
              <a:pathLst>
                <a:path w="2755900" h="3305810">
                  <a:moveTo>
                    <a:pt x="0" y="137769"/>
                  </a:moveTo>
                  <a:lnTo>
                    <a:pt x="7023" y="94224"/>
                  </a:lnTo>
                  <a:lnTo>
                    <a:pt x="26582" y="56405"/>
                  </a:lnTo>
                  <a:lnTo>
                    <a:pt x="56405" y="26582"/>
                  </a:lnTo>
                  <a:lnTo>
                    <a:pt x="94224" y="7023"/>
                  </a:lnTo>
                  <a:lnTo>
                    <a:pt x="137769" y="0"/>
                  </a:lnTo>
                  <a:lnTo>
                    <a:pt x="2617622" y="0"/>
                  </a:lnTo>
                  <a:lnTo>
                    <a:pt x="2661167" y="7023"/>
                  </a:lnTo>
                  <a:lnTo>
                    <a:pt x="2698986" y="26582"/>
                  </a:lnTo>
                  <a:lnTo>
                    <a:pt x="2728809" y="56405"/>
                  </a:lnTo>
                  <a:lnTo>
                    <a:pt x="2748368" y="94224"/>
                  </a:lnTo>
                  <a:lnTo>
                    <a:pt x="2755392" y="137769"/>
                  </a:lnTo>
                  <a:lnTo>
                    <a:pt x="2755392" y="3167786"/>
                  </a:lnTo>
                  <a:lnTo>
                    <a:pt x="2748368" y="3211331"/>
                  </a:lnTo>
                  <a:lnTo>
                    <a:pt x="2728809" y="3249150"/>
                  </a:lnTo>
                  <a:lnTo>
                    <a:pt x="2698986" y="3278973"/>
                  </a:lnTo>
                  <a:lnTo>
                    <a:pt x="2661167" y="3298532"/>
                  </a:lnTo>
                  <a:lnTo>
                    <a:pt x="2617622" y="3305555"/>
                  </a:lnTo>
                  <a:lnTo>
                    <a:pt x="137769" y="3305555"/>
                  </a:lnTo>
                  <a:lnTo>
                    <a:pt x="94224" y="3298532"/>
                  </a:lnTo>
                  <a:lnTo>
                    <a:pt x="56405" y="3278973"/>
                  </a:lnTo>
                  <a:lnTo>
                    <a:pt x="26582" y="3249150"/>
                  </a:lnTo>
                  <a:lnTo>
                    <a:pt x="7023" y="3211331"/>
                  </a:lnTo>
                  <a:lnTo>
                    <a:pt x="0" y="3167786"/>
                  </a:lnTo>
                  <a:lnTo>
                    <a:pt x="0" y="137769"/>
                  </a:lnTo>
                  <a:close/>
                </a:path>
              </a:pathLst>
            </a:custGeom>
            <a:ln w="19050">
              <a:solidFill>
                <a:srgbClr val="FFFFFF"/>
              </a:solidFill>
            </a:ln>
          </p:spPr>
          <p:txBody>
            <a:bodyPr wrap="square" lIns="0" tIns="0" rIns="0" bIns="0" rtlCol="0"/>
            <a:lstStyle/>
            <a:p>
              <a:endParaRPr/>
            </a:p>
          </p:txBody>
        </p:sp>
        <p:sp>
          <p:nvSpPr>
            <p:cNvPr id="14" name="object 14"/>
            <p:cNvSpPr/>
            <p:nvPr/>
          </p:nvSpPr>
          <p:spPr>
            <a:xfrm>
              <a:off x="4525898" y="4861941"/>
              <a:ext cx="414020" cy="485775"/>
            </a:xfrm>
            <a:custGeom>
              <a:avLst/>
              <a:gdLst/>
              <a:ahLst/>
              <a:cxnLst/>
              <a:rect l="l" t="t" r="r" b="b"/>
              <a:pathLst>
                <a:path w="414020" h="485775">
                  <a:moveTo>
                    <a:pt x="0" y="0"/>
                  </a:moveTo>
                  <a:lnTo>
                    <a:pt x="0" y="485393"/>
                  </a:lnTo>
                  <a:lnTo>
                    <a:pt x="413766" y="242696"/>
                  </a:lnTo>
                  <a:lnTo>
                    <a:pt x="0" y="0"/>
                  </a:lnTo>
                  <a:close/>
                </a:path>
              </a:pathLst>
            </a:custGeom>
            <a:solidFill>
              <a:srgbClr val="FFFFFF"/>
            </a:solidFill>
          </p:spPr>
          <p:txBody>
            <a:bodyPr wrap="square" lIns="0" tIns="0" rIns="0" bIns="0" rtlCol="0"/>
            <a:lstStyle/>
            <a:p>
              <a:endParaRPr/>
            </a:p>
          </p:txBody>
        </p:sp>
        <p:sp>
          <p:nvSpPr>
            <p:cNvPr id="15" name="object 15"/>
            <p:cNvSpPr/>
            <p:nvPr/>
          </p:nvSpPr>
          <p:spPr>
            <a:xfrm>
              <a:off x="4525898" y="4861941"/>
              <a:ext cx="414020" cy="485775"/>
            </a:xfrm>
            <a:custGeom>
              <a:avLst/>
              <a:gdLst/>
              <a:ahLst/>
              <a:cxnLst/>
              <a:rect l="l" t="t" r="r" b="b"/>
              <a:pathLst>
                <a:path w="414020" h="485775">
                  <a:moveTo>
                    <a:pt x="0" y="0"/>
                  </a:moveTo>
                  <a:lnTo>
                    <a:pt x="413766" y="242696"/>
                  </a:lnTo>
                  <a:lnTo>
                    <a:pt x="0" y="485393"/>
                  </a:lnTo>
                  <a:lnTo>
                    <a:pt x="0" y="0"/>
                  </a:lnTo>
                  <a:close/>
                </a:path>
              </a:pathLst>
            </a:custGeom>
            <a:ln w="19050">
              <a:solidFill>
                <a:srgbClr val="9EC544"/>
              </a:solidFill>
            </a:ln>
          </p:spPr>
          <p:txBody>
            <a:bodyPr wrap="square" lIns="0" tIns="0" rIns="0" bIns="0" rtlCol="0"/>
            <a:lstStyle/>
            <a:p>
              <a:endParaRPr/>
            </a:p>
          </p:txBody>
        </p:sp>
      </p:grpSp>
      <p:sp>
        <p:nvSpPr>
          <p:cNvPr id="16" name="object 16"/>
          <p:cNvSpPr txBox="1"/>
          <p:nvPr/>
        </p:nvSpPr>
        <p:spPr>
          <a:xfrm>
            <a:off x="5256889" y="2283927"/>
            <a:ext cx="1785620" cy="2686050"/>
          </a:xfrm>
          <a:prstGeom prst="rect">
            <a:avLst/>
          </a:prstGeom>
        </p:spPr>
        <p:txBody>
          <a:bodyPr vert="horz" wrap="square" lIns="0" tIns="48260" rIns="0" bIns="0" rtlCol="0">
            <a:spAutoFit/>
          </a:bodyPr>
          <a:lstStyle/>
          <a:p>
            <a:pPr marL="12700" marR="5080">
              <a:lnSpc>
                <a:spcPct val="88100"/>
              </a:lnSpc>
              <a:spcBef>
                <a:spcPts val="380"/>
              </a:spcBef>
            </a:pPr>
            <a:r>
              <a:rPr sz="2000" spc="50" dirty="0">
                <a:solidFill>
                  <a:srgbClr val="FFFFFF"/>
                </a:solidFill>
                <a:latin typeface="Cambria"/>
                <a:cs typeface="Cambria"/>
              </a:rPr>
              <a:t>Decontaminate any</a:t>
            </a:r>
            <a:r>
              <a:rPr sz="2000" spc="155" dirty="0">
                <a:solidFill>
                  <a:srgbClr val="FFFFFF"/>
                </a:solidFill>
                <a:latin typeface="Cambria"/>
                <a:cs typeface="Cambria"/>
              </a:rPr>
              <a:t> </a:t>
            </a:r>
            <a:r>
              <a:rPr sz="2000" dirty="0">
                <a:solidFill>
                  <a:srgbClr val="FFFFFF"/>
                </a:solidFill>
                <a:latin typeface="Cambria"/>
                <a:cs typeface="Cambria"/>
              </a:rPr>
              <a:t>skin</a:t>
            </a:r>
            <a:r>
              <a:rPr sz="2000" spc="160" dirty="0">
                <a:solidFill>
                  <a:srgbClr val="FFFFFF"/>
                </a:solidFill>
                <a:latin typeface="Cambria"/>
                <a:cs typeface="Cambria"/>
              </a:rPr>
              <a:t> </a:t>
            </a:r>
            <a:r>
              <a:rPr sz="2000" spc="-25" dirty="0">
                <a:solidFill>
                  <a:srgbClr val="FFFFFF"/>
                </a:solidFill>
                <a:latin typeface="Cambria"/>
                <a:cs typeface="Cambria"/>
              </a:rPr>
              <a:t>or </a:t>
            </a:r>
            <a:r>
              <a:rPr sz="2000" spc="65" dirty="0">
                <a:solidFill>
                  <a:srgbClr val="FFFFFF"/>
                </a:solidFill>
                <a:latin typeface="Cambria"/>
                <a:cs typeface="Cambria"/>
              </a:rPr>
              <a:t>clothing</a:t>
            </a:r>
            <a:r>
              <a:rPr sz="2000" spc="60" dirty="0">
                <a:solidFill>
                  <a:srgbClr val="FFFFFF"/>
                </a:solidFill>
                <a:latin typeface="Cambria"/>
                <a:cs typeface="Cambria"/>
              </a:rPr>
              <a:t> </a:t>
            </a:r>
            <a:r>
              <a:rPr sz="2000" dirty="0">
                <a:solidFill>
                  <a:srgbClr val="FFFFFF"/>
                </a:solidFill>
                <a:latin typeface="Cambria"/>
                <a:cs typeface="Cambria"/>
              </a:rPr>
              <a:t>that</a:t>
            </a:r>
            <a:r>
              <a:rPr sz="2000" spc="50" dirty="0">
                <a:solidFill>
                  <a:srgbClr val="FFFFFF"/>
                </a:solidFill>
                <a:latin typeface="Cambria"/>
                <a:cs typeface="Cambria"/>
              </a:rPr>
              <a:t> </a:t>
            </a:r>
            <a:r>
              <a:rPr sz="2000" spc="-35" dirty="0">
                <a:solidFill>
                  <a:srgbClr val="FFFFFF"/>
                </a:solidFill>
                <a:latin typeface="Cambria"/>
                <a:cs typeface="Cambria"/>
              </a:rPr>
              <a:t>is </a:t>
            </a:r>
            <a:r>
              <a:rPr sz="2000" spc="50" dirty="0">
                <a:solidFill>
                  <a:srgbClr val="FFFFFF"/>
                </a:solidFill>
                <a:latin typeface="Cambria"/>
                <a:cs typeface="Cambria"/>
              </a:rPr>
              <a:t>contaminated.</a:t>
            </a:r>
            <a:endParaRPr sz="2000" dirty="0">
              <a:latin typeface="Cambria"/>
              <a:cs typeface="Cambria"/>
            </a:endParaRPr>
          </a:p>
          <a:p>
            <a:pPr marL="12700" marR="42545">
              <a:lnSpc>
                <a:spcPct val="88100"/>
              </a:lnSpc>
              <a:spcBef>
                <a:spcPts val="819"/>
              </a:spcBef>
            </a:pPr>
            <a:r>
              <a:rPr sz="2000" spc="85" dirty="0">
                <a:solidFill>
                  <a:srgbClr val="FFFFFF"/>
                </a:solidFill>
                <a:latin typeface="Cambria"/>
                <a:cs typeface="Cambria"/>
              </a:rPr>
              <a:t>Bag</a:t>
            </a:r>
            <a:r>
              <a:rPr sz="2000" spc="60" dirty="0">
                <a:solidFill>
                  <a:srgbClr val="FFFFFF"/>
                </a:solidFill>
                <a:latin typeface="Cambria"/>
                <a:cs typeface="Cambria"/>
              </a:rPr>
              <a:t> </a:t>
            </a:r>
            <a:r>
              <a:rPr sz="2000" spc="25" dirty="0">
                <a:solidFill>
                  <a:srgbClr val="FFFFFF"/>
                </a:solidFill>
                <a:latin typeface="Cambria"/>
                <a:cs typeface="Cambria"/>
              </a:rPr>
              <a:t>any </a:t>
            </a:r>
            <a:r>
              <a:rPr sz="2000" spc="40" dirty="0">
                <a:solidFill>
                  <a:srgbClr val="FFFFFF"/>
                </a:solidFill>
                <a:latin typeface="Cambria"/>
                <a:cs typeface="Cambria"/>
              </a:rPr>
              <a:t>contaminated </a:t>
            </a:r>
            <a:r>
              <a:rPr sz="2000" spc="65" dirty="0">
                <a:solidFill>
                  <a:srgbClr val="FFFFFF"/>
                </a:solidFill>
                <a:latin typeface="Cambria"/>
                <a:cs typeface="Cambria"/>
              </a:rPr>
              <a:t>clothing</a:t>
            </a:r>
            <a:r>
              <a:rPr sz="2000" spc="85" dirty="0">
                <a:solidFill>
                  <a:srgbClr val="FFFFFF"/>
                </a:solidFill>
                <a:latin typeface="Cambria"/>
                <a:cs typeface="Cambria"/>
              </a:rPr>
              <a:t> </a:t>
            </a:r>
            <a:r>
              <a:rPr sz="2000" spc="50" dirty="0">
                <a:solidFill>
                  <a:srgbClr val="FFFFFF"/>
                </a:solidFill>
                <a:latin typeface="Cambria"/>
                <a:cs typeface="Cambria"/>
              </a:rPr>
              <a:t>items.</a:t>
            </a:r>
            <a:endParaRPr sz="2000" dirty="0">
              <a:latin typeface="Cambria"/>
              <a:cs typeface="Cambria"/>
            </a:endParaRPr>
          </a:p>
          <a:p>
            <a:pPr marL="12700" marR="137160">
              <a:lnSpc>
                <a:spcPts val="2110"/>
              </a:lnSpc>
              <a:spcBef>
                <a:spcPts val="844"/>
              </a:spcBef>
            </a:pPr>
            <a:r>
              <a:rPr sz="2000" dirty="0">
                <a:solidFill>
                  <a:srgbClr val="FFFFFF"/>
                </a:solidFill>
                <a:latin typeface="Cambria"/>
                <a:cs typeface="Cambria"/>
              </a:rPr>
              <a:t>Wash</a:t>
            </a:r>
            <a:r>
              <a:rPr sz="2000" spc="195" dirty="0">
                <a:solidFill>
                  <a:srgbClr val="FFFFFF"/>
                </a:solidFill>
                <a:latin typeface="Cambria"/>
                <a:cs typeface="Cambria"/>
              </a:rPr>
              <a:t> </a:t>
            </a:r>
            <a:r>
              <a:rPr sz="2000" spc="70" dirty="0">
                <a:solidFill>
                  <a:srgbClr val="FFFFFF"/>
                </a:solidFill>
                <a:latin typeface="Cambria"/>
                <a:cs typeface="Cambria"/>
              </a:rPr>
              <a:t>hands, </a:t>
            </a:r>
            <a:r>
              <a:rPr sz="2000" spc="114" dirty="0">
                <a:solidFill>
                  <a:srgbClr val="FFFFFF"/>
                </a:solidFill>
                <a:latin typeface="Cambria"/>
                <a:cs typeface="Cambria"/>
              </a:rPr>
              <a:t>exposed</a:t>
            </a:r>
            <a:r>
              <a:rPr sz="2000" spc="85" dirty="0">
                <a:solidFill>
                  <a:srgbClr val="FFFFFF"/>
                </a:solidFill>
                <a:latin typeface="Cambria"/>
                <a:cs typeface="Cambria"/>
              </a:rPr>
              <a:t> </a:t>
            </a:r>
            <a:r>
              <a:rPr sz="2000" spc="60" dirty="0">
                <a:solidFill>
                  <a:srgbClr val="FFFFFF"/>
                </a:solidFill>
                <a:latin typeface="Cambria"/>
                <a:cs typeface="Cambria"/>
              </a:rPr>
              <a:t>skin.</a:t>
            </a:r>
            <a:endParaRPr sz="2000" dirty="0">
              <a:latin typeface="Cambria"/>
              <a:cs typeface="Cambria"/>
            </a:endParaRPr>
          </a:p>
        </p:txBody>
      </p:sp>
      <p:grpSp>
        <p:nvGrpSpPr>
          <p:cNvPr id="17" name="object 17"/>
          <p:cNvGrpSpPr/>
          <p:nvPr/>
        </p:nvGrpSpPr>
        <p:grpSpPr>
          <a:xfrm>
            <a:off x="7367778" y="2262377"/>
            <a:ext cx="2966720" cy="3324860"/>
            <a:chOff x="7367778" y="2262377"/>
            <a:chExt cx="2966720" cy="3324860"/>
          </a:xfrm>
        </p:grpSpPr>
        <p:sp>
          <p:nvSpPr>
            <p:cNvPr id="18" name="object 18"/>
            <p:cNvSpPr/>
            <p:nvPr/>
          </p:nvSpPr>
          <p:spPr>
            <a:xfrm>
              <a:off x="7570089" y="2271902"/>
              <a:ext cx="2754630" cy="3305810"/>
            </a:xfrm>
            <a:custGeom>
              <a:avLst/>
              <a:gdLst/>
              <a:ahLst/>
              <a:cxnLst/>
              <a:rect l="l" t="t" r="r" b="b"/>
              <a:pathLst>
                <a:path w="2754629" h="3305810">
                  <a:moveTo>
                    <a:pt x="2616898" y="0"/>
                  </a:moveTo>
                  <a:lnTo>
                    <a:pt x="137731" y="0"/>
                  </a:lnTo>
                  <a:lnTo>
                    <a:pt x="94195" y="7021"/>
                  </a:lnTo>
                  <a:lnTo>
                    <a:pt x="56386" y="26572"/>
                  </a:lnTo>
                  <a:lnTo>
                    <a:pt x="26572" y="56386"/>
                  </a:lnTo>
                  <a:lnTo>
                    <a:pt x="7021" y="94195"/>
                  </a:lnTo>
                  <a:lnTo>
                    <a:pt x="0" y="137731"/>
                  </a:lnTo>
                  <a:lnTo>
                    <a:pt x="0" y="3167824"/>
                  </a:lnTo>
                  <a:lnTo>
                    <a:pt x="7021" y="3211360"/>
                  </a:lnTo>
                  <a:lnTo>
                    <a:pt x="26572" y="3249169"/>
                  </a:lnTo>
                  <a:lnTo>
                    <a:pt x="56386" y="3278983"/>
                  </a:lnTo>
                  <a:lnTo>
                    <a:pt x="94195" y="3298534"/>
                  </a:lnTo>
                  <a:lnTo>
                    <a:pt x="137731" y="3305556"/>
                  </a:lnTo>
                  <a:lnTo>
                    <a:pt x="2616898" y="3305556"/>
                  </a:lnTo>
                  <a:lnTo>
                    <a:pt x="2660429" y="3298534"/>
                  </a:lnTo>
                  <a:lnTo>
                    <a:pt x="2698238" y="3278983"/>
                  </a:lnTo>
                  <a:lnTo>
                    <a:pt x="2728053" y="3249169"/>
                  </a:lnTo>
                  <a:lnTo>
                    <a:pt x="2747607" y="3211360"/>
                  </a:lnTo>
                  <a:lnTo>
                    <a:pt x="2754630" y="3167824"/>
                  </a:lnTo>
                  <a:lnTo>
                    <a:pt x="2754630" y="137731"/>
                  </a:lnTo>
                  <a:lnTo>
                    <a:pt x="2747607" y="94195"/>
                  </a:lnTo>
                  <a:lnTo>
                    <a:pt x="2728053" y="56386"/>
                  </a:lnTo>
                  <a:lnTo>
                    <a:pt x="2698238" y="26572"/>
                  </a:lnTo>
                  <a:lnTo>
                    <a:pt x="2660429" y="7021"/>
                  </a:lnTo>
                  <a:lnTo>
                    <a:pt x="2616898" y="0"/>
                  </a:lnTo>
                  <a:close/>
                </a:path>
              </a:pathLst>
            </a:custGeom>
            <a:solidFill>
              <a:srgbClr val="9EC544"/>
            </a:solidFill>
          </p:spPr>
          <p:txBody>
            <a:bodyPr wrap="square" lIns="0" tIns="0" rIns="0" bIns="0" rtlCol="0"/>
            <a:lstStyle/>
            <a:p>
              <a:endParaRPr/>
            </a:p>
          </p:txBody>
        </p:sp>
        <p:sp>
          <p:nvSpPr>
            <p:cNvPr id="19" name="object 19"/>
            <p:cNvSpPr/>
            <p:nvPr/>
          </p:nvSpPr>
          <p:spPr>
            <a:xfrm>
              <a:off x="7570089" y="2271902"/>
              <a:ext cx="2754630" cy="3305810"/>
            </a:xfrm>
            <a:custGeom>
              <a:avLst/>
              <a:gdLst/>
              <a:ahLst/>
              <a:cxnLst/>
              <a:rect l="l" t="t" r="r" b="b"/>
              <a:pathLst>
                <a:path w="2754629" h="3305810">
                  <a:moveTo>
                    <a:pt x="0" y="137731"/>
                  </a:moveTo>
                  <a:lnTo>
                    <a:pt x="7021" y="94195"/>
                  </a:lnTo>
                  <a:lnTo>
                    <a:pt x="26572" y="56386"/>
                  </a:lnTo>
                  <a:lnTo>
                    <a:pt x="56386" y="26572"/>
                  </a:lnTo>
                  <a:lnTo>
                    <a:pt x="94195" y="7021"/>
                  </a:lnTo>
                  <a:lnTo>
                    <a:pt x="137731" y="0"/>
                  </a:lnTo>
                  <a:lnTo>
                    <a:pt x="2616898" y="0"/>
                  </a:lnTo>
                  <a:lnTo>
                    <a:pt x="2660429" y="7021"/>
                  </a:lnTo>
                  <a:lnTo>
                    <a:pt x="2698238" y="26572"/>
                  </a:lnTo>
                  <a:lnTo>
                    <a:pt x="2728053" y="56386"/>
                  </a:lnTo>
                  <a:lnTo>
                    <a:pt x="2747607" y="94195"/>
                  </a:lnTo>
                  <a:lnTo>
                    <a:pt x="2754630" y="137731"/>
                  </a:lnTo>
                  <a:lnTo>
                    <a:pt x="2754630" y="3167824"/>
                  </a:lnTo>
                  <a:lnTo>
                    <a:pt x="2747607" y="3211360"/>
                  </a:lnTo>
                  <a:lnTo>
                    <a:pt x="2728053" y="3249169"/>
                  </a:lnTo>
                  <a:lnTo>
                    <a:pt x="2698238" y="3278983"/>
                  </a:lnTo>
                  <a:lnTo>
                    <a:pt x="2660429" y="3298534"/>
                  </a:lnTo>
                  <a:lnTo>
                    <a:pt x="2616898" y="3305556"/>
                  </a:lnTo>
                  <a:lnTo>
                    <a:pt x="137731" y="3305556"/>
                  </a:lnTo>
                  <a:lnTo>
                    <a:pt x="94195" y="3298534"/>
                  </a:lnTo>
                  <a:lnTo>
                    <a:pt x="56386" y="3278983"/>
                  </a:lnTo>
                  <a:lnTo>
                    <a:pt x="26572" y="3249169"/>
                  </a:lnTo>
                  <a:lnTo>
                    <a:pt x="7021" y="3211360"/>
                  </a:lnTo>
                  <a:lnTo>
                    <a:pt x="0" y="3167824"/>
                  </a:lnTo>
                  <a:lnTo>
                    <a:pt x="0" y="137731"/>
                  </a:lnTo>
                  <a:close/>
                </a:path>
              </a:pathLst>
            </a:custGeom>
            <a:ln w="19050">
              <a:solidFill>
                <a:srgbClr val="FFFFFF"/>
              </a:solidFill>
            </a:ln>
          </p:spPr>
          <p:txBody>
            <a:bodyPr wrap="square" lIns="0" tIns="0" rIns="0" bIns="0" rtlCol="0"/>
            <a:lstStyle/>
            <a:p>
              <a:endParaRPr/>
            </a:p>
          </p:txBody>
        </p:sp>
        <p:sp>
          <p:nvSpPr>
            <p:cNvPr id="20" name="object 20"/>
            <p:cNvSpPr/>
            <p:nvPr/>
          </p:nvSpPr>
          <p:spPr>
            <a:xfrm>
              <a:off x="7377303" y="4861941"/>
              <a:ext cx="413384" cy="485775"/>
            </a:xfrm>
            <a:custGeom>
              <a:avLst/>
              <a:gdLst/>
              <a:ahLst/>
              <a:cxnLst/>
              <a:rect l="l" t="t" r="r" b="b"/>
              <a:pathLst>
                <a:path w="413384" h="485775">
                  <a:moveTo>
                    <a:pt x="0" y="0"/>
                  </a:moveTo>
                  <a:lnTo>
                    <a:pt x="0" y="485393"/>
                  </a:lnTo>
                  <a:lnTo>
                    <a:pt x="413004" y="242696"/>
                  </a:lnTo>
                  <a:lnTo>
                    <a:pt x="0" y="0"/>
                  </a:lnTo>
                  <a:close/>
                </a:path>
              </a:pathLst>
            </a:custGeom>
            <a:solidFill>
              <a:srgbClr val="FFFFFF"/>
            </a:solidFill>
          </p:spPr>
          <p:txBody>
            <a:bodyPr wrap="square" lIns="0" tIns="0" rIns="0" bIns="0" rtlCol="0"/>
            <a:lstStyle/>
            <a:p>
              <a:endParaRPr/>
            </a:p>
          </p:txBody>
        </p:sp>
        <p:sp>
          <p:nvSpPr>
            <p:cNvPr id="21" name="object 21"/>
            <p:cNvSpPr/>
            <p:nvPr/>
          </p:nvSpPr>
          <p:spPr>
            <a:xfrm>
              <a:off x="7377303" y="4861941"/>
              <a:ext cx="413384" cy="485775"/>
            </a:xfrm>
            <a:custGeom>
              <a:avLst/>
              <a:gdLst/>
              <a:ahLst/>
              <a:cxnLst/>
              <a:rect l="l" t="t" r="r" b="b"/>
              <a:pathLst>
                <a:path w="413384" h="485775">
                  <a:moveTo>
                    <a:pt x="0" y="0"/>
                  </a:moveTo>
                  <a:lnTo>
                    <a:pt x="413004" y="242696"/>
                  </a:lnTo>
                  <a:lnTo>
                    <a:pt x="0" y="485393"/>
                  </a:lnTo>
                  <a:lnTo>
                    <a:pt x="0" y="0"/>
                  </a:lnTo>
                  <a:close/>
                </a:path>
              </a:pathLst>
            </a:custGeom>
            <a:ln w="19050">
              <a:solidFill>
                <a:srgbClr val="9EC544"/>
              </a:solidFill>
            </a:ln>
          </p:spPr>
          <p:txBody>
            <a:bodyPr wrap="square" lIns="0" tIns="0" rIns="0" bIns="0" rtlCol="0"/>
            <a:lstStyle/>
            <a:p>
              <a:endParaRPr/>
            </a:p>
          </p:txBody>
        </p:sp>
      </p:grpSp>
      <p:sp>
        <p:nvSpPr>
          <p:cNvPr id="22" name="object 22"/>
          <p:cNvSpPr txBox="1"/>
          <p:nvPr/>
        </p:nvSpPr>
        <p:spPr>
          <a:xfrm>
            <a:off x="8108001" y="2283927"/>
            <a:ext cx="2054860" cy="1135380"/>
          </a:xfrm>
          <a:prstGeom prst="rect">
            <a:avLst/>
          </a:prstGeom>
        </p:spPr>
        <p:txBody>
          <a:bodyPr vert="horz" wrap="square" lIns="0" tIns="48260" rIns="0" bIns="0" rtlCol="0">
            <a:spAutoFit/>
          </a:bodyPr>
          <a:lstStyle/>
          <a:p>
            <a:pPr marL="12700" marR="5080">
              <a:lnSpc>
                <a:spcPct val="88100"/>
              </a:lnSpc>
              <a:spcBef>
                <a:spcPts val="380"/>
              </a:spcBef>
            </a:pPr>
            <a:r>
              <a:rPr sz="2000" spc="135" dirty="0">
                <a:solidFill>
                  <a:srgbClr val="FFFFFF"/>
                </a:solidFill>
                <a:latin typeface="Cambria"/>
                <a:cs typeface="Cambria"/>
              </a:rPr>
              <a:t>Call</a:t>
            </a:r>
            <a:r>
              <a:rPr sz="2000" spc="-75" dirty="0">
                <a:solidFill>
                  <a:srgbClr val="FFFFFF"/>
                </a:solidFill>
                <a:latin typeface="Cambria"/>
                <a:cs typeface="Cambria"/>
              </a:rPr>
              <a:t> </a:t>
            </a:r>
            <a:r>
              <a:rPr sz="2000" dirty="0">
                <a:solidFill>
                  <a:srgbClr val="FFFFFF"/>
                </a:solidFill>
                <a:latin typeface="Cambria"/>
                <a:cs typeface="Cambria"/>
              </a:rPr>
              <a:t>Yale</a:t>
            </a:r>
            <a:r>
              <a:rPr sz="2000" spc="170" dirty="0">
                <a:solidFill>
                  <a:srgbClr val="FFFFFF"/>
                </a:solidFill>
                <a:latin typeface="Cambria"/>
                <a:cs typeface="Cambria"/>
              </a:rPr>
              <a:t> </a:t>
            </a:r>
            <a:r>
              <a:rPr sz="2000" spc="-10" dirty="0">
                <a:solidFill>
                  <a:srgbClr val="FFFFFF"/>
                </a:solidFill>
                <a:latin typeface="Cambria"/>
                <a:cs typeface="Cambria"/>
              </a:rPr>
              <a:t>Health </a:t>
            </a:r>
            <a:r>
              <a:rPr sz="2000" spc="75" dirty="0">
                <a:solidFill>
                  <a:srgbClr val="FFFFFF"/>
                </a:solidFill>
                <a:latin typeface="Cambria"/>
                <a:cs typeface="Cambria"/>
              </a:rPr>
              <a:t>Acute </a:t>
            </a:r>
            <a:r>
              <a:rPr sz="2000" spc="105" dirty="0">
                <a:solidFill>
                  <a:srgbClr val="FFFFFF"/>
                </a:solidFill>
                <a:latin typeface="Cambria"/>
                <a:cs typeface="Cambria"/>
              </a:rPr>
              <a:t>Care </a:t>
            </a:r>
            <a:r>
              <a:rPr sz="2000" dirty="0">
                <a:solidFill>
                  <a:srgbClr val="FFFFFF"/>
                </a:solidFill>
                <a:latin typeface="Cambria"/>
                <a:cs typeface="Cambria"/>
              </a:rPr>
              <a:t>and/or</a:t>
            </a:r>
            <a:r>
              <a:rPr sz="2000" spc="275" dirty="0">
                <a:solidFill>
                  <a:srgbClr val="FFFFFF"/>
                </a:solidFill>
                <a:latin typeface="Cambria"/>
                <a:cs typeface="Cambria"/>
              </a:rPr>
              <a:t> </a:t>
            </a:r>
            <a:r>
              <a:rPr sz="2000" spc="65" dirty="0">
                <a:solidFill>
                  <a:srgbClr val="FFFFFF"/>
                </a:solidFill>
                <a:latin typeface="Cambria"/>
                <a:cs typeface="Cambria"/>
              </a:rPr>
              <a:t>Employee </a:t>
            </a:r>
            <a:r>
              <a:rPr sz="2000" spc="-10" dirty="0">
                <a:solidFill>
                  <a:srgbClr val="FFFFFF"/>
                </a:solidFill>
                <a:latin typeface="Cambria"/>
                <a:cs typeface="Cambria"/>
              </a:rPr>
              <a:t>Health</a:t>
            </a:r>
            <a:endParaRPr sz="2000" dirty="0">
              <a:latin typeface="Cambria"/>
              <a:cs typeface="Cambria"/>
            </a:endParaRPr>
          </a:p>
        </p:txBody>
      </p:sp>
      <p:sp>
        <p:nvSpPr>
          <p:cNvPr id="23" name="object 23"/>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17327" y="152780"/>
            <a:ext cx="0" cy="1524000"/>
          </a:xfrm>
          <a:custGeom>
            <a:avLst/>
            <a:gdLst/>
            <a:ahLst/>
            <a:cxnLst/>
            <a:rect l="l" t="t" r="r" b="b"/>
            <a:pathLst>
              <a:path h="1524000">
                <a:moveTo>
                  <a:pt x="0" y="0"/>
                </a:moveTo>
                <a:lnTo>
                  <a:pt x="0" y="1524000"/>
                </a:lnTo>
              </a:path>
            </a:pathLst>
          </a:custGeom>
          <a:ln w="9525">
            <a:solidFill>
              <a:srgbClr val="000000"/>
            </a:solidFill>
          </a:ln>
        </p:spPr>
        <p:txBody>
          <a:bodyPr wrap="square" lIns="0" tIns="0" rIns="0" bIns="0" rtlCol="0"/>
          <a:lstStyle/>
          <a:p>
            <a:endParaRPr/>
          </a:p>
        </p:txBody>
      </p:sp>
      <p:pic>
        <p:nvPicPr>
          <p:cNvPr id="3" name="object 3"/>
          <p:cNvPicPr/>
          <p:nvPr/>
        </p:nvPicPr>
        <p:blipFill>
          <a:blip r:embed="rId2" cstate="print"/>
          <a:stretch>
            <a:fillRect/>
          </a:stretch>
        </p:blipFill>
        <p:spPr>
          <a:xfrm>
            <a:off x="10871454" y="152400"/>
            <a:ext cx="160020" cy="119634"/>
          </a:xfrm>
          <a:prstGeom prst="rect">
            <a:avLst/>
          </a:prstGeom>
        </p:spPr>
      </p:pic>
      <p:pic>
        <p:nvPicPr>
          <p:cNvPr id="4" name="object 4"/>
          <p:cNvPicPr/>
          <p:nvPr/>
        </p:nvPicPr>
        <p:blipFill>
          <a:blip r:embed="rId2" cstate="print"/>
          <a:stretch>
            <a:fillRect/>
          </a:stretch>
        </p:blipFill>
        <p:spPr>
          <a:xfrm>
            <a:off x="11095481" y="152400"/>
            <a:ext cx="157733" cy="119634"/>
          </a:xfrm>
          <a:prstGeom prst="rect">
            <a:avLst/>
          </a:prstGeom>
        </p:spPr>
      </p:pic>
      <p:pic>
        <p:nvPicPr>
          <p:cNvPr id="5" name="object 5"/>
          <p:cNvPicPr/>
          <p:nvPr/>
        </p:nvPicPr>
        <p:blipFill>
          <a:blip r:embed="rId3" cstate="print"/>
          <a:stretch>
            <a:fillRect/>
          </a:stretch>
        </p:blipFill>
        <p:spPr>
          <a:xfrm>
            <a:off x="11319509" y="152400"/>
            <a:ext cx="151638" cy="119634"/>
          </a:xfrm>
          <a:prstGeom prst="rect">
            <a:avLst/>
          </a:prstGeom>
        </p:spPr>
      </p:pic>
      <p:pic>
        <p:nvPicPr>
          <p:cNvPr id="6" name="object 6"/>
          <p:cNvPicPr/>
          <p:nvPr/>
        </p:nvPicPr>
        <p:blipFill>
          <a:blip r:embed="rId4" cstate="print"/>
          <a:stretch>
            <a:fillRect/>
          </a:stretch>
        </p:blipFill>
        <p:spPr>
          <a:xfrm>
            <a:off x="10871454" y="320040"/>
            <a:ext cx="160020" cy="115823"/>
          </a:xfrm>
          <a:prstGeom prst="rect">
            <a:avLst/>
          </a:prstGeom>
        </p:spPr>
      </p:pic>
      <p:pic>
        <p:nvPicPr>
          <p:cNvPr id="7" name="object 7"/>
          <p:cNvPicPr/>
          <p:nvPr/>
        </p:nvPicPr>
        <p:blipFill>
          <a:blip r:embed="rId4" cstate="print"/>
          <a:stretch>
            <a:fillRect/>
          </a:stretch>
        </p:blipFill>
        <p:spPr>
          <a:xfrm>
            <a:off x="11095481" y="320040"/>
            <a:ext cx="157733" cy="115823"/>
          </a:xfrm>
          <a:prstGeom prst="rect">
            <a:avLst/>
          </a:prstGeom>
        </p:spPr>
      </p:pic>
      <p:pic>
        <p:nvPicPr>
          <p:cNvPr id="8" name="object 8"/>
          <p:cNvPicPr/>
          <p:nvPr/>
        </p:nvPicPr>
        <p:blipFill>
          <a:blip r:embed="rId5" cstate="print"/>
          <a:stretch>
            <a:fillRect/>
          </a:stretch>
        </p:blipFill>
        <p:spPr>
          <a:xfrm>
            <a:off x="11319509" y="320040"/>
            <a:ext cx="151638" cy="115823"/>
          </a:xfrm>
          <a:prstGeom prst="rect">
            <a:avLst/>
          </a:prstGeom>
        </p:spPr>
      </p:pic>
      <p:pic>
        <p:nvPicPr>
          <p:cNvPr id="9" name="object 9"/>
          <p:cNvPicPr/>
          <p:nvPr/>
        </p:nvPicPr>
        <p:blipFill>
          <a:blip r:embed="rId6" cstate="print"/>
          <a:stretch>
            <a:fillRect/>
          </a:stretch>
        </p:blipFill>
        <p:spPr>
          <a:xfrm>
            <a:off x="11543538" y="320040"/>
            <a:ext cx="145542" cy="115823"/>
          </a:xfrm>
          <a:prstGeom prst="rect">
            <a:avLst/>
          </a:prstGeom>
        </p:spPr>
      </p:pic>
      <p:pic>
        <p:nvPicPr>
          <p:cNvPr id="10" name="object 10"/>
          <p:cNvPicPr/>
          <p:nvPr/>
        </p:nvPicPr>
        <p:blipFill>
          <a:blip r:embed="rId7" cstate="print"/>
          <a:stretch>
            <a:fillRect/>
          </a:stretch>
        </p:blipFill>
        <p:spPr>
          <a:xfrm>
            <a:off x="10871454" y="488441"/>
            <a:ext cx="160020" cy="108966"/>
          </a:xfrm>
          <a:prstGeom prst="rect">
            <a:avLst/>
          </a:prstGeom>
        </p:spPr>
      </p:pic>
      <p:pic>
        <p:nvPicPr>
          <p:cNvPr id="11" name="object 11"/>
          <p:cNvPicPr/>
          <p:nvPr/>
        </p:nvPicPr>
        <p:blipFill>
          <a:blip r:embed="rId7" cstate="print"/>
          <a:stretch>
            <a:fillRect/>
          </a:stretch>
        </p:blipFill>
        <p:spPr>
          <a:xfrm>
            <a:off x="11095481" y="488441"/>
            <a:ext cx="157733" cy="108966"/>
          </a:xfrm>
          <a:prstGeom prst="rect">
            <a:avLst/>
          </a:prstGeom>
        </p:spPr>
      </p:pic>
      <p:pic>
        <p:nvPicPr>
          <p:cNvPr id="12" name="object 12"/>
          <p:cNvPicPr/>
          <p:nvPr/>
        </p:nvPicPr>
        <p:blipFill>
          <a:blip r:embed="rId8" cstate="print"/>
          <a:stretch>
            <a:fillRect/>
          </a:stretch>
        </p:blipFill>
        <p:spPr>
          <a:xfrm>
            <a:off x="11543538" y="488441"/>
            <a:ext cx="145542" cy="108966"/>
          </a:xfrm>
          <a:prstGeom prst="rect">
            <a:avLst/>
          </a:prstGeom>
        </p:spPr>
      </p:pic>
      <p:pic>
        <p:nvPicPr>
          <p:cNvPr id="13" name="object 13"/>
          <p:cNvPicPr/>
          <p:nvPr/>
        </p:nvPicPr>
        <p:blipFill>
          <a:blip r:embed="rId9" cstate="print"/>
          <a:stretch>
            <a:fillRect/>
          </a:stretch>
        </p:blipFill>
        <p:spPr>
          <a:xfrm>
            <a:off x="11319509" y="488441"/>
            <a:ext cx="151638" cy="108966"/>
          </a:xfrm>
          <a:prstGeom prst="rect">
            <a:avLst/>
          </a:prstGeom>
        </p:spPr>
      </p:pic>
      <p:pic>
        <p:nvPicPr>
          <p:cNvPr id="14" name="object 14"/>
          <p:cNvPicPr/>
          <p:nvPr/>
        </p:nvPicPr>
        <p:blipFill>
          <a:blip r:embed="rId10" cstate="print"/>
          <a:stretch>
            <a:fillRect/>
          </a:stretch>
        </p:blipFill>
        <p:spPr>
          <a:xfrm>
            <a:off x="11767566" y="488441"/>
            <a:ext cx="160020" cy="108966"/>
          </a:xfrm>
          <a:prstGeom prst="rect">
            <a:avLst/>
          </a:prstGeom>
        </p:spPr>
      </p:pic>
      <p:pic>
        <p:nvPicPr>
          <p:cNvPr id="15" name="object 15"/>
          <p:cNvPicPr/>
          <p:nvPr/>
        </p:nvPicPr>
        <p:blipFill>
          <a:blip r:embed="rId11" cstate="print"/>
          <a:stretch>
            <a:fillRect/>
          </a:stretch>
        </p:blipFill>
        <p:spPr>
          <a:xfrm>
            <a:off x="10871454" y="656081"/>
            <a:ext cx="160020" cy="120396"/>
          </a:xfrm>
          <a:prstGeom prst="rect">
            <a:avLst/>
          </a:prstGeom>
        </p:spPr>
      </p:pic>
      <p:pic>
        <p:nvPicPr>
          <p:cNvPr id="16" name="object 16"/>
          <p:cNvPicPr/>
          <p:nvPr/>
        </p:nvPicPr>
        <p:blipFill>
          <a:blip r:embed="rId12" cstate="print"/>
          <a:stretch>
            <a:fillRect/>
          </a:stretch>
        </p:blipFill>
        <p:spPr>
          <a:xfrm>
            <a:off x="11095481" y="656081"/>
            <a:ext cx="157733" cy="120396"/>
          </a:xfrm>
          <a:prstGeom prst="rect">
            <a:avLst/>
          </a:prstGeom>
        </p:spPr>
      </p:pic>
      <p:pic>
        <p:nvPicPr>
          <p:cNvPr id="17" name="object 17"/>
          <p:cNvPicPr/>
          <p:nvPr/>
        </p:nvPicPr>
        <p:blipFill>
          <a:blip r:embed="rId13" cstate="print"/>
          <a:stretch>
            <a:fillRect/>
          </a:stretch>
        </p:blipFill>
        <p:spPr>
          <a:xfrm>
            <a:off x="11319509" y="656081"/>
            <a:ext cx="151638" cy="120396"/>
          </a:xfrm>
          <a:prstGeom prst="rect">
            <a:avLst/>
          </a:prstGeom>
        </p:spPr>
      </p:pic>
      <p:pic>
        <p:nvPicPr>
          <p:cNvPr id="18" name="object 18"/>
          <p:cNvPicPr/>
          <p:nvPr/>
        </p:nvPicPr>
        <p:blipFill>
          <a:blip r:embed="rId14" cstate="print"/>
          <a:stretch>
            <a:fillRect/>
          </a:stretch>
        </p:blipFill>
        <p:spPr>
          <a:xfrm>
            <a:off x="11543538" y="656081"/>
            <a:ext cx="145542" cy="120396"/>
          </a:xfrm>
          <a:prstGeom prst="rect">
            <a:avLst/>
          </a:prstGeom>
        </p:spPr>
      </p:pic>
      <p:pic>
        <p:nvPicPr>
          <p:cNvPr id="19" name="object 19"/>
          <p:cNvPicPr/>
          <p:nvPr/>
        </p:nvPicPr>
        <p:blipFill>
          <a:blip r:embed="rId12" cstate="print"/>
          <a:stretch>
            <a:fillRect/>
          </a:stretch>
        </p:blipFill>
        <p:spPr>
          <a:xfrm>
            <a:off x="10871454" y="823722"/>
            <a:ext cx="160020" cy="120396"/>
          </a:xfrm>
          <a:prstGeom prst="rect">
            <a:avLst/>
          </a:prstGeom>
        </p:spPr>
      </p:pic>
      <p:pic>
        <p:nvPicPr>
          <p:cNvPr id="20" name="object 20"/>
          <p:cNvPicPr/>
          <p:nvPr/>
        </p:nvPicPr>
        <p:blipFill>
          <a:blip r:embed="rId12" cstate="print"/>
          <a:stretch>
            <a:fillRect/>
          </a:stretch>
        </p:blipFill>
        <p:spPr>
          <a:xfrm>
            <a:off x="11095481" y="823722"/>
            <a:ext cx="157733" cy="120396"/>
          </a:xfrm>
          <a:prstGeom prst="rect">
            <a:avLst/>
          </a:prstGeom>
        </p:spPr>
      </p:pic>
      <p:pic>
        <p:nvPicPr>
          <p:cNvPr id="21" name="object 21"/>
          <p:cNvPicPr/>
          <p:nvPr/>
        </p:nvPicPr>
        <p:blipFill>
          <a:blip r:embed="rId15" cstate="print"/>
          <a:stretch>
            <a:fillRect/>
          </a:stretch>
        </p:blipFill>
        <p:spPr>
          <a:xfrm>
            <a:off x="11319509" y="823722"/>
            <a:ext cx="151638" cy="120396"/>
          </a:xfrm>
          <a:prstGeom prst="rect">
            <a:avLst/>
          </a:prstGeom>
        </p:spPr>
      </p:pic>
      <p:pic>
        <p:nvPicPr>
          <p:cNvPr id="22" name="object 22"/>
          <p:cNvPicPr/>
          <p:nvPr/>
        </p:nvPicPr>
        <p:blipFill>
          <a:blip r:embed="rId14" cstate="print"/>
          <a:stretch>
            <a:fillRect/>
          </a:stretch>
        </p:blipFill>
        <p:spPr>
          <a:xfrm>
            <a:off x="11543538" y="823722"/>
            <a:ext cx="145542" cy="120396"/>
          </a:xfrm>
          <a:prstGeom prst="rect">
            <a:avLst/>
          </a:prstGeom>
        </p:spPr>
      </p:pic>
      <p:pic>
        <p:nvPicPr>
          <p:cNvPr id="23" name="object 23"/>
          <p:cNvPicPr/>
          <p:nvPr/>
        </p:nvPicPr>
        <p:blipFill>
          <a:blip r:embed="rId16" cstate="print"/>
          <a:stretch>
            <a:fillRect/>
          </a:stretch>
        </p:blipFill>
        <p:spPr>
          <a:xfrm>
            <a:off x="11767566" y="823722"/>
            <a:ext cx="160020" cy="120396"/>
          </a:xfrm>
          <a:prstGeom prst="rect">
            <a:avLst/>
          </a:prstGeom>
        </p:spPr>
      </p:pic>
      <p:pic>
        <p:nvPicPr>
          <p:cNvPr id="24" name="object 24"/>
          <p:cNvPicPr/>
          <p:nvPr/>
        </p:nvPicPr>
        <p:blipFill>
          <a:blip r:embed="rId12" cstate="print"/>
          <a:stretch>
            <a:fillRect/>
          </a:stretch>
        </p:blipFill>
        <p:spPr>
          <a:xfrm>
            <a:off x="10871454" y="992124"/>
            <a:ext cx="160020" cy="118109"/>
          </a:xfrm>
          <a:prstGeom prst="rect">
            <a:avLst/>
          </a:prstGeom>
        </p:spPr>
      </p:pic>
      <p:pic>
        <p:nvPicPr>
          <p:cNvPr id="25" name="object 25"/>
          <p:cNvPicPr/>
          <p:nvPr/>
        </p:nvPicPr>
        <p:blipFill>
          <a:blip r:embed="rId17" cstate="print"/>
          <a:stretch>
            <a:fillRect/>
          </a:stretch>
        </p:blipFill>
        <p:spPr>
          <a:xfrm>
            <a:off x="11095481" y="992124"/>
            <a:ext cx="157733" cy="118109"/>
          </a:xfrm>
          <a:prstGeom prst="rect">
            <a:avLst/>
          </a:prstGeom>
        </p:spPr>
      </p:pic>
      <p:pic>
        <p:nvPicPr>
          <p:cNvPr id="26" name="object 26"/>
          <p:cNvPicPr/>
          <p:nvPr/>
        </p:nvPicPr>
        <p:blipFill>
          <a:blip r:embed="rId15" cstate="print"/>
          <a:stretch>
            <a:fillRect/>
          </a:stretch>
        </p:blipFill>
        <p:spPr>
          <a:xfrm>
            <a:off x="11319509" y="992124"/>
            <a:ext cx="151638" cy="118109"/>
          </a:xfrm>
          <a:prstGeom prst="rect">
            <a:avLst/>
          </a:prstGeom>
        </p:spPr>
      </p:pic>
      <p:pic>
        <p:nvPicPr>
          <p:cNvPr id="27" name="object 27"/>
          <p:cNvPicPr/>
          <p:nvPr/>
        </p:nvPicPr>
        <p:blipFill>
          <a:blip r:embed="rId18" cstate="print"/>
          <a:stretch>
            <a:fillRect/>
          </a:stretch>
        </p:blipFill>
        <p:spPr>
          <a:xfrm>
            <a:off x="11543538" y="992124"/>
            <a:ext cx="145542" cy="118109"/>
          </a:xfrm>
          <a:prstGeom prst="rect">
            <a:avLst/>
          </a:prstGeom>
        </p:spPr>
      </p:pic>
      <p:pic>
        <p:nvPicPr>
          <p:cNvPr id="28" name="object 28"/>
          <p:cNvPicPr/>
          <p:nvPr/>
        </p:nvPicPr>
        <p:blipFill>
          <a:blip r:embed="rId19" cstate="print"/>
          <a:stretch>
            <a:fillRect/>
          </a:stretch>
        </p:blipFill>
        <p:spPr>
          <a:xfrm>
            <a:off x="11095481" y="1159763"/>
            <a:ext cx="157733" cy="112775"/>
          </a:xfrm>
          <a:prstGeom prst="rect">
            <a:avLst/>
          </a:prstGeom>
        </p:spPr>
      </p:pic>
      <p:pic>
        <p:nvPicPr>
          <p:cNvPr id="29" name="object 29"/>
          <p:cNvPicPr/>
          <p:nvPr/>
        </p:nvPicPr>
        <p:blipFill>
          <a:blip r:embed="rId19" cstate="print"/>
          <a:stretch>
            <a:fillRect/>
          </a:stretch>
        </p:blipFill>
        <p:spPr>
          <a:xfrm>
            <a:off x="10871454" y="1159763"/>
            <a:ext cx="160020" cy="112775"/>
          </a:xfrm>
          <a:prstGeom prst="rect">
            <a:avLst/>
          </a:prstGeom>
        </p:spPr>
      </p:pic>
      <p:pic>
        <p:nvPicPr>
          <p:cNvPr id="30" name="object 30"/>
          <p:cNvPicPr/>
          <p:nvPr/>
        </p:nvPicPr>
        <p:blipFill>
          <a:blip r:embed="rId20" cstate="print"/>
          <a:stretch>
            <a:fillRect/>
          </a:stretch>
        </p:blipFill>
        <p:spPr>
          <a:xfrm>
            <a:off x="11319509" y="1159763"/>
            <a:ext cx="151638" cy="112775"/>
          </a:xfrm>
          <a:prstGeom prst="rect">
            <a:avLst/>
          </a:prstGeom>
        </p:spPr>
      </p:pic>
      <p:pic>
        <p:nvPicPr>
          <p:cNvPr id="31" name="object 31"/>
          <p:cNvPicPr/>
          <p:nvPr/>
        </p:nvPicPr>
        <p:blipFill>
          <a:blip r:embed="rId21" cstate="print"/>
          <a:stretch>
            <a:fillRect/>
          </a:stretch>
        </p:blipFill>
        <p:spPr>
          <a:xfrm>
            <a:off x="11543538" y="1159763"/>
            <a:ext cx="145542" cy="112775"/>
          </a:xfrm>
          <a:prstGeom prst="rect">
            <a:avLst/>
          </a:prstGeom>
        </p:spPr>
      </p:pic>
      <p:pic>
        <p:nvPicPr>
          <p:cNvPr id="32" name="object 32"/>
          <p:cNvPicPr/>
          <p:nvPr/>
        </p:nvPicPr>
        <p:blipFill>
          <a:blip r:embed="rId22" cstate="print"/>
          <a:stretch>
            <a:fillRect/>
          </a:stretch>
        </p:blipFill>
        <p:spPr>
          <a:xfrm>
            <a:off x="11095481" y="1328166"/>
            <a:ext cx="157733" cy="119633"/>
          </a:xfrm>
          <a:prstGeom prst="rect">
            <a:avLst/>
          </a:prstGeom>
        </p:spPr>
      </p:pic>
      <p:pic>
        <p:nvPicPr>
          <p:cNvPr id="33" name="object 33"/>
          <p:cNvPicPr/>
          <p:nvPr/>
        </p:nvPicPr>
        <p:blipFill>
          <a:blip r:embed="rId23" cstate="print"/>
          <a:stretch>
            <a:fillRect/>
          </a:stretch>
        </p:blipFill>
        <p:spPr>
          <a:xfrm>
            <a:off x="11543538" y="1328166"/>
            <a:ext cx="145542" cy="119633"/>
          </a:xfrm>
          <a:prstGeom prst="rect">
            <a:avLst/>
          </a:prstGeom>
        </p:spPr>
      </p:pic>
      <p:sp>
        <p:nvSpPr>
          <p:cNvPr id="34" name="object 34"/>
          <p:cNvSpPr txBox="1">
            <a:spLocks noGrp="1"/>
          </p:cNvSpPr>
          <p:nvPr>
            <p:ph type="title"/>
          </p:nvPr>
        </p:nvSpPr>
        <p:spPr>
          <a:xfrm>
            <a:off x="31376" y="444828"/>
            <a:ext cx="2393315" cy="1808480"/>
          </a:xfrm>
          <a:prstGeom prst="rect">
            <a:avLst/>
          </a:prstGeom>
        </p:spPr>
        <p:txBody>
          <a:bodyPr vert="horz" wrap="square" lIns="0" tIns="12700" rIns="0" bIns="0" rtlCol="0">
            <a:spAutoFit/>
          </a:bodyPr>
          <a:lstStyle/>
          <a:p>
            <a:pPr marL="12700" marR="5080">
              <a:lnSpc>
                <a:spcPct val="100000"/>
              </a:lnSpc>
              <a:spcBef>
                <a:spcPts val="100"/>
              </a:spcBef>
            </a:pPr>
            <a:r>
              <a:rPr sz="3900" b="1" spc="-10" dirty="0">
                <a:solidFill>
                  <a:srgbClr val="330066"/>
                </a:solidFill>
                <a:latin typeface="Arial"/>
                <a:cs typeface="Arial"/>
              </a:rPr>
              <a:t>Spill Response Protocol</a:t>
            </a:r>
            <a:endParaRPr sz="3900" dirty="0">
              <a:latin typeface="Arial"/>
              <a:cs typeface="Arial"/>
            </a:endParaRPr>
          </a:p>
        </p:txBody>
      </p:sp>
      <p:pic>
        <p:nvPicPr>
          <p:cNvPr id="35" name="object 35"/>
          <p:cNvPicPr/>
          <p:nvPr/>
        </p:nvPicPr>
        <p:blipFill>
          <a:blip r:embed="rId24" cstate="print"/>
          <a:stretch>
            <a:fillRect/>
          </a:stretch>
        </p:blipFill>
        <p:spPr>
          <a:xfrm>
            <a:off x="2678818" y="320040"/>
            <a:ext cx="9010262" cy="6156960"/>
          </a:xfrm>
          <a:prstGeom prst="rect">
            <a:avLst/>
          </a:prstGeom>
        </p:spPr>
      </p:pic>
      <p:sp>
        <p:nvSpPr>
          <p:cNvPr id="36" name="object 3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26</a:t>
            </a:fld>
            <a:endParaRPr spc="-2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91998" cy="6857998"/>
            </a:xfrm>
            <a:prstGeom prst="rect">
              <a:avLst/>
            </a:prstGeom>
          </p:spPr>
        </p:pic>
        <p:pic>
          <p:nvPicPr>
            <p:cNvPr id="4" name="object 4"/>
            <p:cNvPicPr/>
            <p:nvPr/>
          </p:nvPicPr>
          <p:blipFill>
            <a:blip r:embed="rId4" cstate="print"/>
            <a:stretch>
              <a:fillRect/>
            </a:stretch>
          </p:blipFill>
          <p:spPr>
            <a:xfrm>
              <a:off x="2439923" y="853440"/>
              <a:ext cx="7353299" cy="967739"/>
            </a:xfrm>
            <a:prstGeom prst="rect">
              <a:avLst/>
            </a:prstGeom>
          </p:spPr>
        </p:pic>
      </p:grpSp>
      <p:sp>
        <p:nvSpPr>
          <p:cNvPr id="5" name="object 5"/>
          <p:cNvSpPr txBox="1">
            <a:spLocks noGrp="1"/>
          </p:cNvSpPr>
          <p:nvPr>
            <p:ph type="title"/>
          </p:nvPr>
        </p:nvSpPr>
        <p:spPr>
          <a:xfrm>
            <a:off x="2690982" y="958692"/>
            <a:ext cx="6798309" cy="544195"/>
          </a:xfrm>
          <a:prstGeom prst="rect">
            <a:avLst/>
          </a:prstGeom>
        </p:spPr>
        <p:txBody>
          <a:bodyPr vert="horz" wrap="square" lIns="0" tIns="12700" rIns="0" bIns="0" rtlCol="0">
            <a:spAutoFit/>
          </a:bodyPr>
          <a:lstStyle/>
          <a:p>
            <a:pPr marL="12700">
              <a:lnSpc>
                <a:spcPct val="100000"/>
              </a:lnSpc>
              <a:spcBef>
                <a:spcPts val="100"/>
              </a:spcBef>
              <a:tabLst>
                <a:tab pos="2689860" algn="l"/>
                <a:tab pos="5316220" algn="l"/>
              </a:tabLst>
            </a:pPr>
            <a:r>
              <a:rPr sz="3400" b="1" spc="365" dirty="0">
                <a:solidFill>
                  <a:srgbClr val="FFFFFF"/>
                </a:solidFill>
                <a:latin typeface="Cambria"/>
                <a:cs typeface="Cambria"/>
              </a:rPr>
              <a:t>EXPOSURE</a:t>
            </a:r>
            <a:r>
              <a:rPr sz="3400" b="1" dirty="0">
                <a:solidFill>
                  <a:srgbClr val="FFFFFF"/>
                </a:solidFill>
                <a:latin typeface="Cambria"/>
                <a:cs typeface="Cambria"/>
              </a:rPr>
              <a:t>	</a:t>
            </a:r>
            <a:r>
              <a:rPr sz="3400" b="1" spc="360" dirty="0">
                <a:solidFill>
                  <a:srgbClr val="FFFFFF"/>
                </a:solidFill>
                <a:latin typeface="Cambria"/>
                <a:cs typeface="Cambria"/>
              </a:rPr>
              <a:t>RESPONSE</a:t>
            </a:r>
            <a:r>
              <a:rPr sz="3400" b="1" dirty="0">
                <a:solidFill>
                  <a:srgbClr val="FFFFFF"/>
                </a:solidFill>
                <a:latin typeface="Cambria"/>
                <a:cs typeface="Cambria"/>
              </a:rPr>
              <a:t>	</a:t>
            </a:r>
            <a:r>
              <a:rPr sz="3400" b="1" spc="340" dirty="0">
                <a:solidFill>
                  <a:srgbClr val="FFFFFF"/>
                </a:solidFill>
                <a:latin typeface="Cambria"/>
                <a:cs typeface="Cambria"/>
              </a:rPr>
              <a:t>STEPS</a:t>
            </a:r>
            <a:endParaRPr sz="3400">
              <a:latin typeface="Cambria"/>
              <a:cs typeface="Cambria"/>
            </a:endParaRPr>
          </a:p>
        </p:txBody>
      </p:sp>
      <p:grpSp>
        <p:nvGrpSpPr>
          <p:cNvPr id="6" name="object 6"/>
          <p:cNvGrpSpPr/>
          <p:nvPr/>
        </p:nvGrpSpPr>
        <p:grpSpPr>
          <a:xfrm>
            <a:off x="2201417" y="2417064"/>
            <a:ext cx="2547620" cy="3053715"/>
            <a:chOff x="2201417" y="2417064"/>
            <a:chExt cx="2547620" cy="3053715"/>
          </a:xfrm>
        </p:grpSpPr>
        <p:sp>
          <p:nvSpPr>
            <p:cNvPr id="7" name="object 7"/>
            <p:cNvSpPr/>
            <p:nvPr/>
          </p:nvSpPr>
          <p:spPr>
            <a:xfrm>
              <a:off x="2210942" y="2426589"/>
              <a:ext cx="2528570" cy="3034665"/>
            </a:xfrm>
            <a:custGeom>
              <a:avLst/>
              <a:gdLst/>
              <a:ahLst/>
              <a:cxnLst/>
              <a:rect l="l" t="t" r="r" b="b"/>
              <a:pathLst>
                <a:path w="2528570" h="3034665">
                  <a:moveTo>
                    <a:pt x="2401900" y="0"/>
                  </a:moveTo>
                  <a:lnTo>
                    <a:pt x="126415" y="0"/>
                  </a:lnTo>
                  <a:lnTo>
                    <a:pt x="77211" y="9935"/>
                  </a:lnTo>
                  <a:lnTo>
                    <a:pt x="37028" y="37028"/>
                  </a:lnTo>
                  <a:lnTo>
                    <a:pt x="9935" y="77211"/>
                  </a:lnTo>
                  <a:lnTo>
                    <a:pt x="0" y="126415"/>
                  </a:lnTo>
                  <a:lnTo>
                    <a:pt x="0" y="2907868"/>
                  </a:lnTo>
                  <a:lnTo>
                    <a:pt x="9935" y="2957077"/>
                  </a:lnTo>
                  <a:lnTo>
                    <a:pt x="37028" y="2997260"/>
                  </a:lnTo>
                  <a:lnTo>
                    <a:pt x="77211" y="3024350"/>
                  </a:lnTo>
                  <a:lnTo>
                    <a:pt x="126415" y="3034284"/>
                  </a:lnTo>
                  <a:lnTo>
                    <a:pt x="2401900" y="3034284"/>
                  </a:lnTo>
                  <a:lnTo>
                    <a:pt x="2451104" y="3024350"/>
                  </a:lnTo>
                  <a:lnTo>
                    <a:pt x="2491287" y="2997260"/>
                  </a:lnTo>
                  <a:lnTo>
                    <a:pt x="2518380" y="2957077"/>
                  </a:lnTo>
                  <a:lnTo>
                    <a:pt x="2528316" y="2907868"/>
                  </a:lnTo>
                  <a:lnTo>
                    <a:pt x="2528316" y="126415"/>
                  </a:lnTo>
                  <a:lnTo>
                    <a:pt x="2518380" y="77211"/>
                  </a:lnTo>
                  <a:lnTo>
                    <a:pt x="2491287" y="37028"/>
                  </a:lnTo>
                  <a:lnTo>
                    <a:pt x="2451104" y="9935"/>
                  </a:lnTo>
                  <a:lnTo>
                    <a:pt x="2401900" y="0"/>
                  </a:lnTo>
                  <a:close/>
                </a:path>
              </a:pathLst>
            </a:custGeom>
            <a:solidFill>
              <a:srgbClr val="9EC544"/>
            </a:solidFill>
          </p:spPr>
          <p:txBody>
            <a:bodyPr wrap="square" lIns="0" tIns="0" rIns="0" bIns="0" rtlCol="0"/>
            <a:lstStyle/>
            <a:p>
              <a:endParaRPr/>
            </a:p>
          </p:txBody>
        </p:sp>
        <p:sp>
          <p:nvSpPr>
            <p:cNvPr id="8" name="object 8"/>
            <p:cNvSpPr/>
            <p:nvPr/>
          </p:nvSpPr>
          <p:spPr>
            <a:xfrm>
              <a:off x="2210942" y="2426589"/>
              <a:ext cx="2528570" cy="3034665"/>
            </a:xfrm>
            <a:custGeom>
              <a:avLst/>
              <a:gdLst/>
              <a:ahLst/>
              <a:cxnLst/>
              <a:rect l="l" t="t" r="r" b="b"/>
              <a:pathLst>
                <a:path w="2528570" h="3034665">
                  <a:moveTo>
                    <a:pt x="0" y="126415"/>
                  </a:moveTo>
                  <a:lnTo>
                    <a:pt x="9935" y="77211"/>
                  </a:lnTo>
                  <a:lnTo>
                    <a:pt x="37028" y="37028"/>
                  </a:lnTo>
                  <a:lnTo>
                    <a:pt x="77211" y="9935"/>
                  </a:lnTo>
                  <a:lnTo>
                    <a:pt x="126415" y="0"/>
                  </a:lnTo>
                  <a:lnTo>
                    <a:pt x="2401900" y="0"/>
                  </a:lnTo>
                  <a:lnTo>
                    <a:pt x="2451104" y="9935"/>
                  </a:lnTo>
                  <a:lnTo>
                    <a:pt x="2491287" y="37028"/>
                  </a:lnTo>
                  <a:lnTo>
                    <a:pt x="2518380" y="77211"/>
                  </a:lnTo>
                  <a:lnTo>
                    <a:pt x="2528316" y="126415"/>
                  </a:lnTo>
                  <a:lnTo>
                    <a:pt x="2528316" y="2907868"/>
                  </a:lnTo>
                  <a:lnTo>
                    <a:pt x="2518380" y="2957077"/>
                  </a:lnTo>
                  <a:lnTo>
                    <a:pt x="2491287" y="2997260"/>
                  </a:lnTo>
                  <a:lnTo>
                    <a:pt x="2451104" y="3024350"/>
                  </a:lnTo>
                  <a:lnTo>
                    <a:pt x="2401900" y="3034284"/>
                  </a:lnTo>
                  <a:lnTo>
                    <a:pt x="126415" y="3034284"/>
                  </a:lnTo>
                  <a:lnTo>
                    <a:pt x="77211" y="3024350"/>
                  </a:lnTo>
                  <a:lnTo>
                    <a:pt x="37028" y="2997260"/>
                  </a:lnTo>
                  <a:lnTo>
                    <a:pt x="9935" y="2957077"/>
                  </a:lnTo>
                  <a:lnTo>
                    <a:pt x="0" y="2907868"/>
                  </a:lnTo>
                  <a:lnTo>
                    <a:pt x="0" y="126415"/>
                  </a:lnTo>
                  <a:close/>
                </a:path>
              </a:pathLst>
            </a:custGeom>
            <a:ln w="19050">
              <a:solidFill>
                <a:srgbClr val="FFFFFF"/>
              </a:solidFill>
            </a:ln>
          </p:spPr>
          <p:txBody>
            <a:bodyPr wrap="square" lIns="0" tIns="0" rIns="0" bIns="0" rtlCol="0"/>
            <a:lstStyle/>
            <a:p>
              <a:endParaRPr/>
            </a:p>
          </p:txBody>
        </p:sp>
      </p:grpSp>
      <p:sp>
        <p:nvSpPr>
          <p:cNvPr id="9" name="object 9"/>
          <p:cNvSpPr txBox="1"/>
          <p:nvPr/>
        </p:nvSpPr>
        <p:spPr>
          <a:xfrm>
            <a:off x="2703440" y="2443112"/>
            <a:ext cx="1852930" cy="2002789"/>
          </a:xfrm>
          <a:prstGeom prst="rect">
            <a:avLst/>
          </a:prstGeom>
        </p:spPr>
        <p:txBody>
          <a:bodyPr vert="horz" wrap="square" lIns="0" tIns="55880" rIns="0" bIns="0" rtlCol="0">
            <a:spAutoFit/>
          </a:bodyPr>
          <a:lstStyle/>
          <a:p>
            <a:pPr marL="12700" marR="5080">
              <a:lnSpc>
                <a:spcPct val="88100"/>
              </a:lnSpc>
              <a:spcBef>
                <a:spcPts val="440"/>
              </a:spcBef>
            </a:pPr>
            <a:r>
              <a:rPr sz="2400" dirty="0">
                <a:solidFill>
                  <a:srgbClr val="FFFFFF"/>
                </a:solidFill>
                <a:latin typeface="Cambria"/>
                <a:cs typeface="Cambria"/>
              </a:rPr>
              <a:t>Wash</a:t>
            </a:r>
            <a:r>
              <a:rPr sz="2400" spc="204" dirty="0">
                <a:solidFill>
                  <a:srgbClr val="FFFFFF"/>
                </a:solidFill>
                <a:latin typeface="Cambria"/>
                <a:cs typeface="Cambria"/>
              </a:rPr>
              <a:t> </a:t>
            </a:r>
            <a:r>
              <a:rPr sz="2400" spc="-25" dirty="0">
                <a:solidFill>
                  <a:srgbClr val="FFFFFF"/>
                </a:solidFill>
                <a:latin typeface="Cambria"/>
                <a:cs typeface="Cambria"/>
              </a:rPr>
              <a:t>the </a:t>
            </a:r>
            <a:r>
              <a:rPr sz="2400" spc="90" dirty="0">
                <a:solidFill>
                  <a:srgbClr val="FFFFFF"/>
                </a:solidFill>
                <a:latin typeface="Cambria"/>
                <a:cs typeface="Cambria"/>
              </a:rPr>
              <a:t>affected</a:t>
            </a:r>
            <a:r>
              <a:rPr sz="2400" spc="80" dirty="0">
                <a:solidFill>
                  <a:srgbClr val="FFFFFF"/>
                </a:solidFill>
                <a:latin typeface="Cambria"/>
                <a:cs typeface="Cambria"/>
              </a:rPr>
              <a:t> </a:t>
            </a:r>
            <a:r>
              <a:rPr sz="2400" spc="45" dirty="0">
                <a:solidFill>
                  <a:srgbClr val="FFFFFF"/>
                </a:solidFill>
                <a:latin typeface="Cambria"/>
                <a:cs typeface="Cambria"/>
              </a:rPr>
              <a:t>area </a:t>
            </a:r>
            <a:r>
              <a:rPr sz="2400" dirty="0">
                <a:solidFill>
                  <a:srgbClr val="FFFFFF"/>
                </a:solidFill>
                <a:latin typeface="Cambria"/>
                <a:cs typeface="Cambria"/>
              </a:rPr>
              <a:t>with</a:t>
            </a:r>
            <a:r>
              <a:rPr sz="2400" spc="35" dirty="0">
                <a:solidFill>
                  <a:srgbClr val="FFFFFF"/>
                </a:solidFill>
                <a:latin typeface="Cambria"/>
                <a:cs typeface="Cambria"/>
              </a:rPr>
              <a:t> </a:t>
            </a:r>
            <a:r>
              <a:rPr sz="2400" spc="70" dirty="0">
                <a:solidFill>
                  <a:srgbClr val="FFFFFF"/>
                </a:solidFill>
                <a:latin typeface="Cambria"/>
                <a:cs typeface="Cambria"/>
              </a:rPr>
              <a:t>soap </a:t>
            </a:r>
            <a:r>
              <a:rPr sz="2400" spc="85" dirty="0">
                <a:solidFill>
                  <a:srgbClr val="FFFFFF"/>
                </a:solidFill>
                <a:latin typeface="Cambria"/>
                <a:cs typeface="Cambria"/>
              </a:rPr>
              <a:t>and</a:t>
            </a:r>
            <a:r>
              <a:rPr sz="2400" spc="140" dirty="0">
                <a:solidFill>
                  <a:srgbClr val="FFFFFF"/>
                </a:solidFill>
                <a:latin typeface="Cambria"/>
                <a:cs typeface="Cambria"/>
              </a:rPr>
              <a:t> </a:t>
            </a:r>
            <a:r>
              <a:rPr sz="2400" dirty="0">
                <a:solidFill>
                  <a:srgbClr val="FFFFFF"/>
                </a:solidFill>
                <a:latin typeface="Cambria"/>
                <a:cs typeface="Cambria"/>
              </a:rPr>
              <a:t>water</a:t>
            </a:r>
            <a:r>
              <a:rPr sz="2400" spc="135" dirty="0">
                <a:solidFill>
                  <a:srgbClr val="FFFFFF"/>
                </a:solidFill>
                <a:latin typeface="Cambria"/>
                <a:cs typeface="Cambria"/>
              </a:rPr>
              <a:t> </a:t>
            </a:r>
            <a:r>
              <a:rPr sz="2400" spc="25" dirty="0">
                <a:solidFill>
                  <a:srgbClr val="FFFFFF"/>
                </a:solidFill>
                <a:latin typeface="Cambria"/>
                <a:cs typeface="Cambria"/>
              </a:rPr>
              <a:t>or </a:t>
            </a:r>
            <a:r>
              <a:rPr sz="2400" spc="100" dirty="0">
                <a:solidFill>
                  <a:srgbClr val="FFFFFF"/>
                </a:solidFill>
                <a:latin typeface="Cambria"/>
                <a:cs typeface="Cambria"/>
              </a:rPr>
              <a:t>eye</a:t>
            </a:r>
            <a:r>
              <a:rPr sz="2400" spc="125" dirty="0">
                <a:solidFill>
                  <a:srgbClr val="FFFFFF"/>
                </a:solidFill>
                <a:latin typeface="Cambria"/>
                <a:cs typeface="Cambria"/>
              </a:rPr>
              <a:t> </a:t>
            </a:r>
            <a:r>
              <a:rPr sz="2400" dirty="0">
                <a:solidFill>
                  <a:srgbClr val="FFFFFF"/>
                </a:solidFill>
                <a:latin typeface="Cambria"/>
                <a:cs typeface="Cambria"/>
              </a:rPr>
              <a:t>wash</a:t>
            </a:r>
            <a:r>
              <a:rPr sz="2400" spc="135" dirty="0">
                <a:solidFill>
                  <a:srgbClr val="FFFFFF"/>
                </a:solidFill>
                <a:latin typeface="Cambria"/>
                <a:cs typeface="Cambria"/>
              </a:rPr>
              <a:t> </a:t>
            </a:r>
            <a:r>
              <a:rPr sz="2400" spc="-25" dirty="0">
                <a:solidFill>
                  <a:srgbClr val="FFFFFF"/>
                </a:solidFill>
                <a:latin typeface="Cambria"/>
                <a:cs typeface="Cambria"/>
              </a:rPr>
              <a:t>for </a:t>
            </a:r>
            <a:r>
              <a:rPr sz="2400" dirty="0">
                <a:solidFill>
                  <a:srgbClr val="FFFFFF"/>
                </a:solidFill>
                <a:latin typeface="Cambria"/>
                <a:cs typeface="Cambria"/>
              </a:rPr>
              <a:t>15</a:t>
            </a:r>
            <a:r>
              <a:rPr sz="2400" spc="15" dirty="0">
                <a:solidFill>
                  <a:srgbClr val="FFFFFF"/>
                </a:solidFill>
                <a:latin typeface="Cambria"/>
                <a:cs typeface="Cambria"/>
              </a:rPr>
              <a:t> </a:t>
            </a:r>
            <a:r>
              <a:rPr sz="2400" spc="-10" dirty="0">
                <a:solidFill>
                  <a:srgbClr val="FFFFFF"/>
                </a:solidFill>
                <a:latin typeface="Cambria"/>
                <a:cs typeface="Cambria"/>
              </a:rPr>
              <a:t>minutes</a:t>
            </a:r>
            <a:endParaRPr sz="2400" dirty="0">
              <a:latin typeface="Cambria"/>
              <a:cs typeface="Cambria"/>
            </a:endParaRPr>
          </a:p>
        </p:txBody>
      </p:sp>
      <p:grpSp>
        <p:nvGrpSpPr>
          <p:cNvPr id="10" name="object 10"/>
          <p:cNvGrpSpPr/>
          <p:nvPr/>
        </p:nvGrpSpPr>
        <p:grpSpPr>
          <a:xfrm>
            <a:off x="4641341" y="2417064"/>
            <a:ext cx="2725420" cy="3053715"/>
            <a:chOff x="4641341" y="2417064"/>
            <a:chExt cx="2725420" cy="3053715"/>
          </a:xfrm>
        </p:grpSpPr>
        <p:sp>
          <p:nvSpPr>
            <p:cNvPr id="11" name="object 11"/>
            <p:cNvSpPr/>
            <p:nvPr/>
          </p:nvSpPr>
          <p:spPr>
            <a:xfrm>
              <a:off x="4828412" y="2426589"/>
              <a:ext cx="2528570" cy="3034665"/>
            </a:xfrm>
            <a:custGeom>
              <a:avLst/>
              <a:gdLst/>
              <a:ahLst/>
              <a:cxnLst/>
              <a:rect l="l" t="t" r="r" b="b"/>
              <a:pathLst>
                <a:path w="2528570" h="3034665">
                  <a:moveTo>
                    <a:pt x="2401900" y="0"/>
                  </a:moveTo>
                  <a:lnTo>
                    <a:pt x="126415" y="0"/>
                  </a:lnTo>
                  <a:lnTo>
                    <a:pt x="77211" y="9935"/>
                  </a:lnTo>
                  <a:lnTo>
                    <a:pt x="37028" y="37028"/>
                  </a:lnTo>
                  <a:lnTo>
                    <a:pt x="9935" y="77211"/>
                  </a:lnTo>
                  <a:lnTo>
                    <a:pt x="0" y="126415"/>
                  </a:lnTo>
                  <a:lnTo>
                    <a:pt x="0" y="2907868"/>
                  </a:lnTo>
                  <a:lnTo>
                    <a:pt x="9935" y="2957077"/>
                  </a:lnTo>
                  <a:lnTo>
                    <a:pt x="37028" y="2997260"/>
                  </a:lnTo>
                  <a:lnTo>
                    <a:pt x="77211" y="3024350"/>
                  </a:lnTo>
                  <a:lnTo>
                    <a:pt x="126415" y="3034284"/>
                  </a:lnTo>
                  <a:lnTo>
                    <a:pt x="2401900" y="3034284"/>
                  </a:lnTo>
                  <a:lnTo>
                    <a:pt x="2451104" y="3024350"/>
                  </a:lnTo>
                  <a:lnTo>
                    <a:pt x="2491287" y="2997260"/>
                  </a:lnTo>
                  <a:lnTo>
                    <a:pt x="2518380" y="2957077"/>
                  </a:lnTo>
                  <a:lnTo>
                    <a:pt x="2528316" y="2907868"/>
                  </a:lnTo>
                  <a:lnTo>
                    <a:pt x="2528316" y="126415"/>
                  </a:lnTo>
                  <a:lnTo>
                    <a:pt x="2518380" y="77211"/>
                  </a:lnTo>
                  <a:lnTo>
                    <a:pt x="2491287" y="37028"/>
                  </a:lnTo>
                  <a:lnTo>
                    <a:pt x="2451104" y="9935"/>
                  </a:lnTo>
                  <a:lnTo>
                    <a:pt x="2401900" y="0"/>
                  </a:lnTo>
                  <a:close/>
                </a:path>
              </a:pathLst>
            </a:custGeom>
            <a:solidFill>
              <a:srgbClr val="9EC544"/>
            </a:solidFill>
          </p:spPr>
          <p:txBody>
            <a:bodyPr wrap="square" lIns="0" tIns="0" rIns="0" bIns="0" rtlCol="0"/>
            <a:lstStyle/>
            <a:p>
              <a:endParaRPr/>
            </a:p>
          </p:txBody>
        </p:sp>
        <p:sp>
          <p:nvSpPr>
            <p:cNvPr id="12" name="object 12"/>
            <p:cNvSpPr/>
            <p:nvPr/>
          </p:nvSpPr>
          <p:spPr>
            <a:xfrm>
              <a:off x="4828412" y="2426589"/>
              <a:ext cx="2528570" cy="3034665"/>
            </a:xfrm>
            <a:custGeom>
              <a:avLst/>
              <a:gdLst/>
              <a:ahLst/>
              <a:cxnLst/>
              <a:rect l="l" t="t" r="r" b="b"/>
              <a:pathLst>
                <a:path w="2528570" h="3034665">
                  <a:moveTo>
                    <a:pt x="0" y="126415"/>
                  </a:moveTo>
                  <a:lnTo>
                    <a:pt x="9935" y="77211"/>
                  </a:lnTo>
                  <a:lnTo>
                    <a:pt x="37028" y="37028"/>
                  </a:lnTo>
                  <a:lnTo>
                    <a:pt x="77211" y="9935"/>
                  </a:lnTo>
                  <a:lnTo>
                    <a:pt x="126415" y="0"/>
                  </a:lnTo>
                  <a:lnTo>
                    <a:pt x="2401900" y="0"/>
                  </a:lnTo>
                  <a:lnTo>
                    <a:pt x="2451104" y="9935"/>
                  </a:lnTo>
                  <a:lnTo>
                    <a:pt x="2491287" y="37028"/>
                  </a:lnTo>
                  <a:lnTo>
                    <a:pt x="2518380" y="77211"/>
                  </a:lnTo>
                  <a:lnTo>
                    <a:pt x="2528316" y="126415"/>
                  </a:lnTo>
                  <a:lnTo>
                    <a:pt x="2528316" y="2907868"/>
                  </a:lnTo>
                  <a:lnTo>
                    <a:pt x="2518380" y="2957077"/>
                  </a:lnTo>
                  <a:lnTo>
                    <a:pt x="2491287" y="2997260"/>
                  </a:lnTo>
                  <a:lnTo>
                    <a:pt x="2451104" y="3024350"/>
                  </a:lnTo>
                  <a:lnTo>
                    <a:pt x="2401900" y="3034284"/>
                  </a:lnTo>
                  <a:lnTo>
                    <a:pt x="126415" y="3034284"/>
                  </a:lnTo>
                  <a:lnTo>
                    <a:pt x="77211" y="3024350"/>
                  </a:lnTo>
                  <a:lnTo>
                    <a:pt x="37028" y="2997260"/>
                  </a:lnTo>
                  <a:lnTo>
                    <a:pt x="9935" y="2957077"/>
                  </a:lnTo>
                  <a:lnTo>
                    <a:pt x="0" y="2907868"/>
                  </a:lnTo>
                  <a:lnTo>
                    <a:pt x="0" y="126415"/>
                  </a:lnTo>
                  <a:close/>
                </a:path>
              </a:pathLst>
            </a:custGeom>
            <a:ln w="19050">
              <a:solidFill>
                <a:srgbClr val="FFFFFF"/>
              </a:solidFill>
            </a:ln>
          </p:spPr>
          <p:txBody>
            <a:bodyPr wrap="square" lIns="0" tIns="0" rIns="0" bIns="0" rtlCol="0"/>
            <a:lstStyle/>
            <a:p>
              <a:endParaRPr/>
            </a:p>
          </p:txBody>
        </p:sp>
        <p:sp>
          <p:nvSpPr>
            <p:cNvPr id="13" name="object 13"/>
            <p:cNvSpPr/>
            <p:nvPr/>
          </p:nvSpPr>
          <p:spPr>
            <a:xfrm>
              <a:off x="4650866" y="4805553"/>
              <a:ext cx="379730" cy="445770"/>
            </a:xfrm>
            <a:custGeom>
              <a:avLst/>
              <a:gdLst/>
              <a:ahLst/>
              <a:cxnLst/>
              <a:rect l="l" t="t" r="r" b="b"/>
              <a:pathLst>
                <a:path w="379729" h="445770">
                  <a:moveTo>
                    <a:pt x="0" y="0"/>
                  </a:moveTo>
                  <a:lnTo>
                    <a:pt x="0" y="445770"/>
                  </a:lnTo>
                  <a:lnTo>
                    <a:pt x="379476" y="222885"/>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4650866" y="4805553"/>
              <a:ext cx="379730" cy="445770"/>
            </a:xfrm>
            <a:custGeom>
              <a:avLst/>
              <a:gdLst/>
              <a:ahLst/>
              <a:cxnLst/>
              <a:rect l="l" t="t" r="r" b="b"/>
              <a:pathLst>
                <a:path w="379729" h="445770">
                  <a:moveTo>
                    <a:pt x="0" y="0"/>
                  </a:moveTo>
                  <a:lnTo>
                    <a:pt x="379476" y="222885"/>
                  </a:lnTo>
                  <a:lnTo>
                    <a:pt x="0" y="445770"/>
                  </a:lnTo>
                  <a:lnTo>
                    <a:pt x="0" y="0"/>
                  </a:lnTo>
                  <a:close/>
                </a:path>
              </a:pathLst>
            </a:custGeom>
            <a:ln w="19050">
              <a:solidFill>
                <a:srgbClr val="9EC544"/>
              </a:solidFill>
            </a:ln>
          </p:spPr>
          <p:txBody>
            <a:bodyPr wrap="square" lIns="0" tIns="0" rIns="0" bIns="0" rtlCol="0"/>
            <a:lstStyle/>
            <a:p>
              <a:endParaRPr/>
            </a:p>
          </p:txBody>
        </p:sp>
      </p:grpSp>
      <p:sp>
        <p:nvSpPr>
          <p:cNvPr id="15" name="object 15"/>
          <p:cNvSpPr txBox="1"/>
          <p:nvPr/>
        </p:nvSpPr>
        <p:spPr>
          <a:xfrm>
            <a:off x="5320705" y="2360816"/>
            <a:ext cx="1682114" cy="1893211"/>
          </a:xfrm>
          <a:prstGeom prst="rect">
            <a:avLst/>
          </a:prstGeom>
        </p:spPr>
        <p:txBody>
          <a:bodyPr vert="horz" wrap="square" lIns="0" tIns="94615" rIns="0" bIns="0" rtlCol="0">
            <a:spAutoFit/>
          </a:bodyPr>
          <a:lstStyle/>
          <a:p>
            <a:pPr marL="12700">
              <a:lnSpc>
                <a:spcPct val="100000"/>
              </a:lnSpc>
              <a:spcBef>
                <a:spcPts val="745"/>
              </a:spcBef>
            </a:pPr>
            <a:r>
              <a:rPr sz="2400" spc="-10" dirty="0">
                <a:solidFill>
                  <a:srgbClr val="FFFFFF"/>
                </a:solidFill>
                <a:latin typeface="Cambria"/>
                <a:cs typeface="Cambria"/>
              </a:rPr>
              <a:t>Notify:</a:t>
            </a:r>
            <a:endParaRPr sz="2400" dirty="0">
              <a:latin typeface="Cambria"/>
              <a:cs typeface="Cambria"/>
            </a:endParaRPr>
          </a:p>
          <a:p>
            <a:pPr marL="12700" marR="5080">
              <a:lnSpc>
                <a:spcPct val="88100"/>
              </a:lnSpc>
              <a:spcBef>
                <a:spcPts val="990"/>
              </a:spcBef>
            </a:pPr>
            <a:r>
              <a:rPr sz="2400" spc="65" dirty="0">
                <a:solidFill>
                  <a:srgbClr val="FFFFFF"/>
                </a:solidFill>
                <a:latin typeface="Cambria"/>
                <a:cs typeface="Cambria"/>
              </a:rPr>
              <a:t>Supervisor </a:t>
            </a:r>
            <a:r>
              <a:rPr sz="2400" spc="50" dirty="0">
                <a:solidFill>
                  <a:srgbClr val="FFFFFF"/>
                </a:solidFill>
                <a:latin typeface="Cambria"/>
                <a:cs typeface="Cambria"/>
              </a:rPr>
              <a:t>or</a:t>
            </a:r>
            <a:r>
              <a:rPr sz="2400" spc="75" dirty="0">
                <a:solidFill>
                  <a:srgbClr val="FFFFFF"/>
                </a:solidFill>
                <a:latin typeface="Cambria"/>
                <a:cs typeface="Cambria"/>
              </a:rPr>
              <a:t> </a:t>
            </a:r>
            <a:r>
              <a:rPr sz="2400" spc="55" dirty="0">
                <a:solidFill>
                  <a:srgbClr val="FFFFFF"/>
                </a:solidFill>
                <a:latin typeface="Cambria"/>
                <a:cs typeface="Cambria"/>
              </a:rPr>
              <a:t>Principal </a:t>
            </a:r>
            <a:r>
              <a:rPr sz="2400" spc="-10" dirty="0">
                <a:solidFill>
                  <a:srgbClr val="FFFFFF"/>
                </a:solidFill>
                <a:latin typeface="Cambria"/>
                <a:cs typeface="Cambria"/>
              </a:rPr>
              <a:t>Investigator </a:t>
            </a:r>
            <a:r>
              <a:rPr sz="2400" dirty="0">
                <a:solidFill>
                  <a:srgbClr val="FFFFFF"/>
                </a:solidFill>
                <a:latin typeface="Cambria"/>
                <a:cs typeface="Cambria"/>
              </a:rPr>
              <a:t>if</a:t>
            </a:r>
            <a:r>
              <a:rPr sz="2400" spc="70" dirty="0">
                <a:solidFill>
                  <a:srgbClr val="FFFFFF"/>
                </a:solidFill>
                <a:latin typeface="Cambria"/>
                <a:cs typeface="Cambria"/>
              </a:rPr>
              <a:t> </a:t>
            </a:r>
            <a:r>
              <a:rPr sz="2400" spc="75" dirty="0">
                <a:solidFill>
                  <a:srgbClr val="FFFFFF"/>
                </a:solidFill>
                <a:latin typeface="Cambria"/>
                <a:cs typeface="Cambria"/>
              </a:rPr>
              <a:t>available</a:t>
            </a:r>
            <a:endParaRPr sz="2400" dirty="0">
              <a:latin typeface="Cambria"/>
              <a:cs typeface="Cambria"/>
            </a:endParaRPr>
          </a:p>
        </p:txBody>
      </p:sp>
      <p:grpSp>
        <p:nvGrpSpPr>
          <p:cNvPr id="16" name="object 16"/>
          <p:cNvGrpSpPr/>
          <p:nvPr/>
        </p:nvGrpSpPr>
        <p:grpSpPr>
          <a:xfrm>
            <a:off x="7258811" y="2417062"/>
            <a:ext cx="2725420" cy="3053715"/>
            <a:chOff x="7258811" y="2417062"/>
            <a:chExt cx="2725420" cy="3053715"/>
          </a:xfrm>
        </p:grpSpPr>
        <p:sp>
          <p:nvSpPr>
            <p:cNvPr id="17" name="object 17"/>
            <p:cNvSpPr/>
            <p:nvPr/>
          </p:nvSpPr>
          <p:spPr>
            <a:xfrm>
              <a:off x="7445120" y="2426587"/>
              <a:ext cx="2529840" cy="3034665"/>
            </a:xfrm>
            <a:custGeom>
              <a:avLst/>
              <a:gdLst/>
              <a:ahLst/>
              <a:cxnLst/>
              <a:rect l="l" t="t" r="r" b="b"/>
              <a:pathLst>
                <a:path w="2529840" h="3034665">
                  <a:moveTo>
                    <a:pt x="2402801" y="0"/>
                  </a:moveTo>
                  <a:lnTo>
                    <a:pt x="126466" y="0"/>
                  </a:lnTo>
                  <a:lnTo>
                    <a:pt x="77238" y="9937"/>
                  </a:lnTo>
                  <a:lnTo>
                    <a:pt x="37039" y="37039"/>
                  </a:lnTo>
                  <a:lnTo>
                    <a:pt x="9937" y="77238"/>
                  </a:lnTo>
                  <a:lnTo>
                    <a:pt x="0" y="126466"/>
                  </a:lnTo>
                  <a:lnTo>
                    <a:pt x="0" y="2907817"/>
                  </a:lnTo>
                  <a:lnTo>
                    <a:pt x="9937" y="2957045"/>
                  </a:lnTo>
                  <a:lnTo>
                    <a:pt x="37039" y="2997244"/>
                  </a:lnTo>
                  <a:lnTo>
                    <a:pt x="77238" y="3024346"/>
                  </a:lnTo>
                  <a:lnTo>
                    <a:pt x="126466" y="3034284"/>
                  </a:lnTo>
                  <a:lnTo>
                    <a:pt x="2402801" y="3034284"/>
                  </a:lnTo>
                  <a:lnTo>
                    <a:pt x="2452030" y="3024346"/>
                  </a:lnTo>
                  <a:lnTo>
                    <a:pt x="2492228" y="2997246"/>
                  </a:lnTo>
                  <a:lnTo>
                    <a:pt x="2519330" y="2957051"/>
                  </a:lnTo>
                  <a:lnTo>
                    <a:pt x="2529268" y="2907830"/>
                  </a:lnTo>
                  <a:lnTo>
                    <a:pt x="2529268" y="126466"/>
                  </a:lnTo>
                  <a:lnTo>
                    <a:pt x="2519330" y="77238"/>
                  </a:lnTo>
                  <a:lnTo>
                    <a:pt x="2492228" y="37039"/>
                  </a:lnTo>
                  <a:lnTo>
                    <a:pt x="2452030" y="9937"/>
                  </a:lnTo>
                  <a:lnTo>
                    <a:pt x="2402801" y="0"/>
                  </a:lnTo>
                  <a:close/>
                </a:path>
              </a:pathLst>
            </a:custGeom>
            <a:solidFill>
              <a:srgbClr val="9EC544"/>
            </a:solidFill>
          </p:spPr>
          <p:txBody>
            <a:bodyPr wrap="square" lIns="0" tIns="0" rIns="0" bIns="0" rtlCol="0"/>
            <a:lstStyle/>
            <a:p>
              <a:endParaRPr/>
            </a:p>
          </p:txBody>
        </p:sp>
        <p:sp>
          <p:nvSpPr>
            <p:cNvPr id="18" name="object 18"/>
            <p:cNvSpPr/>
            <p:nvPr/>
          </p:nvSpPr>
          <p:spPr>
            <a:xfrm>
              <a:off x="7445120" y="2426587"/>
              <a:ext cx="2529840" cy="3034665"/>
            </a:xfrm>
            <a:custGeom>
              <a:avLst/>
              <a:gdLst/>
              <a:ahLst/>
              <a:cxnLst/>
              <a:rect l="l" t="t" r="r" b="b"/>
              <a:pathLst>
                <a:path w="2529840" h="3034665">
                  <a:moveTo>
                    <a:pt x="0" y="126466"/>
                  </a:moveTo>
                  <a:lnTo>
                    <a:pt x="9937" y="77238"/>
                  </a:lnTo>
                  <a:lnTo>
                    <a:pt x="37039" y="37039"/>
                  </a:lnTo>
                  <a:lnTo>
                    <a:pt x="77238" y="9937"/>
                  </a:lnTo>
                  <a:lnTo>
                    <a:pt x="126466" y="0"/>
                  </a:lnTo>
                  <a:lnTo>
                    <a:pt x="2402801" y="0"/>
                  </a:lnTo>
                  <a:lnTo>
                    <a:pt x="2452030" y="9937"/>
                  </a:lnTo>
                  <a:lnTo>
                    <a:pt x="2492228" y="37039"/>
                  </a:lnTo>
                  <a:lnTo>
                    <a:pt x="2519330" y="77238"/>
                  </a:lnTo>
                  <a:lnTo>
                    <a:pt x="2529268" y="126466"/>
                  </a:lnTo>
                  <a:lnTo>
                    <a:pt x="2529268" y="2907830"/>
                  </a:lnTo>
                  <a:lnTo>
                    <a:pt x="2519330" y="2957051"/>
                  </a:lnTo>
                  <a:lnTo>
                    <a:pt x="2492228" y="2997246"/>
                  </a:lnTo>
                  <a:lnTo>
                    <a:pt x="2452030" y="3024346"/>
                  </a:lnTo>
                  <a:lnTo>
                    <a:pt x="2402801" y="3034284"/>
                  </a:lnTo>
                  <a:lnTo>
                    <a:pt x="126466" y="3034284"/>
                  </a:lnTo>
                  <a:lnTo>
                    <a:pt x="77238" y="3024346"/>
                  </a:lnTo>
                  <a:lnTo>
                    <a:pt x="37039" y="2997244"/>
                  </a:lnTo>
                  <a:lnTo>
                    <a:pt x="9937" y="2957045"/>
                  </a:lnTo>
                  <a:lnTo>
                    <a:pt x="0" y="2907817"/>
                  </a:lnTo>
                  <a:lnTo>
                    <a:pt x="0" y="126466"/>
                  </a:lnTo>
                  <a:close/>
                </a:path>
              </a:pathLst>
            </a:custGeom>
            <a:ln w="19050">
              <a:solidFill>
                <a:srgbClr val="FFFFFF"/>
              </a:solidFill>
            </a:ln>
          </p:spPr>
          <p:txBody>
            <a:bodyPr wrap="square" lIns="0" tIns="0" rIns="0" bIns="0" rtlCol="0"/>
            <a:lstStyle/>
            <a:p>
              <a:endParaRPr/>
            </a:p>
          </p:txBody>
        </p:sp>
        <p:sp>
          <p:nvSpPr>
            <p:cNvPr id="19" name="object 19"/>
            <p:cNvSpPr/>
            <p:nvPr/>
          </p:nvSpPr>
          <p:spPr>
            <a:xfrm>
              <a:off x="7268336" y="4805552"/>
              <a:ext cx="379730" cy="445770"/>
            </a:xfrm>
            <a:custGeom>
              <a:avLst/>
              <a:gdLst/>
              <a:ahLst/>
              <a:cxnLst/>
              <a:rect l="l" t="t" r="r" b="b"/>
              <a:pathLst>
                <a:path w="379729" h="445770">
                  <a:moveTo>
                    <a:pt x="0" y="0"/>
                  </a:moveTo>
                  <a:lnTo>
                    <a:pt x="0" y="445770"/>
                  </a:lnTo>
                  <a:lnTo>
                    <a:pt x="379476" y="222885"/>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7268336" y="4805552"/>
              <a:ext cx="379730" cy="445770"/>
            </a:xfrm>
            <a:custGeom>
              <a:avLst/>
              <a:gdLst/>
              <a:ahLst/>
              <a:cxnLst/>
              <a:rect l="l" t="t" r="r" b="b"/>
              <a:pathLst>
                <a:path w="379729" h="445770">
                  <a:moveTo>
                    <a:pt x="0" y="0"/>
                  </a:moveTo>
                  <a:lnTo>
                    <a:pt x="379476" y="222885"/>
                  </a:lnTo>
                  <a:lnTo>
                    <a:pt x="0" y="445770"/>
                  </a:lnTo>
                  <a:lnTo>
                    <a:pt x="0" y="0"/>
                  </a:lnTo>
                  <a:close/>
                </a:path>
              </a:pathLst>
            </a:custGeom>
            <a:ln w="19050">
              <a:solidFill>
                <a:srgbClr val="9EC544"/>
              </a:solidFill>
            </a:ln>
          </p:spPr>
          <p:txBody>
            <a:bodyPr wrap="square" lIns="0" tIns="0" rIns="0" bIns="0" rtlCol="0"/>
            <a:lstStyle/>
            <a:p>
              <a:endParaRPr/>
            </a:p>
          </p:txBody>
        </p:sp>
      </p:grpSp>
      <p:sp>
        <p:nvSpPr>
          <p:cNvPr id="21" name="object 21"/>
          <p:cNvSpPr txBox="1"/>
          <p:nvPr/>
        </p:nvSpPr>
        <p:spPr>
          <a:xfrm>
            <a:off x="7937968" y="2443112"/>
            <a:ext cx="1819275" cy="1680210"/>
          </a:xfrm>
          <a:prstGeom prst="rect">
            <a:avLst/>
          </a:prstGeom>
        </p:spPr>
        <p:txBody>
          <a:bodyPr vert="horz" wrap="square" lIns="0" tIns="55880" rIns="0" bIns="0" rtlCol="0">
            <a:spAutoFit/>
          </a:bodyPr>
          <a:lstStyle/>
          <a:p>
            <a:pPr marL="12700" marR="5080">
              <a:lnSpc>
                <a:spcPct val="88100"/>
              </a:lnSpc>
              <a:spcBef>
                <a:spcPts val="440"/>
              </a:spcBef>
            </a:pPr>
            <a:r>
              <a:rPr sz="2400" spc="160" dirty="0">
                <a:solidFill>
                  <a:srgbClr val="FFFFFF"/>
                </a:solidFill>
                <a:latin typeface="Cambria"/>
                <a:cs typeface="Cambria"/>
              </a:rPr>
              <a:t>Call</a:t>
            </a:r>
            <a:r>
              <a:rPr sz="2400" spc="-155" dirty="0">
                <a:solidFill>
                  <a:srgbClr val="FFFFFF"/>
                </a:solidFill>
                <a:latin typeface="Cambria"/>
                <a:cs typeface="Cambria"/>
              </a:rPr>
              <a:t> </a:t>
            </a:r>
            <a:r>
              <a:rPr sz="2400" spc="50" dirty="0">
                <a:solidFill>
                  <a:srgbClr val="FFFFFF"/>
                </a:solidFill>
                <a:latin typeface="Cambria"/>
                <a:cs typeface="Cambria"/>
              </a:rPr>
              <a:t>Health</a:t>
            </a:r>
            <a:r>
              <a:rPr sz="2400" spc="80" dirty="0">
                <a:solidFill>
                  <a:srgbClr val="FFFFFF"/>
                </a:solidFill>
                <a:latin typeface="Cambria"/>
                <a:cs typeface="Cambria"/>
              </a:rPr>
              <a:t> Acute </a:t>
            </a:r>
            <a:r>
              <a:rPr sz="2400" spc="160" dirty="0">
                <a:solidFill>
                  <a:srgbClr val="FFFFFF"/>
                </a:solidFill>
                <a:latin typeface="Cambria"/>
                <a:cs typeface="Cambria"/>
              </a:rPr>
              <a:t>Care</a:t>
            </a:r>
            <a:r>
              <a:rPr sz="2400" spc="80" dirty="0">
                <a:solidFill>
                  <a:srgbClr val="FFFFFF"/>
                </a:solidFill>
                <a:latin typeface="Cambria"/>
                <a:cs typeface="Cambria"/>
              </a:rPr>
              <a:t> </a:t>
            </a:r>
            <a:r>
              <a:rPr sz="2400" spc="-10" dirty="0">
                <a:solidFill>
                  <a:srgbClr val="FFFFFF"/>
                </a:solidFill>
                <a:latin typeface="Cambria"/>
                <a:cs typeface="Cambria"/>
              </a:rPr>
              <a:t>and/or </a:t>
            </a:r>
            <a:r>
              <a:rPr sz="2400" spc="80" dirty="0">
                <a:solidFill>
                  <a:srgbClr val="FFFFFF"/>
                </a:solidFill>
                <a:latin typeface="Cambria"/>
                <a:cs typeface="Cambria"/>
              </a:rPr>
              <a:t>Employee </a:t>
            </a:r>
            <a:r>
              <a:rPr sz="2400" spc="40" dirty="0">
                <a:solidFill>
                  <a:srgbClr val="FFFFFF"/>
                </a:solidFill>
                <a:latin typeface="Cambria"/>
                <a:cs typeface="Cambria"/>
              </a:rPr>
              <a:t>Health</a:t>
            </a:r>
            <a:endParaRPr sz="2400" dirty="0">
              <a:latin typeface="Cambria"/>
              <a:cs typeface="Cambria"/>
            </a:endParaRPr>
          </a:p>
        </p:txBody>
      </p:sp>
      <p:sp>
        <p:nvSpPr>
          <p:cNvPr id="22" name="object 22"/>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27</a:t>
            </a:fld>
            <a:endParaRPr spc="-2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594" rIns="0" bIns="0" rtlCol="0">
            <a:spAutoFit/>
          </a:bodyPr>
          <a:lstStyle/>
          <a:p>
            <a:pPr marL="4632960" marR="5080" indent="-4620895">
              <a:lnSpc>
                <a:spcPts val="3080"/>
              </a:lnSpc>
              <a:spcBef>
                <a:spcPts val="484"/>
              </a:spcBef>
            </a:pPr>
            <a:r>
              <a:rPr sz="2850" b="1" spc="-20" dirty="0">
                <a:solidFill>
                  <a:srgbClr val="021E51"/>
                </a:solidFill>
                <a:latin typeface="Arial"/>
                <a:cs typeface="Arial"/>
              </a:rPr>
              <a:t>Teaching</a:t>
            </a:r>
            <a:r>
              <a:rPr sz="2850" b="1" spc="-100" dirty="0">
                <a:solidFill>
                  <a:srgbClr val="021E51"/>
                </a:solidFill>
                <a:latin typeface="Arial"/>
                <a:cs typeface="Arial"/>
              </a:rPr>
              <a:t> </a:t>
            </a:r>
            <a:r>
              <a:rPr sz="2850" b="1" dirty="0">
                <a:solidFill>
                  <a:srgbClr val="021E51"/>
                </a:solidFill>
                <a:latin typeface="Arial"/>
                <a:cs typeface="Arial"/>
              </a:rPr>
              <a:t>Biohazard</a:t>
            </a:r>
            <a:r>
              <a:rPr sz="2850" b="1" spc="-95" dirty="0">
                <a:solidFill>
                  <a:srgbClr val="021E51"/>
                </a:solidFill>
                <a:latin typeface="Arial"/>
                <a:cs typeface="Arial"/>
              </a:rPr>
              <a:t> </a:t>
            </a:r>
            <a:r>
              <a:rPr sz="2850" b="1" dirty="0">
                <a:solidFill>
                  <a:srgbClr val="021E51"/>
                </a:solidFill>
                <a:latin typeface="Arial"/>
                <a:cs typeface="Arial"/>
              </a:rPr>
              <a:t>Emergency</a:t>
            </a:r>
            <a:r>
              <a:rPr sz="2850" b="1" spc="-75" dirty="0">
                <a:solidFill>
                  <a:srgbClr val="021E51"/>
                </a:solidFill>
                <a:latin typeface="Arial"/>
                <a:cs typeface="Arial"/>
              </a:rPr>
              <a:t> </a:t>
            </a:r>
            <a:r>
              <a:rPr sz="2850" b="1" dirty="0">
                <a:solidFill>
                  <a:srgbClr val="021E51"/>
                </a:solidFill>
                <a:latin typeface="Arial"/>
                <a:cs typeface="Arial"/>
              </a:rPr>
              <a:t>Response</a:t>
            </a:r>
            <a:r>
              <a:rPr sz="2850" b="1" spc="-80" dirty="0">
                <a:solidFill>
                  <a:srgbClr val="021E51"/>
                </a:solidFill>
                <a:latin typeface="Arial"/>
                <a:cs typeface="Arial"/>
              </a:rPr>
              <a:t> </a:t>
            </a:r>
            <a:r>
              <a:rPr sz="2850" b="1" dirty="0">
                <a:solidFill>
                  <a:srgbClr val="021E51"/>
                </a:solidFill>
                <a:latin typeface="Arial"/>
                <a:cs typeface="Arial"/>
              </a:rPr>
              <a:t>and</a:t>
            </a:r>
            <a:r>
              <a:rPr sz="2850" b="1" spc="-90" dirty="0">
                <a:solidFill>
                  <a:srgbClr val="021E51"/>
                </a:solidFill>
                <a:latin typeface="Arial"/>
                <a:cs typeface="Arial"/>
              </a:rPr>
              <a:t> </a:t>
            </a:r>
            <a:r>
              <a:rPr sz="2850" b="1" dirty="0">
                <a:solidFill>
                  <a:srgbClr val="021E51"/>
                </a:solidFill>
                <a:latin typeface="Arial"/>
                <a:cs typeface="Arial"/>
              </a:rPr>
              <a:t>Clean</a:t>
            </a:r>
            <a:r>
              <a:rPr sz="2850" b="1" spc="-90" dirty="0">
                <a:solidFill>
                  <a:srgbClr val="021E51"/>
                </a:solidFill>
                <a:latin typeface="Arial"/>
                <a:cs typeface="Arial"/>
              </a:rPr>
              <a:t> </a:t>
            </a:r>
            <a:r>
              <a:rPr sz="2850" b="1" dirty="0">
                <a:solidFill>
                  <a:srgbClr val="021E51"/>
                </a:solidFill>
                <a:latin typeface="Arial"/>
                <a:cs typeface="Arial"/>
              </a:rPr>
              <a:t>Up</a:t>
            </a:r>
            <a:r>
              <a:rPr sz="2850" b="1" spc="-90" dirty="0">
                <a:solidFill>
                  <a:srgbClr val="021E51"/>
                </a:solidFill>
                <a:latin typeface="Arial"/>
                <a:cs typeface="Arial"/>
              </a:rPr>
              <a:t> </a:t>
            </a:r>
            <a:r>
              <a:rPr sz="2850" b="1" spc="-10" dirty="0">
                <a:solidFill>
                  <a:srgbClr val="021E51"/>
                </a:solidFill>
                <a:latin typeface="Arial"/>
                <a:cs typeface="Arial"/>
              </a:rPr>
              <a:t>During Trainings:</a:t>
            </a:r>
            <a:endParaRPr sz="2850">
              <a:latin typeface="Arial"/>
              <a:cs typeface="Arial"/>
            </a:endParaRPr>
          </a:p>
        </p:txBody>
      </p:sp>
      <p:sp>
        <p:nvSpPr>
          <p:cNvPr id="3" name="object 3"/>
          <p:cNvSpPr txBox="1"/>
          <p:nvPr/>
        </p:nvSpPr>
        <p:spPr>
          <a:xfrm>
            <a:off x="1062227" y="926570"/>
            <a:ext cx="9668510" cy="459740"/>
          </a:xfrm>
          <a:prstGeom prst="rect">
            <a:avLst/>
          </a:prstGeom>
        </p:spPr>
        <p:txBody>
          <a:bodyPr vert="horz" wrap="square" lIns="0" tIns="12700" rIns="0" bIns="0" rtlCol="0">
            <a:spAutoFit/>
          </a:bodyPr>
          <a:lstStyle/>
          <a:p>
            <a:pPr marL="12700">
              <a:lnSpc>
                <a:spcPct val="100000"/>
              </a:lnSpc>
              <a:spcBef>
                <a:spcPts val="100"/>
              </a:spcBef>
            </a:pPr>
            <a:r>
              <a:rPr sz="2850" b="1" dirty="0">
                <a:solidFill>
                  <a:srgbClr val="021E51"/>
                </a:solidFill>
                <a:latin typeface="Arial"/>
                <a:cs typeface="Arial"/>
              </a:rPr>
              <a:t>Disinfection,</a:t>
            </a:r>
            <a:r>
              <a:rPr sz="2850" b="1" spc="-70" dirty="0">
                <a:solidFill>
                  <a:srgbClr val="021E51"/>
                </a:solidFill>
                <a:latin typeface="Arial"/>
                <a:cs typeface="Arial"/>
              </a:rPr>
              <a:t> </a:t>
            </a:r>
            <a:r>
              <a:rPr sz="2850" b="1" dirty="0">
                <a:solidFill>
                  <a:srgbClr val="021E51"/>
                </a:solidFill>
                <a:latin typeface="Arial"/>
                <a:cs typeface="Arial"/>
              </a:rPr>
              <a:t>Contact</a:t>
            </a:r>
            <a:r>
              <a:rPr sz="2850" b="1" spc="-50" dirty="0">
                <a:solidFill>
                  <a:srgbClr val="021E51"/>
                </a:solidFill>
                <a:latin typeface="Arial"/>
                <a:cs typeface="Arial"/>
              </a:rPr>
              <a:t> </a:t>
            </a:r>
            <a:r>
              <a:rPr sz="2850" b="1" dirty="0">
                <a:solidFill>
                  <a:srgbClr val="021E51"/>
                </a:solidFill>
                <a:latin typeface="Arial"/>
                <a:cs typeface="Arial"/>
              </a:rPr>
              <a:t>Time,</a:t>
            </a:r>
            <a:r>
              <a:rPr sz="2850" b="1" spc="-60" dirty="0">
                <a:solidFill>
                  <a:srgbClr val="021E51"/>
                </a:solidFill>
                <a:latin typeface="Arial"/>
                <a:cs typeface="Arial"/>
              </a:rPr>
              <a:t> </a:t>
            </a:r>
            <a:r>
              <a:rPr sz="2850" b="1" dirty="0">
                <a:solidFill>
                  <a:srgbClr val="021E51"/>
                </a:solidFill>
                <a:latin typeface="Arial"/>
                <a:cs typeface="Arial"/>
              </a:rPr>
              <a:t>Use</a:t>
            </a:r>
            <a:r>
              <a:rPr sz="2850" b="1" spc="-45" dirty="0">
                <a:solidFill>
                  <a:srgbClr val="021E51"/>
                </a:solidFill>
                <a:latin typeface="Arial"/>
                <a:cs typeface="Arial"/>
              </a:rPr>
              <a:t> </a:t>
            </a:r>
            <a:r>
              <a:rPr sz="2850" b="1" dirty="0">
                <a:solidFill>
                  <a:srgbClr val="021E51"/>
                </a:solidFill>
                <a:latin typeface="Arial"/>
                <a:cs typeface="Arial"/>
              </a:rPr>
              <a:t>of</a:t>
            </a:r>
            <a:r>
              <a:rPr sz="2850" b="1" spc="-65" dirty="0">
                <a:solidFill>
                  <a:srgbClr val="021E51"/>
                </a:solidFill>
                <a:latin typeface="Arial"/>
                <a:cs typeface="Arial"/>
              </a:rPr>
              <a:t> </a:t>
            </a:r>
            <a:r>
              <a:rPr sz="2850" b="1" dirty="0">
                <a:solidFill>
                  <a:srgbClr val="021E51"/>
                </a:solidFill>
                <a:latin typeface="Arial"/>
                <a:cs typeface="Arial"/>
              </a:rPr>
              <a:t>Engineering</a:t>
            </a:r>
            <a:r>
              <a:rPr sz="2850" b="1" spc="-70" dirty="0">
                <a:solidFill>
                  <a:srgbClr val="021E51"/>
                </a:solidFill>
                <a:latin typeface="Arial"/>
                <a:cs typeface="Arial"/>
              </a:rPr>
              <a:t> </a:t>
            </a:r>
            <a:r>
              <a:rPr sz="2850" b="1" spc="-10" dirty="0">
                <a:solidFill>
                  <a:srgbClr val="021E51"/>
                </a:solidFill>
                <a:latin typeface="Arial"/>
                <a:cs typeface="Arial"/>
              </a:rPr>
              <a:t>Controls</a:t>
            </a:r>
            <a:endParaRPr sz="2850" dirty="0">
              <a:latin typeface="Arial"/>
              <a:cs typeface="Arial"/>
            </a:endParaRPr>
          </a:p>
        </p:txBody>
      </p:sp>
      <p:pic>
        <p:nvPicPr>
          <p:cNvPr id="4" name="object 4"/>
          <p:cNvPicPr/>
          <p:nvPr/>
        </p:nvPicPr>
        <p:blipFill>
          <a:blip r:embed="rId2" cstate="print"/>
          <a:stretch>
            <a:fillRect/>
          </a:stretch>
        </p:blipFill>
        <p:spPr>
          <a:xfrm>
            <a:off x="152401" y="1600200"/>
            <a:ext cx="5556502" cy="5065054"/>
          </a:xfrm>
          <a:prstGeom prst="rect">
            <a:avLst/>
          </a:prstGeom>
        </p:spPr>
      </p:pic>
      <p:pic>
        <p:nvPicPr>
          <p:cNvPr id="5" name="object 5"/>
          <p:cNvPicPr/>
          <p:nvPr/>
        </p:nvPicPr>
        <p:blipFill>
          <a:blip r:embed="rId3" cstate="print"/>
          <a:stretch>
            <a:fillRect/>
          </a:stretch>
        </p:blipFill>
        <p:spPr>
          <a:xfrm>
            <a:off x="6096000" y="1600200"/>
            <a:ext cx="5791200" cy="5065054"/>
          </a:xfrm>
          <a:prstGeom prst="rect">
            <a:avLst/>
          </a:prstGeom>
        </p:spPr>
      </p:pic>
      <p:sp>
        <p:nvSpPr>
          <p:cNvPr id="6" name="object 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3447"/>
            <a:ext cx="8281670" cy="695960"/>
          </a:xfrm>
          <a:prstGeom prst="rect">
            <a:avLst/>
          </a:prstGeom>
        </p:spPr>
        <p:txBody>
          <a:bodyPr vert="horz" wrap="square" lIns="0" tIns="12065" rIns="0" bIns="0" rtlCol="0">
            <a:spAutoFit/>
          </a:bodyPr>
          <a:lstStyle/>
          <a:p>
            <a:pPr marL="12700">
              <a:lnSpc>
                <a:spcPct val="100000"/>
              </a:lnSpc>
              <a:spcBef>
                <a:spcPts val="95"/>
              </a:spcBef>
            </a:pPr>
            <a:r>
              <a:rPr sz="4400" b="1" spc="-10" dirty="0">
                <a:solidFill>
                  <a:srgbClr val="021E51"/>
                </a:solidFill>
                <a:latin typeface="Arial"/>
                <a:cs typeface="Arial"/>
              </a:rPr>
              <a:t>Decontamination</a:t>
            </a:r>
            <a:r>
              <a:rPr sz="4400" b="1" spc="-120" dirty="0">
                <a:solidFill>
                  <a:srgbClr val="021E51"/>
                </a:solidFill>
                <a:latin typeface="Arial"/>
                <a:cs typeface="Arial"/>
              </a:rPr>
              <a:t> </a:t>
            </a:r>
            <a:r>
              <a:rPr sz="4400" b="1" dirty="0">
                <a:solidFill>
                  <a:srgbClr val="021E51"/>
                </a:solidFill>
                <a:latin typeface="Arial"/>
                <a:cs typeface="Arial"/>
              </a:rPr>
              <a:t>of</a:t>
            </a:r>
            <a:r>
              <a:rPr sz="4400" b="1" spc="-120" dirty="0">
                <a:solidFill>
                  <a:srgbClr val="021E51"/>
                </a:solidFill>
                <a:latin typeface="Arial"/>
                <a:cs typeface="Arial"/>
              </a:rPr>
              <a:t> </a:t>
            </a:r>
            <a:r>
              <a:rPr sz="4400" b="1" spc="-10" dirty="0">
                <a:solidFill>
                  <a:srgbClr val="021E51"/>
                </a:solidFill>
                <a:latin typeface="Arial"/>
                <a:cs typeface="Arial"/>
              </a:rPr>
              <a:t>Equipment</a:t>
            </a:r>
            <a:endParaRPr sz="4400" dirty="0">
              <a:latin typeface="Arial"/>
              <a:cs typeface="Arial"/>
            </a:endParaRPr>
          </a:p>
        </p:txBody>
      </p:sp>
      <p:pic>
        <p:nvPicPr>
          <p:cNvPr id="3" name="object 3"/>
          <p:cNvPicPr/>
          <p:nvPr/>
        </p:nvPicPr>
        <p:blipFill>
          <a:blip r:embed="rId2" cstate="print"/>
          <a:stretch>
            <a:fillRect/>
          </a:stretch>
        </p:blipFill>
        <p:spPr>
          <a:xfrm>
            <a:off x="304800" y="838200"/>
            <a:ext cx="11887200" cy="5943600"/>
          </a:xfrm>
          <a:prstGeom prst="rect">
            <a:avLst/>
          </a:prstGeom>
        </p:spPr>
      </p:pic>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29</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3</a:t>
            </a:fld>
            <a:endParaRPr spc="-25" dirty="0"/>
          </a:p>
        </p:txBody>
      </p:sp>
      <p:sp>
        <p:nvSpPr>
          <p:cNvPr id="4" name="object 4"/>
          <p:cNvSpPr txBox="1"/>
          <p:nvPr/>
        </p:nvSpPr>
        <p:spPr>
          <a:xfrm>
            <a:off x="474344" y="533780"/>
            <a:ext cx="11260456" cy="5934958"/>
          </a:xfrm>
          <a:prstGeom prst="rect">
            <a:avLst/>
          </a:prstGeom>
        </p:spPr>
        <p:txBody>
          <a:bodyPr vert="horz" wrap="square" lIns="0" tIns="12700" rIns="0" bIns="0" rtlCol="0">
            <a:spAutoFit/>
          </a:bodyPr>
          <a:lstStyle/>
          <a:p>
            <a:pPr marL="103505">
              <a:lnSpc>
                <a:spcPct val="100000"/>
              </a:lnSpc>
              <a:spcBef>
                <a:spcPts val="100"/>
              </a:spcBef>
              <a:buClr>
                <a:srgbClr val="CC9900"/>
              </a:buClr>
              <a:buSzPct val="65000"/>
              <a:tabLst>
                <a:tab pos="446405" algn="l"/>
              </a:tabLst>
            </a:pPr>
            <a:r>
              <a:rPr sz="3600" b="1" dirty="0">
                <a:solidFill>
                  <a:srgbClr val="FF0000"/>
                </a:solidFill>
                <a:latin typeface="Arial"/>
                <a:cs typeface="Arial"/>
              </a:rPr>
              <a:t>Emergency</a:t>
            </a:r>
            <a:r>
              <a:rPr sz="3600" b="1" spc="-60" dirty="0">
                <a:solidFill>
                  <a:srgbClr val="FF0000"/>
                </a:solidFill>
                <a:latin typeface="Arial"/>
                <a:cs typeface="Arial"/>
              </a:rPr>
              <a:t> </a:t>
            </a:r>
            <a:r>
              <a:rPr sz="3600" b="1" dirty="0">
                <a:solidFill>
                  <a:srgbClr val="FF0000"/>
                </a:solidFill>
                <a:latin typeface="Arial"/>
                <a:cs typeface="Arial"/>
              </a:rPr>
              <a:t>response</a:t>
            </a:r>
            <a:r>
              <a:rPr sz="3600" b="1" spc="-60" dirty="0">
                <a:solidFill>
                  <a:srgbClr val="FF0000"/>
                </a:solidFill>
                <a:latin typeface="Arial"/>
                <a:cs typeface="Arial"/>
              </a:rPr>
              <a:t> </a:t>
            </a:r>
            <a:r>
              <a:rPr sz="3600" b="1" dirty="0">
                <a:solidFill>
                  <a:srgbClr val="FF0000"/>
                </a:solidFill>
                <a:latin typeface="Arial"/>
                <a:cs typeface="Arial"/>
              </a:rPr>
              <a:t>and</a:t>
            </a:r>
            <a:r>
              <a:rPr sz="3600" b="1" spc="-35" dirty="0">
                <a:solidFill>
                  <a:srgbClr val="FF0000"/>
                </a:solidFill>
                <a:latin typeface="Arial"/>
                <a:cs typeface="Arial"/>
              </a:rPr>
              <a:t> </a:t>
            </a:r>
            <a:r>
              <a:rPr sz="3600" b="1" dirty="0">
                <a:solidFill>
                  <a:srgbClr val="FF0000"/>
                </a:solidFill>
                <a:latin typeface="Arial"/>
                <a:cs typeface="Arial"/>
              </a:rPr>
              <a:t>contingency</a:t>
            </a:r>
            <a:r>
              <a:rPr sz="3600" b="1" spc="-30" dirty="0">
                <a:solidFill>
                  <a:srgbClr val="FF0000"/>
                </a:solidFill>
                <a:latin typeface="Arial"/>
                <a:cs typeface="Arial"/>
              </a:rPr>
              <a:t> </a:t>
            </a:r>
            <a:r>
              <a:rPr sz="3600" b="1" spc="-10" dirty="0">
                <a:solidFill>
                  <a:srgbClr val="FF0000"/>
                </a:solidFill>
                <a:latin typeface="Arial"/>
                <a:cs typeface="Arial"/>
              </a:rPr>
              <a:t>planning</a:t>
            </a:r>
            <a:endParaRPr lang="en-US" sz="3600" b="1" spc="-10" dirty="0">
              <a:solidFill>
                <a:srgbClr val="FF0000"/>
              </a:solidFill>
              <a:latin typeface="Arial"/>
              <a:cs typeface="Arial"/>
            </a:endParaRPr>
          </a:p>
          <a:p>
            <a:pPr marL="103505">
              <a:lnSpc>
                <a:spcPct val="100000"/>
              </a:lnSpc>
              <a:spcBef>
                <a:spcPts val="100"/>
              </a:spcBef>
              <a:buClr>
                <a:srgbClr val="CC9900"/>
              </a:buClr>
              <a:buSzPct val="65000"/>
              <a:tabLst>
                <a:tab pos="446405" algn="l"/>
              </a:tabLst>
            </a:pPr>
            <a:endParaRPr sz="3600" dirty="0">
              <a:latin typeface="Arial"/>
              <a:cs typeface="Arial"/>
            </a:endParaRPr>
          </a:p>
          <a:p>
            <a:pPr marL="675005" indent="-571500">
              <a:lnSpc>
                <a:spcPct val="100000"/>
              </a:lnSpc>
              <a:buClr>
                <a:srgbClr val="CC9900"/>
              </a:buClr>
              <a:buSzPct val="65000"/>
              <a:buFont typeface="Arial" panose="020B0604020202020204" pitchFamily="34" charset="0"/>
              <a:buChar char="•"/>
              <a:tabLst>
                <a:tab pos="446405" algn="l"/>
              </a:tabLst>
            </a:pPr>
            <a:r>
              <a:rPr sz="4000" dirty="0">
                <a:latin typeface="Arial MT"/>
                <a:cs typeface="Arial MT"/>
              </a:rPr>
              <a:t>Written</a:t>
            </a:r>
            <a:r>
              <a:rPr sz="4000" spc="-25" dirty="0">
                <a:latin typeface="Arial MT"/>
                <a:cs typeface="Arial MT"/>
              </a:rPr>
              <a:t> </a:t>
            </a:r>
            <a:r>
              <a:rPr sz="4000" dirty="0">
                <a:latin typeface="Arial MT"/>
                <a:cs typeface="Arial MT"/>
              </a:rPr>
              <a:t>plans</a:t>
            </a:r>
            <a:r>
              <a:rPr sz="4000" spc="-45" dirty="0">
                <a:latin typeface="Arial MT"/>
                <a:cs typeface="Arial MT"/>
              </a:rPr>
              <a:t> </a:t>
            </a:r>
            <a:r>
              <a:rPr sz="4000" dirty="0">
                <a:latin typeface="Arial MT"/>
                <a:cs typeface="Arial MT"/>
              </a:rPr>
              <a:t>covering</a:t>
            </a:r>
            <a:r>
              <a:rPr sz="4000" spc="-45" dirty="0">
                <a:latin typeface="Arial MT"/>
                <a:cs typeface="Arial MT"/>
              </a:rPr>
              <a:t> </a:t>
            </a:r>
            <a:r>
              <a:rPr sz="4000" spc="-20" dirty="0">
                <a:latin typeface="Arial MT"/>
                <a:cs typeface="Arial MT"/>
              </a:rPr>
              <a:t>both</a:t>
            </a:r>
            <a:endParaRPr lang="en-US" sz="4000" dirty="0">
              <a:latin typeface="Arial MT"/>
              <a:cs typeface="Arial MT"/>
            </a:endParaRPr>
          </a:p>
          <a:p>
            <a:pPr marL="675005" indent="-571500">
              <a:lnSpc>
                <a:spcPct val="100000"/>
              </a:lnSpc>
              <a:buClr>
                <a:srgbClr val="CC9900"/>
              </a:buClr>
              <a:buSzPct val="65000"/>
              <a:buFont typeface="Arial" panose="020B0604020202020204" pitchFamily="34" charset="0"/>
              <a:buChar char="•"/>
              <a:tabLst>
                <a:tab pos="446405" algn="l"/>
              </a:tabLst>
            </a:pPr>
            <a:r>
              <a:rPr sz="4000" dirty="0">
                <a:latin typeface="Arial MT"/>
                <a:cs typeface="Arial MT"/>
              </a:rPr>
              <a:t>Team</a:t>
            </a:r>
            <a:r>
              <a:rPr sz="4000" spc="-35" dirty="0">
                <a:latin typeface="Arial MT"/>
                <a:cs typeface="Arial MT"/>
              </a:rPr>
              <a:t> </a:t>
            </a:r>
            <a:r>
              <a:rPr sz="4000" dirty="0">
                <a:latin typeface="Arial MT"/>
                <a:cs typeface="Arial MT"/>
              </a:rPr>
              <a:t>of</a:t>
            </a:r>
            <a:r>
              <a:rPr sz="4000" spc="-30" dirty="0">
                <a:latin typeface="Arial MT"/>
                <a:cs typeface="Arial MT"/>
              </a:rPr>
              <a:t> </a:t>
            </a:r>
            <a:r>
              <a:rPr sz="4000" dirty="0">
                <a:latin typeface="Arial MT"/>
                <a:cs typeface="Arial MT"/>
              </a:rPr>
              <a:t>individuals</a:t>
            </a:r>
            <a:r>
              <a:rPr sz="4000" spc="-50" dirty="0">
                <a:latin typeface="Arial MT"/>
                <a:cs typeface="Arial MT"/>
              </a:rPr>
              <a:t> </a:t>
            </a:r>
            <a:r>
              <a:rPr sz="4000" dirty="0">
                <a:latin typeface="Arial MT"/>
                <a:cs typeface="Arial MT"/>
              </a:rPr>
              <a:t>required</a:t>
            </a:r>
            <a:r>
              <a:rPr sz="4000" spc="-55" dirty="0">
                <a:latin typeface="Arial MT"/>
                <a:cs typeface="Arial MT"/>
              </a:rPr>
              <a:t> </a:t>
            </a:r>
            <a:r>
              <a:rPr sz="4000" dirty="0">
                <a:latin typeface="Arial MT"/>
                <a:cs typeface="Arial MT"/>
              </a:rPr>
              <a:t>to</a:t>
            </a:r>
            <a:r>
              <a:rPr sz="4000" spc="-30" dirty="0">
                <a:latin typeface="Arial MT"/>
                <a:cs typeface="Arial MT"/>
              </a:rPr>
              <a:t> </a:t>
            </a:r>
            <a:r>
              <a:rPr sz="4000" dirty="0">
                <a:latin typeface="Arial MT"/>
                <a:cs typeface="Arial MT"/>
              </a:rPr>
              <a:t>develop</a:t>
            </a:r>
            <a:r>
              <a:rPr sz="4000" spc="-40" dirty="0">
                <a:latin typeface="Arial MT"/>
                <a:cs typeface="Arial MT"/>
              </a:rPr>
              <a:t> </a:t>
            </a:r>
            <a:r>
              <a:rPr sz="4000" spc="-10" dirty="0">
                <a:latin typeface="Arial MT"/>
                <a:cs typeface="Arial MT"/>
              </a:rPr>
              <a:t>these</a:t>
            </a:r>
            <a:r>
              <a:rPr lang="en-US" sz="4000" dirty="0">
                <a:latin typeface="Arial MT"/>
                <a:cs typeface="Arial MT"/>
              </a:rPr>
              <a:t>.</a:t>
            </a:r>
          </a:p>
          <a:p>
            <a:pPr marL="675005" indent="-571500">
              <a:lnSpc>
                <a:spcPct val="100000"/>
              </a:lnSpc>
              <a:buClr>
                <a:srgbClr val="CC9900"/>
              </a:buClr>
              <a:buSzPct val="65000"/>
              <a:buFont typeface="Arial" panose="020B0604020202020204" pitchFamily="34" charset="0"/>
              <a:buChar char="•"/>
              <a:tabLst>
                <a:tab pos="446405" algn="l"/>
              </a:tabLst>
            </a:pPr>
            <a:r>
              <a:rPr sz="3600" dirty="0">
                <a:latin typeface="Arial MT"/>
                <a:cs typeface="Arial MT"/>
              </a:rPr>
              <a:t>When</a:t>
            </a:r>
            <a:r>
              <a:rPr sz="3600" spc="-45" dirty="0">
                <a:latin typeface="Arial MT"/>
                <a:cs typeface="Arial MT"/>
              </a:rPr>
              <a:t> </a:t>
            </a:r>
            <a:r>
              <a:rPr sz="3600" dirty="0">
                <a:latin typeface="Arial MT"/>
                <a:cs typeface="Arial MT"/>
              </a:rPr>
              <a:t>planning,</a:t>
            </a:r>
            <a:r>
              <a:rPr sz="3600" spc="-25" dirty="0">
                <a:latin typeface="Arial MT"/>
                <a:cs typeface="Arial MT"/>
              </a:rPr>
              <a:t> </a:t>
            </a:r>
            <a:r>
              <a:rPr sz="3600" dirty="0">
                <a:latin typeface="Arial MT"/>
                <a:cs typeface="Arial MT"/>
              </a:rPr>
              <a:t>always</a:t>
            </a:r>
            <a:r>
              <a:rPr sz="3600" spc="-50" dirty="0">
                <a:latin typeface="Arial MT"/>
                <a:cs typeface="Arial MT"/>
              </a:rPr>
              <a:t> </a:t>
            </a:r>
            <a:r>
              <a:rPr sz="3600" dirty="0">
                <a:latin typeface="Arial MT"/>
                <a:cs typeface="Arial MT"/>
              </a:rPr>
              <a:t>ask:</a:t>
            </a:r>
            <a:r>
              <a:rPr sz="3600" spc="-45" dirty="0">
                <a:latin typeface="Arial MT"/>
                <a:cs typeface="Arial MT"/>
              </a:rPr>
              <a:t> </a:t>
            </a:r>
            <a:r>
              <a:rPr sz="3600" dirty="0">
                <a:latin typeface="Arial MT"/>
                <a:cs typeface="Arial MT"/>
              </a:rPr>
              <a:t>“Who</a:t>
            </a:r>
            <a:r>
              <a:rPr sz="3600" spc="-50" dirty="0">
                <a:latin typeface="Arial MT"/>
                <a:cs typeface="Arial MT"/>
              </a:rPr>
              <a:t> </a:t>
            </a:r>
            <a:r>
              <a:rPr sz="3600" dirty="0">
                <a:latin typeface="Arial MT"/>
                <a:cs typeface="Arial MT"/>
              </a:rPr>
              <a:t>else</a:t>
            </a:r>
            <a:r>
              <a:rPr sz="3600" spc="-45" dirty="0">
                <a:latin typeface="Arial MT"/>
                <a:cs typeface="Arial MT"/>
              </a:rPr>
              <a:t> </a:t>
            </a:r>
            <a:r>
              <a:rPr sz="3600" dirty="0">
                <a:latin typeface="Arial MT"/>
                <a:cs typeface="Arial MT"/>
              </a:rPr>
              <a:t>should</a:t>
            </a:r>
            <a:r>
              <a:rPr sz="3600" spc="-35" dirty="0">
                <a:latin typeface="Arial MT"/>
                <a:cs typeface="Arial MT"/>
              </a:rPr>
              <a:t> </a:t>
            </a:r>
            <a:r>
              <a:rPr sz="3600" dirty="0">
                <a:latin typeface="Arial MT"/>
                <a:cs typeface="Arial MT"/>
              </a:rPr>
              <a:t>be</a:t>
            </a:r>
            <a:r>
              <a:rPr sz="3600" spc="-40" dirty="0">
                <a:latin typeface="Arial MT"/>
                <a:cs typeface="Arial MT"/>
              </a:rPr>
              <a:t> </a:t>
            </a:r>
            <a:r>
              <a:rPr sz="3600" dirty="0">
                <a:latin typeface="Arial MT"/>
                <a:cs typeface="Arial MT"/>
              </a:rPr>
              <a:t>at</a:t>
            </a:r>
            <a:r>
              <a:rPr sz="3600" spc="-50" dirty="0">
                <a:latin typeface="Arial MT"/>
                <a:cs typeface="Arial MT"/>
              </a:rPr>
              <a:t> </a:t>
            </a:r>
            <a:r>
              <a:rPr sz="3600" dirty="0">
                <a:latin typeface="Arial MT"/>
                <a:cs typeface="Arial MT"/>
              </a:rPr>
              <a:t>the</a:t>
            </a:r>
            <a:r>
              <a:rPr sz="3600" spc="-35" dirty="0">
                <a:latin typeface="Arial MT"/>
                <a:cs typeface="Arial MT"/>
              </a:rPr>
              <a:t> </a:t>
            </a:r>
            <a:r>
              <a:rPr sz="3600" spc="-10" dirty="0">
                <a:latin typeface="Arial MT"/>
                <a:cs typeface="Arial MT"/>
              </a:rPr>
              <a:t>table?”</a:t>
            </a:r>
            <a:endParaRPr lang="en-US" sz="3600" dirty="0">
              <a:latin typeface="Arial MT"/>
              <a:cs typeface="Arial MT"/>
            </a:endParaRPr>
          </a:p>
          <a:p>
            <a:pPr marL="675005" indent="-571500">
              <a:lnSpc>
                <a:spcPct val="100000"/>
              </a:lnSpc>
              <a:buClr>
                <a:srgbClr val="CC9900"/>
              </a:buClr>
              <a:buSzPct val="65000"/>
              <a:buFont typeface="Arial" panose="020B0604020202020204" pitchFamily="34" charset="0"/>
              <a:buChar char="•"/>
              <a:tabLst>
                <a:tab pos="446405" algn="l"/>
              </a:tabLst>
            </a:pPr>
            <a:r>
              <a:rPr sz="4000" dirty="0">
                <a:latin typeface="Arial MT"/>
                <a:cs typeface="Arial MT"/>
              </a:rPr>
              <a:t>Brainstorm</a:t>
            </a:r>
            <a:r>
              <a:rPr sz="4000" spc="-50" dirty="0">
                <a:latin typeface="Arial MT"/>
                <a:cs typeface="Arial MT"/>
              </a:rPr>
              <a:t> </a:t>
            </a:r>
            <a:r>
              <a:rPr sz="4000" dirty="0">
                <a:latin typeface="Arial MT"/>
                <a:cs typeface="Arial MT"/>
              </a:rPr>
              <a:t>to</a:t>
            </a:r>
            <a:r>
              <a:rPr sz="4000" spc="-25" dirty="0">
                <a:latin typeface="Arial MT"/>
                <a:cs typeface="Arial MT"/>
              </a:rPr>
              <a:t> </a:t>
            </a:r>
            <a:r>
              <a:rPr sz="4000" dirty="0">
                <a:latin typeface="Arial MT"/>
                <a:cs typeface="Arial MT"/>
              </a:rPr>
              <a:t>perform</a:t>
            </a:r>
            <a:r>
              <a:rPr sz="4000" spc="-35" dirty="0">
                <a:latin typeface="Arial MT"/>
                <a:cs typeface="Arial MT"/>
              </a:rPr>
              <a:t> </a:t>
            </a:r>
            <a:r>
              <a:rPr sz="4000" dirty="0">
                <a:latin typeface="Arial MT"/>
                <a:cs typeface="Arial MT"/>
              </a:rPr>
              <a:t>a</a:t>
            </a:r>
            <a:r>
              <a:rPr sz="4000" spc="-20" dirty="0">
                <a:latin typeface="Arial MT"/>
                <a:cs typeface="Arial MT"/>
              </a:rPr>
              <a:t> </a:t>
            </a:r>
            <a:r>
              <a:rPr sz="4000" dirty="0">
                <a:latin typeface="Arial MT"/>
                <a:cs typeface="Arial MT"/>
              </a:rPr>
              <a:t>“threats,</a:t>
            </a:r>
            <a:r>
              <a:rPr sz="4000" spc="-40" dirty="0">
                <a:latin typeface="Arial MT"/>
                <a:cs typeface="Arial MT"/>
              </a:rPr>
              <a:t> </a:t>
            </a:r>
            <a:r>
              <a:rPr sz="4000" dirty="0">
                <a:latin typeface="Arial MT"/>
                <a:cs typeface="Arial MT"/>
              </a:rPr>
              <a:t>risks,</a:t>
            </a:r>
            <a:r>
              <a:rPr sz="4000" spc="-20" dirty="0">
                <a:latin typeface="Arial MT"/>
                <a:cs typeface="Arial MT"/>
              </a:rPr>
              <a:t> </a:t>
            </a:r>
            <a:r>
              <a:rPr sz="4000" dirty="0">
                <a:latin typeface="Arial MT"/>
                <a:cs typeface="Arial MT"/>
              </a:rPr>
              <a:t>vulnerabilities”</a:t>
            </a:r>
            <a:r>
              <a:rPr sz="4000" spc="-30" dirty="0">
                <a:latin typeface="Arial MT"/>
                <a:cs typeface="Arial MT"/>
              </a:rPr>
              <a:t> </a:t>
            </a:r>
            <a:r>
              <a:rPr sz="4000" dirty="0">
                <a:latin typeface="Arial MT"/>
                <a:cs typeface="Arial MT"/>
              </a:rPr>
              <a:t>and</a:t>
            </a:r>
            <a:r>
              <a:rPr sz="4000" spc="-30" dirty="0">
                <a:latin typeface="Arial MT"/>
                <a:cs typeface="Arial MT"/>
              </a:rPr>
              <a:t> </a:t>
            </a:r>
            <a:r>
              <a:rPr sz="4000" spc="-20" dirty="0">
                <a:latin typeface="Arial MT"/>
                <a:cs typeface="Arial MT"/>
              </a:rPr>
              <a:t>“all </a:t>
            </a:r>
            <a:r>
              <a:rPr sz="4000" dirty="0">
                <a:latin typeface="Arial MT"/>
                <a:cs typeface="Arial MT"/>
              </a:rPr>
              <a:t>possible</a:t>
            </a:r>
            <a:r>
              <a:rPr sz="4000" spc="-75" dirty="0">
                <a:latin typeface="Arial MT"/>
                <a:cs typeface="Arial MT"/>
              </a:rPr>
              <a:t> </a:t>
            </a:r>
            <a:r>
              <a:rPr sz="4000" dirty="0">
                <a:latin typeface="Arial MT"/>
                <a:cs typeface="Arial MT"/>
              </a:rPr>
              <a:t>incidents”</a:t>
            </a:r>
            <a:r>
              <a:rPr sz="4000" spc="-75" dirty="0">
                <a:latin typeface="Arial MT"/>
                <a:cs typeface="Arial MT"/>
              </a:rPr>
              <a:t> </a:t>
            </a:r>
            <a:r>
              <a:rPr sz="4000" spc="-10" dirty="0">
                <a:latin typeface="Arial MT"/>
                <a:cs typeface="Arial MT"/>
              </a:rPr>
              <a:t>scenarios</a:t>
            </a:r>
            <a:r>
              <a:rPr lang="en-US" sz="4000" spc="-10" dirty="0">
                <a:latin typeface="Arial MT"/>
                <a:cs typeface="Arial MT"/>
              </a:rPr>
              <a:t>.</a:t>
            </a:r>
            <a:endParaRPr lang="en-US" sz="4000" dirty="0">
              <a:latin typeface="Arial MT"/>
              <a:cs typeface="Arial MT"/>
            </a:endParaRPr>
          </a:p>
          <a:p>
            <a:pPr marL="675005" indent="-571500">
              <a:lnSpc>
                <a:spcPct val="100000"/>
              </a:lnSpc>
              <a:buClr>
                <a:srgbClr val="CC9900"/>
              </a:buClr>
              <a:buSzPct val="65000"/>
              <a:buFont typeface="Arial" panose="020B0604020202020204" pitchFamily="34" charset="0"/>
              <a:buChar char="•"/>
              <a:tabLst>
                <a:tab pos="446405" algn="l"/>
              </a:tabLst>
            </a:pPr>
            <a:r>
              <a:rPr sz="4000" u="heavy" dirty="0">
                <a:uFill>
                  <a:solidFill>
                    <a:srgbClr val="CC9900"/>
                  </a:solidFill>
                </a:uFill>
                <a:latin typeface="Arial MT"/>
                <a:cs typeface="Arial MT"/>
              </a:rPr>
              <a:t>Identify</a:t>
            </a:r>
            <a:r>
              <a:rPr sz="4000" u="heavy" spc="-25" dirty="0">
                <a:uFill>
                  <a:solidFill>
                    <a:srgbClr val="CC9900"/>
                  </a:solidFill>
                </a:uFill>
                <a:latin typeface="Arial MT"/>
                <a:cs typeface="Arial MT"/>
              </a:rPr>
              <a:t> </a:t>
            </a:r>
            <a:r>
              <a:rPr sz="4000" u="heavy" dirty="0">
                <a:uFill>
                  <a:solidFill>
                    <a:srgbClr val="CC9900"/>
                  </a:solidFill>
                </a:uFill>
                <a:latin typeface="Arial MT"/>
                <a:cs typeface="Arial MT"/>
              </a:rPr>
              <a:t>issues</a:t>
            </a:r>
            <a:r>
              <a:rPr sz="4000" u="heavy" spc="-30" dirty="0">
                <a:uFill>
                  <a:solidFill>
                    <a:srgbClr val="CC9900"/>
                  </a:solidFill>
                </a:uFill>
                <a:latin typeface="Arial MT"/>
                <a:cs typeface="Arial MT"/>
              </a:rPr>
              <a:t> </a:t>
            </a:r>
            <a:r>
              <a:rPr sz="4000" u="heavy" dirty="0">
                <a:uFill>
                  <a:solidFill>
                    <a:srgbClr val="CC9900"/>
                  </a:solidFill>
                </a:uFill>
                <a:latin typeface="Arial MT"/>
                <a:cs typeface="Arial MT"/>
              </a:rPr>
              <a:t>and</a:t>
            </a:r>
            <a:r>
              <a:rPr sz="4000" u="heavy" spc="-30" dirty="0">
                <a:uFill>
                  <a:solidFill>
                    <a:srgbClr val="CC9900"/>
                  </a:solidFill>
                </a:uFill>
                <a:latin typeface="Arial MT"/>
                <a:cs typeface="Arial MT"/>
              </a:rPr>
              <a:t> </a:t>
            </a:r>
            <a:r>
              <a:rPr sz="4000" u="heavy" dirty="0">
                <a:uFill>
                  <a:solidFill>
                    <a:srgbClr val="CC9900"/>
                  </a:solidFill>
                </a:uFill>
                <a:latin typeface="Arial MT"/>
                <a:cs typeface="Arial MT"/>
              </a:rPr>
              <a:t>response</a:t>
            </a:r>
            <a:r>
              <a:rPr sz="4000" u="heavy" spc="-20" dirty="0">
                <a:uFill>
                  <a:solidFill>
                    <a:srgbClr val="CC9900"/>
                  </a:solidFill>
                </a:uFill>
                <a:latin typeface="Arial MT"/>
                <a:cs typeface="Arial MT"/>
              </a:rPr>
              <a:t> </a:t>
            </a:r>
            <a:r>
              <a:rPr sz="4000" u="heavy" spc="-10" dirty="0">
                <a:uFill>
                  <a:solidFill>
                    <a:srgbClr val="CC9900"/>
                  </a:solidFill>
                </a:uFill>
                <a:latin typeface="Arial MT"/>
                <a:cs typeface="Arial MT"/>
              </a:rPr>
              <a:t>solutions</a:t>
            </a:r>
            <a:r>
              <a:rPr sz="3000" u="heavy" dirty="0">
                <a:uFill>
                  <a:solidFill>
                    <a:srgbClr val="CC9900"/>
                  </a:solidFill>
                </a:uFill>
                <a:latin typeface="Arial MT"/>
                <a:cs typeface="Arial MT"/>
              </a:rPr>
              <a:t>	</a:t>
            </a:r>
            <a:endParaRPr sz="3000" dirty="0">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6786" y="1560502"/>
            <a:ext cx="4970780" cy="3195955"/>
          </a:xfrm>
          <a:prstGeom prst="rect">
            <a:avLst/>
          </a:prstGeom>
        </p:spPr>
        <p:txBody>
          <a:bodyPr vert="horz" wrap="square" lIns="0" tIns="12065" rIns="0" bIns="0" rtlCol="0">
            <a:spAutoFit/>
          </a:bodyPr>
          <a:lstStyle/>
          <a:p>
            <a:pPr marL="12700" marR="1161415">
              <a:lnSpc>
                <a:spcPct val="100000"/>
              </a:lnSpc>
              <a:spcBef>
                <a:spcPts val="95"/>
              </a:spcBef>
            </a:pPr>
            <a:r>
              <a:rPr sz="3200" dirty="0">
                <a:latin typeface="Arial MT"/>
                <a:cs typeface="Arial MT"/>
              </a:rPr>
              <a:t>Remove</a:t>
            </a:r>
            <a:r>
              <a:rPr sz="3200" spc="-40" dirty="0">
                <a:latin typeface="Arial MT"/>
                <a:cs typeface="Arial MT"/>
              </a:rPr>
              <a:t> </a:t>
            </a:r>
            <a:r>
              <a:rPr sz="3200" dirty="0">
                <a:latin typeface="Arial MT"/>
                <a:cs typeface="Arial MT"/>
              </a:rPr>
              <a:t>gown;</a:t>
            </a:r>
            <a:r>
              <a:rPr sz="3200" spc="-30" dirty="0">
                <a:latin typeface="Arial MT"/>
                <a:cs typeface="Arial MT"/>
              </a:rPr>
              <a:t> </a:t>
            </a:r>
            <a:r>
              <a:rPr sz="3200" spc="-10" dirty="0">
                <a:latin typeface="Arial MT"/>
                <a:cs typeface="Arial MT"/>
              </a:rPr>
              <a:t>avoid </a:t>
            </a:r>
            <a:r>
              <a:rPr sz="3200" dirty="0">
                <a:latin typeface="Arial MT"/>
                <a:cs typeface="Arial MT"/>
              </a:rPr>
              <a:t>touching</a:t>
            </a:r>
            <a:r>
              <a:rPr sz="3200" spc="-55" dirty="0">
                <a:latin typeface="Arial MT"/>
                <a:cs typeface="Arial MT"/>
              </a:rPr>
              <a:t> </a:t>
            </a:r>
            <a:r>
              <a:rPr sz="3200" dirty="0">
                <a:latin typeface="Arial MT"/>
                <a:cs typeface="Arial MT"/>
              </a:rPr>
              <a:t>exterior</a:t>
            </a:r>
            <a:r>
              <a:rPr sz="3200" spc="-35" dirty="0">
                <a:latin typeface="Arial MT"/>
                <a:cs typeface="Arial MT"/>
              </a:rPr>
              <a:t> </a:t>
            </a:r>
            <a:r>
              <a:rPr sz="3200" spc="-25" dirty="0">
                <a:latin typeface="Arial MT"/>
                <a:cs typeface="Arial MT"/>
              </a:rPr>
              <a:t>if </a:t>
            </a:r>
            <a:r>
              <a:rPr sz="3200" spc="-10" dirty="0">
                <a:latin typeface="Arial MT"/>
                <a:cs typeface="Arial MT"/>
              </a:rPr>
              <a:t>possible.</a:t>
            </a:r>
            <a:endParaRPr sz="3200" dirty="0">
              <a:latin typeface="Arial MT"/>
              <a:cs typeface="Arial MT"/>
            </a:endParaRPr>
          </a:p>
          <a:p>
            <a:pPr marL="12700" marR="5080">
              <a:lnSpc>
                <a:spcPct val="100000"/>
              </a:lnSpc>
              <a:spcBef>
                <a:spcPts val="1925"/>
              </a:spcBef>
            </a:pPr>
            <a:r>
              <a:rPr sz="3200" dirty="0">
                <a:latin typeface="Arial MT"/>
                <a:cs typeface="Arial MT"/>
              </a:rPr>
              <a:t>Wash</a:t>
            </a:r>
            <a:r>
              <a:rPr sz="3200" spc="-75" dirty="0">
                <a:latin typeface="Arial MT"/>
                <a:cs typeface="Arial MT"/>
              </a:rPr>
              <a:t> </a:t>
            </a:r>
            <a:r>
              <a:rPr sz="3200" dirty="0">
                <a:latin typeface="Arial MT"/>
                <a:cs typeface="Arial MT"/>
              </a:rPr>
              <a:t>hands</a:t>
            </a:r>
            <a:r>
              <a:rPr sz="3200" spc="-75" dirty="0">
                <a:latin typeface="Arial MT"/>
                <a:cs typeface="Arial MT"/>
              </a:rPr>
              <a:t> </a:t>
            </a:r>
            <a:r>
              <a:rPr sz="3200" dirty="0">
                <a:latin typeface="Arial MT"/>
                <a:cs typeface="Arial MT"/>
              </a:rPr>
              <a:t>after</a:t>
            </a:r>
            <a:r>
              <a:rPr sz="3200" spc="-85" dirty="0">
                <a:latin typeface="Arial MT"/>
                <a:cs typeface="Arial MT"/>
              </a:rPr>
              <a:t> </a:t>
            </a:r>
            <a:r>
              <a:rPr sz="3200" spc="-10" dirty="0">
                <a:latin typeface="Arial MT"/>
                <a:cs typeface="Arial MT"/>
              </a:rPr>
              <a:t>removing </a:t>
            </a:r>
            <a:r>
              <a:rPr sz="3200" dirty="0">
                <a:latin typeface="Arial MT"/>
                <a:cs typeface="Arial MT"/>
              </a:rPr>
              <a:t>personal</a:t>
            </a:r>
            <a:r>
              <a:rPr sz="3200" spc="-45" dirty="0">
                <a:latin typeface="Arial MT"/>
                <a:cs typeface="Arial MT"/>
              </a:rPr>
              <a:t> </a:t>
            </a:r>
            <a:r>
              <a:rPr sz="3200" spc="-10" dirty="0">
                <a:latin typeface="Arial MT"/>
                <a:cs typeface="Arial MT"/>
              </a:rPr>
              <a:t>protective equipment</a:t>
            </a:r>
            <a:endParaRPr sz="3200" dirty="0">
              <a:latin typeface="Arial MT"/>
              <a:cs typeface="Arial MT"/>
            </a:endParaRPr>
          </a:p>
        </p:txBody>
      </p:sp>
      <p:pic>
        <p:nvPicPr>
          <p:cNvPr id="3" name="object 3"/>
          <p:cNvPicPr/>
          <p:nvPr/>
        </p:nvPicPr>
        <p:blipFill>
          <a:blip r:embed="rId3" cstate="print"/>
          <a:stretch>
            <a:fillRect/>
          </a:stretch>
        </p:blipFill>
        <p:spPr>
          <a:xfrm>
            <a:off x="5982461" y="80772"/>
            <a:ext cx="4655515" cy="6696075"/>
          </a:xfrm>
          <a:prstGeom prst="rect">
            <a:avLst/>
          </a:prstGeom>
        </p:spPr>
      </p:pic>
      <p:sp>
        <p:nvSpPr>
          <p:cNvPr id="4" name="object 4"/>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30</a:t>
            </a:fld>
            <a:endParaRPr spc="-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17327" y="152780"/>
            <a:ext cx="0" cy="1524000"/>
          </a:xfrm>
          <a:custGeom>
            <a:avLst/>
            <a:gdLst/>
            <a:ahLst/>
            <a:cxnLst/>
            <a:rect l="l" t="t" r="r" b="b"/>
            <a:pathLst>
              <a:path h="1524000">
                <a:moveTo>
                  <a:pt x="0" y="0"/>
                </a:moveTo>
                <a:lnTo>
                  <a:pt x="0" y="1524000"/>
                </a:lnTo>
              </a:path>
            </a:pathLst>
          </a:custGeom>
          <a:ln w="9525">
            <a:solidFill>
              <a:srgbClr val="000000"/>
            </a:solidFill>
          </a:ln>
        </p:spPr>
        <p:txBody>
          <a:bodyPr wrap="square" lIns="0" tIns="0" rIns="0" bIns="0" rtlCol="0"/>
          <a:lstStyle/>
          <a:p>
            <a:endParaRPr/>
          </a:p>
        </p:txBody>
      </p:sp>
      <p:pic>
        <p:nvPicPr>
          <p:cNvPr id="3" name="object 3"/>
          <p:cNvPicPr/>
          <p:nvPr/>
        </p:nvPicPr>
        <p:blipFill>
          <a:blip r:embed="rId3" cstate="print"/>
          <a:stretch>
            <a:fillRect/>
          </a:stretch>
        </p:blipFill>
        <p:spPr>
          <a:xfrm>
            <a:off x="10871454" y="152400"/>
            <a:ext cx="160020" cy="119634"/>
          </a:xfrm>
          <a:prstGeom prst="rect">
            <a:avLst/>
          </a:prstGeom>
        </p:spPr>
      </p:pic>
      <p:pic>
        <p:nvPicPr>
          <p:cNvPr id="4" name="object 4"/>
          <p:cNvPicPr/>
          <p:nvPr/>
        </p:nvPicPr>
        <p:blipFill>
          <a:blip r:embed="rId3" cstate="print"/>
          <a:stretch>
            <a:fillRect/>
          </a:stretch>
        </p:blipFill>
        <p:spPr>
          <a:xfrm>
            <a:off x="11095481" y="152400"/>
            <a:ext cx="157733" cy="119634"/>
          </a:xfrm>
          <a:prstGeom prst="rect">
            <a:avLst/>
          </a:prstGeom>
        </p:spPr>
      </p:pic>
      <p:pic>
        <p:nvPicPr>
          <p:cNvPr id="5" name="object 5"/>
          <p:cNvPicPr/>
          <p:nvPr/>
        </p:nvPicPr>
        <p:blipFill>
          <a:blip r:embed="rId4" cstate="print"/>
          <a:stretch>
            <a:fillRect/>
          </a:stretch>
        </p:blipFill>
        <p:spPr>
          <a:xfrm>
            <a:off x="11319509" y="152400"/>
            <a:ext cx="151638" cy="119634"/>
          </a:xfrm>
          <a:prstGeom prst="rect">
            <a:avLst/>
          </a:prstGeom>
        </p:spPr>
      </p:pic>
      <p:pic>
        <p:nvPicPr>
          <p:cNvPr id="6" name="object 6"/>
          <p:cNvPicPr/>
          <p:nvPr/>
        </p:nvPicPr>
        <p:blipFill>
          <a:blip r:embed="rId5" cstate="print"/>
          <a:stretch>
            <a:fillRect/>
          </a:stretch>
        </p:blipFill>
        <p:spPr>
          <a:xfrm>
            <a:off x="10871454" y="320040"/>
            <a:ext cx="160020" cy="115823"/>
          </a:xfrm>
          <a:prstGeom prst="rect">
            <a:avLst/>
          </a:prstGeom>
        </p:spPr>
      </p:pic>
      <p:pic>
        <p:nvPicPr>
          <p:cNvPr id="7" name="object 7"/>
          <p:cNvPicPr/>
          <p:nvPr/>
        </p:nvPicPr>
        <p:blipFill>
          <a:blip r:embed="rId5" cstate="print"/>
          <a:stretch>
            <a:fillRect/>
          </a:stretch>
        </p:blipFill>
        <p:spPr>
          <a:xfrm>
            <a:off x="11095481" y="320040"/>
            <a:ext cx="157733" cy="115823"/>
          </a:xfrm>
          <a:prstGeom prst="rect">
            <a:avLst/>
          </a:prstGeom>
        </p:spPr>
      </p:pic>
      <p:pic>
        <p:nvPicPr>
          <p:cNvPr id="8" name="object 8"/>
          <p:cNvPicPr/>
          <p:nvPr/>
        </p:nvPicPr>
        <p:blipFill>
          <a:blip r:embed="rId6" cstate="print"/>
          <a:stretch>
            <a:fillRect/>
          </a:stretch>
        </p:blipFill>
        <p:spPr>
          <a:xfrm>
            <a:off x="11319509" y="320040"/>
            <a:ext cx="151638" cy="115823"/>
          </a:xfrm>
          <a:prstGeom prst="rect">
            <a:avLst/>
          </a:prstGeom>
        </p:spPr>
      </p:pic>
      <p:pic>
        <p:nvPicPr>
          <p:cNvPr id="9" name="object 9"/>
          <p:cNvPicPr/>
          <p:nvPr/>
        </p:nvPicPr>
        <p:blipFill>
          <a:blip r:embed="rId7" cstate="print"/>
          <a:stretch>
            <a:fillRect/>
          </a:stretch>
        </p:blipFill>
        <p:spPr>
          <a:xfrm>
            <a:off x="11543538" y="320040"/>
            <a:ext cx="145542" cy="115823"/>
          </a:xfrm>
          <a:prstGeom prst="rect">
            <a:avLst/>
          </a:prstGeom>
        </p:spPr>
      </p:pic>
      <p:pic>
        <p:nvPicPr>
          <p:cNvPr id="10" name="object 10"/>
          <p:cNvPicPr/>
          <p:nvPr/>
        </p:nvPicPr>
        <p:blipFill>
          <a:blip r:embed="rId8" cstate="print"/>
          <a:stretch>
            <a:fillRect/>
          </a:stretch>
        </p:blipFill>
        <p:spPr>
          <a:xfrm>
            <a:off x="10871454" y="488441"/>
            <a:ext cx="160020" cy="108966"/>
          </a:xfrm>
          <a:prstGeom prst="rect">
            <a:avLst/>
          </a:prstGeom>
        </p:spPr>
      </p:pic>
      <p:pic>
        <p:nvPicPr>
          <p:cNvPr id="11" name="object 11"/>
          <p:cNvPicPr/>
          <p:nvPr/>
        </p:nvPicPr>
        <p:blipFill>
          <a:blip r:embed="rId8" cstate="print"/>
          <a:stretch>
            <a:fillRect/>
          </a:stretch>
        </p:blipFill>
        <p:spPr>
          <a:xfrm>
            <a:off x="11095481" y="488441"/>
            <a:ext cx="157733" cy="108966"/>
          </a:xfrm>
          <a:prstGeom prst="rect">
            <a:avLst/>
          </a:prstGeom>
        </p:spPr>
      </p:pic>
      <p:pic>
        <p:nvPicPr>
          <p:cNvPr id="12" name="object 12"/>
          <p:cNvPicPr/>
          <p:nvPr/>
        </p:nvPicPr>
        <p:blipFill>
          <a:blip r:embed="rId9" cstate="print"/>
          <a:stretch>
            <a:fillRect/>
          </a:stretch>
        </p:blipFill>
        <p:spPr>
          <a:xfrm>
            <a:off x="11543538" y="488441"/>
            <a:ext cx="145542" cy="108966"/>
          </a:xfrm>
          <a:prstGeom prst="rect">
            <a:avLst/>
          </a:prstGeom>
        </p:spPr>
      </p:pic>
      <p:pic>
        <p:nvPicPr>
          <p:cNvPr id="13" name="object 13"/>
          <p:cNvPicPr/>
          <p:nvPr/>
        </p:nvPicPr>
        <p:blipFill>
          <a:blip r:embed="rId10" cstate="print"/>
          <a:stretch>
            <a:fillRect/>
          </a:stretch>
        </p:blipFill>
        <p:spPr>
          <a:xfrm>
            <a:off x="11319509" y="488441"/>
            <a:ext cx="151638" cy="108966"/>
          </a:xfrm>
          <a:prstGeom prst="rect">
            <a:avLst/>
          </a:prstGeom>
        </p:spPr>
      </p:pic>
      <p:pic>
        <p:nvPicPr>
          <p:cNvPr id="14" name="object 14"/>
          <p:cNvPicPr/>
          <p:nvPr/>
        </p:nvPicPr>
        <p:blipFill>
          <a:blip r:embed="rId11" cstate="print"/>
          <a:stretch>
            <a:fillRect/>
          </a:stretch>
        </p:blipFill>
        <p:spPr>
          <a:xfrm>
            <a:off x="11767566" y="488441"/>
            <a:ext cx="160020" cy="108966"/>
          </a:xfrm>
          <a:prstGeom prst="rect">
            <a:avLst/>
          </a:prstGeom>
        </p:spPr>
      </p:pic>
      <p:pic>
        <p:nvPicPr>
          <p:cNvPr id="15" name="object 15"/>
          <p:cNvPicPr/>
          <p:nvPr/>
        </p:nvPicPr>
        <p:blipFill>
          <a:blip r:embed="rId12" cstate="print"/>
          <a:stretch>
            <a:fillRect/>
          </a:stretch>
        </p:blipFill>
        <p:spPr>
          <a:xfrm>
            <a:off x="10871454" y="656081"/>
            <a:ext cx="160020" cy="120396"/>
          </a:xfrm>
          <a:prstGeom prst="rect">
            <a:avLst/>
          </a:prstGeom>
        </p:spPr>
      </p:pic>
      <p:pic>
        <p:nvPicPr>
          <p:cNvPr id="16" name="object 16"/>
          <p:cNvPicPr/>
          <p:nvPr/>
        </p:nvPicPr>
        <p:blipFill>
          <a:blip r:embed="rId13" cstate="print"/>
          <a:stretch>
            <a:fillRect/>
          </a:stretch>
        </p:blipFill>
        <p:spPr>
          <a:xfrm>
            <a:off x="11095481" y="656081"/>
            <a:ext cx="157733" cy="120396"/>
          </a:xfrm>
          <a:prstGeom prst="rect">
            <a:avLst/>
          </a:prstGeom>
        </p:spPr>
      </p:pic>
      <p:pic>
        <p:nvPicPr>
          <p:cNvPr id="17" name="object 17"/>
          <p:cNvPicPr/>
          <p:nvPr/>
        </p:nvPicPr>
        <p:blipFill>
          <a:blip r:embed="rId14" cstate="print"/>
          <a:stretch>
            <a:fillRect/>
          </a:stretch>
        </p:blipFill>
        <p:spPr>
          <a:xfrm>
            <a:off x="11319509" y="656081"/>
            <a:ext cx="151638" cy="120396"/>
          </a:xfrm>
          <a:prstGeom prst="rect">
            <a:avLst/>
          </a:prstGeom>
        </p:spPr>
      </p:pic>
      <p:pic>
        <p:nvPicPr>
          <p:cNvPr id="18" name="object 18"/>
          <p:cNvPicPr/>
          <p:nvPr/>
        </p:nvPicPr>
        <p:blipFill>
          <a:blip r:embed="rId15" cstate="print"/>
          <a:stretch>
            <a:fillRect/>
          </a:stretch>
        </p:blipFill>
        <p:spPr>
          <a:xfrm>
            <a:off x="11543538" y="656081"/>
            <a:ext cx="145542" cy="120396"/>
          </a:xfrm>
          <a:prstGeom prst="rect">
            <a:avLst/>
          </a:prstGeom>
        </p:spPr>
      </p:pic>
      <p:pic>
        <p:nvPicPr>
          <p:cNvPr id="19" name="object 19"/>
          <p:cNvPicPr/>
          <p:nvPr/>
        </p:nvPicPr>
        <p:blipFill>
          <a:blip r:embed="rId13" cstate="print"/>
          <a:stretch>
            <a:fillRect/>
          </a:stretch>
        </p:blipFill>
        <p:spPr>
          <a:xfrm>
            <a:off x="10871454" y="823722"/>
            <a:ext cx="160020" cy="120396"/>
          </a:xfrm>
          <a:prstGeom prst="rect">
            <a:avLst/>
          </a:prstGeom>
        </p:spPr>
      </p:pic>
      <p:pic>
        <p:nvPicPr>
          <p:cNvPr id="20" name="object 20"/>
          <p:cNvPicPr/>
          <p:nvPr/>
        </p:nvPicPr>
        <p:blipFill>
          <a:blip r:embed="rId13" cstate="print"/>
          <a:stretch>
            <a:fillRect/>
          </a:stretch>
        </p:blipFill>
        <p:spPr>
          <a:xfrm>
            <a:off x="11095481" y="823722"/>
            <a:ext cx="157733" cy="120396"/>
          </a:xfrm>
          <a:prstGeom prst="rect">
            <a:avLst/>
          </a:prstGeom>
        </p:spPr>
      </p:pic>
      <p:pic>
        <p:nvPicPr>
          <p:cNvPr id="21" name="object 21"/>
          <p:cNvPicPr/>
          <p:nvPr/>
        </p:nvPicPr>
        <p:blipFill>
          <a:blip r:embed="rId16" cstate="print"/>
          <a:stretch>
            <a:fillRect/>
          </a:stretch>
        </p:blipFill>
        <p:spPr>
          <a:xfrm>
            <a:off x="11319509" y="823722"/>
            <a:ext cx="151638" cy="120396"/>
          </a:xfrm>
          <a:prstGeom prst="rect">
            <a:avLst/>
          </a:prstGeom>
        </p:spPr>
      </p:pic>
      <p:pic>
        <p:nvPicPr>
          <p:cNvPr id="22" name="object 22"/>
          <p:cNvPicPr/>
          <p:nvPr/>
        </p:nvPicPr>
        <p:blipFill>
          <a:blip r:embed="rId15" cstate="print"/>
          <a:stretch>
            <a:fillRect/>
          </a:stretch>
        </p:blipFill>
        <p:spPr>
          <a:xfrm>
            <a:off x="11543538" y="823722"/>
            <a:ext cx="145542" cy="120396"/>
          </a:xfrm>
          <a:prstGeom prst="rect">
            <a:avLst/>
          </a:prstGeom>
        </p:spPr>
      </p:pic>
      <p:pic>
        <p:nvPicPr>
          <p:cNvPr id="23" name="object 23"/>
          <p:cNvPicPr/>
          <p:nvPr/>
        </p:nvPicPr>
        <p:blipFill>
          <a:blip r:embed="rId17" cstate="print"/>
          <a:stretch>
            <a:fillRect/>
          </a:stretch>
        </p:blipFill>
        <p:spPr>
          <a:xfrm>
            <a:off x="11767566" y="823722"/>
            <a:ext cx="160020" cy="120396"/>
          </a:xfrm>
          <a:prstGeom prst="rect">
            <a:avLst/>
          </a:prstGeom>
        </p:spPr>
      </p:pic>
      <p:pic>
        <p:nvPicPr>
          <p:cNvPr id="24" name="object 24"/>
          <p:cNvPicPr/>
          <p:nvPr/>
        </p:nvPicPr>
        <p:blipFill>
          <a:blip r:embed="rId13" cstate="print"/>
          <a:stretch>
            <a:fillRect/>
          </a:stretch>
        </p:blipFill>
        <p:spPr>
          <a:xfrm>
            <a:off x="10871454" y="992124"/>
            <a:ext cx="160020" cy="118109"/>
          </a:xfrm>
          <a:prstGeom prst="rect">
            <a:avLst/>
          </a:prstGeom>
        </p:spPr>
      </p:pic>
      <p:pic>
        <p:nvPicPr>
          <p:cNvPr id="25" name="object 25"/>
          <p:cNvPicPr/>
          <p:nvPr/>
        </p:nvPicPr>
        <p:blipFill>
          <a:blip r:embed="rId18" cstate="print"/>
          <a:stretch>
            <a:fillRect/>
          </a:stretch>
        </p:blipFill>
        <p:spPr>
          <a:xfrm>
            <a:off x="11095481" y="992124"/>
            <a:ext cx="157733" cy="118109"/>
          </a:xfrm>
          <a:prstGeom prst="rect">
            <a:avLst/>
          </a:prstGeom>
        </p:spPr>
      </p:pic>
      <p:pic>
        <p:nvPicPr>
          <p:cNvPr id="26" name="object 26"/>
          <p:cNvPicPr/>
          <p:nvPr/>
        </p:nvPicPr>
        <p:blipFill>
          <a:blip r:embed="rId16" cstate="print"/>
          <a:stretch>
            <a:fillRect/>
          </a:stretch>
        </p:blipFill>
        <p:spPr>
          <a:xfrm>
            <a:off x="11319509" y="992124"/>
            <a:ext cx="151638" cy="118109"/>
          </a:xfrm>
          <a:prstGeom prst="rect">
            <a:avLst/>
          </a:prstGeom>
        </p:spPr>
      </p:pic>
      <p:pic>
        <p:nvPicPr>
          <p:cNvPr id="27" name="object 27"/>
          <p:cNvPicPr/>
          <p:nvPr/>
        </p:nvPicPr>
        <p:blipFill>
          <a:blip r:embed="rId19" cstate="print"/>
          <a:stretch>
            <a:fillRect/>
          </a:stretch>
        </p:blipFill>
        <p:spPr>
          <a:xfrm>
            <a:off x="11543538" y="992124"/>
            <a:ext cx="145542" cy="118109"/>
          </a:xfrm>
          <a:prstGeom prst="rect">
            <a:avLst/>
          </a:prstGeom>
        </p:spPr>
      </p:pic>
      <p:pic>
        <p:nvPicPr>
          <p:cNvPr id="28" name="object 28"/>
          <p:cNvPicPr/>
          <p:nvPr/>
        </p:nvPicPr>
        <p:blipFill>
          <a:blip r:embed="rId20" cstate="print"/>
          <a:stretch>
            <a:fillRect/>
          </a:stretch>
        </p:blipFill>
        <p:spPr>
          <a:xfrm>
            <a:off x="11095481" y="1159763"/>
            <a:ext cx="157733" cy="112775"/>
          </a:xfrm>
          <a:prstGeom prst="rect">
            <a:avLst/>
          </a:prstGeom>
        </p:spPr>
      </p:pic>
      <p:pic>
        <p:nvPicPr>
          <p:cNvPr id="29" name="object 29"/>
          <p:cNvPicPr/>
          <p:nvPr/>
        </p:nvPicPr>
        <p:blipFill>
          <a:blip r:embed="rId20" cstate="print"/>
          <a:stretch>
            <a:fillRect/>
          </a:stretch>
        </p:blipFill>
        <p:spPr>
          <a:xfrm>
            <a:off x="10871454" y="1159763"/>
            <a:ext cx="160020" cy="112775"/>
          </a:xfrm>
          <a:prstGeom prst="rect">
            <a:avLst/>
          </a:prstGeom>
        </p:spPr>
      </p:pic>
      <p:pic>
        <p:nvPicPr>
          <p:cNvPr id="30" name="object 30"/>
          <p:cNvPicPr/>
          <p:nvPr/>
        </p:nvPicPr>
        <p:blipFill>
          <a:blip r:embed="rId21" cstate="print"/>
          <a:stretch>
            <a:fillRect/>
          </a:stretch>
        </p:blipFill>
        <p:spPr>
          <a:xfrm>
            <a:off x="11319509" y="1159763"/>
            <a:ext cx="151638" cy="112775"/>
          </a:xfrm>
          <a:prstGeom prst="rect">
            <a:avLst/>
          </a:prstGeom>
        </p:spPr>
      </p:pic>
      <p:pic>
        <p:nvPicPr>
          <p:cNvPr id="31" name="object 31"/>
          <p:cNvPicPr/>
          <p:nvPr/>
        </p:nvPicPr>
        <p:blipFill>
          <a:blip r:embed="rId22" cstate="print"/>
          <a:stretch>
            <a:fillRect/>
          </a:stretch>
        </p:blipFill>
        <p:spPr>
          <a:xfrm>
            <a:off x="11543538" y="1159763"/>
            <a:ext cx="145542" cy="112775"/>
          </a:xfrm>
          <a:prstGeom prst="rect">
            <a:avLst/>
          </a:prstGeom>
        </p:spPr>
      </p:pic>
      <p:pic>
        <p:nvPicPr>
          <p:cNvPr id="32" name="object 32"/>
          <p:cNvPicPr/>
          <p:nvPr/>
        </p:nvPicPr>
        <p:blipFill>
          <a:blip r:embed="rId23" cstate="print"/>
          <a:stretch>
            <a:fillRect/>
          </a:stretch>
        </p:blipFill>
        <p:spPr>
          <a:xfrm>
            <a:off x="11095481" y="1328166"/>
            <a:ext cx="157733" cy="119633"/>
          </a:xfrm>
          <a:prstGeom prst="rect">
            <a:avLst/>
          </a:prstGeom>
        </p:spPr>
      </p:pic>
      <p:pic>
        <p:nvPicPr>
          <p:cNvPr id="33" name="object 33"/>
          <p:cNvPicPr/>
          <p:nvPr/>
        </p:nvPicPr>
        <p:blipFill>
          <a:blip r:embed="rId24" cstate="print"/>
          <a:stretch>
            <a:fillRect/>
          </a:stretch>
        </p:blipFill>
        <p:spPr>
          <a:xfrm>
            <a:off x="11543538" y="1328166"/>
            <a:ext cx="145542" cy="119633"/>
          </a:xfrm>
          <a:prstGeom prst="rect">
            <a:avLst/>
          </a:prstGeom>
        </p:spPr>
      </p:pic>
      <p:sp>
        <p:nvSpPr>
          <p:cNvPr id="34" name="object 34"/>
          <p:cNvSpPr txBox="1">
            <a:spLocks noGrp="1"/>
          </p:cNvSpPr>
          <p:nvPr>
            <p:ph type="title"/>
          </p:nvPr>
        </p:nvSpPr>
        <p:spPr>
          <a:xfrm>
            <a:off x="1551908" y="385381"/>
            <a:ext cx="7989570" cy="1214120"/>
          </a:xfrm>
          <a:prstGeom prst="rect">
            <a:avLst/>
          </a:prstGeom>
        </p:spPr>
        <p:txBody>
          <a:bodyPr vert="horz" wrap="square" lIns="0" tIns="12700" rIns="0" bIns="0" rtlCol="0">
            <a:spAutoFit/>
          </a:bodyPr>
          <a:lstStyle/>
          <a:p>
            <a:pPr marL="617855" marR="5080" indent="-605790">
              <a:lnSpc>
                <a:spcPct val="100000"/>
              </a:lnSpc>
              <a:spcBef>
                <a:spcPts val="100"/>
              </a:spcBef>
            </a:pPr>
            <a:r>
              <a:rPr sz="3900" b="1" dirty="0">
                <a:solidFill>
                  <a:srgbClr val="330066"/>
                </a:solidFill>
                <a:latin typeface="Arial"/>
                <a:cs typeface="Arial"/>
              </a:rPr>
              <a:t>Theatrical</a:t>
            </a:r>
            <a:r>
              <a:rPr sz="3900" b="1" spc="-125" dirty="0">
                <a:solidFill>
                  <a:srgbClr val="330066"/>
                </a:solidFill>
                <a:latin typeface="Arial"/>
                <a:cs typeface="Arial"/>
              </a:rPr>
              <a:t> </a:t>
            </a:r>
            <a:r>
              <a:rPr sz="3900" b="1" dirty="0">
                <a:solidFill>
                  <a:srgbClr val="330066"/>
                </a:solidFill>
                <a:latin typeface="Arial"/>
                <a:cs typeface="Arial"/>
              </a:rPr>
              <a:t>Smoke</a:t>
            </a:r>
            <a:r>
              <a:rPr sz="3900" b="1" spc="-130" dirty="0">
                <a:solidFill>
                  <a:srgbClr val="330066"/>
                </a:solidFill>
                <a:latin typeface="Arial"/>
                <a:cs typeface="Arial"/>
              </a:rPr>
              <a:t> </a:t>
            </a:r>
            <a:r>
              <a:rPr sz="3900" b="1" dirty="0">
                <a:solidFill>
                  <a:srgbClr val="330066"/>
                </a:solidFill>
                <a:latin typeface="Arial"/>
                <a:cs typeface="Arial"/>
              </a:rPr>
              <a:t>Generator</a:t>
            </a:r>
            <a:r>
              <a:rPr sz="3900" b="1" spc="-125" dirty="0">
                <a:solidFill>
                  <a:srgbClr val="330066"/>
                </a:solidFill>
                <a:latin typeface="Arial"/>
                <a:cs typeface="Arial"/>
              </a:rPr>
              <a:t> </a:t>
            </a:r>
            <a:r>
              <a:rPr sz="3900" b="1" spc="-20" dirty="0">
                <a:solidFill>
                  <a:srgbClr val="330066"/>
                </a:solidFill>
                <a:latin typeface="Arial"/>
                <a:cs typeface="Arial"/>
              </a:rPr>
              <a:t>Used </a:t>
            </a:r>
            <a:r>
              <a:rPr sz="3900" b="1" dirty="0">
                <a:solidFill>
                  <a:srgbClr val="330066"/>
                </a:solidFill>
                <a:latin typeface="Arial"/>
                <a:cs typeface="Arial"/>
              </a:rPr>
              <a:t>for</a:t>
            </a:r>
            <a:r>
              <a:rPr sz="3900" b="1" spc="-85" dirty="0">
                <a:solidFill>
                  <a:srgbClr val="330066"/>
                </a:solidFill>
                <a:latin typeface="Arial"/>
                <a:cs typeface="Arial"/>
              </a:rPr>
              <a:t> </a:t>
            </a:r>
            <a:r>
              <a:rPr sz="3900" b="1" dirty="0">
                <a:solidFill>
                  <a:srgbClr val="330066"/>
                </a:solidFill>
                <a:latin typeface="Arial"/>
                <a:cs typeface="Arial"/>
              </a:rPr>
              <a:t>Mock</a:t>
            </a:r>
            <a:r>
              <a:rPr sz="3900" b="1" spc="-65" dirty="0">
                <a:solidFill>
                  <a:srgbClr val="330066"/>
                </a:solidFill>
                <a:latin typeface="Arial"/>
                <a:cs typeface="Arial"/>
              </a:rPr>
              <a:t> </a:t>
            </a:r>
            <a:r>
              <a:rPr sz="3900" b="1" dirty="0">
                <a:solidFill>
                  <a:srgbClr val="330066"/>
                </a:solidFill>
                <a:latin typeface="Arial"/>
                <a:cs typeface="Arial"/>
              </a:rPr>
              <a:t>Spill</a:t>
            </a:r>
            <a:r>
              <a:rPr sz="3900" b="1" spc="-80" dirty="0">
                <a:solidFill>
                  <a:srgbClr val="330066"/>
                </a:solidFill>
                <a:latin typeface="Arial"/>
                <a:cs typeface="Arial"/>
              </a:rPr>
              <a:t> </a:t>
            </a:r>
            <a:r>
              <a:rPr sz="3900" b="1" dirty="0">
                <a:solidFill>
                  <a:srgbClr val="330066"/>
                </a:solidFill>
                <a:latin typeface="Arial"/>
                <a:cs typeface="Arial"/>
              </a:rPr>
              <a:t>Release</a:t>
            </a:r>
            <a:r>
              <a:rPr sz="3900" b="1" spc="-55" dirty="0">
                <a:solidFill>
                  <a:srgbClr val="330066"/>
                </a:solidFill>
                <a:latin typeface="Arial"/>
                <a:cs typeface="Arial"/>
              </a:rPr>
              <a:t> </a:t>
            </a:r>
            <a:r>
              <a:rPr sz="3900" b="1" spc="-10" dirty="0">
                <a:solidFill>
                  <a:srgbClr val="330066"/>
                </a:solidFill>
                <a:latin typeface="Arial"/>
                <a:cs typeface="Arial"/>
              </a:rPr>
              <a:t>Event</a:t>
            </a:r>
            <a:endParaRPr sz="3900" dirty="0">
              <a:latin typeface="Arial"/>
              <a:cs typeface="Arial"/>
            </a:endParaRPr>
          </a:p>
        </p:txBody>
      </p:sp>
      <p:sp>
        <p:nvSpPr>
          <p:cNvPr id="35" name="object 35"/>
          <p:cNvSpPr txBox="1"/>
          <p:nvPr/>
        </p:nvSpPr>
        <p:spPr>
          <a:xfrm>
            <a:off x="509436" y="3036280"/>
            <a:ext cx="4182745" cy="1732914"/>
          </a:xfrm>
          <a:prstGeom prst="rect">
            <a:avLst/>
          </a:prstGeom>
        </p:spPr>
        <p:txBody>
          <a:bodyPr vert="horz" wrap="square" lIns="0" tIns="12700" rIns="0" bIns="0" rtlCol="0">
            <a:spAutoFit/>
          </a:bodyPr>
          <a:lstStyle/>
          <a:p>
            <a:pPr marL="12700" marR="5080" algn="ctr">
              <a:lnSpc>
                <a:spcPct val="100000"/>
              </a:lnSpc>
              <a:spcBef>
                <a:spcPts val="100"/>
              </a:spcBef>
            </a:pPr>
            <a:r>
              <a:rPr sz="2800" b="1" spc="-20" dirty="0">
                <a:latin typeface="Arial"/>
                <a:cs typeface="Arial"/>
              </a:rPr>
              <a:t>Tracking</a:t>
            </a:r>
            <a:r>
              <a:rPr sz="2800" b="1" spc="-95" dirty="0">
                <a:latin typeface="Arial"/>
                <a:cs typeface="Arial"/>
              </a:rPr>
              <a:t> </a:t>
            </a:r>
            <a:r>
              <a:rPr sz="2800" b="1" dirty="0">
                <a:latin typeface="Arial"/>
                <a:cs typeface="Arial"/>
              </a:rPr>
              <a:t>where</a:t>
            </a:r>
            <a:r>
              <a:rPr sz="2800" b="1" spc="-90" dirty="0">
                <a:latin typeface="Arial"/>
                <a:cs typeface="Arial"/>
              </a:rPr>
              <a:t> </a:t>
            </a:r>
            <a:r>
              <a:rPr sz="2800" b="1" spc="-10" dirty="0">
                <a:latin typeface="Arial"/>
                <a:cs typeface="Arial"/>
              </a:rPr>
              <a:t>aerosols </a:t>
            </a:r>
            <a:r>
              <a:rPr sz="2800" b="1" dirty="0">
                <a:latin typeface="Arial"/>
                <a:cs typeface="Arial"/>
              </a:rPr>
              <a:t>or</a:t>
            </a:r>
            <a:r>
              <a:rPr sz="2800" b="1" spc="-60" dirty="0">
                <a:latin typeface="Arial"/>
                <a:cs typeface="Arial"/>
              </a:rPr>
              <a:t> </a:t>
            </a:r>
            <a:r>
              <a:rPr sz="2800" b="1" dirty="0">
                <a:latin typeface="Arial"/>
                <a:cs typeface="Arial"/>
              </a:rPr>
              <a:t>particles</a:t>
            </a:r>
            <a:r>
              <a:rPr sz="2800" b="1" spc="-55" dirty="0">
                <a:latin typeface="Arial"/>
                <a:cs typeface="Arial"/>
              </a:rPr>
              <a:t> </a:t>
            </a:r>
            <a:r>
              <a:rPr sz="2800" b="1" dirty="0">
                <a:latin typeface="Arial"/>
                <a:cs typeface="Arial"/>
              </a:rPr>
              <a:t>will</a:t>
            </a:r>
            <a:r>
              <a:rPr sz="2800" b="1" spc="-75" dirty="0">
                <a:latin typeface="Arial"/>
                <a:cs typeface="Arial"/>
              </a:rPr>
              <a:t> </a:t>
            </a:r>
            <a:r>
              <a:rPr sz="2800" b="1" dirty="0">
                <a:latin typeface="Arial"/>
                <a:cs typeface="Arial"/>
              </a:rPr>
              <a:t>and</a:t>
            </a:r>
            <a:r>
              <a:rPr sz="2800" b="1" spc="-45" dirty="0">
                <a:latin typeface="Arial"/>
                <a:cs typeface="Arial"/>
              </a:rPr>
              <a:t> </a:t>
            </a:r>
            <a:r>
              <a:rPr sz="2800" b="1" spc="-25" dirty="0">
                <a:latin typeface="Arial"/>
                <a:cs typeface="Arial"/>
              </a:rPr>
              <a:t>can </a:t>
            </a:r>
            <a:r>
              <a:rPr sz="2800" b="1" dirty="0">
                <a:latin typeface="Arial"/>
                <a:cs typeface="Arial"/>
              </a:rPr>
              <a:t>go</a:t>
            </a:r>
            <a:r>
              <a:rPr sz="2800" b="1" spc="-45" dirty="0">
                <a:latin typeface="Arial"/>
                <a:cs typeface="Arial"/>
              </a:rPr>
              <a:t> </a:t>
            </a:r>
            <a:r>
              <a:rPr sz="2800" b="1" dirty="0">
                <a:latin typeface="Arial"/>
                <a:cs typeface="Arial"/>
              </a:rPr>
              <a:t>in</a:t>
            </a:r>
            <a:r>
              <a:rPr sz="2800" b="1" spc="-50" dirty="0">
                <a:latin typeface="Arial"/>
                <a:cs typeface="Arial"/>
              </a:rPr>
              <a:t> </a:t>
            </a:r>
            <a:r>
              <a:rPr sz="2800" b="1" dirty="0">
                <a:latin typeface="Arial"/>
                <a:cs typeface="Arial"/>
              </a:rPr>
              <a:t>the</a:t>
            </a:r>
            <a:r>
              <a:rPr sz="2800" b="1" spc="-45" dirty="0">
                <a:latin typeface="Arial"/>
                <a:cs typeface="Arial"/>
              </a:rPr>
              <a:t> </a:t>
            </a:r>
            <a:r>
              <a:rPr sz="2800" b="1" dirty="0">
                <a:latin typeface="Arial"/>
                <a:cs typeface="Arial"/>
              </a:rPr>
              <a:t>event</a:t>
            </a:r>
            <a:r>
              <a:rPr sz="2800" b="1" spc="-35" dirty="0">
                <a:latin typeface="Arial"/>
                <a:cs typeface="Arial"/>
              </a:rPr>
              <a:t> </a:t>
            </a:r>
            <a:r>
              <a:rPr sz="2800" b="1" dirty="0">
                <a:latin typeface="Arial"/>
                <a:cs typeface="Arial"/>
              </a:rPr>
              <a:t>of</a:t>
            </a:r>
            <a:r>
              <a:rPr sz="2800" b="1" spc="-40" dirty="0">
                <a:latin typeface="Arial"/>
                <a:cs typeface="Arial"/>
              </a:rPr>
              <a:t> </a:t>
            </a:r>
            <a:r>
              <a:rPr sz="2800" b="1" spc="-25" dirty="0">
                <a:latin typeface="Arial"/>
                <a:cs typeface="Arial"/>
              </a:rPr>
              <a:t>an </a:t>
            </a:r>
            <a:r>
              <a:rPr sz="2800" b="1" dirty="0">
                <a:latin typeface="Arial"/>
                <a:cs typeface="Arial"/>
              </a:rPr>
              <a:t>actual</a:t>
            </a:r>
            <a:r>
              <a:rPr sz="2800" b="1" spc="-75" dirty="0">
                <a:latin typeface="Arial"/>
                <a:cs typeface="Arial"/>
              </a:rPr>
              <a:t> </a:t>
            </a:r>
            <a:r>
              <a:rPr sz="2800" b="1" dirty="0">
                <a:latin typeface="Arial"/>
                <a:cs typeface="Arial"/>
              </a:rPr>
              <a:t>release</a:t>
            </a:r>
            <a:r>
              <a:rPr sz="2800" b="1" spc="-75" dirty="0">
                <a:latin typeface="Arial"/>
                <a:cs typeface="Arial"/>
              </a:rPr>
              <a:t> </a:t>
            </a:r>
            <a:r>
              <a:rPr sz="2800" b="1" spc="-10" dirty="0">
                <a:latin typeface="Arial"/>
                <a:cs typeface="Arial"/>
              </a:rPr>
              <a:t>incident</a:t>
            </a:r>
            <a:endParaRPr sz="2800" dirty="0">
              <a:latin typeface="Arial"/>
              <a:cs typeface="Arial"/>
            </a:endParaRPr>
          </a:p>
        </p:txBody>
      </p:sp>
      <p:pic>
        <p:nvPicPr>
          <p:cNvPr id="36" name="object 36"/>
          <p:cNvPicPr/>
          <p:nvPr/>
        </p:nvPicPr>
        <p:blipFill>
          <a:blip r:embed="rId25" cstate="print"/>
          <a:stretch>
            <a:fillRect/>
          </a:stretch>
        </p:blipFill>
        <p:spPr>
          <a:xfrm>
            <a:off x="5403341" y="1981200"/>
            <a:ext cx="6037325" cy="4526279"/>
          </a:xfrm>
          <a:prstGeom prst="rect">
            <a:avLst/>
          </a:prstGeom>
        </p:spPr>
      </p:pic>
      <p:sp>
        <p:nvSpPr>
          <p:cNvPr id="37" name="object 37"/>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31</a:t>
            </a:fld>
            <a:endParaRPr spc="-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36634" rIns="0" bIns="0" rtlCol="0">
            <a:spAutoFit/>
          </a:bodyPr>
          <a:lstStyle/>
          <a:p>
            <a:pPr marL="233045">
              <a:lnSpc>
                <a:spcPct val="100000"/>
              </a:lnSpc>
              <a:spcBef>
                <a:spcPts val="100"/>
              </a:spcBef>
            </a:pPr>
            <a:r>
              <a:rPr spc="-25" dirty="0"/>
              <a:t>Questions</a:t>
            </a:r>
          </a:p>
        </p:txBody>
      </p:sp>
      <p:sp>
        <p:nvSpPr>
          <p:cNvPr id="6" name="object 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32</a:t>
            </a:fld>
            <a:endParaRPr spc="-25" dirty="0"/>
          </a:p>
        </p:txBody>
      </p:sp>
      <p:sp>
        <p:nvSpPr>
          <p:cNvPr id="5" name="object 5"/>
          <p:cNvSpPr txBox="1"/>
          <p:nvPr/>
        </p:nvSpPr>
        <p:spPr>
          <a:xfrm>
            <a:off x="688340" y="1015476"/>
            <a:ext cx="9610090" cy="4966335"/>
          </a:xfrm>
          <a:prstGeom prst="rect">
            <a:avLst/>
          </a:prstGeom>
        </p:spPr>
        <p:txBody>
          <a:bodyPr vert="horz" wrap="square" lIns="0" tIns="106045" rIns="0" bIns="0" rtlCol="0">
            <a:spAutoFit/>
          </a:bodyPr>
          <a:lstStyle/>
          <a:p>
            <a:pPr marL="354965" indent="-342265">
              <a:lnSpc>
                <a:spcPct val="100000"/>
              </a:lnSpc>
              <a:spcBef>
                <a:spcPts val="835"/>
              </a:spcBef>
              <a:buClr>
                <a:srgbClr val="CC9900"/>
              </a:buClr>
              <a:buSzPct val="65000"/>
              <a:buFont typeface="Wingdings"/>
              <a:buChar char=""/>
              <a:tabLst>
                <a:tab pos="354965" algn="l"/>
              </a:tabLst>
            </a:pPr>
            <a:r>
              <a:rPr sz="3000" dirty="0">
                <a:latin typeface="Arial MT"/>
                <a:cs typeface="Arial MT"/>
              </a:rPr>
              <a:t>What</a:t>
            </a:r>
            <a:r>
              <a:rPr sz="3000" spc="-5" dirty="0">
                <a:latin typeface="Arial MT"/>
                <a:cs typeface="Arial MT"/>
              </a:rPr>
              <a:t> </a:t>
            </a:r>
            <a:r>
              <a:rPr sz="3000" dirty="0">
                <a:latin typeface="Arial MT"/>
                <a:cs typeface="Arial MT"/>
              </a:rPr>
              <a:t>do</a:t>
            </a:r>
            <a:r>
              <a:rPr sz="3000" spc="-15" dirty="0">
                <a:latin typeface="Arial MT"/>
                <a:cs typeface="Arial MT"/>
              </a:rPr>
              <a:t> </a:t>
            </a:r>
            <a:r>
              <a:rPr sz="3000" dirty="0">
                <a:latin typeface="Arial MT"/>
                <a:cs typeface="Arial MT"/>
              </a:rPr>
              <a:t>you</a:t>
            </a:r>
            <a:r>
              <a:rPr sz="3000" spc="-15" dirty="0">
                <a:latin typeface="Arial MT"/>
                <a:cs typeface="Arial MT"/>
              </a:rPr>
              <a:t> </a:t>
            </a:r>
            <a:r>
              <a:rPr sz="3000" spc="-25" dirty="0">
                <a:latin typeface="Arial MT"/>
                <a:cs typeface="Arial MT"/>
              </a:rPr>
              <a:t>do?</a:t>
            </a:r>
            <a:endParaRPr sz="3000" dirty="0">
              <a:latin typeface="Arial MT"/>
              <a:cs typeface="Arial MT"/>
            </a:endParaRPr>
          </a:p>
          <a:p>
            <a:pPr marL="681990" lvl="1" indent="-325120">
              <a:lnSpc>
                <a:spcPct val="100000"/>
              </a:lnSpc>
              <a:spcBef>
                <a:spcPts val="630"/>
              </a:spcBef>
              <a:buClr>
                <a:srgbClr val="3A812E"/>
              </a:buClr>
              <a:buSzPct val="59615"/>
              <a:buFont typeface="Wingdings"/>
              <a:buChar char=""/>
              <a:tabLst>
                <a:tab pos="681990" algn="l"/>
              </a:tabLst>
            </a:pPr>
            <a:r>
              <a:rPr sz="2600" dirty="0">
                <a:latin typeface="Arial MT"/>
                <a:cs typeface="Arial MT"/>
              </a:rPr>
              <a:t>First</a:t>
            </a:r>
            <a:r>
              <a:rPr sz="2600" spc="-25" dirty="0">
                <a:latin typeface="Arial MT"/>
                <a:cs typeface="Arial MT"/>
              </a:rPr>
              <a:t> </a:t>
            </a:r>
            <a:r>
              <a:rPr sz="2600" spc="-10" dirty="0">
                <a:latin typeface="Arial MT"/>
                <a:cs typeface="Arial MT"/>
              </a:rPr>
              <a:t>steps?</a:t>
            </a:r>
            <a:endParaRPr sz="2600" dirty="0">
              <a:latin typeface="Arial MT"/>
              <a:cs typeface="Arial MT"/>
            </a:endParaRPr>
          </a:p>
          <a:p>
            <a:pPr marL="354965" indent="-342265">
              <a:lnSpc>
                <a:spcPct val="100000"/>
              </a:lnSpc>
              <a:spcBef>
                <a:spcPts val="710"/>
              </a:spcBef>
              <a:buClr>
                <a:srgbClr val="CC9900"/>
              </a:buClr>
              <a:buSzPct val="65000"/>
              <a:buFont typeface="Wingdings"/>
              <a:buChar char=""/>
              <a:tabLst>
                <a:tab pos="354965" algn="l"/>
              </a:tabLst>
            </a:pPr>
            <a:r>
              <a:rPr sz="3000" dirty="0">
                <a:latin typeface="Arial MT"/>
                <a:cs typeface="Arial MT"/>
              </a:rPr>
              <a:t>Who</a:t>
            </a:r>
            <a:r>
              <a:rPr sz="3000" spc="-15" dirty="0">
                <a:latin typeface="Arial MT"/>
                <a:cs typeface="Arial MT"/>
              </a:rPr>
              <a:t> </a:t>
            </a:r>
            <a:r>
              <a:rPr sz="3000" dirty="0">
                <a:latin typeface="Arial MT"/>
                <a:cs typeface="Arial MT"/>
              </a:rPr>
              <a:t>needs</a:t>
            </a:r>
            <a:r>
              <a:rPr sz="3000" spc="-25" dirty="0">
                <a:latin typeface="Arial MT"/>
                <a:cs typeface="Arial MT"/>
              </a:rPr>
              <a:t> </a:t>
            </a:r>
            <a:r>
              <a:rPr sz="3000" dirty="0">
                <a:latin typeface="Arial MT"/>
                <a:cs typeface="Arial MT"/>
              </a:rPr>
              <a:t>to</a:t>
            </a:r>
            <a:r>
              <a:rPr sz="3000" spc="-10" dirty="0">
                <a:latin typeface="Arial MT"/>
                <a:cs typeface="Arial MT"/>
              </a:rPr>
              <a:t> </a:t>
            </a:r>
            <a:r>
              <a:rPr sz="3000" dirty="0">
                <a:latin typeface="Arial MT"/>
                <a:cs typeface="Arial MT"/>
              </a:rPr>
              <a:t>be</a:t>
            </a:r>
            <a:r>
              <a:rPr sz="3000" spc="-20" dirty="0">
                <a:latin typeface="Arial MT"/>
                <a:cs typeface="Arial MT"/>
              </a:rPr>
              <a:t> </a:t>
            </a:r>
            <a:r>
              <a:rPr sz="3000" spc="-10" dirty="0">
                <a:latin typeface="Arial MT"/>
                <a:cs typeface="Arial MT"/>
              </a:rPr>
              <a:t>informed?</a:t>
            </a:r>
            <a:endParaRPr sz="3000" dirty="0">
              <a:latin typeface="Arial MT"/>
              <a:cs typeface="Arial MT"/>
            </a:endParaRPr>
          </a:p>
          <a:p>
            <a:pPr marL="355600" marR="187960" indent="-342900">
              <a:lnSpc>
                <a:spcPct val="100000"/>
              </a:lnSpc>
              <a:spcBef>
                <a:spcPts val="720"/>
              </a:spcBef>
              <a:buClr>
                <a:srgbClr val="CC9900"/>
              </a:buClr>
              <a:buSzPct val="65000"/>
              <a:buFont typeface="Wingdings"/>
              <a:buChar char=""/>
              <a:tabLst>
                <a:tab pos="355600" algn="l"/>
              </a:tabLst>
            </a:pPr>
            <a:r>
              <a:rPr sz="3000" dirty="0">
                <a:latin typeface="Arial MT"/>
                <a:cs typeface="Arial MT"/>
              </a:rPr>
              <a:t>What</a:t>
            </a:r>
            <a:r>
              <a:rPr sz="3000" spc="-20" dirty="0">
                <a:latin typeface="Arial MT"/>
                <a:cs typeface="Arial MT"/>
              </a:rPr>
              <a:t> </a:t>
            </a:r>
            <a:r>
              <a:rPr sz="3000" dirty="0">
                <a:latin typeface="Arial MT"/>
                <a:cs typeface="Arial MT"/>
              </a:rPr>
              <a:t>other</a:t>
            </a:r>
            <a:r>
              <a:rPr sz="3000" spc="-20" dirty="0">
                <a:latin typeface="Arial MT"/>
                <a:cs typeface="Arial MT"/>
              </a:rPr>
              <a:t> </a:t>
            </a:r>
            <a:r>
              <a:rPr sz="3000" dirty="0">
                <a:latin typeface="Arial MT"/>
                <a:cs typeface="Arial MT"/>
              </a:rPr>
              <a:t>resources</a:t>
            </a:r>
            <a:r>
              <a:rPr sz="3000" spc="-25" dirty="0">
                <a:latin typeface="Arial MT"/>
                <a:cs typeface="Arial MT"/>
              </a:rPr>
              <a:t> </a:t>
            </a:r>
            <a:r>
              <a:rPr sz="3000" dirty="0">
                <a:latin typeface="Arial MT"/>
                <a:cs typeface="Arial MT"/>
              </a:rPr>
              <a:t>may</a:t>
            </a:r>
            <a:r>
              <a:rPr sz="3000" spc="-20" dirty="0">
                <a:latin typeface="Arial MT"/>
                <a:cs typeface="Arial MT"/>
              </a:rPr>
              <a:t> </a:t>
            </a:r>
            <a:r>
              <a:rPr sz="3000" dirty="0">
                <a:latin typeface="Arial MT"/>
                <a:cs typeface="Arial MT"/>
              </a:rPr>
              <a:t>exist</a:t>
            </a:r>
            <a:r>
              <a:rPr sz="3000" spc="-5" dirty="0">
                <a:latin typeface="Arial MT"/>
                <a:cs typeface="Arial MT"/>
              </a:rPr>
              <a:t> </a:t>
            </a:r>
            <a:r>
              <a:rPr sz="3000" dirty="0">
                <a:latin typeface="Arial MT"/>
                <a:cs typeface="Arial MT"/>
              </a:rPr>
              <a:t>to</a:t>
            </a:r>
            <a:r>
              <a:rPr sz="3000" spc="-10" dirty="0">
                <a:latin typeface="Arial MT"/>
                <a:cs typeface="Arial MT"/>
              </a:rPr>
              <a:t> </a:t>
            </a:r>
            <a:r>
              <a:rPr sz="3000" dirty="0">
                <a:latin typeface="Arial MT"/>
                <a:cs typeface="Arial MT"/>
              </a:rPr>
              <a:t>assist</a:t>
            </a:r>
            <a:r>
              <a:rPr sz="3000" spc="-10" dirty="0">
                <a:latin typeface="Arial MT"/>
                <a:cs typeface="Arial MT"/>
              </a:rPr>
              <a:t> </a:t>
            </a:r>
            <a:r>
              <a:rPr sz="3000" dirty="0">
                <a:latin typeface="Arial MT"/>
                <a:cs typeface="Arial MT"/>
              </a:rPr>
              <a:t>you</a:t>
            </a:r>
            <a:r>
              <a:rPr sz="3000" spc="-25" dirty="0">
                <a:latin typeface="Arial MT"/>
                <a:cs typeface="Arial MT"/>
              </a:rPr>
              <a:t> </a:t>
            </a:r>
            <a:r>
              <a:rPr sz="3000" dirty="0">
                <a:latin typeface="Arial MT"/>
                <a:cs typeface="Arial MT"/>
              </a:rPr>
              <a:t>with</a:t>
            </a:r>
            <a:r>
              <a:rPr sz="3000" spc="-15" dirty="0">
                <a:latin typeface="Arial MT"/>
                <a:cs typeface="Arial MT"/>
              </a:rPr>
              <a:t> </a:t>
            </a:r>
            <a:r>
              <a:rPr sz="3000" spc="-20" dirty="0">
                <a:latin typeface="Arial MT"/>
                <a:cs typeface="Arial MT"/>
              </a:rPr>
              <a:t>this </a:t>
            </a:r>
            <a:r>
              <a:rPr sz="3000" spc="-10" dirty="0">
                <a:latin typeface="Arial MT"/>
                <a:cs typeface="Arial MT"/>
              </a:rPr>
              <a:t>response?</a:t>
            </a:r>
            <a:endParaRPr sz="3000" dirty="0">
              <a:latin typeface="Arial MT"/>
              <a:cs typeface="Arial MT"/>
            </a:endParaRPr>
          </a:p>
          <a:p>
            <a:pPr marL="355600" marR="5080" indent="-342900">
              <a:lnSpc>
                <a:spcPct val="100000"/>
              </a:lnSpc>
              <a:spcBef>
                <a:spcPts val="720"/>
              </a:spcBef>
              <a:buClr>
                <a:srgbClr val="CC9900"/>
              </a:buClr>
              <a:buSzPct val="65000"/>
              <a:buFont typeface="Wingdings"/>
              <a:buChar char=""/>
              <a:tabLst>
                <a:tab pos="355600" algn="l"/>
              </a:tabLst>
            </a:pPr>
            <a:r>
              <a:rPr sz="3000" dirty="0">
                <a:latin typeface="Arial MT"/>
                <a:cs typeface="Arial MT"/>
              </a:rPr>
              <a:t>Is</a:t>
            </a:r>
            <a:r>
              <a:rPr sz="3000" spc="-20" dirty="0">
                <a:latin typeface="Arial MT"/>
                <a:cs typeface="Arial MT"/>
              </a:rPr>
              <a:t> </a:t>
            </a:r>
            <a:r>
              <a:rPr sz="3000" dirty="0">
                <a:latin typeface="Arial MT"/>
                <a:cs typeface="Arial MT"/>
              </a:rPr>
              <a:t>this</a:t>
            </a:r>
            <a:r>
              <a:rPr sz="3000" spc="-20" dirty="0">
                <a:latin typeface="Arial MT"/>
                <a:cs typeface="Arial MT"/>
              </a:rPr>
              <a:t> </a:t>
            </a:r>
            <a:r>
              <a:rPr sz="3000" dirty="0">
                <a:latin typeface="Arial MT"/>
                <a:cs typeface="Arial MT"/>
              </a:rPr>
              <a:t>scenario</a:t>
            </a:r>
            <a:r>
              <a:rPr sz="3000" spc="-30" dirty="0">
                <a:latin typeface="Arial MT"/>
                <a:cs typeface="Arial MT"/>
              </a:rPr>
              <a:t> </a:t>
            </a:r>
            <a:r>
              <a:rPr sz="3000" dirty="0">
                <a:latin typeface="Arial MT"/>
                <a:cs typeface="Arial MT"/>
              </a:rPr>
              <a:t>already</a:t>
            </a:r>
            <a:r>
              <a:rPr sz="3000" spc="-35" dirty="0">
                <a:latin typeface="Arial MT"/>
                <a:cs typeface="Arial MT"/>
              </a:rPr>
              <a:t> </a:t>
            </a:r>
            <a:r>
              <a:rPr sz="3000" dirty="0">
                <a:latin typeface="Arial MT"/>
                <a:cs typeface="Arial MT"/>
              </a:rPr>
              <a:t>in</a:t>
            </a:r>
            <a:r>
              <a:rPr sz="3000" spc="-30" dirty="0">
                <a:latin typeface="Arial MT"/>
                <a:cs typeface="Arial MT"/>
              </a:rPr>
              <a:t> </a:t>
            </a:r>
            <a:r>
              <a:rPr sz="3000" dirty="0">
                <a:latin typeface="Arial MT"/>
                <a:cs typeface="Arial MT"/>
              </a:rPr>
              <a:t>your</a:t>
            </a:r>
            <a:r>
              <a:rPr sz="3000" spc="-30" dirty="0">
                <a:latin typeface="Arial MT"/>
                <a:cs typeface="Arial MT"/>
              </a:rPr>
              <a:t> </a:t>
            </a:r>
            <a:r>
              <a:rPr sz="3000" dirty="0">
                <a:latin typeface="Arial MT"/>
                <a:cs typeface="Arial MT"/>
              </a:rPr>
              <a:t>emergency</a:t>
            </a:r>
            <a:r>
              <a:rPr sz="3000" spc="-35" dirty="0">
                <a:latin typeface="Arial MT"/>
                <a:cs typeface="Arial MT"/>
              </a:rPr>
              <a:t> </a:t>
            </a:r>
            <a:r>
              <a:rPr sz="3000" dirty="0">
                <a:latin typeface="Arial MT"/>
                <a:cs typeface="Arial MT"/>
              </a:rPr>
              <a:t>response</a:t>
            </a:r>
            <a:r>
              <a:rPr sz="3000" spc="-45" dirty="0">
                <a:latin typeface="Arial MT"/>
                <a:cs typeface="Arial MT"/>
              </a:rPr>
              <a:t> </a:t>
            </a:r>
            <a:r>
              <a:rPr sz="3000" spc="-25" dirty="0">
                <a:latin typeface="Arial MT"/>
                <a:cs typeface="Arial MT"/>
              </a:rPr>
              <a:t>or </a:t>
            </a:r>
            <a:r>
              <a:rPr sz="3000" dirty="0">
                <a:latin typeface="Arial MT"/>
                <a:cs typeface="Arial MT"/>
              </a:rPr>
              <a:t>contingency</a:t>
            </a:r>
            <a:r>
              <a:rPr sz="3000" spc="-70" dirty="0">
                <a:latin typeface="Arial MT"/>
                <a:cs typeface="Arial MT"/>
              </a:rPr>
              <a:t> </a:t>
            </a:r>
            <a:r>
              <a:rPr sz="3000" spc="-10" dirty="0">
                <a:latin typeface="Arial MT"/>
                <a:cs typeface="Arial MT"/>
              </a:rPr>
              <a:t>plans?</a:t>
            </a:r>
            <a:endParaRPr sz="3000" dirty="0">
              <a:latin typeface="Arial MT"/>
              <a:cs typeface="Arial MT"/>
            </a:endParaRPr>
          </a:p>
          <a:p>
            <a:pPr marL="681990" lvl="1" indent="-325120">
              <a:lnSpc>
                <a:spcPct val="100000"/>
              </a:lnSpc>
              <a:spcBef>
                <a:spcPts val="635"/>
              </a:spcBef>
              <a:buClr>
                <a:srgbClr val="3A812E"/>
              </a:buClr>
              <a:buSzPct val="59615"/>
              <a:buFont typeface="Wingdings"/>
              <a:buChar char=""/>
              <a:tabLst>
                <a:tab pos="681990" algn="l"/>
              </a:tabLst>
            </a:pPr>
            <a:r>
              <a:rPr sz="2600" dirty="0">
                <a:latin typeface="Arial MT"/>
                <a:cs typeface="Arial MT"/>
              </a:rPr>
              <a:t>If</a:t>
            </a:r>
            <a:r>
              <a:rPr sz="2600" spc="-35" dirty="0">
                <a:latin typeface="Arial MT"/>
                <a:cs typeface="Arial MT"/>
              </a:rPr>
              <a:t> </a:t>
            </a:r>
            <a:r>
              <a:rPr sz="2600" dirty="0">
                <a:latin typeface="Arial MT"/>
                <a:cs typeface="Arial MT"/>
              </a:rPr>
              <a:t>yes,</a:t>
            </a:r>
            <a:r>
              <a:rPr sz="2600" spc="-40" dirty="0">
                <a:latin typeface="Arial MT"/>
                <a:cs typeface="Arial MT"/>
              </a:rPr>
              <a:t> </a:t>
            </a:r>
            <a:r>
              <a:rPr sz="2600" dirty="0">
                <a:latin typeface="Arial MT"/>
                <a:cs typeface="Arial MT"/>
              </a:rPr>
              <a:t>how</a:t>
            </a:r>
            <a:r>
              <a:rPr sz="2600" spc="-30" dirty="0">
                <a:latin typeface="Arial MT"/>
                <a:cs typeface="Arial MT"/>
              </a:rPr>
              <a:t> </a:t>
            </a:r>
            <a:r>
              <a:rPr sz="2600" dirty="0">
                <a:latin typeface="Arial MT"/>
                <a:cs typeface="Arial MT"/>
              </a:rPr>
              <a:t>well</a:t>
            </a:r>
            <a:r>
              <a:rPr sz="2600" spc="-40" dirty="0">
                <a:latin typeface="Arial MT"/>
                <a:cs typeface="Arial MT"/>
              </a:rPr>
              <a:t> </a:t>
            </a:r>
            <a:r>
              <a:rPr sz="2600" dirty="0">
                <a:latin typeface="Arial MT"/>
                <a:cs typeface="Arial MT"/>
              </a:rPr>
              <a:t>did</a:t>
            </a:r>
            <a:r>
              <a:rPr sz="2600" spc="-30" dirty="0">
                <a:latin typeface="Arial MT"/>
                <a:cs typeface="Arial MT"/>
              </a:rPr>
              <a:t> </a:t>
            </a:r>
            <a:r>
              <a:rPr sz="2600" dirty="0">
                <a:latin typeface="Arial MT"/>
                <a:cs typeface="Arial MT"/>
              </a:rPr>
              <a:t>your</a:t>
            </a:r>
            <a:r>
              <a:rPr sz="2600" spc="-40" dirty="0">
                <a:latin typeface="Arial MT"/>
                <a:cs typeface="Arial MT"/>
              </a:rPr>
              <a:t> </a:t>
            </a:r>
            <a:r>
              <a:rPr sz="2600" dirty="0">
                <a:latin typeface="Arial MT"/>
                <a:cs typeface="Arial MT"/>
              </a:rPr>
              <a:t>written</a:t>
            </a:r>
            <a:r>
              <a:rPr sz="2600" spc="-30" dirty="0">
                <a:latin typeface="Arial MT"/>
                <a:cs typeface="Arial MT"/>
              </a:rPr>
              <a:t> </a:t>
            </a:r>
            <a:r>
              <a:rPr sz="2600" dirty="0">
                <a:latin typeface="Arial MT"/>
                <a:cs typeface="Arial MT"/>
              </a:rPr>
              <a:t>plans</a:t>
            </a:r>
            <a:r>
              <a:rPr sz="2600" spc="-30" dirty="0">
                <a:latin typeface="Arial MT"/>
                <a:cs typeface="Arial MT"/>
              </a:rPr>
              <a:t> </a:t>
            </a:r>
            <a:r>
              <a:rPr sz="2600" spc="-10" dirty="0">
                <a:latin typeface="Arial MT"/>
                <a:cs typeface="Arial MT"/>
              </a:rPr>
              <a:t>work?</a:t>
            </a:r>
            <a:endParaRPr sz="2600" dirty="0">
              <a:latin typeface="Arial MT"/>
              <a:cs typeface="Arial MT"/>
            </a:endParaRPr>
          </a:p>
          <a:p>
            <a:pPr marL="1035050" lvl="2" indent="-351155">
              <a:lnSpc>
                <a:spcPct val="100000"/>
              </a:lnSpc>
              <a:spcBef>
                <a:spcPts val="545"/>
              </a:spcBef>
              <a:buClr>
                <a:srgbClr val="CC9900"/>
              </a:buClr>
              <a:buSzPct val="63636"/>
              <a:buFont typeface="Wingdings"/>
              <a:buChar char=""/>
              <a:tabLst>
                <a:tab pos="1035050" algn="l"/>
              </a:tabLst>
            </a:pPr>
            <a:r>
              <a:rPr sz="2200" dirty="0">
                <a:latin typeface="Arial MT"/>
                <a:cs typeface="Arial MT"/>
              </a:rPr>
              <a:t>Update</a:t>
            </a:r>
            <a:r>
              <a:rPr sz="2200" spc="-25" dirty="0">
                <a:latin typeface="Arial MT"/>
                <a:cs typeface="Arial MT"/>
              </a:rPr>
              <a:t> </a:t>
            </a:r>
            <a:r>
              <a:rPr sz="2200" spc="-10" dirty="0">
                <a:latin typeface="Arial MT"/>
                <a:cs typeface="Arial MT"/>
              </a:rPr>
              <a:t>accordingly</a:t>
            </a:r>
            <a:endParaRPr sz="2200" dirty="0">
              <a:latin typeface="Arial MT"/>
              <a:cs typeface="Arial MT"/>
            </a:endParaRPr>
          </a:p>
          <a:p>
            <a:pPr marL="681990" lvl="1" indent="-325120">
              <a:lnSpc>
                <a:spcPct val="100000"/>
              </a:lnSpc>
              <a:spcBef>
                <a:spcPts val="610"/>
              </a:spcBef>
              <a:buClr>
                <a:srgbClr val="3A812E"/>
              </a:buClr>
              <a:buSzPct val="59615"/>
              <a:buFont typeface="Wingdings"/>
              <a:buChar char=""/>
              <a:tabLst>
                <a:tab pos="681990" algn="l"/>
              </a:tabLst>
            </a:pPr>
            <a:r>
              <a:rPr sz="2600" dirty="0">
                <a:latin typeface="Arial MT"/>
                <a:cs typeface="Arial MT"/>
              </a:rPr>
              <a:t>If</a:t>
            </a:r>
            <a:r>
              <a:rPr sz="2600" spc="-45" dirty="0">
                <a:latin typeface="Arial MT"/>
                <a:cs typeface="Arial MT"/>
              </a:rPr>
              <a:t> </a:t>
            </a:r>
            <a:r>
              <a:rPr sz="2600" dirty="0">
                <a:latin typeface="Arial MT"/>
                <a:cs typeface="Arial MT"/>
              </a:rPr>
              <a:t>no,</a:t>
            </a:r>
            <a:r>
              <a:rPr sz="2600" spc="-40" dirty="0">
                <a:latin typeface="Arial MT"/>
                <a:cs typeface="Arial MT"/>
              </a:rPr>
              <a:t> </a:t>
            </a:r>
            <a:r>
              <a:rPr sz="2600" dirty="0">
                <a:latin typeface="Arial MT"/>
                <a:cs typeface="Arial MT"/>
              </a:rPr>
              <a:t>then</a:t>
            </a:r>
            <a:r>
              <a:rPr sz="2600" spc="-35" dirty="0">
                <a:latin typeface="Arial MT"/>
                <a:cs typeface="Arial MT"/>
              </a:rPr>
              <a:t> </a:t>
            </a:r>
            <a:r>
              <a:rPr sz="2600" dirty="0">
                <a:latin typeface="Arial MT"/>
                <a:cs typeface="Arial MT"/>
              </a:rPr>
              <a:t>update</a:t>
            </a:r>
            <a:r>
              <a:rPr sz="2600" spc="-25" dirty="0">
                <a:latin typeface="Arial MT"/>
                <a:cs typeface="Arial MT"/>
              </a:rPr>
              <a:t> </a:t>
            </a:r>
            <a:r>
              <a:rPr sz="2600" dirty="0">
                <a:latin typeface="Arial MT"/>
                <a:cs typeface="Arial MT"/>
              </a:rPr>
              <a:t>your</a:t>
            </a:r>
            <a:r>
              <a:rPr sz="2600" spc="-40" dirty="0">
                <a:latin typeface="Arial MT"/>
                <a:cs typeface="Arial MT"/>
              </a:rPr>
              <a:t> </a:t>
            </a:r>
            <a:r>
              <a:rPr sz="2600" dirty="0">
                <a:latin typeface="Arial MT"/>
                <a:cs typeface="Arial MT"/>
              </a:rPr>
              <a:t>plans</a:t>
            </a:r>
            <a:r>
              <a:rPr sz="2600" spc="-40" dirty="0">
                <a:latin typeface="Arial MT"/>
                <a:cs typeface="Arial MT"/>
              </a:rPr>
              <a:t> </a:t>
            </a:r>
            <a:r>
              <a:rPr sz="2600" dirty="0">
                <a:latin typeface="Arial MT"/>
                <a:cs typeface="Arial MT"/>
              </a:rPr>
              <a:t>to</a:t>
            </a:r>
            <a:r>
              <a:rPr sz="2600" spc="-45" dirty="0">
                <a:latin typeface="Arial MT"/>
                <a:cs typeface="Arial MT"/>
              </a:rPr>
              <a:t> </a:t>
            </a:r>
            <a:r>
              <a:rPr sz="2600" dirty="0">
                <a:latin typeface="Arial MT"/>
                <a:cs typeface="Arial MT"/>
              </a:rPr>
              <a:t>include</a:t>
            </a:r>
            <a:r>
              <a:rPr sz="2600" spc="-35" dirty="0">
                <a:latin typeface="Arial MT"/>
                <a:cs typeface="Arial MT"/>
              </a:rPr>
              <a:t> </a:t>
            </a:r>
            <a:r>
              <a:rPr sz="2600" dirty="0">
                <a:latin typeface="Arial MT"/>
                <a:cs typeface="Arial MT"/>
              </a:rPr>
              <a:t>this</a:t>
            </a:r>
            <a:r>
              <a:rPr sz="2600" spc="-40" dirty="0">
                <a:latin typeface="Arial MT"/>
                <a:cs typeface="Arial MT"/>
              </a:rPr>
              <a:t> </a:t>
            </a:r>
            <a:r>
              <a:rPr sz="2600" spc="-10" dirty="0">
                <a:latin typeface="Arial MT"/>
                <a:cs typeface="Arial MT"/>
              </a:rPr>
              <a:t>scenario.</a:t>
            </a:r>
            <a:endParaRPr sz="2600" dirty="0">
              <a:latin typeface="Arial MT"/>
              <a:cs typeface="Arial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4046" y="778763"/>
            <a:ext cx="7007353" cy="5314950"/>
          </a:xfrm>
          <a:custGeom>
            <a:avLst/>
            <a:gdLst/>
            <a:ahLst/>
            <a:cxnLst/>
            <a:rect l="l" t="t" r="r" b="b"/>
            <a:pathLst>
              <a:path w="5314950" h="5314950">
                <a:moveTo>
                  <a:pt x="2657475" y="0"/>
                </a:moveTo>
                <a:lnTo>
                  <a:pt x="2609191" y="429"/>
                </a:lnTo>
                <a:lnTo>
                  <a:pt x="2561116" y="1714"/>
                </a:lnTo>
                <a:lnTo>
                  <a:pt x="2513257" y="3846"/>
                </a:lnTo>
                <a:lnTo>
                  <a:pt x="2465621" y="6819"/>
                </a:lnTo>
                <a:lnTo>
                  <a:pt x="2418216" y="10624"/>
                </a:lnTo>
                <a:lnTo>
                  <a:pt x="2371048" y="15255"/>
                </a:lnTo>
                <a:lnTo>
                  <a:pt x="2324125" y="20705"/>
                </a:lnTo>
                <a:lnTo>
                  <a:pt x="2277455" y="26966"/>
                </a:lnTo>
                <a:lnTo>
                  <a:pt x="2231044" y="34031"/>
                </a:lnTo>
                <a:lnTo>
                  <a:pt x="2184899" y="41892"/>
                </a:lnTo>
                <a:lnTo>
                  <a:pt x="2139028" y="50544"/>
                </a:lnTo>
                <a:lnTo>
                  <a:pt x="2093439" y="59977"/>
                </a:lnTo>
                <a:lnTo>
                  <a:pt x="2048138" y="70185"/>
                </a:lnTo>
                <a:lnTo>
                  <a:pt x="2003133" y="81161"/>
                </a:lnTo>
                <a:lnTo>
                  <a:pt x="1958431" y="92897"/>
                </a:lnTo>
                <a:lnTo>
                  <a:pt x="1914039" y="105387"/>
                </a:lnTo>
                <a:lnTo>
                  <a:pt x="1869965" y="118622"/>
                </a:lnTo>
                <a:lnTo>
                  <a:pt x="1826215" y="132596"/>
                </a:lnTo>
                <a:lnTo>
                  <a:pt x="1782798" y="147301"/>
                </a:lnTo>
                <a:lnTo>
                  <a:pt x="1739719" y="162731"/>
                </a:lnTo>
                <a:lnTo>
                  <a:pt x="1696988" y="178877"/>
                </a:lnTo>
                <a:lnTo>
                  <a:pt x="1654610" y="195733"/>
                </a:lnTo>
                <a:lnTo>
                  <a:pt x="1612593" y="213291"/>
                </a:lnTo>
                <a:lnTo>
                  <a:pt x="1570945" y="231545"/>
                </a:lnTo>
                <a:lnTo>
                  <a:pt x="1529672" y="250486"/>
                </a:lnTo>
                <a:lnTo>
                  <a:pt x="1488782" y="270107"/>
                </a:lnTo>
                <a:lnTo>
                  <a:pt x="1448282" y="290402"/>
                </a:lnTo>
                <a:lnTo>
                  <a:pt x="1408180" y="311363"/>
                </a:lnTo>
                <a:lnTo>
                  <a:pt x="1368482" y="332983"/>
                </a:lnTo>
                <a:lnTo>
                  <a:pt x="1329196" y="355254"/>
                </a:lnTo>
                <a:lnTo>
                  <a:pt x="1290329" y="378170"/>
                </a:lnTo>
                <a:lnTo>
                  <a:pt x="1251889" y="401722"/>
                </a:lnTo>
                <a:lnTo>
                  <a:pt x="1213883" y="425904"/>
                </a:lnTo>
                <a:lnTo>
                  <a:pt x="1176317" y="450709"/>
                </a:lnTo>
                <a:lnTo>
                  <a:pt x="1139200" y="476129"/>
                </a:lnTo>
                <a:lnTo>
                  <a:pt x="1102538" y="502157"/>
                </a:lnTo>
                <a:lnTo>
                  <a:pt x="1066338" y="528785"/>
                </a:lnTo>
                <a:lnTo>
                  <a:pt x="1030609" y="556007"/>
                </a:lnTo>
                <a:lnTo>
                  <a:pt x="995357" y="583815"/>
                </a:lnTo>
                <a:lnTo>
                  <a:pt x="960590" y="612202"/>
                </a:lnTo>
                <a:lnTo>
                  <a:pt x="926314" y="641161"/>
                </a:lnTo>
                <a:lnTo>
                  <a:pt x="892537" y="670684"/>
                </a:lnTo>
                <a:lnTo>
                  <a:pt x="859267" y="700764"/>
                </a:lnTo>
                <a:lnTo>
                  <a:pt x="826510" y="731394"/>
                </a:lnTo>
                <a:lnTo>
                  <a:pt x="794274" y="762566"/>
                </a:lnTo>
                <a:lnTo>
                  <a:pt x="762566" y="794274"/>
                </a:lnTo>
                <a:lnTo>
                  <a:pt x="731394" y="826510"/>
                </a:lnTo>
                <a:lnTo>
                  <a:pt x="700764" y="859267"/>
                </a:lnTo>
                <a:lnTo>
                  <a:pt x="670684" y="892537"/>
                </a:lnTo>
                <a:lnTo>
                  <a:pt x="641161" y="926314"/>
                </a:lnTo>
                <a:lnTo>
                  <a:pt x="612202" y="960590"/>
                </a:lnTo>
                <a:lnTo>
                  <a:pt x="583815" y="995357"/>
                </a:lnTo>
                <a:lnTo>
                  <a:pt x="556007" y="1030609"/>
                </a:lnTo>
                <a:lnTo>
                  <a:pt x="528785" y="1066338"/>
                </a:lnTo>
                <a:lnTo>
                  <a:pt x="502157" y="1102538"/>
                </a:lnTo>
                <a:lnTo>
                  <a:pt x="476129" y="1139200"/>
                </a:lnTo>
                <a:lnTo>
                  <a:pt x="450709" y="1176317"/>
                </a:lnTo>
                <a:lnTo>
                  <a:pt x="425904" y="1213883"/>
                </a:lnTo>
                <a:lnTo>
                  <a:pt x="401722" y="1251889"/>
                </a:lnTo>
                <a:lnTo>
                  <a:pt x="378170" y="1290329"/>
                </a:lnTo>
                <a:lnTo>
                  <a:pt x="355254" y="1329196"/>
                </a:lnTo>
                <a:lnTo>
                  <a:pt x="332983" y="1368482"/>
                </a:lnTo>
                <a:lnTo>
                  <a:pt x="311363" y="1408180"/>
                </a:lnTo>
                <a:lnTo>
                  <a:pt x="290402" y="1448282"/>
                </a:lnTo>
                <a:lnTo>
                  <a:pt x="270107" y="1488782"/>
                </a:lnTo>
                <a:lnTo>
                  <a:pt x="250486" y="1529672"/>
                </a:lnTo>
                <a:lnTo>
                  <a:pt x="231545" y="1570945"/>
                </a:lnTo>
                <a:lnTo>
                  <a:pt x="213291" y="1612593"/>
                </a:lnTo>
                <a:lnTo>
                  <a:pt x="195733" y="1654610"/>
                </a:lnTo>
                <a:lnTo>
                  <a:pt x="178877" y="1696988"/>
                </a:lnTo>
                <a:lnTo>
                  <a:pt x="162731" y="1739719"/>
                </a:lnTo>
                <a:lnTo>
                  <a:pt x="147301" y="1782798"/>
                </a:lnTo>
                <a:lnTo>
                  <a:pt x="132596" y="1826215"/>
                </a:lnTo>
                <a:lnTo>
                  <a:pt x="118622" y="1869965"/>
                </a:lnTo>
                <a:lnTo>
                  <a:pt x="105387" y="1914039"/>
                </a:lnTo>
                <a:lnTo>
                  <a:pt x="92897" y="1958431"/>
                </a:lnTo>
                <a:lnTo>
                  <a:pt x="81161" y="2003133"/>
                </a:lnTo>
                <a:lnTo>
                  <a:pt x="70185" y="2048138"/>
                </a:lnTo>
                <a:lnTo>
                  <a:pt x="59977" y="2093439"/>
                </a:lnTo>
                <a:lnTo>
                  <a:pt x="50544" y="2139028"/>
                </a:lnTo>
                <a:lnTo>
                  <a:pt x="41892" y="2184899"/>
                </a:lnTo>
                <a:lnTo>
                  <a:pt x="34031" y="2231044"/>
                </a:lnTo>
                <a:lnTo>
                  <a:pt x="26966" y="2277455"/>
                </a:lnTo>
                <a:lnTo>
                  <a:pt x="20705" y="2324125"/>
                </a:lnTo>
                <a:lnTo>
                  <a:pt x="15255" y="2371048"/>
                </a:lnTo>
                <a:lnTo>
                  <a:pt x="10624" y="2418216"/>
                </a:lnTo>
                <a:lnTo>
                  <a:pt x="6819" y="2465621"/>
                </a:lnTo>
                <a:lnTo>
                  <a:pt x="3846" y="2513257"/>
                </a:lnTo>
                <a:lnTo>
                  <a:pt x="1714" y="2561116"/>
                </a:lnTo>
                <a:lnTo>
                  <a:pt x="429" y="2609191"/>
                </a:lnTo>
                <a:lnTo>
                  <a:pt x="0" y="2657475"/>
                </a:lnTo>
                <a:lnTo>
                  <a:pt x="429" y="2705758"/>
                </a:lnTo>
                <a:lnTo>
                  <a:pt x="1714" y="2753833"/>
                </a:lnTo>
                <a:lnTo>
                  <a:pt x="3846" y="2801692"/>
                </a:lnTo>
                <a:lnTo>
                  <a:pt x="6819" y="2849328"/>
                </a:lnTo>
                <a:lnTo>
                  <a:pt x="10624" y="2896733"/>
                </a:lnTo>
                <a:lnTo>
                  <a:pt x="15255" y="2943901"/>
                </a:lnTo>
                <a:lnTo>
                  <a:pt x="20705" y="2990824"/>
                </a:lnTo>
                <a:lnTo>
                  <a:pt x="26966" y="3037494"/>
                </a:lnTo>
                <a:lnTo>
                  <a:pt x="34031" y="3083905"/>
                </a:lnTo>
                <a:lnTo>
                  <a:pt x="41892" y="3130050"/>
                </a:lnTo>
                <a:lnTo>
                  <a:pt x="50544" y="3175921"/>
                </a:lnTo>
                <a:lnTo>
                  <a:pt x="59977" y="3221510"/>
                </a:lnTo>
                <a:lnTo>
                  <a:pt x="70185" y="3266811"/>
                </a:lnTo>
                <a:lnTo>
                  <a:pt x="81161" y="3311816"/>
                </a:lnTo>
                <a:lnTo>
                  <a:pt x="92897" y="3356518"/>
                </a:lnTo>
                <a:lnTo>
                  <a:pt x="105387" y="3400910"/>
                </a:lnTo>
                <a:lnTo>
                  <a:pt x="118622" y="3444984"/>
                </a:lnTo>
                <a:lnTo>
                  <a:pt x="132596" y="3488734"/>
                </a:lnTo>
                <a:lnTo>
                  <a:pt x="147301" y="3532151"/>
                </a:lnTo>
                <a:lnTo>
                  <a:pt x="162731" y="3575230"/>
                </a:lnTo>
                <a:lnTo>
                  <a:pt x="178877" y="3617961"/>
                </a:lnTo>
                <a:lnTo>
                  <a:pt x="195733" y="3660339"/>
                </a:lnTo>
                <a:lnTo>
                  <a:pt x="213291" y="3702356"/>
                </a:lnTo>
                <a:lnTo>
                  <a:pt x="231545" y="3744004"/>
                </a:lnTo>
                <a:lnTo>
                  <a:pt x="250486" y="3785277"/>
                </a:lnTo>
                <a:lnTo>
                  <a:pt x="270107" y="3826167"/>
                </a:lnTo>
                <a:lnTo>
                  <a:pt x="290402" y="3866667"/>
                </a:lnTo>
                <a:lnTo>
                  <a:pt x="311363" y="3906769"/>
                </a:lnTo>
                <a:lnTo>
                  <a:pt x="332983" y="3946467"/>
                </a:lnTo>
                <a:lnTo>
                  <a:pt x="355254" y="3985753"/>
                </a:lnTo>
                <a:lnTo>
                  <a:pt x="378170" y="4024620"/>
                </a:lnTo>
                <a:lnTo>
                  <a:pt x="401722" y="4063060"/>
                </a:lnTo>
                <a:lnTo>
                  <a:pt x="425904" y="4101066"/>
                </a:lnTo>
                <a:lnTo>
                  <a:pt x="450709" y="4138632"/>
                </a:lnTo>
                <a:lnTo>
                  <a:pt x="476129" y="4175749"/>
                </a:lnTo>
                <a:lnTo>
                  <a:pt x="502157" y="4212411"/>
                </a:lnTo>
                <a:lnTo>
                  <a:pt x="528785" y="4248611"/>
                </a:lnTo>
                <a:lnTo>
                  <a:pt x="556007" y="4284340"/>
                </a:lnTo>
                <a:lnTo>
                  <a:pt x="583815" y="4319592"/>
                </a:lnTo>
                <a:lnTo>
                  <a:pt x="612202" y="4354359"/>
                </a:lnTo>
                <a:lnTo>
                  <a:pt x="641161" y="4388635"/>
                </a:lnTo>
                <a:lnTo>
                  <a:pt x="670684" y="4422412"/>
                </a:lnTo>
                <a:lnTo>
                  <a:pt x="700764" y="4455682"/>
                </a:lnTo>
                <a:lnTo>
                  <a:pt x="731394" y="4488439"/>
                </a:lnTo>
                <a:lnTo>
                  <a:pt x="762566" y="4520675"/>
                </a:lnTo>
                <a:lnTo>
                  <a:pt x="794274" y="4552383"/>
                </a:lnTo>
                <a:lnTo>
                  <a:pt x="826510" y="4583555"/>
                </a:lnTo>
                <a:lnTo>
                  <a:pt x="859267" y="4614185"/>
                </a:lnTo>
                <a:lnTo>
                  <a:pt x="892537" y="4644265"/>
                </a:lnTo>
                <a:lnTo>
                  <a:pt x="926314" y="4673788"/>
                </a:lnTo>
                <a:lnTo>
                  <a:pt x="960590" y="4702747"/>
                </a:lnTo>
                <a:lnTo>
                  <a:pt x="995357" y="4731134"/>
                </a:lnTo>
                <a:lnTo>
                  <a:pt x="1030609" y="4758942"/>
                </a:lnTo>
                <a:lnTo>
                  <a:pt x="1066338" y="4786164"/>
                </a:lnTo>
                <a:lnTo>
                  <a:pt x="1102538" y="4812792"/>
                </a:lnTo>
                <a:lnTo>
                  <a:pt x="1139200" y="4838820"/>
                </a:lnTo>
                <a:lnTo>
                  <a:pt x="1176317" y="4864240"/>
                </a:lnTo>
                <a:lnTo>
                  <a:pt x="1213883" y="4889045"/>
                </a:lnTo>
                <a:lnTo>
                  <a:pt x="1251889" y="4913227"/>
                </a:lnTo>
                <a:lnTo>
                  <a:pt x="1290329" y="4936779"/>
                </a:lnTo>
                <a:lnTo>
                  <a:pt x="1329196" y="4959695"/>
                </a:lnTo>
                <a:lnTo>
                  <a:pt x="1368482" y="4981966"/>
                </a:lnTo>
                <a:lnTo>
                  <a:pt x="1408180" y="5003586"/>
                </a:lnTo>
                <a:lnTo>
                  <a:pt x="1448282" y="5024547"/>
                </a:lnTo>
                <a:lnTo>
                  <a:pt x="1488782" y="5044842"/>
                </a:lnTo>
                <a:lnTo>
                  <a:pt x="1529672" y="5064463"/>
                </a:lnTo>
                <a:lnTo>
                  <a:pt x="1570945" y="5083404"/>
                </a:lnTo>
                <a:lnTo>
                  <a:pt x="1612593" y="5101658"/>
                </a:lnTo>
                <a:lnTo>
                  <a:pt x="1654610" y="5119216"/>
                </a:lnTo>
                <a:lnTo>
                  <a:pt x="1696988" y="5136072"/>
                </a:lnTo>
                <a:lnTo>
                  <a:pt x="1739719" y="5152218"/>
                </a:lnTo>
                <a:lnTo>
                  <a:pt x="1782798" y="5167648"/>
                </a:lnTo>
                <a:lnTo>
                  <a:pt x="1826215" y="5182353"/>
                </a:lnTo>
                <a:lnTo>
                  <a:pt x="1869965" y="5196327"/>
                </a:lnTo>
                <a:lnTo>
                  <a:pt x="1914039" y="5209562"/>
                </a:lnTo>
                <a:lnTo>
                  <a:pt x="1958431" y="5222052"/>
                </a:lnTo>
                <a:lnTo>
                  <a:pt x="2003133" y="5233788"/>
                </a:lnTo>
                <a:lnTo>
                  <a:pt x="2048138" y="5244764"/>
                </a:lnTo>
                <a:lnTo>
                  <a:pt x="2093439" y="5254972"/>
                </a:lnTo>
                <a:lnTo>
                  <a:pt x="2139028" y="5264405"/>
                </a:lnTo>
                <a:lnTo>
                  <a:pt x="2184899" y="5273057"/>
                </a:lnTo>
                <a:lnTo>
                  <a:pt x="2231044" y="5280918"/>
                </a:lnTo>
                <a:lnTo>
                  <a:pt x="2277455" y="5287983"/>
                </a:lnTo>
                <a:lnTo>
                  <a:pt x="2324125" y="5294244"/>
                </a:lnTo>
                <a:lnTo>
                  <a:pt x="2371048" y="5299694"/>
                </a:lnTo>
                <a:lnTo>
                  <a:pt x="2418216" y="5304325"/>
                </a:lnTo>
                <a:lnTo>
                  <a:pt x="2465621" y="5308130"/>
                </a:lnTo>
                <a:lnTo>
                  <a:pt x="2513257" y="5311103"/>
                </a:lnTo>
                <a:lnTo>
                  <a:pt x="2561116" y="5313235"/>
                </a:lnTo>
                <a:lnTo>
                  <a:pt x="2609191" y="5314520"/>
                </a:lnTo>
                <a:lnTo>
                  <a:pt x="2657475" y="5314950"/>
                </a:lnTo>
                <a:lnTo>
                  <a:pt x="2705758" y="5314520"/>
                </a:lnTo>
                <a:lnTo>
                  <a:pt x="2753833" y="5313235"/>
                </a:lnTo>
                <a:lnTo>
                  <a:pt x="2801692" y="5311103"/>
                </a:lnTo>
                <a:lnTo>
                  <a:pt x="2849328" y="5308130"/>
                </a:lnTo>
                <a:lnTo>
                  <a:pt x="2896733" y="5304325"/>
                </a:lnTo>
                <a:lnTo>
                  <a:pt x="2943901" y="5299694"/>
                </a:lnTo>
                <a:lnTo>
                  <a:pt x="2990824" y="5294244"/>
                </a:lnTo>
                <a:lnTo>
                  <a:pt x="3037494" y="5287983"/>
                </a:lnTo>
                <a:lnTo>
                  <a:pt x="3083905" y="5280918"/>
                </a:lnTo>
                <a:lnTo>
                  <a:pt x="3130050" y="5273057"/>
                </a:lnTo>
                <a:lnTo>
                  <a:pt x="3175921" y="5264405"/>
                </a:lnTo>
                <a:lnTo>
                  <a:pt x="3221510" y="5254972"/>
                </a:lnTo>
                <a:lnTo>
                  <a:pt x="3266811" y="5244764"/>
                </a:lnTo>
                <a:lnTo>
                  <a:pt x="3311816" y="5233788"/>
                </a:lnTo>
                <a:lnTo>
                  <a:pt x="3356518" y="5222052"/>
                </a:lnTo>
                <a:lnTo>
                  <a:pt x="3400910" y="5209562"/>
                </a:lnTo>
                <a:lnTo>
                  <a:pt x="3444984" y="5196327"/>
                </a:lnTo>
                <a:lnTo>
                  <a:pt x="3488734" y="5182353"/>
                </a:lnTo>
                <a:lnTo>
                  <a:pt x="3532151" y="5167648"/>
                </a:lnTo>
                <a:lnTo>
                  <a:pt x="3575230" y="5152218"/>
                </a:lnTo>
                <a:lnTo>
                  <a:pt x="3617961" y="5136072"/>
                </a:lnTo>
                <a:lnTo>
                  <a:pt x="3660339" y="5119216"/>
                </a:lnTo>
                <a:lnTo>
                  <a:pt x="3702356" y="5101658"/>
                </a:lnTo>
                <a:lnTo>
                  <a:pt x="3744004" y="5083404"/>
                </a:lnTo>
                <a:lnTo>
                  <a:pt x="3785277" y="5064463"/>
                </a:lnTo>
                <a:lnTo>
                  <a:pt x="3826167" y="5044842"/>
                </a:lnTo>
                <a:lnTo>
                  <a:pt x="3866667" y="5024547"/>
                </a:lnTo>
                <a:lnTo>
                  <a:pt x="3906769" y="5003586"/>
                </a:lnTo>
                <a:lnTo>
                  <a:pt x="3946467" y="4981966"/>
                </a:lnTo>
                <a:lnTo>
                  <a:pt x="3985753" y="4959695"/>
                </a:lnTo>
                <a:lnTo>
                  <a:pt x="4024620" y="4936779"/>
                </a:lnTo>
                <a:lnTo>
                  <a:pt x="4063060" y="4913227"/>
                </a:lnTo>
                <a:lnTo>
                  <a:pt x="4101066" y="4889045"/>
                </a:lnTo>
                <a:lnTo>
                  <a:pt x="4138632" y="4864240"/>
                </a:lnTo>
                <a:lnTo>
                  <a:pt x="4175749" y="4838820"/>
                </a:lnTo>
                <a:lnTo>
                  <a:pt x="4212411" y="4812792"/>
                </a:lnTo>
                <a:lnTo>
                  <a:pt x="4248611" y="4786164"/>
                </a:lnTo>
                <a:lnTo>
                  <a:pt x="4284340" y="4758942"/>
                </a:lnTo>
                <a:lnTo>
                  <a:pt x="4319592" y="4731134"/>
                </a:lnTo>
                <a:lnTo>
                  <a:pt x="4354359" y="4702747"/>
                </a:lnTo>
                <a:lnTo>
                  <a:pt x="4388635" y="4673788"/>
                </a:lnTo>
                <a:lnTo>
                  <a:pt x="4422412" y="4644265"/>
                </a:lnTo>
                <a:lnTo>
                  <a:pt x="4455682" y="4614185"/>
                </a:lnTo>
                <a:lnTo>
                  <a:pt x="4488439" y="4583555"/>
                </a:lnTo>
                <a:lnTo>
                  <a:pt x="4520675" y="4552383"/>
                </a:lnTo>
                <a:lnTo>
                  <a:pt x="4552383" y="4520675"/>
                </a:lnTo>
                <a:lnTo>
                  <a:pt x="4583555" y="4488439"/>
                </a:lnTo>
                <a:lnTo>
                  <a:pt x="4614185" y="4455682"/>
                </a:lnTo>
                <a:lnTo>
                  <a:pt x="4644265" y="4422412"/>
                </a:lnTo>
                <a:lnTo>
                  <a:pt x="4673788" y="4388635"/>
                </a:lnTo>
                <a:lnTo>
                  <a:pt x="4702747" y="4354359"/>
                </a:lnTo>
                <a:lnTo>
                  <a:pt x="4731134" y="4319592"/>
                </a:lnTo>
                <a:lnTo>
                  <a:pt x="4758942" y="4284340"/>
                </a:lnTo>
                <a:lnTo>
                  <a:pt x="4786164" y="4248611"/>
                </a:lnTo>
                <a:lnTo>
                  <a:pt x="4812792" y="4212411"/>
                </a:lnTo>
                <a:lnTo>
                  <a:pt x="4838820" y="4175749"/>
                </a:lnTo>
                <a:lnTo>
                  <a:pt x="4864240" y="4138632"/>
                </a:lnTo>
                <a:lnTo>
                  <a:pt x="4889045" y="4101066"/>
                </a:lnTo>
                <a:lnTo>
                  <a:pt x="4913227" y="4063060"/>
                </a:lnTo>
                <a:lnTo>
                  <a:pt x="4936779" y="4024620"/>
                </a:lnTo>
                <a:lnTo>
                  <a:pt x="4959695" y="3985753"/>
                </a:lnTo>
                <a:lnTo>
                  <a:pt x="4981966" y="3946467"/>
                </a:lnTo>
                <a:lnTo>
                  <a:pt x="5003586" y="3906769"/>
                </a:lnTo>
                <a:lnTo>
                  <a:pt x="5024547" y="3866667"/>
                </a:lnTo>
                <a:lnTo>
                  <a:pt x="5044842" y="3826167"/>
                </a:lnTo>
                <a:lnTo>
                  <a:pt x="5064463" y="3785277"/>
                </a:lnTo>
                <a:lnTo>
                  <a:pt x="5083404" y="3744004"/>
                </a:lnTo>
                <a:lnTo>
                  <a:pt x="5101658" y="3702356"/>
                </a:lnTo>
                <a:lnTo>
                  <a:pt x="5119216" y="3660339"/>
                </a:lnTo>
                <a:lnTo>
                  <a:pt x="5136072" y="3617961"/>
                </a:lnTo>
                <a:lnTo>
                  <a:pt x="5152218" y="3575230"/>
                </a:lnTo>
                <a:lnTo>
                  <a:pt x="5167648" y="3532151"/>
                </a:lnTo>
                <a:lnTo>
                  <a:pt x="5182353" y="3488734"/>
                </a:lnTo>
                <a:lnTo>
                  <a:pt x="5196327" y="3444984"/>
                </a:lnTo>
                <a:lnTo>
                  <a:pt x="5209562" y="3400910"/>
                </a:lnTo>
                <a:lnTo>
                  <a:pt x="5222052" y="3356518"/>
                </a:lnTo>
                <a:lnTo>
                  <a:pt x="5233788" y="3311816"/>
                </a:lnTo>
                <a:lnTo>
                  <a:pt x="5244764" y="3266811"/>
                </a:lnTo>
                <a:lnTo>
                  <a:pt x="5254972" y="3221510"/>
                </a:lnTo>
                <a:lnTo>
                  <a:pt x="5264405" y="3175921"/>
                </a:lnTo>
                <a:lnTo>
                  <a:pt x="5273057" y="3130050"/>
                </a:lnTo>
                <a:lnTo>
                  <a:pt x="5280918" y="3083905"/>
                </a:lnTo>
                <a:lnTo>
                  <a:pt x="5287983" y="3037494"/>
                </a:lnTo>
                <a:lnTo>
                  <a:pt x="5294244" y="2990824"/>
                </a:lnTo>
                <a:lnTo>
                  <a:pt x="5299694" y="2943901"/>
                </a:lnTo>
                <a:lnTo>
                  <a:pt x="5304325" y="2896733"/>
                </a:lnTo>
                <a:lnTo>
                  <a:pt x="5308130" y="2849328"/>
                </a:lnTo>
                <a:lnTo>
                  <a:pt x="5311103" y="2801692"/>
                </a:lnTo>
                <a:lnTo>
                  <a:pt x="5313235" y="2753833"/>
                </a:lnTo>
                <a:lnTo>
                  <a:pt x="5314520" y="2705758"/>
                </a:lnTo>
                <a:lnTo>
                  <a:pt x="5314950" y="2657475"/>
                </a:lnTo>
                <a:lnTo>
                  <a:pt x="5314520" y="2609191"/>
                </a:lnTo>
                <a:lnTo>
                  <a:pt x="5313235" y="2561116"/>
                </a:lnTo>
                <a:lnTo>
                  <a:pt x="5311103" y="2513257"/>
                </a:lnTo>
                <a:lnTo>
                  <a:pt x="5308130" y="2465621"/>
                </a:lnTo>
                <a:lnTo>
                  <a:pt x="5304325" y="2418216"/>
                </a:lnTo>
                <a:lnTo>
                  <a:pt x="5299694" y="2371048"/>
                </a:lnTo>
                <a:lnTo>
                  <a:pt x="5294244" y="2324125"/>
                </a:lnTo>
                <a:lnTo>
                  <a:pt x="5287983" y="2277455"/>
                </a:lnTo>
                <a:lnTo>
                  <a:pt x="5280918" y="2231044"/>
                </a:lnTo>
                <a:lnTo>
                  <a:pt x="5273057" y="2184899"/>
                </a:lnTo>
                <a:lnTo>
                  <a:pt x="5264405" y="2139028"/>
                </a:lnTo>
                <a:lnTo>
                  <a:pt x="5254972" y="2093439"/>
                </a:lnTo>
                <a:lnTo>
                  <a:pt x="5244764" y="2048138"/>
                </a:lnTo>
                <a:lnTo>
                  <a:pt x="5233788" y="2003133"/>
                </a:lnTo>
                <a:lnTo>
                  <a:pt x="5222052" y="1958431"/>
                </a:lnTo>
                <a:lnTo>
                  <a:pt x="5209562" y="1914039"/>
                </a:lnTo>
                <a:lnTo>
                  <a:pt x="5196327" y="1869965"/>
                </a:lnTo>
                <a:lnTo>
                  <a:pt x="5182353" y="1826215"/>
                </a:lnTo>
                <a:lnTo>
                  <a:pt x="5167648" y="1782798"/>
                </a:lnTo>
                <a:lnTo>
                  <a:pt x="5152218" y="1739719"/>
                </a:lnTo>
                <a:lnTo>
                  <a:pt x="5136072" y="1696988"/>
                </a:lnTo>
                <a:lnTo>
                  <a:pt x="5119216" y="1654610"/>
                </a:lnTo>
                <a:lnTo>
                  <a:pt x="5101658" y="1612593"/>
                </a:lnTo>
                <a:lnTo>
                  <a:pt x="5083404" y="1570945"/>
                </a:lnTo>
                <a:lnTo>
                  <a:pt x="5064463" y="1529672"/>
                </a:lnTo>
                <a:lnTo>
                  <a:pt x="5044842" y="1488782"/>
                </a:lnTo>
                <a:lnTo>
                  <a:pt x="5024547" y="1448282"/>
                </a:lnTo>
                <a:lnTo>
                  <a:pt x="5003586" y="1408180"/>
                </a:lnTo>
                <a:lnTo>
                  <a:pt x="4981966" y="1368482"/>
                </a:lnTo>
                <a:lnTo>
                  <a:pt x="4959695" y="1329196"/>
                </a:lnTo>
                <a:lnTo>
                  <a:pt x="4936779" y="1290329"/>
                </a:lnTo>
                <a:lnTo>
                  <a:pt x="4913227" y="1251889"/>
                </a:lnTo>
                <a:lnTo>
                  <a:pt x="4889045" y="1213883"/>
                </a:lnTo>
                <a:lnTo>
                  <a:pt x="4864240" y="1176317"/>
                </a:lnTo>
                <a:lnTo>
                  <a:pt x="4838820" y="1139200"/>
                </a:lnTo>
                <a:lnTo>
                  <a:pt x="4812792" y="1102538"/>
                </a:lnTo>
                <a:lnTo>
                  <a:pt x="4786164" y="1066338"/>
                </a:lnTo>
                <a:lnTo>
                  <a:pt x="4758942" y="1030609"/>
                </a:lnTo>
                <a:lnTo>
                  <a:pt x="4731134" y="995357"/>
                </a:lnTo>
                <a:lnTo>
                  <a:pt x="4702747" y="960590"/>
                </a:lnTo>
                <a:lnTo>
                  <a:pt x="4673788" y="926314"/>
                </a:lnTo>
                <a:lnTo>
                  <a:pt x="4644265" y="892537"/>
                </a:lnTo>
                <a:lnTo>
                  <a:pt x="4614185" y="859267"/>
                </a:lnTo>
                <a:lnTo>
                  <a:pt x="4583555" y="826510"/>
                </a:lnTo>
                <a:lnTo>
                  <a:pt x="4552383" y="794274"/>
                </a:lnTo>
                <a:lnTo>
                  <a:pt x="4520675" y="762566"/>
                </a:lnTo>
                <a:lnTo>
                  <a:pt x="4488439" y="731394"/>
                </a:lnTo>
                <a:lnTo>
                  <a:pt x="4455682" y="700764"/>
                </a:lnTo>
                <a:lnTo>
                  <a:pt x="4422412" y="670684"/>
                </a:lnTo>
                <a:lnTo>
                  <a:pt x="4388635" y="641161"/>
                </a:lnTo>
                <a:lnTo>
                  <a:pt x="4354359" y="612202"/>
                </a:lnTo>
                <a:lnTo>
                  <a:pt x="4319592" y="583815"/>
                </a:lnTo>
                <a:lnTo>
                  <a:pt x="4284340" y="556007"/>
                </a:lnTo>
                <a:lnTo>
                  <a:pt x="4248611" y="528785"/>
                </a:lnTo>
                <a:lnTo>
                  <a:pt x="4212411" y="502157"/>
                </a:lnTo>
                <a:lnTo>
                  <a:pt x="4175749" y="476129"/>
                </a:lnTo>
                <a:lnTo>
                  <a:pt x="4138632" y="450709"/>
                </a:lnTo>
                <a:lnTo>
                  <a:pt x="4101066" y="425904"/>
                </a:lnTo>
                <a:lnTo>
                  <a:pt x="4063060" y="401722"/>
                </a:lnTo>
                <a:lnTo>
                  <a:pt x="4024620" y="378170"/>
                </a:lnTo>
                <a:lnTo>
                  <a:pt x="3985753" y="355254"/>
                </a:lnTo>
                <a:lnTo>
                  <a:pt x="3946467" y="332983"/>
                </a:lnTo>
                <a:lnTo>
                  <a:pt x="3906769" y="311363"/>
                </a:lnTo>
                <a:lnTo>
                  <a:pt x="3866667" y="290402"/>
                </a:lnTo>
                <a:lnTo>
                  <a:pt x="3826167" y="270107"/>
                </a:lnTo>
                <a:lnTo>
                  <a:pt x="3785277" y="250486"/>
                </a:lnTo>
                <a:lnTo>
                  <a:pt x="3744004" y="231545"/>
                </a:lnTo>
                <a:lnTo>
                  <a:pt x="3702356" y="213291"/>
                </a:lnTo>
                <a:lnTo>
                  <a:pt x="3660339" y="195733"/>
                </a:lnTo>
                <a:lnTo>
                  <a:pt x="3617961" y="178877"/>
                </a:lnTo>
                <a:lnTo>
                  <a:pt x="3575230" y="162731"/>
                </a:lnTo>
                <a:lnTo>
                  <a:pt x="3532151" y="147301"/>
                </a:lnTo>
                <a:lnTo>
                  <a:pt x="3488734" y="132596"/>
                </a:lnTo>
                <a:lnTo>
                  <a:pt x="3444984" y="118622"/>
                </a:lnTo>
                <a:lnTo>
                  <a:pt x="3400910" y="105387"/>
                </a:lnTo>
                <a:lnTo>
                  <a:pt x="3356518" y="92897"/>
                </a:lnTo>
                <a:lnTo>
                  <a:pt x="3311816" y="81161"/>
                </a:lnTo>
                <a:lnTo>
                  <a:pt x="3266811" y="70185"/>
                </a:lnTo>
                <a:lnTo>
                  <a:pt x="3221510" y="59977"/>
                </a:lnTo>
                <a:lnTo>
                  <a:pt x="3175921" y="50544"/>
                </a:lnTo>
                <a:lnTo>
                  <a:pt x="3130050" y="41892"/>
                </a:lnTo>
                <a:lnTo>
                  <a:pt x="3083905" y="34031"/>
                </a:lnTo>
                <a:lnTo>
                  <a:pt x="3037494" y="26966"/>
                </a:lnTo>
                <a:lnTo>
                  <a:pt x="2990824" y="20705"/>
                </a:lnTo>
                <a:lnTo>
                  <a:pt x="2943901" y="15255"/>
                </a:lnTo>
                <a:lnTo>
                  <a:pt x="2896733" y="10624"/>
                </a:lnTo>
                <a:lnTo>
                  <a:pt x="2849328" y="6819"/>
                </a:lnTo>
                <a:lnTo>
                  <a:pt x="2801692" y="3846"/>
                </a:lnTo>
                <a:lnTo>
                  <a:pt x="2753833" y="1714"/>
                </a:lnTo>
                <a:lnTo>
                  <a:pt x="2705758" y="429"/>
                </a:lnTo>
                <a:lnTo>
                  <a:pt x="2657475" y="0"/>
                </a:lnTo>
                <a:close/>
              </a:path>
            </a:pathLst>
          </a:custGeom>
          <a:solidFill>
            <a:srgbClr val="4D90EE"/>
          </a:solidFill>
        </p:spPr>
        <p:txBody>
          <a:bodyPr wrap="square" lIns="0" tIns="0" rIns="0" bIns="0" rtlCol="0"/>
          <a:lstStyle/>
          <a:p>
            <a:endParaRPr/>
          </a:p>
        </p:txBody>
      </p:sp>
      <p:sp>
        <p:nvSpPr>
          <p:cNvPr id="3" name="object 3"/>
          <p:cNvSpPr/>
          <p:nvPr/>
        </p:nvSpPr>
        <p:spPr>
          <a:xfrm>
            <a:off x="530355" y="0"/>
            <a:ext cx="1155700" cy="591820"/>
          </a:xfrm>
          <a:custGeom>
            <a:avLst/>
            <a:gdLst/>
            <a:ahLst/>
            <a:cxnLst/>
            <a:rect l="l" t="t" r="r" b="b"/>
            <a:pathLst>
              <a:path w="1155700" h="591820">
                <a:moveTo>
                  <a:pt x="1153833" y="0"/>
                </a:moveTo>
                <a:lnTo>
                  <a:pt x="1346" y="0"/>
                </a:lnTo>
                <a:lnTo>
                  <a:pt x="0" y="13449"/>
                </a:lnTo>
                <a:lnTo>
                  <a:pt x="1914" y="60842"/>
                </a:lnTo>
                <a:lnTo>
                  <a:pt x="7559" y="107180"/>
                </a:lnTo>
                <a:lnTo>
                  <a:pt x="16786" y="152314"/>
                </a:lnTo>
                <a:lnTo>
                  <a:pt x="29446" y="196096"/>
                </a:lnTo>
                <a:lnTo>
                  <a:pt x="45390" y="238376"/>
                </a:lnTo>
                <a:lnTo>
                  <a:pt x="64470" y="279007"/>
                </a:lnTo>
                <a:lnTo>
                  <a:pt x="86536" y="317839"/>
                </a:lnTo>
                <a:lnTo>
                  <a:pt x="111442" y="354724"/>
                </a:lnTo>
                <a:lnTo>
                  <a:pt x="139037" y="389513"/>
                </a:lnTo>
                <a:lnTo>
                  <a:pt x="169173" y="422057"/>
                </a:lnTo>
                <a:lnTo>
                  <a:pt x="201702" y="452207"/>
                </a:lnTo>
                <a:lnTo>
                  <a:pt x="236474" y="479816"/>
                </a:lnTo>
                <a:lnTo>
                  <a:pt x="273342" y="504733"/>
                </a:lnTo>
                <a:lnTo>
                  <a:pt x="312156" y="526810"/>
                </a:lnTo>
                <a:lnTo>
                  <a:pt x="352769" y="545899"/>
                </a:lnTo>
                <a:lnTo>
                  <a:pt x="395030" y="561851"/>
                </a:lnTo>
                <a:lnTo>
                  <a:pt x="438792" y="574517"/>
                </a:lnTo>
                <a:lnTo>
                  <a:pt x="483906" y="583748"/>
                </a:lnTo>
                <a:lnTo>
                  <a:pt x="530223" y="589396"/>
                </a:lnTo>
                <a:lnTo>
                  <a:pt x="577596" y="591312"/>
                </a:lnTo>
                <a:lnTo>
                  <a:pt x="624968" y="589396"/>
                </a:lnTo>
                <a:lnTo>
                  <a:pt x="671285" y="583748"/>
                </a:lnTo>
                <a:lnTo>
                  <a:pt x="716399" y="574517"/>
                </a:lnTo>
                <a:lnTo>
                  <a:pt x="760161" y="561851"/>
                </a:lnTo>
                <a:lnTo>
                  <a:pt x="802422" y="545899"/>
                </a:lnTo>
                <a:lnTo>
                  <a:pt x="843035" y="526810"/>
                </a:lnTo>
                <a:lnTo>
                  <a:pt x="881849" y="504733"/>
                </a:lnTo>
                <a:lnTo>
                  <a:pt x="918717" y="479816"/>
                </a:lnTo>
                <a:lnTo>
                  <a:pt x="953489" y="452207"/>
                </a:lnTo>
                <a:lnTo>
                  <a:pt x="986018" y="422057"/>
                </a:lnTo>
                <a:lnTo>
                  <a:pt x="1016154" y="389513"/>
                </a:lnTo>
                <a:lnTo>
                  <a:pt x="1043749" y="354724"/>
                </a:lnTo>
                <a:lnTo>
                  <a:pt x="1068655" y="317839"/>
                </a:lnTo>
                <a:lnTo>
                  <a:pt x="1090721" y="279007"/>
                </a:lnTo>
                <a:lnTo>
                  <a:pt x="1109801" y="238376"/>
                </a:lnTo>
                <a:lnTo>
                  <a:pt x="1125745" y="196096"/>
                </a:lnTo>
                <a:lnTo>
                  <a:pt x="1138405" y="152314"/>
                </a:lnTo>
                <a:lnTo>
                  <a:pt x="1147632" y="107180"/>
                </a:lnTo>
                <a:lnTo>
                  <a:pt x="1153277" y="60842"/>
                </a:lnTo>
                <a:lnTo>
                  <a:pt x="1155192" y="13449"/>
                </a:lnTo>
                <a:lnTo>
                  <a:pt x="1153833" y="0"/>
                </a:lnTo>
                <a:close/>
              </a:path>
            </a:pathLst>
          </a:custGeom>
          <a:solidFill>
            <a:srgbClr val="C096F8"/>
          </a:solidFill>
        </p:spPr>
        <p:txBody>
          <a:bodyPr wrap="square" lIns="0" tIns="0" rIns="0" bIns="0" rtlCol="0"/>
          <a:lstStyle/>
          <a:p>
            <a:endParaRPr/>
          </a:p>
        </p:txBody>
      </p:sp>
      <p:sp>
        <p:nvSpPr>
          <p:cNvPr id="4" name="object 4"/>
          <p:cNvSpPr/>
          <p:nvPr/>
        </p:nvSpPr>
        <p:spPr>
          <a:xfrm>
            <a:off x="3961638" y="0"/>
            <a:ext cx="1737360" cy="959485"/>
          </a:xfrm>
          <a:custGeom>
            <a:avLst/>
            <a:gdLst/>
            <a:ahLst/>
            <a:cxnLst/>
            <a:rect l="l" t="t" r="r" b="b"/>
            <a:pathLst>
              <a:path w="1737360" h="959485">
                <a:moveTo>
                  <a:pt x="1737360" y="0"/>
                </a:moveTo>
                <a:lnTo>
                  <a:pt x="1613535" y="0"/>
                </a:lnTo>
                <a:lnTo>
                  <a:pt x="1613535" y="790130"/>
                </a:lnTo>
                <a:lnTo>
                  <a:pt x="247294" y="0"/>
                </a:lnTo>
                <a:lnTo>
                  <a:pt x="0" y="0"/>
                </a:lnTo>
                <a:lnTo>
                  <a:pt x="1644497" y="951077"/>
                </a:lnTo>
                <a:lnTo>
                  <a:pt x="1651774" y="954666"/>
                </a:lnTo>
                <a:lnTo>
                  <a:pt x="1659424" y="957260"/>
                </a:lnTo>
                <a:lnTo>
                  <a:pt x="1667348" y="958833"/>
                </a:lnTo>
                <a:lnTo>
                  <a:pt x="1675447" y="959358"/>
                </a:lnTo>
                <a:lnTo>
                  <a:pt x="1699544" y="954493"/>
                </a:lnTo>
                <a:lnTo>
                  <a:pt x="1719224" y="941228"/>
                </a:lnTo>
                <a:lnTo>
                  <a:pt x="1732493" y="921553"/>
                </a:lnTo>
                <a:lnTo>
                  <a:pt x="1737360" y="897458"/>
                </a:lnTo>
                <a:lnTo>
                  <a:pt x="1737360" y="0"/>
                </a:lnTo>
                <a:close/>
              </a:path>
            </a:pathLst>
          </a:custGeom>
          <a:solidFill>
            <a:srgbClr val="FF9313"/>
          </a:solidFill>
        </p:spPr>
        <p:txBody>
          <a:bodyPr wrap="square" lIns="0" tIns="0" rIns="0" bIns="0" rtlCol="0"/>
          <a:lstStyle/>
          <a:p>
            <a:endParaRPr/>
          </a:p>
        </p:txBody>
      </p:sp>
      <p:sp>
        <p:nvSpPr>
          <p:cNvPr id="5" name="object 5"/>
          <p:cNvSpPr/>
          <p:nvPr/>
        </p:nvSpPr>
        <p:spPr>
          <a:xfrm>
            <a:off x="0" y="2936748"/>
            <a:ext cx="160020" cy="553720"/>
          </a:xfrm>
          <a:custGeom>
            <a:avLst/>
            <a:gdLst/>
            <a:ahLst/>
            <a:cxnLst/>
            <a:rect l="l" t="t" r="r" b="b"/>
            <a:pathLst>
              <a:path w="160020" h="553720">
                <a:moveTo>
                  <a:pt x="0" y="0"/>
                </a:moveTo>
                <a:lnTo>
                  <a:pt x="0" y="553212"/>
                </a:lnTo>
                <a:lnTo>
                  <a:pt x="17919" y="543496"/>
                </a:lnTo>
                <a:lnTo>
                  <a:pt x="58215" y="511360"/>
                </a:lnTo>
                <a:lnTo>
                  <a:pt x="92866" y="473286"/>
                </a:lnTo>
                <a:lnTo>
                  <a:pt x="121121" y="430025"/>
                </a:lnTo>
                <a:lnTo>
                  <a:pt x="142232" y="382325"/>
                </a:lnTo>
                <a:lnTo>
                  <a:pt x="155448" y="330935"/>
                </a:lnTo>
                <a:lnTo>
                  <a:pt x="160020" y="276606"/>
                </a:lnTo>
                <a:lnTo>
                  <a:pt x="155448" y="222276"/>
                </a:lnTo>
                <a:lnTo>
                  <a:pt x="142232" y="170886"/>
                </a:lnTo>
                <a:lnTo>
                  <a:pt x="121121" y="123186"/>
                </a:lnTo>
                <a:lnTo>
                  <a:pt x="92866" y="79925"/>
                </a:lnTo>
                <a:lnTo>
                  <a:pt x="58215" y="41851"/>
                </a:lnTo>
                <a:lnTo>
                  <a:pt x="17919" y="9715"/>
                </a:lnTo>
                <a:lnTo>
                  <a:pt x="0" y="0"/>
                </a:lnTo>
                <a:close/>
              </a:path>
            </a:pathLst>
          </a:custGeom>
          <a:solidFill>
            <a:srgbClr val="2BC2B4"/>
          </a:solidFill>
        </p:spPr>
        <p:txBody>
          <a:bodyPr wrap="square" lIns="0" tIns="0" rIns="0" bIns="0" rtlCol="0"/>
          <a:lstStyle/>
          <a:p>
            <a:endParaRPr/>
          </a:p>
        </p:txBody>
      </p:sp>
      <p:sp>
        <p:nvSpPr>
          <p:cNvPr id="6" name="object 6"/>
          <p:cNvSpPr/>
          <p:nvPr/>
        </p:nvSpPr>
        <p:spPr>
          <a:xfrm>
            <a:off x="3" y="5835396"/>
            <a:ext cx="1548765" cy="1022985"/>
          </a:xfrm>
          <a:custGeom>
            <a:avLst/>
            <a:gdLst/>
            <a:ahLst/>
            <a:cxnLst/>
            <a:rect l="l" t="t" r="r" b="b"/>
            <a:pathLst>
              <a:path w="1548765" h="1022984">
                <a:moveTo>
                  <a:pt x="1486458" y="0"/>
                </a:moveTo>
                <a:lnTo>
                  <a:pt x="0" y="0"/>
                </a:lnTo>
                <a:lnTo>
                  <a:pt x="0" y="123850"/>
                </a:lnTo>
                <a:lnTo>
                  <a:pt x="1424533" y="123850"/>
                </a:lnTo>
                <a:lnTo>
                  <a:pt x="1424533" y="1022603"/>
                </a:lnTo>
                <a:lnTo>
                  <a:pt x="1548384" y="1022603"/>
                </a:lnTo>
                <a:lnTo>
                  <a:pt x="1548384" y="61925"/>
                </a:lnTo>
                <a:lnTo>
                  <a:pt x="1543517" y="37820"/>
                </a:lnTo>
                <a:lnTo>
                  <a:pt x="1530246" y="18137"/>
                </a:lnTo>
                <a:lnTo>
                  <a:pt x="1510563" y="4866"/>
                </a:lnTo>
                <a:lnTo>
                  <a:pt x="1486458" y="0"/>
                </a:lnTo>
                <a:close/>
              </a:path>
            </a:pathLst>
          </a:custGeom>
          <a:solidFill>
            <a:srgbClr val="FF9313"/>
          </a:solidFill>
        </p:spPr>
        <p:txBody>
          <a:bodyPr wrap="square" lIns="0" tIns="0" rIns="0" bIns="0" rtlCol="0"/>
          <a:lstStyle/>
          <a:p>
            <a:endParaRPr/>
          </a:p>
        </p:txBody>
      </p:sp>
      <p:sp>
        <p:nvSpPr>
          <p:cNvPr id="7" name="object 7"/>
          <p:cNvSpPr/>
          <p:nvPr/>
        </p:nvSpPr>
        <p:spPr>
          <a:xfrm>
            <a:off x="4363973" y="6259067"/>
            <a:ext cx="1565910" cy="599440"/>
          </a:xfrm>
          <a:custGeom>
            <a:avLst/>
            <a:gdLst/>
            <a:ahLst/>
            <a:cxnLst/>
            <a:rect l="l" t="t" r="r" b="b"/>
            <a:pathLst>
              <a:path w="1565910" h="599440">
                <a:moveTo>
                  <a:pt x="782954" y="0"/>
                </a:moveTo>
                <a:lnTo>
                  <a:pt x="733085" y="1470"/>
                </a:lnTo>
                <a:lnTo>
                  <a:pt x="684018" y="5826"/>
                </a:lnTo>
                <a:lnTo>
                  <a:pt x="635839" y="12982"/>
                </a:lnTo>
                <a:lnTo>
                  <a:pt x="588637" y="22851"/>
                </a:lnTo>
                <a:lnTo>
                  <a:pt x="542500" y="35349"/>
                </a:lnTo>
                <a:lnTo>
                  <a:pt x="497516" y="50391"/>
                </a:lnTo>
                <a:lnTo>
                  <a:pt x="453772" y="67890"/>
                </a:lnTo>
                <a:lnTo>
                  <a:pt x="411356" y="87762"/>
                </a:lnTo>
                <a:lnTo>
                  <a:pt x="370355" y="109922"/>
                </a:lnTo>
                <a:lnTo>
                  <a:pt x="330858" y="134283"/>
                </a:lnTo>
                <a:lnTo>
                  <a:pt x="292953" y="160761"/>
                </a:lnTo>
                <a:lnTo>
                  <a:pt x="256726" y="189269"/>
                </a:lnTo>
                <a:lnTo>
                  <a:pt x="222267" y="219724"/>
                </a:lnTo>
                <a:lnTo>
                  <a:pt x="189662" y="252038"/>
                </a:lnTo>
                <a:lnTo>
                  <a:pt x="159000" y="286128"/>
                </a:lnTo>
                <a:lnTo>
                  <a:pt x="130368" y="321907"/>
                </a:lnTo>
                <a:lnTo>
                  <a:pt x="103853" y="359291"/>
                </a:lnTo>
                <a:lnTo>
                  <a:pt x="79545" y="398193"/>
                </a:lnTo>
                <a:lnTo>
                  <a:pt x="57530" y="438528"/>
                </a:lnTo>
                <a:lnTo>
                  <a:pt x="37896" y="480212"/>
                </a:lnTo>
                <a:lnTo>
                  <a:pt x="0" y="598931"/>
                </a:lnTo>
                <a:lnTo>
                  <a:pt x="1565909" y="598931"/>
                </a:lnTo>
                <a:lnTo>
                  <a:pt x="1528013" y="480212"/>
                </a:lnTo>
                <a:lnTo>
                  <a:pt x="1508379" y="438528"/>
                </a:lnTo>
                <a:lnTo>
                  <a:pt x="1486364" y="398193"/>
                </a:lnTo>
                <a:lnTo>
                  <a:pt x="1462056" y="359291"/>
                </a:lnTo>
                <a:lnTo>
                  <a:pt x="1435541" y="321907"/>
                </a:lnTo>
                <a:lnTo>
                  <a:pt x="1406909" y="286128"/>
                </a:lnTo>
                <a:lnTo>
                  <a:pt x="1376247" y="252038"/>
                </a:lnTo>
                <a:lnTo>
                  <a:pt x="1343642" y="219724"/>
                </a:lnTo>
                <a:lnTo>
                  <a:pt x="1309183" y="189269"/>
                </a:lnTo>
                <a:lnTo>
                  <a:pt x="1272956" y="160761"/>
                </a:lnTo>
                <a:lnTo>
                  <a:pt x="1235051" y="134283"/>
                </a:lnTo>
                <a:lnTo>
                  <a:pt x="1195554" y="109922"/>
                </a:lnTo>
                <a:lnTo>
                  <a:pt x="1154553" y="87762"/>
                </a:lnTo>
                <a:lnTo>
                  <a:pt x="1112137" y="67890"/>
                </a:lnTo>
                <a:lnTo>
                  <a:pt x="1068393" y="50391"/>
                </a:lnTo>
                <a:lnTo>
                  <a:pt x="1023409" y="35349"/>
                </a:lnTo>
                <a:lnTo>
                  <a:pt x="977272" y="22851"/>
                </a:lnTo>
                <a:lnTo>
                  <a:pt x="930070" y="12982"/>
                </a:lnTo>
                <a:lnTo>
                  <a:pt x="881891" y="5826"/>
                </a:lnTo>
                <a:lnTo>
                  <a:pt x="832824" y="1470"/>
                </a:lnTo>
                <a:lnTo>
                  <a:pt x="782954" y="0"/>
                </a:lnTo>
                <a:close/>
              </a:path>
            </a:pathLst>
          </a:custGeom>
          <a:solidFill>
            <a:srgbClr val="4D90EE"/>
          </a:solidFill>
        </p:spPr>
        <p:txBody>
          <a:bodyPr wrap="square" lIns="0" tIns="0" rIns="0" bIns="0" rtlCol="0"/>
          <a:lstStyle/>
          <a:p>
            <a:endParaRPr/>
          </a:p>
        </p:txBody>
      </p:sp>
      <p:sp>
        <p:nvSpPr>
          <p:cNvPr id="8" name="object 8"/>
          <p:cNvSpPr txBox="1"/>
          <p:nvPr/>
        </p:nvSpPr>
        <p:spPr>
          <a:xfrm>
            <a:off x="1914935" y="3016250"/>
            <a:ext cx="3784063" cy="1027845"/>
          </a:xfrm>
          <a:prstGeom prst="rect">
            <a:avLst/>
          </a:prstGeom>
        </p:spPr>
        <p:txBody>
          <a:bodyPr vert="horz" wrap="square" lIns="0" tIns="12065" rIns="0" bIns="0" rtlCol="0">
            <a:spAutoFit/>
          </a:bodyPr>
          <a:lstStyle/>
          <a:p>
            <a:pPr marL="12700">
              <a:lnSpc>
                <a:spcPct val="100000"/>
              </a:lnSpc>
              <a:spcBef>
                <a:spcPts val="95"/>
              </a:spcBef>
            </a:pPr>
            <a:r>
              <a:rPr sz="6600" spc="-445" dirty="0">
                <a:solidFill>
                  <a:srgbClr val="FF0000"/>
                </a:solidFill>
                <a:latin typeface="Arial MT"/>
                <a:cs typeface="Arial MT"/>
              </a:rPr>
              <a:t>Thank</a:t>
            </a:r>
            <a:r>
              <a:rPr sz="6600" dirty="0">
                <a:solidFill>
                  <a:srgbClr val="FF0000"/>
                </a:solidFill>
                <a:latin typeface="Arial MT"/>
                <a:cs typeface="Arial MT"/>
              </a:rPr>
              <a:t> </a:t>
            </a:r>
            <a:r>
              <a:rPr sz="6600" spc="-350" dirty="0">
                <a:solidFill>
                  <a:srgbClr val="FF0000"/>
                </a:solidFill>
                <a:latin typeface="Arial MT"/>
                <a:cs typeface="Arial MT"/>
              </a:rPr>
              <a:t>you</a:t>
            </a:r>
            <a:endParaRPr sz="6600" dirty="0">
              <a:solidFill>
                <a:srgbClr val="FF0000"/>
              </a:solidFill>
              <a:latin typeface="Arial MT"/>
              <a:cs typeface="Arial MT"/>
            </a:endParaRPr>
          </a:p>
        </p:txBody>
      </p:sp>
      <p:sp>
        <p:nvSpPr>
          <p:cNvPr id="11" name="object 11"/>
          <p:cNvSpPr txBox="1">
            <a:spLocks noGrp="1"/>
          </p:cNvSpPr>
          <p:nvPr>
            <p:ph type="sldNum" sz="quarter" idx="7"/>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25" dirty="0">
                <a:solidFill>
                  <a:srgbClr val="767676"/>
                </a:solidFill>
                <a:latin typeface="Tahoma"/>
                <a:cs typeface="Tahoma"/>
              </a:rPr>
              <a:t>33</a:t>
            </a:fld>
            <a:endParaRPr spc="-25" dirty="0">
              <a:solidFill>
                <a:srgbClr val="767676"/>
              </a:solidFill>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p:nvPr/>
        </p:nvSpPr>
        <p:spPr>
          <a:xfrm>
            <a:off x="759473" y="268161"/>
            <a:ext cx="3288029" cy="5146040"/>
          </a:xfrm>
          <a:prstGeom prst="rect">
            <a:avLst/>
          </a:prstGeom>
        </p:spPr>
        <p:txBody>
          <a:bodyPr vert="horz" wrap="square" lIns="0" tIns="12700" rIns="0" bIns="0" rtlCol="0">
            <a:spAutoFit/>
          </a:bodyPr>
          <a:lstStyle/>
          <a:p>
            <a:pPr marL="12700" marR="5080" indent="1905" algn="ctr">
              <a:lnSpc>
                <a:spcPct val="100000"/>
              </a:lnSpc>
              <a:spcBef>
                <a:spcPts val="100"/>
              </a:spcBef>
            </a:pPr>
            <a:r>
              <a:rPr sz="4200" spc="-25" dirty="0">
                <a:solidFill>
                  <a:srgbClr val="006633"/>
                </a:solidFill>
                <a:latin typeface="Times New Roman"/>
                <a:cs typeface="Times New Roman"/>
              </a:rPr>
              <a:t>Include</a:t>
            </a:r>
            <a:r>
              <a:rPr sz="4200" spc="-204" dirty="0">
                <a:solidFill>
                  <a:srgbClr val="006633"/>
                </a:solidFill>
                <a:latin typeface="Times New Roman"/>
                <a:cs typeface="Times New Roman"/>
              </a:rPr>
              <a:t> </a:t>
            </a:r>
            <a:r>
              <a:rPr sz="4200" spc="-10" dirty="0">
                <a:solidFill>
                  <a:srgbClr val="006633"/>
                </a:solidFill>
                <a:latin typeface="Times New Roman"/>
                <a:cs typeface="Times New Roman"/>
              </a:rPr>
              <a:t>Local </a:t>
            </a:r>
            <a:r>
              <a:rPr sz="4200" dirty="0">
                <a:solidFill>
                  <a:srgbClr val="006633"/>
                </a:solidFill>
                <a:latin typeface="Times New Roman"/>
                <a:cs typeface="Times New Roman"/>
              </a:rPr>
              <a:t>and</a:t>
            </a:r>
            <a:r>
              <a:rPr sz="4200" spc="-125" dirty="0">
                <a:solidFill>
                  <a:srgbClr val="006633"/>
                </a:solidFill>
                <a:latin typeface="Times New Roman"/>
                <a:cs typeface="Times New Roman"/>
              </a:rPr>
              <a:t> </a:t>
            </a:r>
            <a:r>
              <a:rPr sz="4200" spc="-20" dirty="0">
                <a:solidFill>
                  <a:srgbClr val="006633"/>
                </a:solidFill>
                <a:latin typeface="Times New Roman"/>
                <a:cs typeface="Times New Roman"/>
              </a:rPr>
              <a:t>City </a:t>
            </a:r>
            <a:r>
              <a:rPr sz="4200" spc="-10" dirty="0">
                <a:solidFill>
                  <a:srgbClr val="006633"/>
                </a:solidFill>
                <a:latin typeface="Times New Roman"/>
                <a:cs typeface="Times New Roman"/>
              </a:rPr>
              <a:t>Emergency Response </a:t>
            </a:r>
            <a:r>
              <a:rPr sz="4200" spc="-60" dirty="0">
                <a:solidFill>
                  <a:srgbClr val="006633"/>
                </a:solidFill>
                <a:latin typeface="Times New Roman"/>
                <a:cs typeface="Times New Roman"/>
              </a:rPr>
              <a:t>Professionals</a:t>
            </a:r>
            <a:r>
              <a:rPr sz="4200" spc="-175" dirty="0">
                <a:solidFill>
                  <a:srgbClr val="006633"/>
                </a:solidFill>
                <a:latin typeface="Times New Roman"/>
                <a:cs typeface="Times New Roman"/>
              </a:rPr>
              <a:t> </a:t>
            </a:r>
            <a:r>
              <a:rPr sz="4200" spc="-65" dirty="0">
                <a:solidFill>
                  <a:srgbClr val="006633"/>
                </a:solidFill>
                <a:latin typeface="Times New Roman"/>
                <a:cs typeface="Times New Roman"/>
              </a:rPr>
              <a:t>in </a:t>
            </a:r>
            <a:r>
              <a:rPr sz="4200" spc="-10" dirty="0">
                <a:solidFill>
                  <a:srgbClr val="006633"/>
                </a:solidFill>
                <a:latin typeface="Times New Roman"/>
                <a:cs typeface="Times New Roman"/>
              </a:rPr>
              <a:t>response </a:t>
            </a:r>
            <a:r>
              <a:rPr sz="4200" spc="-70" dirty="0">
                <a:solidFill>
                  <a:srgbClr val="006633"/>
                </a:solidFill>
                <a:latin typeface="Times New Roman"/>
                <a:cs typeface="Times New Roman"/>
              </a:rPr>
              <a:t>planning</a:t>
            </a:r>
            <a:r>
              <a:rPr sz="4200" spc="-185" dirty="0">
                <a:solidFill>
                  <a:srgbClr val="006633"/>
                </a:solidFill>
                <a:latin typeface="Times New Roman"/>
                <a:cs typeface="Times New Roman"/>
              </a:rPr>
              <a:t> </a:t>
            </a:r>
            <a:r>
              <a:rPr sz="4200" spc="-25" dirty="0">
                <a:solidFill>
                  <a:srgbClr val="006633"/>
                </a:solidFill>
                <a:latin typeface="Times New Roman"/>
                <a:cs typeface="Times New Roman"/>
              </a:rPr>
              <a:t>and </a:t>
            </a:r>
            <a:r>
              <a:rPr sz="4200" spc="-10" dirty="0">
                <a:solidFill>
                  <a:srgbClr val="006633"/>
                </a:solidFill>
                <a:latin typeface="Times New Roman"/>
                <a:cs typeface="Times New Roman"/>
              </a:rPr>
              <a:t>drills</a:t>
            </a:r>
            <a:endParaRPr sz="4200" dirty="0">
              <a:latin typeface="Times New Roman"/>
              <a:cs typeface="Times New Roman"/>
            </a:endParaRPr>
          </a:p>
        </p:txBody>
      </p:sp>
      <p:pic>
        <p:nvPicPr>
          <p:cNvPr id="5" name="object 5"/>
          <p:cNvPicPr/>
          <p:nvPr/>
        </p:nvPicPr>
        <p:blipFill>
          <a:blip r:embed="rId3" cstate="print"/>
          <a:stretch>
            <a:fillRect/>
          </a:stretch>
        </p:blipFill>
        <p:spPr>
          <a:xfrm>
            <a:off x="4363211" y="156971"/>
            <a:ext cx="7653527" cy="5740145"/>
          </a:xfrm>
          <a:prstGeom prst="rect">
            <a:avLst/>
          </a:prstGeom>
        </p:spPr>
      </p:pic>
      <p:sp>
        <p:nvSpPr>
          <p:cNvPr id="6" name="object 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5</a:t>
            </a:fld>
            <a:endParaRPr spc="-25" dirty="0"/>
          </a:p>
        </p:txBody>
      </p:sp>
      <p:sp>
        <p:nvSpPr>
          <p:cNvPr id="3" name="object 3"/>
          <p:cNvSpPr txBox="1"/>
          <p:nvPr/>
        </p:nvSpPr>
        <p:spPr>
          <a:xfrm>
            <a:off x="145982" y="138246"/>
            <a:ext cx="11285220" cy="566822"/>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3600" b="1" dirty="0">
                <a:solidFill>
                  <a:srgbClr val="FF0000"/>
                </a:solidFill>
                <a:latin typeface="Arial"/>
                <a:cs typeface="Arial"/>
              </a:rPr>
              <a:t>Emergency</a:t>
            </a:r>
            <a:r>
              <a:rPr sz="3600" b="1" spc="-60" dirty="0">
                <a:solidFill>
                  <a:srgbClr val="FF0000"/>
                </a:solidFill>
                <a:latin typeface="Arial"/>
                <a:cs typeface="Arial"/>
              </a:rPr>
              <a:t> </a:t>
            </a:r>
            <a:r>
              <a:rPr sz="3600" b="1" dirty="0">
                <a:solidFill>
                  <a:srgbClr val="FF0000"/>
                </a:solidFill>
                <a:latin typeface="Arial"/>
                <a:cs typeface="Arial"/>
              </a:rPr>
              <a:t>response</a:t>
            </a:r>
            <a:r>
              <a:rPr sz="3600" b="1" spc="-60" dirty="0">
                <a:solidFill>
                  <a:srgbClr val="FF0000"/>
                </a:solidFill>
                <a:latin typeface="Arial"/>
                <a:cs typeface="Arial"/>
              </a:rPr>
              <a:t> </a:t>
            </a:r>
            <a:r>
              <a:rPr sz="3600" b="1" dirty="0">
                <a:solidFill>
                  <a:srgbClr val="FF0000"/>
                </a:solidFill>
                <a:latin typeface="Arial"/>
                <a:cs typeface="Arial"/>
              </a:rPr>
              <a:t>and</a:t>
            </a:r>
            <a:r>
              <a:rPr sz="3600" b="1" spc="-35" dirty="0">
                <a:solidFill>
                  <a:srgbClr val="FF0000"/>
                </a:solidFill>
                <a:latin typeface="Arial"/>
                <a:cs typeface="Arial"/>
              </a:rPr>
              <a:t> </a:t>
            </a:r>
            <a:r>
              <a:rPr sz="3600" b="1" dirty="0">
                <a:solidFill>
                  <a:srgbClr val="FF0000"/>
                </a:solidFill>
                <a:latin typeface="Arial"/>
                <a:cs typeface="Arial"/>
              </a:rPr>
              <a:t>contingency</a:t>
            </a:r>
            <a:r>
              <a:rPr sz="3600" b="1" spc="-30" dirty="0">
                <a:solidFill>
                  <a:srgbClr val="FF0000"/>
                </a:solidFill>
                <a:latin typeface="Arial"/>
                <a:cs typeface="Arial"/>
              </a:rPr>
              <a:t> </a:t>
            </a:r>
            <a:r>
              <a:rPr sz="3600" b="1" spc="-10" dirty="0">
                <a:solidFill>
                  <a:srgbClr val="FF0000"/>
                </a:solidFill>
                <a:latin typeface="Arial"/>
                <a:cs typeface="Arial"/>
              </a:rPr>
              <a:t>planning</a:t>
            </a:r>
            <a:endParaRPr sz="3600" dirty="0">
              <a:solidFill>
                <a:srgbClr val="FF0000"/>
              </a:solidFill>
              <a:latin typeface="Arial"/>
              <a:cs typeface="Arial"/>
            </a:endParaRPr>
          </a:p>
        </p:txBody>
      </p:sp>
      <p:sp>
        <p:nvSpPr>
          <p:cNvPr id="5" name="object 5"/>
          <p:cNvSpPr txBox="1"/>
          <p:nvPr/>
        </p:nvSpPr>
        <p:spPr>
          <a:xfrm>
            <a:off x="218946" y="885906"/>
            <a:ext cx="11551667" cy="1436291"/>
          </a:xfrm>
          <a:prstGeom prst="rect">
            <a:avLst/>
          </a:prstGeom>
          <a:noFill/>
        </p:spPr>
        <p:txBody>
          <a:bodyPr vert="horz" wrap="square" lIns="0" tIns="0" rIns="0" bIns="0" rtlCol="0">
            <a:spAutoFit/>
          </a:bodyPr>
          <a:lstStyle/>
          <a:p>
            <a:pPr algn="just">
              <a:lnSpc>
                <a:spcPts val="2830"/>
              </a:lnSpc>
            </a:pPr>
            <a:r>
              <a:rPr sz="3600" dirty="0">
                <a:solidFill>
                  <a:srgbClr val="0070C0"/>
                </a:solidFill>
                <a:latin typeface="Arial MT"/>
                <a:cs typeface="Arial MT"/>
              </a:rPr>
              <a:t>The</a:t>
            </a:r>
            <a:r>
              <a:rPr sz="3600" spc="-65" dirty="0">
                <a:solidFill>
                  <a:srgbClr val="0070C0"/>
                </a:solidFill>
                <a:latin typeface="Arial MT"/>
                <a:cs typeface="Arial MT"/>
              </a:rPr>
              <a:t> </a:t>
            </a:r>
            <a:r>
              <a:rPr sz="3600" dirty="0">
                <a:solidFill>
                  <a:srgbClr val="0070C0"/>
                </a:solidFill>
                <a:latin typeface="Arial MT"/>
                <a:cs typeface="Arial MT"/>
              </a:rPr>
              <a:t>organization</a:t>
            </a:r>
            <a:r>
              <a:rPr sz="3600" spc="-55" dirty="0">
                <a:solidFill>
                  <a:srgbClr val="0070C0"/>
                </a:solidFill>
                <a:latin typeface="Arial MT"/>
                <a:cs typeface="Arial MT"/>
              </a:rPr>
              <a:t> </a:t>
            </a:r>
            <a:r>
              <a:rPr sz="3600" dirty="0">
                <a:solidFill>
                  <a:srgbClr val="0070C0"/>
                </a:solidFill>
                <a:latin typeface="Arial MT"/>
                <a:cs typeface="Arial MT"/>
              </a:rPr>
              <a:t>shall</a:t>
            </a:r>
            <a:r>
              <a:rPr sz="3600" spc="-75" dirty="0">
                <a:solidFill>
                  <a:srgbClr val="0070C0"/>
                </a:solidFill>
                <a:latin typeface="Arial MT"/>
                <a:cs typeface="Arial MT"/>
              </a:rPr>
              <a:t> </a:t>
            </a:r>
            <a:r>
              <a:rPr sz="3600" dirty="0">
                <a:solidFill>
                  <a:srgbClr val="0070C0"/>
                </a:solidFill>
                <a:latin typeface="Arial MT"/>
                <a:cs typeface="Arial MT"/>
              </a:rPr>
              <a:t>establish,</a:t>
            </a:r>
            <a:r>
              <a:rPr sz="3600" spc="-60" dirty="0">
                <a:solidFill>
                  <a:srgbClr val="0070C0"/>
                </a:solidFill>
                <a:latin typeface="Arial MT"/>
                <a:cs typeface="Arial MT"/>
              </a:rPr>
              <a:t> </a:t>
            </a:r>
            <a:r>
              <a:rPr sz="3600" dirty="0">
                <a:solidFill>
                  <a:srgbClr val="0070C0"/>
                </a:solidFill>
                <a:latin typeface="Arial MT"/>
                <a:cs typeface="Arial MT"/>
              </a:rPr>
              <a:t>implement,</a:t>
            </a:r>
            <a:r>
              <a:rPr sz="3600" spc="-60" dirty="0">
                <a:solidFill>
                  <a:srgbClr val="0070C0"/>
                </a:solidFill>
                <a:latin typeface="Arial MT"/>
                <a:cs typeface="Arial MT"/>
              </a:rPr>
              <a:t> </a:t>
            </a:r>
            <a:r>
              <a:rPr sz="3600" dirty="0">
                <a:solidFill>
                  <a:srgbClr val="0070C0"/>
                </a:solidFill>
                <a:latin typeface="Arial MT"/>
                <a:cs typeface="Arial MT"/>
              </a:rPr>
              <a:t>practice,</a:t>
            </a:r>
            <a:r>
              <a:rPr sz="3600" spc="-70" dirty="0">
                <a:solidFill>
                  <a:srgbClr val="0070C0"/>
                </a:solidFill>
                <a:latin typeface="Arial MT"/>
                <a:cs typeface="Arial MT"/>
              </a:rPr>
              <a:t> </a:t>
            </a:r>
            <a:r>
              <a:rPr sz="3600" dirty="0">
                <a:solidFill>
                  <a:srgbClr val="0070C0"/>
                </a:solidFill>
                <a:latin typeface="Arial MT"/>
                <a:cs typeface="Arial MT"/>
              </a:rPr>
              <a:t>and</a:t>
            </a:r>
            <a:r>
              <a:rPr sz="3600" spc="-65" dirty="0">
                <a:solidFill>
                  <a:srgbClr val="0070C0"/>
                </a:solidFill>
                <a:latin typeface="Arial MT"/>
                <a:cs typeface="Arial MT"/>
              </a:rPr>
              <a:t> </a:t>
            </a:r>
            <a:r>
              <a:rPr sz="3600" spc="-10" dirty="0">
                <a:solidFill>
                  <a:srgbClr val="0070C0"/>
                </a:solidFill>
                <a:latin typeface="Arial MT"/>
                <a:cs typeface="Arial MT"/>
              </a:rPr>
              <a:t>maintain</a:t>
            </a:r>
            <a:r>
              <a:rPr lang="ar-IQ" sz="3600" spc="-10" dirty="0">
                <a:solidFill>
                  <a:srgbClr val="0070C0"/>
                </a:solidFill>
                <a:latin typeface="Arial MT"/>
                <a:cs typeface="Arial MT"/>
              </a:rPr>
              <a:t> </a:t>
            </a:r>
            <a:r>
              <a:rPr lang="en-US" sz="3600" spc="-10" dirty="0">
                <a:solidFill>
                  <a:srgbClr val="0070C0"/>
                </a:solidFill>
                <a:latin typeface="Arial MT"/>
                <a:cs typeface="Arial MT"/>
              </a:rPr>
              <a:t>emergency response and contingency plans and procedures.</a:t>
            </a:r>
          </a:p>
          <a:p>
            <a:pPr>
              <a:lnSpc>
                <a:spcPts val="2830"/>
              </a:lnSpc>
            </a:pPr>
            <a:endParaRPr sz="2800" dirty="0">
              <a:latin typeface="Arial MT"/>
              <a:cs typeface="Arial MT"/>
            </a:endParaRPr>
          </a:p>
        </p:txBody>
      </p:sp>
      <p:sp>
        <p:nvSpPr>
          <p:cNvPr id="7" name="object 7"/>
          <p:cNvSpPr txBox="1"/>
          <p:nvPr/>
        </p:nvSpPr>
        <p:spPr>
          <a:xfrm>
            <a:off x="381001" y="2556823"/>
            <a:ext cx="11389612" cy="3624069"/>
          </a:xfrm>
          <a:prstGeom prst="rect">
            <a:avLst/>
          </a:prstGeom>
        </p:spPr>
        <p:txBody>
          <a:bodyPr vert="horz" wrap="square" lIns="0" tIns="104140" rIns="0" bIns="0" rtlCol="0">
            <a:spAutoFit/>
          </a:bodyPr>
          <a:lstStyle/>
          <a:p>
            <a:pPr marL="354965" indent="-342265">
              <a:lnSpc>
                <a:spcPct val="100000"/>
              </a:lnSpc>
              <a:spcBef>
                <a:spcPts val="820"/>
              </a:spcBef>
              <a:buClr>
                <a:srgbClr val="CC9900"/>
              </a:buClr>
              <a:buSzPct val="65000"/>
              <a:buFont typeface="Wingdings"/>
              <a:buChar char=""/>
              <a:tabLst>
                <a:tab pos="354965" algn="l"/>
              </a:tabLst>
            </a:pPr>
            <a:r>
              <a:rPr sz="4400" dirty="0">
                <a:latin typeface="Arial MT"/>
                <a:cs typeface="Arial MT"/>
              </a:rPr>
              <a:t>Written</a:t>
            </a:r>
            <a:r>
              <a:rPr sz="4400" spc="-55" dirty="0">
                <a:latin typeface="Arial MT"/>
                <a:cs typeface="Arial MT"/>
              </a:rPr>
              <a:t> </a:t>
            </a:r>
            <a:r>
              <a:rPr sz="4400" dirty="0">
                <a:latin typeface="Arial MT"/>
                <a:cs typeface="Arial MT"/>
              </a:rPr>
              <a:t>incident</a:t>
            </a:r>
            <a:r>
              <a:rPr sz="4400" spc="-65" dirty="0">
                <a:latin typeface="Arial MT"/>
                <a:cs typeface="Arial MT"/>
              </a:rPr>
              <a:t> </a:t>
            </a:r>
            <a:r>
              <a:rPr sz="4400" dirty="0">
                <a:latin typeface="Arial MT"/>
                <a:cs typeface="Arial MT"/>
              </a:rPr>
              <a:t>response</a:t>
            </a:r>
            <a:r>
              <a:rPr sz="4400" spc="-65" dirty="0">
                <a:latin typeface="Arial MT"/>
                <a:cs typeface="Arial MT"/>
              </a:rPr>
              <a:t> </a:t>
            </a:r>
            <a:r>
              <a:rPr sz="4400" spc="-10" dirty="0">
                <a:latin typeface="Arial MT"/>
                <a:cs typeface="Arial MT"/>
              </a:rPr>
              <a:t>plans</a:t>
            </a:r>
            <a:endParaRPr sz="4400" dirty="0">
              <a:latin typeface="Arial MT"/>
              <a:cs typeface="Arial MT"/>
            </a:endParaRPr>
          </a:p>
          <a:p>
            <a:pPr marL="354965" indent="-342265">
              <a:lnSpc>
                <a:spcPct val="100000"/>
              </a:lnSpc>
              <a:spcBef>
                <a:spcPts val="720"/>
              </a:spcBef>
              <a:buClr>
                <a:srgbClr val="CC9900"/>
              </a:buClr>
              <a:buSzPct val="65000"/>
              <a:buFont typeface="Wingdings"/>
              <a:buChar char=""/>
              <a:tabLst>
                <a:tab pos="354965" algn="l"/>
              </a:tabLst>
            </a:pPr>
            <a:r>
              <a:rPr sz="4400" dirty="0">
                <a:latin typeface="Arial MT"/>
                <a:cs typeface="Arial MT"/>
              </a:rPr>
              <a:t>Train</a:t>
            </a:r>
            <a:r>
              <a:rPr sz="4400" spc="-25" dirty="0">
                <a:latin typeface="Arial MT"/>
                <a:cs typeface="Arial MT"/>
              </a:rPr>
              <a:t> </a:t>
            </a:r>
            <a:r>
              <a:rPr sz="4400" dirty="0">
                <a:latin typeface="Arial MT"/>
                <a:cs typeface="Arial MT"/>
              </a:rPr>
              <a:t>on</a:t>
            </a:r>
            <a:r>
              <a:rPr sz="4400" spc="-20" dirty="0">
                <a:latin typeface="Arial MT"/>
                <a:cs typeface="Arial MT"/>
              </a:rPr>
              <a:t> </a:t>
            </a:r>
            <a:r>
              <a:rPr sz="4400" dirty="0">
                <a:latin typeface="Arial MT"/>
                <a:cs typeface="Arial MT"/>
              </a:rPr>
              <a:t>written</a:t>
            </a:r>
            <a:r>
              <a:rPr sz="4400" spc="-30" dirty="0">
                <a:latin typeface="Arial MT"/>
                <a:cs typeface="Arial MT"/>
              </a:rPr>
              <a:t> </a:t>
            </a:r>
            <a:r>
              <a:rPr sz="4400" dirty="0">
                <a:latin typeface="Arial MT"/>
                <a:cs typeface="Arial MT"/>
              </a:rPr>
              <a:t>plans</a:t>
            </a:r>
            <a:r>
              <a:rPr sz="4400" spc="-25" dirty="0">
                <a:latin typeface="Arial MT"/>
                <a:cs typeface="Arial MT"/>
              </a:rPr>
              <a:t> </a:t>
            </a:r>
            <a:r>
              <a:rPr sz="4400" dirty="0">
                <a:latin typeface="Arial MT"/>
                <a:cs typeface="Arial MT"/>
              </a:rPr>
              <a:t>to</a:t>
            </a:r>
            <a:r>
              <a:rPr sz="4400" spc="-15" dirty="0">
                <a:latin typeface="Arial MT"/>
                <a:cs typeface="Arial MT"/>
              </a:rPr>
              <a:t> </a:t>
            </a:r>
            <a:r>
              <a:rPr sz="4400" dirty="0">
                <a:latin typeface="Arial MT"/>
                <a:cs typeface="Arial MT"/>
              </a:rPr>
              <a:t>verify</a:t>
            </a:r>
            <a:r>
              <a:rPr sz="4400" spc="-20" dirty="0">
                <a:latin typeface="Arial MT"/>
                <a:cs typeface="Arial MT"/>
              </a:rPr>
              <a:t> </a:t>
            </a:r>
            <a:r>
              <a:rPr sz="4400" spc="-10" dirty="0">
                <a:latin typeface="Arial MT"/>
                <a:cs typeface="Arial MT"/>
              </a:rPr>
              <a:t>competency</a:t>
            </a:r>
            <a:endParaRPr sz="4400" dirty="0">
              <a:latin typeface="Arial MT"/>
              <a:cs typeface="Arial MT"/>
            </a:endParaRPr>
          </a:p>
          <a:p>
            <a:pPr marL="354965" indent="-342265">
              <a:lnSpc>
                <a:spcPct val="100000"/>
              </a:lnSpc>
              <a:spcBef>
                <a:spcPts val="720"/>
              </a:spcBef>
              <a:buClr>
                <a:srgbClr val="CC9900"/>
              </a:buClr>
              <a:buSzPct val="65000"/>
              <a:buFont typeface="Wingdings"/>
              <a:buChar char=""/>
              <a:tabLst>
                <a:tab pos="354965" algn="l"/>
              </a:tabLst>
            </a:pPr>
            <a:r>
              <a:rPr sz="4400" dirty="0">
                <a:latin typeface="Arial MT"/>
                <a:cs typeface="Arial MT"/>
              </a:rPr>
              <a:t>Exercise</a:t>
            </a:r>
            <a:r>
              <a:rPr sz="4400" spc="-30" dirty="0">
                <a:latin typeface="Arial MT"/>
                <a:cs typeface="Arial MT"/>
              </a:rPr>
              <a:t> </a:t>
            </a:r>
            <a:r>
              <a:rPr sz="4400" dirty="0">
                <a:latin typeface="Arial MT"/>
                <a:cs typeface="Arial MT"/>
              </a:rPr>
              <a:t>to</a:t>
            </a:r>
            <a:r>
              <a:rPr sz="4400" spc="-20" dirty="0">
                <a:latin typeface="Arial MT"/>
                <a:cs typeface="Arial MT"/>
              </a:rPr>
              <a:t> </a:t>
            </a:r>
            <a:r>
              <a:rPr sz="4400" dirty="0">
                <a:latin typeface="Arial MT"/>
                <a:cs typeface="Arial MT"/>
              </a:rPr>
              <a:t>practice</a:t>
            </a:r>
            <a:r>
              <a:rPr sz="4400" spc="-25" dirty="0">
                <a:latin typeface="Arial MT"/>
                <a:cs typeface="Arial MT"/>
              </a:rPr>
              <a:t> </a:t>
            </a:r>
            <a:r>
              <a:rPr sz="4400" dirty="0">
                <a:latin typeface="Arial MT"/>
                <a:cs typeface="Arial MT"/>
              </a:rPr>
              <a:t>the</a:t>
            </a:r>
            <a:r>
              <a:rPr sz="4400" spc="-25" dirty="0">
                <a:latin typeface="Arial MT"/>
                <a:cs typeface="Arial MT"/>
              </a:rPr>
              <a:t> </a:t>
            </a:r>
            <a:r>
              <a:rPr sz="4400" spc="-10" dirty="0">
                <a:latin typeface="Arial MT"/>
                <a:cs typeface="Arial MT"/>
              </a:rPr>
              <a:t>plans</a:t>
            </a:r>
            <a:endParaRPr sz="4400" dirty="0">
              <a:latin typeface="Arial MT"/>
              <a:cs typeface="Arial MT"/>
            </a:endParaRPr>
          </a:p>
          <a:p>
            <a:pPr marL="681990" marR="5080" lvl="1" indent="-325755">
              <a:lnSpc>
                <a:spcPct val="100000"/>
              </a:lnSpc>
              <a:spcBef>
                <a:spcPts val="630"/>
              </a:spcBef>
              <a:buClr>
                <a:srgbClr val="3A812E"/>
              </a:buClr>
              <a:buSzPct val="59615"/>
              <a:buFont typeface="Wingdings"/>
              <a:buChar char=""/>
              <a:tabLst>
                <a:tab pos="681990" algn="l"/>
              </a:tabLst>
            </a:pPr>
            <a:r>
              <a:rPr sz="4000" dirty="0">
                <a:latin typeface="Arial MT"/>
                <a:cs typeface="Arial MT"/>
              </a:rPr>
              <a:t>Update</a:t>
            </a:r>
            <a:r>
              <a:rPr sz="4000" spc="-55" dirty="0">
                <a:latin typeface="Arial MT"/>
                <a:cs typeface="Arial MT"/>
              </a:rPr>
              <a:t> </a:t>
            </a:r>
            <a:r>
              <a:rPr sz="4000" dirty="0">
                <a:latin typeface="Arial MT"/>
                <a:cs typeface="Arial MT"/>
              </a:rPr>
              <a:t>with</a:t>
            </a:r>
            <a:r>
              <a:rPr sz="4000" spc="-65" dirty="0">
                <a:latin typeface="Arial MT"/>
                <a:cs typeface="Arial MT"/>
              </a:rPr>
              <a:t> </a:t>
            </a:r>
            <a:r>
              <a:rPr sz="4000" dirty="0">
                <a:latin typeface="Arial MT"/>
                <a:cs typeface="Arial MT"/>
              </a:rPr>
              <a:t>any</a:t>
            </a:r>
            <a:r>
              <a:rPr sz="4000" spc="-70" dirty="0">
                <a:latin typeface="Arial MT"/>
                <a:cs typeface="Arial MT"/>
              </a:rPr>
              <a:t> </a:t>
            </a:r>
            <a:r>
              <a:rPr sz="4000" dirty="0">
                <a:latin typeface="Arial MT"/>
                <a:cs typeface="Arial MT"/>
              </a:rPr>
              <a:t>changes</a:t>
            </a:r>
            <a:r>
              <a:rPr sz="4000" spc="-55" dirty="0">
                <a:latin typeface="Arial MT"/>
                <a:cs typeface="Arial MT"/>
              </a:rPr>
              <a:t> </a:t>
            </a:r>
            <a:r>
              <a:rPr sz="4000" dirty="0">
                <a:latin typeface="Arial MT"/>
                <a:cs typeface="Arial MT"/>
              </a:rPr>
              <a:t>(new</a:t>
            </a:r>
            <a:r>
              <a:rPr sz="4000" spc="-65" dirty="0">
                <a:latin typeface="Arial MT"/>
                <a:cs typeface="Arial MT"/>
              </a:rPr>
              <a:t> </a:t>
            </a:r>
            <a:r>
              <a:rPr sz="4000" dirty="0">
                <a:latin typeface="Arial MT"/>
                <a:cs typeface="Arial MT"/>
              </a:rPr>
              <a:t>information,</a:t>
            </a:r>
            <a:r>
              <a:rPr sz="4000" spc="-50" dirty="0">
                <a:latin typeface="Arial MT"/>
                <a:cs typeface="Arial MT"/>
              </a:rPr>
              <a:t> </a:t>
            </a:r>
            <a:r>
              <a:rPr sz="4000" dirty="0">
                <a:latin typeface="Arial MT"/>
                <a:cs typeface="Arial MT"/>
              </a:rPr>
              <a:t>new</a:t>
            </a:r>
            <a:r>
              <a:rPr sz="4000" spc="-65" dirty="0">
                <a:latin typeface="Arial MT"/>
                <a:cs typeface="Arial MT"/>
              </a:rPr>
              <a:t> </a:t>
            </a:r>
            <a:r>
              <a:rPr sz="4000" dirty="0">
                <a:latin typeface="Arial MT"/>
                <a:cs typeface="Arial MT"/>
              </a:rPr>
              <a:t>agents,</a:t>
            </a:r>
            <a:r>
              <a:rPr sz="4000" spc="-50" dirty="0">
                <a:latin typeface="Arial MT"/>
                <a:cs typeface="Arial MT"/>
              </a:rPr>
              <a:t> </a:t>
            </a:r>
            <a:r>
              <a:rPr sz="4000" spc="-10" dirty="0">
                <a:latin typeface="Arial MT"/>
                <a:cs typeface="Arial MT"/>
              </a:rPr>
              <a:t>procedures, </a:t>
            </a:r>
            <a:r>
              <a:rPr sz="4000" spc="-20" dirty="0" err="1">
                <a:latin typeface="Arial MT"/>
                <a:cs typeface="Arial MT"/>
              </a:rPr>
              <a:t>etc</a:t>
            </a:r>
            <a:r>
              <a:rPr sz="4000" spc="-20" dirty="0">
                <a:latin typeface="Arial MT"/>
                <a:cs typeface="Arial MT"/>
              </a:rPr>
              <a:t>)</a:t>
            </a:r>
            <a:r>
              <a:rPr lang="ar-IQ" sz="4000" spc="-20" dirty="0">
                <a:latin typeface="Arial MT"/>
                <a:cs typeface="Arial MT"/>
              </a:rPr>
              <a:t>.</a:t>
            </a:r>
            <a:endParaRPr sz="4000" dirty="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634" y="228981"/>
            <a:ext cx="10972800" cy="609600"/>
          </a:xfrm>
          <a:custGeom>
            <a:avLst/>
            <a:gdLst/>
            <a:ahLst/>
            <a:cxnLst/>
            <a:rect l="l" t="t" r="r" b="b"/>
            <a:pathLst>
              <a:path w="10972800" h="609600">
                <a:moveTo>
                  <a:pt x="0" y="609600"/>
                </a:moveTo>
                <a:lnTo>
                  <a:pt x="0" y="0"/>
                </a:lnTo>
                <a:lnTo>
                  <a:pt x="10972800" y="0"/>
                </a:lnTo>
              </a:path>
            </a:pathLst>
          </a:custGeom>
          <a:ln w="19050">
            <a:solidFill>
              <a:srgbClr val="CC9900"/>
            </a:solidFill>
          </a:ln>
        </p:spPr>
        <p:txBody>
          <a:bodyPr wrap="square" lIns="0" tIns="0" rIns="0" bIns="0" rtlCol="0"/>
          <a:lstStyle/>
          <a:p>
            <a:endParaRPr/>
          </a:p>
        </p:txBody>
      </p:sp>
      <p:sp>
        <p:nvSpPr>
          <p:cNvPr id="3" name="object 3"/>
          <p:cNvSpPr/>
          <p:nvPr/>
        </p:nvSpPr>
        <p:spPr>
          <a:xfrm>
            <a:off x="609980" y="6172580"/>
            <a:ext cx="10972800" cy="0"/>
          </a:xfrm>
          <a:custGeom>
            <a:avLst/>
            <a:gdLst/>
            <a:ahLst/>
            <a:cxnLst/>
            <a:rect l="l" t="t" r="r" b="b"/>
            <a:pathLst>
              <a:path w="10972800">
                <a:moveTo>
                  <a:pt x="0" y="0"/>
                </a:moveTo>
                <a:lnTo>
                  <a:pt x="10972800" y="0"/>
                </a:lnTo>
              </a:path>
            </a:pathLst>
          </a:custGeom>
          <a:ln w="19050">
            <a:solidFill>
              <a:srgbClr val="CC9900"/>
            </a:solidFill>
          </a:ln>
        </p:spPr>
        <p:txBody>
          <a:bodyPr wrap="square" lIns="0" tIns="0" rIns="0" bIns="0" rtlCol="0"/>
          <a:lstStyle/>
          <a:p>
            <a:endParaRPr/>
          </a:p>
        </p:txBody>
      </p:sp>
      <p:sp>
        <p:nvSpPr>
          <p:cNvPr id="4" name="object 4"/>
          <p:cNvSpPr txBox="1">
            <a:spLocks noGrp="1"/>
          </p:cNvSpPr>
          <p:nvPr>
            <p:ph type="title"/>
          </p:nvPr>
        </p:nvSpPr>
        <p:spPr>
          <a:xfrm>
            <a:off x="467476" y="144227"/>
            <a:ext cx="10999470" cy="968965"/>
          </a:xfrm>
          <a:prstGeom prst="rect">
            <a:avLst/>
          </a:prstGeom>
        </p:spPr>
        <p:txBody>
          <a:bodyPr vert="horz" wrap="square" lIns="0" tIns="136634" rIns="0" bIns="0" rtlCol="0">
            <a:spAutoFit/>
          </a:bodyPr>
          <a:lstStyle/>
          <a:p>
            <a:pPr marL="233045">
              <a:lnSpc>
                <a:spcPct val="100000"/>
              </a:lnSpc>
              <a:spcBef>
                <a:spcPts val="100"/>
              </a:spcBef>
            </a:pPr>
            <a:r>
              <a:rPr sz="5400" spc="-85" dirty="0"/>
              <a:t>Key</a:t>
            </a:r>
            <a:r>
              <a:rPr sz="5400" spc="-155" dirty="0"/>
              <a:t> </a:t>
            </a:r>
            <a:r>
              <a:rPr sz="5400" spc="-75" dirty="0"/>
              <a:t>Emergency</a:t>
            </a:r>
            <a:r>
              <a:rPr sz="5400" spc="-155" dirty="0"/>
              <a:t> </a:t>
            </a:r>
            <a:r>
              <a:rPr sz="5400" spc="-50" dirty="0"/>
              <a:t>Response</a:t>
            </a:r>
            <a:r>
              <a:rPr sz="5400" spc="-155" dirty="0"/>
              <a:t> </a:t>
            </a:r>
            <a:r>
              <a:rPr sz="5400" spc="-114" dirty="0"/>
              <a:t>Messages</a:t>
            </a:r>
          </a:p>
        </p:txBody>
      </p:sp>
      <p:sp>
        <p:nvSpPr>
          <p:cNvPr id="6" name="object 6"/>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6</a:t>
            </a:fld>
            <a:endParaRPr spc="-25" dirty="0"/>
          </a:p>
        </p:txBody>
      </p:sp>
      <p:sp>
        <p:nvSpPr>
          <p:cNvPr id="5" name="object 5"/>
          <p:cNvSpPr txBox="1"/>
          <p:nvPr/>
        </p:nvSpPr>
        <p:spPr>
          <a:xfrm>
            <a:off x="688340" y="1287273"/>
            <a:ext cx="10970260" cy="4855175"/>
          </a:xfrm>
          <a:prstGeom prst="rect">
            <a:avLst/>
          </a:prstGeom>
        </p:spPr>
        <p:txBody>
          <a:bodyPr vert="horz" wrap="square" lIns="0" tIns="12700" rIns="0" bIns="0" rtlCol="0">
            <a:spAutoFit/>
          </a:bodyPr>
          <a:lstStyle/>
          <a:p>
            <a:pPr marL="354965" indent="-342265">
              <a:lnSpc>
                <a:spcPct val="100000"/>
              </a:lnSpc>
              <a:spcBef>
                <a:spcPts val="100"/>
              </a:spcBef>
              <a:buClr>
                <a:srgbClr val="CC9900"/>
              </a:buClr>
              <a:buSzPct val="65000"/>
              <a:buFont typeface="Wingdings"/>
              <a:buChar char=""/>
              <a:tabLst>
                <a:tab pos="354965" algn="l"/>
              </a:tabLst>
            </a:pPr>
            <a:r>
              <a:rPr sz="4800" dirty="0">
                <a:solidFill>
                  <a:srgbClr val="FF0000"/>
                </a:solidFill>
                <a:latin typeface="Arial MT"/>
                <a:cs typeface="Arial MT"/>
              </a:rPr>
              <a:t>BE</a:t>
            </a:r>
            <a:r>
              <a:rPr sz="4800" spc="-5" dirty="0">
                <a:solidFill>
                  <a:srgbClr val="FF0000"/>
                </a:solidFill>
                <a:latin typeface="Arial MT"/>
                <a:cs typeface="Arial MT"/>
              </a:rPr>
              <a:t> </a:t>
            </a:r>
            <a:r>
              <a:rPr sz="4800" spc="-10" dirty="0">
                <a:solidFill>
                  <a:srgbClr val="FF0000"/>
                </a:solidFill>
                <a:latin typeface="Arial MT"/>
                <a:cs typeface="Arial MT"/>
              </a:rPr>
              <a:t>READY</a:t>
            </a:r>
            <a:endParaRPr sz="4800" dirty="0">
              <a:solidFill>
                <a:srgbClr val="FF0000"/>
              </a:solidFill>
              <a:latin typeface="Arial MT"/>
              <a:cs typeface="Arial MT"/>
            </a:endParaRPr>
          </a:p>
          <a:p>
            <a:pPr>
              <a:lnSpc>
                <a:spcPct val="100000"/>
              </a:lnSpc>
              <a:spcBef>
                <a:spcPts val="1590"/>
              </a:spcBef>
              <a:buClr>
                <a:srgbClr val="CC9900"/>
              </a:buClr>
              <a:buFont typeface="Wingdings"/>
              <a:buChar char=""/>
            </a:pPr>
            <a:endParaRPr sz="4800" dirty="0">
              <a:solidFill>
                <a:srgbClr val="FF0000"/>
              </a:solidFill>
              <a:latin typeface="Arial MT"/>
              <a:cs typeface="Arial MT"/>
            </a:endParaRPr>
          </a:p>
          <a:p>
            <a:pPr marL="355600" marR="5080" indent="-342900">
              <a:lnSpc>
                <a:spcPct val="100000"/>
              </a:lnSpc>
              <a:buClr>
                <a:srgbClr val="CC9900"/>
              </a:buClr>
              <a:buSzPct val="65000"/>
              <a:buFont typeface="Wingdings"/>
              <a:buChar char=""/>
              <a:tabLst>
                <a:tab pos="355600" algn="l"/>
              </a:tabLst>
            </a:pPr>
            <a:r>
              <a:rPr sz="4800" dirty="0">
                <a:solidFill>
                  <a:srgbClr val="FF0000"/>
                </a:solidFill>
                <a:latin typeface="Arial MT"/>
                <a:cs typeface="Arial MT"/>
              </a:rPr>
              <a:t>The</a:t>
            </a:r>
            <a:r>
              <a:rPr sz="4800" spc="-20" dirty="0">
                <a:solidFill>
                  <a:srgbClr val="FF0000"/>
                </a:solidFill>
                <a:latin typeface="Arial MT"/>
                <a:cs typeface="Arial MT"/>
              </a:rPr>
              <a:t> </a:t>
            </a:r>
            <a:r>
              <a:rPr sz="4800" dirty="0">
                <a:solidFill>
                  <a:srgbClr val="FF0000"/>
                </a:solidFill>
                <a:latin typeface="Arial MT"/>
                <a:cs typeface="Arial MT"/>
              </a:rPr>
              <a:t>response</a:t>
            </a:r>
            <a:r>
              <a:rPr sz="4800" spc="-30" dirty="0">
                <a:solidFill>
                  <a:srgbClr val="FF0000"/>
                </a:solidFill>
                <a:latin typeface="Arial MT"/>
                <a:cs typeface="Arial MT"/>
              </a:rPr>
              <a:t> </a:t>
            </a:r>
            <a:r>
              <a:rPr sz="4800" dirty="0">
                <a:solidFill>
                  <a:srgbClr val="FF0000"/>
                </a:solidFill>
                <a:latin typeface="Arial MT"/>
                <a:cs typeface="Arial MT"/>
              </a:rPr>
              <a:t>for</a:t>
            </a:r>
            <a:r>
              <a:rPr sz="4800" spc="-30" dirty="0">
                <a:solidFill>
                  <a:srgbClr val="FF0000"/>
                </a:solidFill>
                <a:latin typeface="Arial MT"/>
                <a:cs typeface="Arial MT"/>
              </a:rPr>
              <a:t> </a:t>
            </a:r>
            <a:r>
              <a:rPr sz="4800" dirty="0">
                <a:solidFill>
                  <a:srgbClr val="FF0000"/>
                </a:solidFill>
                <a:latin typeface="Arial MT"/>
                <a:cs typeface="Arial MT"/>
              </a:rPr>
              <a:t>the</a:t>
            </a:r>
            <a:r>
              <a:rPr sz="4800" spc="-30" dirty="0">
                <a:solidFill>
                  <a:srgbClr val="FF0000"/>
                </a:solidFill>
                <a:latin typeface="Arial MT"/>
                <a:cs typeface="Arial MT"/>
              </a:rPr>
              <a:t> </a:t>
            </a:r>
            <a:r>
              <a:rPr sz="4800" dirty="0">
                <a:solidFill>
                  <a:srgbClr val="FF0000"/>
                </a:solidFill>
                <a:latin typeface="Arial MT"/>
                <a:cs typeface="Arial MT"/>
              </a:rPr>
              <a:t>emergency</a:t>
            </a:r>
            <a:r>
              <a:rPr sz="4800" spc="-40" dirty="0">
                <a:solidFill>
                  <a:srgbClr val="FF0000"/>
                </a:solidFill>
                <a:latin typeface="Arial MT"/>
                <a:cs typeface="Arial MT"/>
              </a:rPr>
              <a:t> </a:t>
            </a:r>
            <a:r>
              <a:rPr sz="4800" dirty="0">
                <a:solidFill>
                  <a:srgbClr val="FF0000"/>
                </a:solidFill>
                <a:latin typeface="Arial MT"/>
                <a:cs typeface="Arial MT"/>
              </a:rPr>
              <a:t>begins</a:t>
            </a:r>
            <a:r>
              <a:rPr sz="4800" spc="-35" dirty="0">
                <a:solidFill>
                  <a:srgbClr val="FF0000"/>
                </a:solidFill>
                <a:latin typeface="Arial MT"/>
                <a:cs typeface="Arial MT"/>
              </a:rPr>
              <a:t> </a:t>
            </a:r>
            <a:r>
              <a:rPr sz="4800" dirty="0">
                <a:solidFill>
                  <a:srgbClr val="FF0000"/>
                </a:solidFill>
                <a:latin typeface="Arial MT"/>
                <a:cs typeface="Arial MT"/>
              </a:rPr>
              <a:t>before</a:t>
            </a:r>
            <a:r>
              <a:rPr sz="4800" spc="-30" dirty="0">
                <a:solidFill>
                  <a:srgbClr val="FF0000"/>
                </a:solidFill>
                <a:latin typeface="Arial MT"/>
                <a:cs typeface="Arial MT"/>
              </a:rPr>
              <a:t> </a:t>
            </a:r>
            <a:r>
              <a:rPr sz="4800" spc="-25" dirty="0">
                <a:solidFill>
                  <a:srgbClr val="FF0000"/>
                </a:solidFill>
                <a:latin typeface="Arial MT"/>
                <a:cs typeface="Arial MT"/>
              </a:rPr>
              <a:t>the </a:t>
            </a:r>
            <a:r>
              <a:rPr sz="4800" dirty="0">
                <a:solidFill>
                  <a:srgbClr val="FF0000"/>
                </a:solidFill>
                <a:latin typeface="Arial MT"/>
                <a:cs typeface="Arial MT"/>
              </a:rPr>
              <a:t>emergency</a:t>
            </a:r>
            <a:r>
              <a:rPr sz="4800" spc="-45" dirty="0">
                <a:solidFill>
                  <a:srgbClr val="FF0000"/>
                </a:solidFill>
                <a:latin typeface="Arial MT"/>
                <a:cs typeface="Arial MT"/>
              </a:rPr>
              <a:t> </a:t>
            </a:r>
            <a:r>
              <a:rPr sz="4800" spc="-10" dirty="0">
                <a:solidFill>
                  <a:srgbClr val="FF0000"/>
                </a:solidFill>
                <a:latin typeface="Arial MT"/>
                <a:cs typeface="Arial MT"/>
              </a:rPr>
              <a:t>occurs</a:t>
            </a:r>
            <a:endParaRPr sz="4800" dirty="0">
              <a:solidFill>
                <a:srgbClr val="FF0000"/>
              </a:solidFill>
              <a:latin typeface="Arial MT"/>
              <a:cs typeface="Arial MT"/>
            </a:endParaRPr>
          </a:p>
          <a:p>
            <a:pPr>
              <a:lnSpc>
                <a:spcPct val="100000"/>
              </a:lnSpc>
              <a:spcBef>
                <a:spcPts val="1590"/>
              </a:spcBef>
              <a:buClr>
                <a:srgbClr val="CC9900"/>
              </a:buClr>
              <a:buFont typeface="Wingdings"/>
              <a:buChar char=""/>
            </a:pPr>
            <a:endParaRPr sz="4800" dirty="0">
              <a:solidFill>
                <a:srgbClr val="FF0000"/>
              </a:solidFill>
              <a:latin typeface="Arial MT"/>
              <a:cs typeface="Arial MT"/>
            </a:endParaRPr>
          </a:p>
          <a:p>
            <a:pPr marL="354965" indent="-342265">
              <a:lnSpc>
                <a:spcPct val="100000"/>
              </a:lnSpc>
              <a:buClr>
                <a:srgbClr val="CC9900"/>
              </a:buClr>
              <a:buSzPct val="65000"/>
              <a:buFont typeface="Wingdings"/>
              <a:buChar char=""/>
              <a:tabLst>
                <a:tab pos="354965" algn="l"/>
                <a:tab pos="5222875" algn="l"/>
              </a:tabLst>
            </a:pPr>
            <a:r>
              <a:rPr sz="4800" dirty="0">
                <a:solidFill>
                  <a:srgbClr val="FF0000"/>
                </a:solidFill>
                <a:latin typeface="Arial MT"/>
                <a:cs typeface="Arial MT"/>
              </a:rPr>
              <a:t>“Start</a:t>
            </a:r>
            <a:r>
              <a:rPr sz="4800" spc="-10" dirty="0">
                <a:solidFill>
                  <a:srgbClr val="FF0000"/>
                </a:solidFill>
                <a:latin typeface="Arial MT"/>
                <a:cs typeface="Arial MT"/>
              </a:rPr>
              <a:t> </a:t>
            </a:r>
            <a:r>
              <a:rPr sz="4800" dirty="0">
                <a:solidFill>
                  <a:srgbClr val="FF0000"/>
                </a:solidFill>
                <a:latin typeface="Arial MT"/>
                <a:cs typeface="Arial MT"/>
              </a:rPr>
              <a:t>with</a:t>
            </a:r>
            <a:r>
              <a:rPr sz="4800" spc="-25" dirty="0">
                <a:solidFill>
                  <a:srgbClr val="FF0000"/>
                </a:solidFill>
                <a:latin typeface="Arial MT"/>
                <a:cs typeface="Arial MT"/>
              </a:rPr>
              <a:t> </a:t>
            </a:r>
            <a:r>
              <a:rPr sz="4800" dirty="0">
                <a:solidFill>
                  <a:srgbClr val="FF0000"/>
                </a:solidFill>
                <a:latin typeface="Arial MT"/>
                <a:cs typeface="Arial MT"/>
              </a:rPr>
              <a:t>the</a:t>
            </a:r>
            <a:r>
              <a:rPr sz="4800" spc="-20" dirty="0">
                <a:solidFill>
                  <a:srgbClr val="FF0000"/>
                </a:solidFill>
                <a:latin typeface="Arial MT"/>
                <a:cs typeface="Arial MT"/>
              </a:rPr>
              <a:t> </a:t>
            </a:r>
            <a:r>
              <a:rPr sz="4800" dirty="0">
                <a:solidFill>
                  <a:srgbClr val="FF0000"/>
                </a:solidFill>
                <a:latin typeface="Arial MT"/>
                <a:cs typeface="Arial MT"/>
              </a:rPr>
              <a:t>end</a:t>
            </a:r>
            <a:r>
              <a:rPr sz="4800" spc="-30" dirty="0">
                <a:solidFill>
                  <a:srgbClr val="FF0000"/>
                </a:solidFill>
                <a:latin typeface="Arial MT"/>
                <a:cs typeface="Arial MT"/>
              </a:rPr>
              <a:t> </a:t>
            </a:r>
            <a:r>
              <a:rPr sz="4800" dirty="0">
                <a:solidFill>
                  <a:srgbClr val="FF0000"/>
                </a:solidFill>
                <a:latin typeface="Arial MT"/>
                <a:cs typeface="Arial MT"/>
              </a:rPr>
              <a:t>in</a:t>
            </a:r>
            <a:r>
              <a:rPr sz="4800" spc="-20" dirty="0">
                <a:solidFill>
                  <a:srgbClr val="FF0000"/>
                </a:solidFill>
                <a:latin typeface="Arial MT"/>
                <a:cs typeface="Arial MT"/>
              </a:rPr>
              <a:t> </a:t>
            </a:r>
            <a:r>
              <a:rPr sz="4800" spc="-10" dirty="0">
                <a:solidFill>
                  <a:srgbClr val="FF0000"/>
                </a:solidFill>
                <a:latin typeface="Arial MT"/>
                <a:cs typeface="Arial MT"/>
              </a:rPr>
              <a:t>mind.”</a:t>
            </a:r>
            <a:endParaRPr sz="4800" dirty="0">
              <a:solidFill>
                <a:srgbClr val="FF0000"/>
              </a:solidFill>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7</a:t>
            </a:fld>
            <a:endParaRPr spc="-25" dirty="0"/>
          </a:p>
        </p:txBody>
      </p:sp>
      <p:sp>
        <p:nvSpPr>
          <p:cNvPr id="3" name="object 3"/>
          <p:cNvSpPr txBox="1"/>
          <p:nvPr/>
        </p:nvSpPr>
        <p:spPr>
          <a:xfrm>
            <a:off x="457199" y="221069"/>
            <a:ext cx="10819383" cy="566822"/>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3600" b="1" dirty="0">
                <a:solidFill>
                  <a:srgbClr val="FF0000"/>
                </a:solidFill>
                <a:latin typeface="Arial"/>
                <a:cs typeface="Arial"/>
              </a:rPr>
              <a:t>Emergency</a:t>
            </a:r>
            <a:r>
              <a:rPr sz="3600" b="1" spc="-60" dirty="0">
                <a:solidFill>
                  <a:srgbClr val="FF0000"/>
                </a:solidFill>
                <a:latin typeface="Arial"/>
                <a:cs typeface="Arial"/>
              </a:rPr>
              <a:t> </a:t>
            </a:r>
            <a:r>
              <a:rPr sz="3600" b="1" dirty="0">
                <a:solidFill>
                  <a:srgbClr val="FF0000"/>
                </a:solidFill>
                <a:latin typeface="Arial"/>
                <a:cs typeface="Arial"/>
              </a:rPr>
              <a:t>response</a:t>
            </a:r>
            <a:r>
              <a:rPr sz="3600" b="1" spc="-60" dirty="0">
                <a:solidFill>
                  <a:srgbClr val="FF0000"/>
                </a:solidFill>
                <a:latin typeface="Arial"/>
                <a:cs typeface="Arial"/>
              </a:rPr>
              <a:t> </a:t>
            </a:r>
            <a:r>
              <a:rPr sz="3600" b="1" dirty="0">
                <a:solidFill>
                  <a:srgbClr val="FF0000"/>
                </a:solidFill>
                <a:latin typeface="Arial"/>
                <a:cs typeface="Arial"/>
              </a:rPr>
              <a:t>and</a:t>
            </a:r>
            <a:r>
              <a:rPr sz="3600" b="1" spc="-35" dirty="0">
                <a:solidFill>
                  <a:srgbClr val="FF0000"/>
                </a:solidFill>
                <a:latin typeface="Arial"/>
                <a:cs typeface="Arial"/>
              </a:rPr>
              <a:t> </a:t>
            </a:r>
            <a:r>
              <a:rPr sz="3600" b="1" dirty="0">
                <a:solidFill>
                  <a:srgbClr val="FF0000"/>
                </a:solidFill>
                <a:latin typeface="Arial"/>
                <a:cs typeface="Arial"/>
              </a:rPr>
              <a:t>contingency</a:t>
            </a:r>
            <a:r>
              <a:rPr sz="3600" b="1" spc="-30" dirty="0">
                <a:solidFill>
                  <a:srgbClr val="FF0000"/>
                </a:solidFill>
                <a:latin typeface="Arial"/>
                <a:cs typeface="Arial"/>
              </a:rPr>
              <a:t> </a:t>
            </a:r>
            <a:r>
              <a:rPr sz="3600" b="1" spc="-10" dirty="0">
                <a:solidFill>
                  <a:srgbClr val="FF0000"/>
                </a:solidFill>
                <a:latin typeface="Arial"/>
                <a:cs typeface="Arial"/>
              </a:rPr>
              <a:t>planning</a:t>
            </a:r>
            <a:endParaRPr sz="3600" dirty="0">
              <a:solidFill>
                <a:srgbClr val="FF0000"/>
              </a:solidFill>
              <a:latin typeface="Arial"/>
              <a:cs typeface="Arial"/>
            </a:endParaRPr>
          </a:p>
        </p:txBody>
      </p:sp>
      <p:sp>
        <p:nvSpPr>
          <p:cNvPr id="4" name="object 4"/>
          <p:cNvSpPr txBox="1"/>
          <p:nvPr/>
        </p:nvSpPr>
        <p:spPr>
          <a:xfrm>
            <a:off x="659383" y="2099711"/>
            <a:ext cx="202565" cy="263525"/>
          </a:xfrm>
          <a:prstGeom prst="rect">
            <a:avLst/>
          </a:prstGeom>
        </p:spPr>
        <p:txBody>
          <a:bodyPr vert="horz" wrap="square" lIns="0" tIns="13970" rIns="0" bIns="0" rtlCol="0">
            <a:spAutoFit/>
          </a:bodyPr>
          <a:lstStyle/>
          <a:p>
            <a:pPr marL="12700">
              <a:lnSpc>
                <a:spcPct val="100000"/>
              </a:lnSpc>
              <a:spcBef>
                <a:spcPts val="110"/>
              </a:spcBef>
            </a:pPr>
            <a:r>
              <a:rPr sz="1550" spc="-50" dirty="0">
                <a:solidFill>
                  <a:srgbClr val="3A812E"/>
                </a:solidFill>
                <a:latin typeface="Wingdings"/>
                <a:cs typeface="Wingdings"/>
              </a:rPr>
              <a:t></a:t>
            </a:r>
            <a:endParaRPr sz="1550">
              <a:latin typeface="Wingdings"/>
              <a:cs typeface="Wingdings"/>
            </a:endParaRPr>
          </a:p>
        </p:txBody>
      </p:sp>
      <p:sp>
        <p:nvSpPr>
          <p:cNvPr id="5" name="object 5"/>
          <p:cNvSpPr txBox="1"/>
          <p:nvPr/>
        </p:nvSpPr>
        <p:spPr>
          <a:xfrm>
            <a:off x="760665" y="1379738"/>
            <a:ext cx="10965942" cy="2158091"/>
          </a:xfrm>
          <a:prstGeom prst="rect">
            <a:avLst/>
          </a:prstGeom>
          <a:noFill/>
        </p:spPr>
        <p:txBody>
          <a:bodyPr vert="horz" wrap="square" lIns="0" tIns="0" rIns="0" bIns="0" rtlCol="0">
            <a:spAutoFit/>
          </a:bodyPr>
          <a:lstStyle/>
          <a:p>
            <a:pPr algn="just">
              <a:lnSpc>
                <a:spcPts val="2830"/>
              </a:lnSpc>
            </a:pPr>
            <a:r>
              <a:rPr sz="3600" dirty="0">
                <a:solidFill>
                  <a:srgbClr val="0070C0"/>
                </a:solidFill>
                <a:latin typeface="Arial MT"/>
                <a:cs typeface="Arial MT"/>
              </a:rPr>
              <a:t>The</a:t>
            </a:r>
            <a:r>
              <a:rPr sz="3600" spc="-55" dirty="0">
                <a:solidFill>
                  <a:srgbClr val="0070C0"/>
                </a:solidFill>
                <a:latin typeface="Arial MT"/>
                <a:cs typeface="Arial MT"/>
              </a:rPr>
              <a:t> </a:t>
            </a:r>
            <a:r>
              <a:rPr sz="3600" dirty="0">
                <a:solidFill>
                  <a:srgbClr val="0070C0"/>
                </a:solidFill>
                <a:latin typeface="Arial MT"/>
                <a:cs typeface="Arial MT"/>
              </a:rPr>
              <a:t>planning</a:t>
            </a:r>
            <a:r>
              <a:rPr sz="3600" spc="-50" dirty="0">
                <a:solidFill>
                  <a:srgbClr val="0070C0"/>
                </a:solidFill>
                <a:latin typeface="Arial MT"/>
                <a:cs typeface="Arial MT"/>
              </a:rPr>
              <a:t> </a:t>
            </a:r>
            <a:r>
              <a:rPr sz="3600" dirty="0">
                <a:solidFill>
                  <a:srgbClr val="0070C0"/>
                </a:solidFill>
                <a:latin typeface="Arial MT"/>
                <a:cs typeface="Arial MT"/>
              </a:rPr>
              <a:t>shall</a:t>
            </a:r>
            <a:r>
              <a:rPr sz="3600" spc="-60" dirty="0">
                <a:solidFill>
                  <a:srgbClr val="0070C0"/>
                </a:solidFill>
                <a:latin typeface="Arial MT"/>
                <a:cs typeface="Arial MT"/>
              </a:rPr>
              <a:t> </a:t>
            </a:r>
            <a:r>
              <a:rPr sz="3600" dirty="0">
                <a:solidFill>
                  <a:srgbClr val="0070C0"/>
                </a:solidFill>
                <a:latin typeface="Arial MT"/>
                <a:cs typeface="Arial MT"/>
              </a:rPr>
              <a:t>cover</a:t>
            </a:r>
            <a:r>
              <a:rPr sz="3600" spc="-65" dirty="0">
                <a:solidFill>
                  <a:srgbClr val="0070C0"/>
                </a:solidFill>
                <a:latin typeface="Arial MT"/>
                <a:cs typeface="Arial MT"/>
              </a:rPr>
              <a:t> </a:t>
            </a:r>
            <a:r>
              <a:rPr sz="3600" dirty="0">
                <a:solidFill>
                  <a:srgbClr val="0070C0"/>
                </a:solidFill>
                <a:latin typeface="Arial MT"/>
                <a:cs typeface="Arial MT"/>
              </a:rPr>
              <a:t>all</a:t>
            </a:r>
            <a:r>
              <a:rPr sz="3600" spc="-70" dirty="0">
                <a:solidFill>
                  <a:srgbClr val="0070C0"/>
                </a:solidFill>
                <a:latin typeface="Arial MT"/>
                <a:cs typeface="Arial MT"/>
              </a:rPr>
              <a:t> </a:t>
            </a:r>
            <a:r>
              <a:rPr sz="3600" dirty="0">
                <a:solidFill>
                  <a:srgbClr val="0070C0"/>
                </a:solidFill>
                <a:latin typeface="Arial MT"/>
                <a:cs typeface="Arial MT"/>
              </a:rPr>
              <a:t>aspects</a:t>
            </a:r>
            <a:r>
              <a:rPr sz="3600" spc="-50" dirty="0">
                <a:solidFill>
                  <a:srgbClr val="0070C0"/>
                </a:solidFill>
                <a:latin typeface="Arial MT"/>
                <a:cs typeface="Arial MT"/>
              </a:rPr>
              <a:t> </a:t>
            </a:r>
            <a:r>
              <a:rPr sz="3600" dirty="0">
                <a:solidFill>
                  <a:srgbClr val="0070C0"/>
                </a:solidFill>
                <a:latin typeface="Arial MT"/>
                <a:cs typeface="Arial MT"/>
              </a:rPr>
              <a:t>of</a:t>
            </a:r>
            <a:r>
              <a:rPr sz="3600" spc="-65" dirty="0">
                <a:solidFill>
                  <a:srgbClr val="0070C0"/>
                </a:solidFill>
                <a:latin typeface="Arial MT"/>
                <a:cs typeface="Arial MT"/>
              </a:rPr>
              <a:t> </a:t>
            </a:r>
            <a:r>
              <a:rPr sz="3600" dirty="0">
                <a:solidFill>
                  <a:srgbClr val="0070C0"/>
                </a:solidFill>
                <a:latin typeface="Arial MT"/>
                <a:cs typeface="Arial MT"/>
              </a:rPr>
              <a:t>the</a:t>
            </a:r>
            <a:r>
              <a:rPr sz="3600" spc="-50" dirty="0">
                <a:solidFill>
                  <a:srgbClr val="0070C0"/>
                </a:solidFill>
                <a:latin typeface="Arial MT"/>
                <a:cs typeface="Arial MT"/>
              </a:rPr>
              <a:t> </a:t>
            </a:r>
            <a:r>
              <a:rPr sz="3600" dirty="0">
                <a:solidFill>
                  <a:srgbClr val="0070C0"/>
                </a:solidFill>
                <a:latin typeface="Arial MT"/>
                <a:cs typeface="Arial MT"/>
              </a:rPr>
              <a:t>organization’s</a:t>
            </a:r>
            <a:r>
              <a:rPr sz="3600" spc="-45" dirty="0">
                <a:solidFill>
                  <a:srgbClr val="0070C0"/>
                </a:solidFill>
                <a:latin typeface="Arial MT"/>
                <a:cs typeface="Arial MT"/>
              </a:rPr>
              <a:t> </a:t>
            </a:r>
            <a:r>
              <a:rPr sz="3600" dirty="0">
                <a:solidFill>
                  <a:srgbClr val="0070C0"/>
                </a:solidFill>
                <a:latin typeface="Arial MT"/>
                <a:cs typeface="Arial MT"/>
              </a:rPr>
              <a:t>biorisks,</a:t>
            </a:r>
            <a:r>
              <a:rPr sz="3600" spc="-65" dirty="0">
                <a:solidFill>
                  <a:srgbClr val="0070C0"/>
                </a:solidFill>
                <a:latin typeface="Arial MT"/>
                <a:cs typeface="Arial MT"/>
              </a:rPr>
              <a:t> </a:t>
            </a:r>
            <a:r>
              <a:rPr sz="3600" spc="-25" dirty="0" err="1">
                <a:solidFill>
                  <a:srgbClr val="0070C0"/>
                </a:solidFill>
                <a:latin typeface="Arial MT"/>
                <a:cs typeface="Arial MT"/>
              </a:rPr>
              <a:t>and</a:t>
            </a:r>
            <a:r>
              <a:rPr lang="en-US" sz="3600" dirty="0" err="1">
                <a:solidFill>
                  <a:srgbClr val="0070C0"/>
                </a:solidFill>
                <a:latin typeface="Arial MT"/>
                <a:cs typeface="Arial MT"/>
              </a:rPr>
              <a:t>include</a:t>
            </a:r>
            <a:r>
              <a:rPr lang="en-US" sz="3600" spc="-65" dirty="0">
                <a:solidFill>
                  <a:srgbClr val="0070C0"/>
                </a:solidFill>
                <a:latin typeface="Arial MT"/>
                <a:cs typeface="Arial MT"/>
              </a:rPr>
              <a:t> </a:t>
            </a:r>
            <a:r>
              <a:rPr lang="en-US" sz="3600" dirty="0">
                <a:solidFill>
                  <a:srgbClr val="0070C0"/>
                </a:solidFill>
                <a:latin typeface="Arial MT"/>
                <a:cs typeface="Arial MT"/>
              </a:rPr>
              <a:t>general</a:t>
            </a:r>
            <a:r>
              <a:rPr lang="en-US" sz="3600" spc="-65" dirty="0">
                <a:solidFill>
                  <a:srgbClr val="0070C0"/>
                </a:solidFill>
                <a:latin typeface="Arial MT"/>
                <a:cs typeface="Arial MT"/>
              </a:rPr>
              <a:t> </a:t>
            </a:r>
            <a:r>
              <a:rPr lang="en-US" sz="3600" dirty="0">
                <a:solidFill>
                  <a:srgbClr val="0070C0"/>
                </a:solidFill>
                <a:latin typeface="Arial MT"/>
                <a:cs typeface="Arial MT"/>
              </a:rPr>
              <a:t>safety,</a:t>
            </a:r>
            <a:r>
              <a:rPr lang="en-US" sz="3600" spc="-65" dirty="0">
                <a:solidFill>
                  <a:srgbClr val="0070C0"/>
                </a:solidFill>
                <a:latin typeface="Arial MT"/>
                <a:cs typeface="Arial MT"/>
              </a:rPr>
              <a:t> </a:t>
            </a:r>
            <a:r>
              <a:rPr lang="en-US" sz="3600" dirty="0">
                <a:solidFill>
                  <a:srgbClr val="0070C0"/>
                </a:solidFill>
                <a:latin typeface="Arial MT"/>
                <a:cs typeface="Arial MT"/>
              </a:rPr>
              <a:t>security,</a:t>
            </a:r>
            <a:r>
              <a:rPr lang="en-US" sz="3600" spc="-70" dirty="0">
                <a:solidFill>
                  <a:srgbClr val="0070C0"/>
                </a:solidFill>
                <a:latin typeface="Arial MT"/>
                <a:cs typeface="Arial MT"/>
              </a:rPr>
              <a:t> </a:t>
            </a:r>
            <a:r>
              <a:rPr lang="en-US" sz="3600" dirty="0">
                <a:solidFill>
                  <a:srgbClr val="0070C0"/>
                </a:solidFill>
                <a:latin typeface="Arial MT"/>
                <a:cs typeface="Arial MT"/>
              </a:rPr>
              <a:t>medical</a:t>
            </a:r>
            <a:r>
              <a:rPr lang="en-US" sz="3600" spc="-70" dirty="0">
                <a:solidFill>
                  <a:srgbClr val="0070C0"/>
                </a:solidFill>
                <a:latin typeface="Arial MT"/>
                <a:cs typeface="Arial MT"/>
              </a:rPr>
              <a:t> </a:t>
            </a:r>
            <a:r>
              <a:rPr lang="en-US" sz="3600" dirty="0">
                <a:solidFill>
                  <a:srgbClr val="0070C0"/>
                </a:solidFill>
                <a:latin typeface="Arial MT"/>
                <a:cs typeface="Arial MT"/>
              </a:rPr>
              <a:t>issues,</a:t>
            </a:r>
            <a:r>
              <a:rPr lang="en-US" sz="3600" spc="-75" dirty="0">
                <a:solidFill>
                  <a:srgbClr val="0070C0"/>
                </a:solidFill>
                <a:latin typeface="Arial MT"/>
                <a:cs typeface="Arial MT"/>
              </a:rPr>
              <a:t> </a:t>
            </a:r>
            <a:r>
              <a:rPr lang="en-US" sz="3600" dirty="0">
                <a:solidFill>
                  <a:srgbClr val="0070C0"/>
                </a:solidFill>
                <a:latin typeface="Arial MT"/>
                <a:cs typeface="Arial MT"/>
              </a:rPr>
              <a:t>and</a:t>
            </a:r>
            <a:r>
              <a:rPr lang="en-US" sz="3600" spc="-65" dirty="0">
                <a:solidFill>
                  <a:srgbClr val="0070C0"/>
                </a:solidFill>
                <a:latin typeface="Arial MT"/>
                <a:cs typeface="Arial MT"/>
              </a:rPr>
              <a:t> </a:t>
            </a:r>
            <a:r>
              <a:rPr lang="en-US" sz="3600" spc="-10" dirty="0">
                <a:solidFill>
                  <a:srgbClr val="0070C0"/>
                </a:solidFill>
                <a:latin typeface="Arial MT"/>
                <a:cs typeface="Arial MT"/>
              </a:rPr>
              <a:t>environmental</a:t>
            </a:r>
            <a:r>
              <a:rPr lang="ar-IQ" sz="3600" spc="-10" dirty="0">
                <a:solidFill>
                  <a:srgbClr val="0070C0"/>
                </a:solidFill>
                <a:latin typeface="Arial MT"/>
                <a:cs typeface="Arial MT"/>
              </a:rPr>
              <a:t> </a:t>
            </a:r>
            <a:r>
              <a:rPr lang="en-US" sz="3600" spc="-10" dirty="0">
                <a:solidFill>
                  <a:srgbClr val="0070C0"/>
                </a:solidFill>
                <a:latin typeface="Arial MT"/>
                <a:cs typeface="Arial MT"/>
              </a:rPr>
              <a:t>emergencies.</a:t>
            </a:r>
          </a:p>
          <a:p>
            <a:pPr>
              <a:lnSpc>
                <a:spcPts val="2830"/>
              </a:lnSpc>
            </a:pPr>
            <a:endParaRPr lang="en-US" sz="3200" dirty="0">
              <a:latin typeface="Arial MT"/>
              <a:cs typeface="Arial MT"/>
            </a:endParaRPr>
          </a:p>
          <a:p>
            <a:pPr>
              <a:lnSpc>
                <a:spcPts val="2830"/>
              </a:lnSpc>
            </a:pPr>
            <a:endParaRPr sz="3200" dirty="0">
              <a:latin typeface="Arial MT"/>
              <a:cs typeface="Arial MT"/>
            </a:endParaRPr>
          </a:p>
        </p:txBody>
      </p:sp>
      <p:sp>
        <p:nvSpPr>
          <p:cNvPr id="8" name="object 8"/>
          <p:cNvSpPr txBox="1"/>
          <p:nvPr/>
        </p:nvSpPr>
        <p:spPr>
          <a:xfrm>
            <a:off x="457199" y="3616958"/>
            <a:ext cx="11514455" cy="2526333"/>
          </a:xfrm>
          <a:prstGeom prst="rect">
            <a:avLst/>
          </a:prstGeom>
        </p:spPr>
        <p:txBody>
          <a:bodyPr vert="horz" wrap="square" lIns="0" tIns="12700" rIns="0" bIns="0" rtlCol="0">
            <a:spAutoFit/>
          </a:bodyPr>
          <a:lstStyle/>
          <a:p>
            <a:pPr marL="354965" indent="-342265" algn="just">
              <a:lnSpc>
                <a:spcPct val="100000"/>
              </a:lnSpc>
              <a:spcBef>
                <a:spcPts val="100"/>
              </a:spcBef>
              <a:buClr>
                <a:srgbClr val="CC9900"/>
              </a:buClr>
              <a:buSzPct val="65000"/>
              <a:buFont typeface="Wingdings"/>
              <a:buChar char=""/>
              <a:tabLst>
                <a:tab pos="354965" algn="l"/>
              </a:tabLst>
            </a:pPr>
            <a:r>
              <a:rPr sz="3000" dirty="0">
                <a:latin typeface="Arial MT"/>
                <a:cs typeface="Arial MT"/>
              </a:rPr>
              <a:t>It</a:t>
            </a:r>
            <a:r>
              <a:rPr sz="3000" spc="-10" dirty="0">
                <a:latin typeface="Arial MT"/>
                <a:cs typeface="Arial MT"/>
              </a:rPr>
              <a:t> </a:t>
            </a:r>
            <a:r>
              <a:rPr sz="3000" dirty="0">
                <a:latin typeface="Arial MT"/>
                <a:cs typeface="Arial MT"/>
              </a:rPr>
              <a:t>will</a:t>
            </a:r>
            <a:r>
              <a:rPr sz="3000" spc="-35" dirty="0">
                <a:latin typeface="Arial MT"/>
                <a:cs typeface="Arial MT"/>
              </a:rPr>
              <a:t> </a:t>
            </a:r>
            <a:r>
              <a:rPr sz="3000" dirty="0">
                <a:latin typeface="Arial MT"/>
                <a:cs typeface="Arial MT"/>
              </a:rPr>
              <a:t>take</a:t>
            </a:r>
            <a:r>
              <a:rPr sz="3000" spc="-30" dirty="0">
                <a:latin typeface="Arial MT"/>
                <a:cs typeface="Arial MT"/>
              </a:rPr>
              <a:t> </a:t>
            </a:r>
            <a:r>
              <a:rPr sz="3000" dirty="0">
                <a:latin typeface="Arial MT"/>
                <a:cs typeface="Arial MT"/>
              </a:rPr>
              <a:t>a</a:t>
            </a:r>
            <a:r>
              <a:rPr sz="3000" spc="-20" dirty="0">
                <a:latin typeface="Arial MT"/>
                <a:cs typeface="Arial MT"/>
              </a:rPr>
              <a:t> </a:t>
            </a:r>
            <a:r>
              <a:rPr sz="3000" dirty="0">
                <a:latin typeface="Arial MT"/>
                <a:cs typeface="Arial MT"/>
              </a:rPr>
              <a:t>“village”</a:t>
            </a:r>
            <a:r>
              <a:rPr sz="3000" spc="-30" dirty="0">
                <a:latin typeface="Arial MT"/>
                <a:cs typeface="Arial MT"/>
              </a:rPr>
              <a:t> </a:t>
            </a:r>
            <a:r>
              <a:rPr sz="3000" dirty="0">
                <a:latin typeface="Arial MT"/>
                <a:cs typeface="Arial MT"/>
              </a:rPr>
              <a:t>of</a:t>
            </a:r>
            <a:r>
              <a:rPr sz="3000" spc="-15" dirty="0">
                <a:latin typeface="Arial MT"/>
                <a:cs typeface="Arial MT"/>
              </a:rPr>
              <a:t> </a:t>
            </a:r>
            <a:r>
              <a:rPr sz="3000" dirty="0">
                <a:latin typeface="Arial MT"/>
                <a:cs typeface="Arial MT"/>
              </a:rPr>
              <a:t>related</a:t>
            </a:r>
            <a:r>
              <a:rPr sz="3000" spc="-45" dirty="0">
                <a:latin typeface="Arial MT"/>
                <a:cs typeface="Arial MT"/>
              </a:rPr>
              <a:t> </a:t>
            </a:r>
            <a:r>
              <a:rPr sz="3000" dirty="0">
                <a:latin typeface="Arial MT"/>
                <a:cs typeface="Arial MT"/>
              </a:rPr>
              <a:t>parties</a:t>
            </a:r>
            <a:r>
              <a:rPr sz="3000" spc="-30" dirty="0">
                <a:latin typeface="Arial MT"/>
                <a:cs typeface="Arial MT"/>
              </a:rPr>
              <a:t> </a:t>
            </a:r>
            <a:r>
              <a:rPr sz="3000" dirty="0">
                <a:latin typeface="Arial MT"/>
                <a:cs typeface="Arial MT"/>
              </a:rPr>
              <a:t>to</a:t>
            </a:r>
            <a:r>
              <a:rPr sz="3000" spc="-20" dirty="0">
                <a:latin typeface="Arial MT"/>
                <a:cs typeface="Arial MT"/>
              </a:rPr>
              <a:t> </a:t>
            </a:r>
            <a:r>
              <a:rPr sz="3000" dirty="0">
                <a:latin typeface="Arial MT"/>
                <a:cs typeface="Arial MT"/>
              </a:rPr>
              <a:t>develop</a:t>
            </a:r>
            <a:r>
              <a:rPr sz="3000" spc="-45" dirty="0">
                <a:latin typeface="Arial MT"/>
                <a:cs typeface="Arial MT"/>
              </a:rPr>
              <a:t> </a:t>
            </a:r>
            <a:r>
              <a:rPr sz="3000" spc="-10" dirty="0">
                <a:latin typeface="Arial MT"/>
                <a:cs typeface="Arial MT"/>
              </a:rPr>
              <a:t>plans</a:t>
            </a:r>
            <a:endParaRPr sz="3000" dirty="0">
              <a:latin typeface="Arial MT"/>
              <a:cs typeface="Arial MT"/>
            </a:endParaRPr>
          </a:p>
          <a:p>
            <a:pPr algn="just">
              <a:lnSpc>
                <a:spcPct val="100000"/>
              </a:lnSpc>
              <a:spcBef>
                <a:spcPts val="1590"/>
              </a:spcBef>
              <a:buClr>
                <a:srgbClr val="CC9900"/>
              </a:buClr>
            </a:pPr>
            <a:endParaRPr sz="3000" dirty="0">
              <a:latin typeface="Arial MT"/>
              <a:cs typeface="Arial MT"/>
            </a:endParaRPr>
          </a:p>
          <a:p>
            <a:pPr marL="354965" marR="5080" indent="-342900" algn="just">
              <a:lnSpc>
                <a:spcPct val="100000"/>
              </a:lnSpc>
              <a:buClr>
                <a:srgbClr val="CC9900"/>
              </a:buClr>
              <a:buSzPct val="65000"/>
              <a:buFont typeface="Wingdings"/>
              <a:buChar char=""/>
              <a:tabLst>
                <a:tab pos="354965" algn="l"/>
              </a:tabLst>
            </a:pPr>
            <a:r>
              <a:rPr sz="3000" dirty="0">
                <a:latin typeface="Arial MT"/>
                <a:cs typeface="Arial MT"/>
              </a:rPr>
              <a:t>Can</a:t>
            </a:r>
            <a:r>
              <a:rPr sz="3000" spc="-30" dirty="0">
                <a:latin typeface="Arial MT"/>
                <a:cs typeface="Arial MT"/>
              </a:rPr>
              <a:t> </a:t>
            </a:r>
            <a:r>
              <a:rPr sz="3000" dirty="0">
                <a:latin typeface="Arial MT"/>
                <a:cs typeface="Arial MT"/>
              </a:rPr>
              <a:t>also</a:t>
            </a:r>
            <a:r>
              <a:rPr sz="3000" spc="-30" dirty="0">
                <a:latin typeface="Arial MT"/>
                <a:cs typeface="Arial MT"/>
              </a:rPr>
              <a:t> </a:t>
            </a:r>
            <a:r>
              <a:rPr sz="3000" dirty="0">
                <a:latin typeface="Arial MT"/>
                <a:cs typeface="Arial MT"/>
              </a:rPr>
              <a:t>use</a:t>
            </a:r>
            <a:r>
              <a:rPr sz="3000" spc="-25" dirty="0">
                <a:latin typeface="Arial MT"/>
                <a:cs typeface="Arial MT"/>
              </a:rPr>
              <a:t> </a:t>
            </a:r>
            <a:r>
              <a:rPr sz="3000" dirty="0">
                <a:latin typeface="Arial MT"/>
                <a:cs typeface="Arial MT"/>
              </a:rPr>
              <a:t>training,</a:t>
            </a:r>
            <a:r>
              <a:rPr sz="3000" spc="-30" dirty="0">
                <a:latin typeface="Arial MT"/>
                <a:cs typeface="Arial MT"/>
              </a:rPr>
              <a:t> </a:t>
            </a:r>
            <a:r>
              <a:rPr sz="3000" dirty="0">
                <a:latin typeface="Arial MT"/>
                <a:cs typeface="Arial MT"/>
              </a:rPr>
              <a:t>drills</a:t>
            </a:r>
            <a:r>
              <a:rPr sz="3000" spc="-30" dirty="0">
                <a:latin typeface="Arial MT"/>
                <a:cs typeface="Arial MT"/>
              </a:rPr>
              <a:t> </a:t>
            </a:r>
            <a:r>
              <a:rPr sz="3000" dirty="0">
                <a:latin typeface="Arial MT"/>
                <a:cs typeface="Arial MT"/>
              </a:rPr>
              <a:t>and</a:t>
            </a:r>
            <a:r>
              <a:rPr sz="3000" spc="-30" dirty="0">
                <a:latin typeface="Arial MT"/>
                <a:cs typeface="Arial MT"/>
              </a:rPr>
              <a:t> </a:t>
            </a:r>
            <a:r>
              <a:rPr sz="3000" dirty="0">
                <a:latin typeface="Arial MT"/>
                <a:cs typeface="Arial MT"/>
              </a:rPr>
              <a:t>exercises</a:t>
            </a:r>
            <a:r>
              <a:rPr sz="3000" spc="-30" dirty="0">
                <a:latin typeface="Arial MT"/>
                <a:cs typeface="Arial MT"/>
              </a:rPr>
              <a:t> </a:t>
            </a:r>
            <a:r>
              <a:rPr sz="3000" dirty="0">
                <a:latin typeface="Arial MT"/>
                <a:cs typeface="Arial MT"/>
              </a:rPr>
              <a:t>to</a:t>
            </a:r>
            <a:r>
              <a:rPr sz="3000" spc="-15" dirty="0">
                <a:latin typeface="Arial MT"/>
                <a:cs typeface="Arial MT"/>
              </a:rPr>
              <a:t> </a:t>
            </a:r>
            <a:r>
              <a:rPr sz="3000" dirty="0">
                <a:latin typeface="Arial MT"/>
                <a:cs typeface="Arial MT"/>
              </a:rPr>
              <a:t>show</a:t>
            </a:r>
            <a:r>
              <a:rPr sz="3000" spc="-25" dirty="0">
                <a:latin typeface="Arial MT"/>
                <a:cs typeface="Arial MT"/>
              </a:rPr>
              <a:t> </a:t>
            </a:r>
            <a:r>
              <a:rPr sz="3000" dirty="0">
                <a:latin typeface="Arial MT"/>
                <a:cs typeface="Arial MT"/>
              </a:rPr>
              <a:t>what</a:t>
            </a:r>
            <a:r>
              <a:rPr sz="3000" spc="-20" dirty="0">
                <a:latin typeface="Arial MT"/>
                <a:cs typeface="Arial MT"/>
              </a:rPr>
              <a:t> </a:t>
            </a:r>
            <a:r>
              <a:rPr sz="3000" spc="-25" dirty="0">
                <a:latin typeface="Arial MT"/>
                <a:cs typeface="Arial MT"/>
              </a:rPr>
              <a:t>can </a:t>
            </a:r>
            <a:r>
              <a:rPr sz="3000" dirty="0">
                <a:latin typeface="Arial MT"/>
                <a:cs typeface="Arial MT"/>
              </a:rPr>
              <a:t>happen</a:t>
            </a:r>
            <a:r>
              <a:rPr sz="3000" spc="-35" dirty="0">
                <a:latin typeface="Arial MT"/>
                <a:cs typeface="Arial MT"/>
              </a:rPr>
              <a:t> </a:t>
            </a:r>
            <a:r>
              <a:rPr sz="3000" dirty="0">
                <a:latin typeface="Arial MT"/>
                <a:cs typeface="Arial MT"/>
              </a:rPr>
              <a:t>with</a:t>
            </a:r>
            <a:r>
              <a:rPr sz="3000" spc="-25" dirty="0">
                <a:latin typeface="Arial MT"/>
                <a:cs typeface="Arial MT"/>
              </a:rPr>
              <a:t> </a:t>
            </a:r>
            <a:r>
              <a:rPr sz="3000" dirty="0">
                <a:latin typeface="Arial MT"/>
                <a:cs typeface="Arial MT"/>
              </a:rPr>
              <a:t>poor</a:t>
            </a:r>
            <a:r>
              <a:rPr sz="3000" spc="-25" dirty="0">
                <a:latin typeface="Arial MT"/>
                <a:cs typeface="Arial MT"/>
              </a:rPr>
              <a:t> </a:t>
            </a:r>
            <a:r>
              <a:rPr sz="3000" dirty="0">
                <a:latin typeface="Arial MT"/>
                <a:cs typeface="Arial MT"/>
              </a:rPr>
              <a:t>work</a:t>
            </a:r>
            <a:r>
              <a:rPr sz="3000" spc="-30" dirty="0">
                <a:latin typeface="Arial MT"/>
                <a:cs typeface="Arial MT"/>
              </a:rPr>
              <a:t> </a:t>
            </a:r>
            <a:r>
              <a:rPr sz="3000" dirty="0">
                <a:latin typeface="Arial MT"/>
                <a:cs typeface="Arial MT"/>
              </a:rPr>
              <a:t>practices</a:t>
            </a:r>
            <a:r>
              <a:rPr sz="3000" spc="-30" dirty="0">
                <a:latin typeface="Arial MT"/>
                <a:cs typeface="Arial MT"/>
              </a:rPr>
              <a:t> </a:t>
            </a:r>
            <a:r>
              <a:rPr sz="3000" dirty="0">
                <a:latin typeface="Arial MT"/>
                <a:cs typeface="Arial MT"/>
              </a:rPr>
              <a:t>or</a:t>
            </a:r>
            <a:r>
              <a:rPr sz="3000" spc="-20" dirty="0">
                <a:latin typeface="Arial MT"/>
                <a:cs typeface="Arial MT"/>
              </a:rPr>
              <a:t> </a:t>
            </a:r>
            <a:r>
              <a:rPr sz="3000" spc="-10" dirty="0">
                <a:latin typeface="Arial MT"/>
                <a:cs typeface="Arial MT"/>
              </a:rPr>
              <a:t>non-</a:t>
            </a:r>
            <a:r>
              <a:rPr sz="3000" dirty="0">
                <a:latin typeface="Arial MT"/>
                <a:cs typeface="Arial MT"/>
              </a:rPr>
              <a:t>conformity</a:t>
            </a:r>
            <a:r>
              <a:rPr sz="3000" spc="-30" dirty="0">
                <a:latin typeface="Arial MT"/>
                <a:cs typeface="Arial MT"/>
              </a:rPr>
              <a:t> </a:t>
            </a:r>
            <a:r>
              <a:rPr sz="3000" dirty="0">
                <a:latin typeface="Arial MT"/>
                <a:cs typeface="Arial MT"/>
              </a:rPr>
              <a:t>and</a:t>
            </a:r>
            <a:r>
              <a:rPr sz="3000" spc="-30" dirty="0">
                <a:latin typeface="Arial MT"/>
                <a:cs typeface="Arial MT"/>
              </a:rPr>
              <a:t> </a:t>
            </a:r>
            <a:r>
              <a:rPr sz="3000" dirty="0">
                <a:latin typeface="Arial MT"/>
                <a:cs typeface="Arial MT"/>
              </a:rPr>
              <a:t>provide</a:t>
            </a:r>
            <a:r>
              <a:rPr sz="3000" spc="-20" dirty="0">
                <a:latin typeface="Arial MT"/>
                <a:cs typeface="Arial MT"/>
              </a:rPr>
              <a:t> </a:t>
            </a:r>
            <a:r>
              <a:rPr sz="3000" spc="-25" dirty="0">
                <a:latin typeface="Arial MT"/>
                <a:cs typeface="Arial MT"/>
              </a:rPr>
              <a:t>an </a:t>
            </a:r>
            <a:r>
              <a:rPr sz="3000" dirty="0">
                <a:latin typeface="Arial MT"/>
                <a:cs typeface="Arial MT"/>
              </a:rPr>
              <a:t>opportunity</a:t>
            </a:r>
            <a:r>
              <a:rPr sz="3000" spc="-60" dirty="0">
                <a:latin typeface="Arial MT"/>
                <a:cs typeface="Arial MT"/>
              </a:rPr>
              <a:t> </a:t>
            </a:r>
            <a:r>
              <a:rPr sz="3000" dirty="0">
                <a:latin typeface="Arial MT"/>
                <a:cs typeface="Arial MT"/>
              </a:rPr>
              <a:t>of</a:t>
            </a:r>
            <a:r>
              <a:rPr sz="3000" spc="-40" dirty="0">
                <a:latin typeface="Arial MT"/>
                <a:cs typeface="Arial MT"/>
              </a:rPr>
              <a:t> </a:t>
            </a:r>
            <a:r>
              <a:rPr sz="3000" dirty="0">
                <a:latin typeface="Arial MT"/>
                <a:cs typeface="Arial MT"/>
              </a:rPr>
              <a:t>teaching</a:t>
            </a:r>
            <a:r>
              <a:rPr sz="3000" spc="-50" dirty="0">
                <a:latin typeface="Arial MT"/>
                <a:cs typeface="Arial MT"/>
              </a:rPr>
              <a:t> </a:t>
            </a:r>
            <a:r>
              <a:rPr sz="3000" spc="-10" dirty="0">
                <a:latin typeface="Arial MT"/>
                <a:cs typeface="Arial MT"/>
              </a:rPr>
              <a:t>moments.</a:t>
            </a:r>
            <a:endParaRPr sz="3000" dirty="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8" cy="6858000"/>
          </a:xfrm>
          <a:prstGeom prst="rect">
            <a:avLst/>
          </a:prstGeom>
        </p:spPr>
      </p:pic>
      <p:sp>
        <p:nvSpPr>
          <p:cNvPr id="3" name="object 3"/>
          <p:cNvSpPr txBox="1">
            <a:spLocks noGrp="1"/>
          </p:cNvSpPr>
          <p:nvPr>
            <p:ph type="title"/>
          </p:nvPr>
        </p:nvSpPr>
        <p:spPr>
          <a:xfrm>
            <a:off x="304800" y="123951"/>
            <a:ext cx="11582399" cy="1185581"/>
          </a:xfrm>
          <a:prstGeom prst="rect">
            <a:avLst/>
          </a:prstGeom>
        </p:spPr>
        <p:txBody>
          <a:bodyPr vert="horz" wrap="square" lIns="0" tIns="81915" rIns="0" bIns="0" rtlCol="0">
            <a:spAutoFit/>
          </a:bodyPr>
          <a:lstStyle/>
          <a:p>
            <a:pPr marL="12700" marR="5080" algn="ctr">
              <a:lnSpc>
                <a:spcPts val="4320"/>
              </a:lnSpc>
              <a:spcBef>
                <a:spcPts val="645"/>
              </a:spcBef>
            </a:pPr>
            <a:r>
              <a:rPr sz="4000" b="1" dirty="0">
                <a:solidFill>
                  <a:srgbClr val="FF0000"/>
                </a:solidFill>
                <a:latin typeface="Arial"/>
                <a:cs typeface="Arial"/>
              </a:rPr>
              <a:t>All</a:t>
            </a:r>
            <a:r>
              <a:rPr sz="4000" b="1" spc="-45" dirty="0">
                <a:solidFill>
                  <a:srgbClr val="FF0000"/>
                </a:solidFill>
                <a:latin typeface="Arial"/>
                <a:cs typeface="Arial"/>
              </a:rPr>
              <a:t> </a:t>
            </a:r>
            <a:r>
              <a:rPr sz="4000" b="1" dirty="0">
                <a:solidFill>
                  <a:srgbClr val="FF0000"/>
                </a:solidFill>
                <a:latin typeface="Arial"/>
                <a:cs typeface="Arial"/>
              </a:rPr>
              <a:t>must</a:t>
            </a:r>
            <a:r>
              <a:rPr sz="4000" b="1" spc="-40" dirty="0">
                <a:solidFill>
                  <a:srgbClr val="FF0000"/>
                </a:solidFill>
                <a:latin typeface="Arial"/>
                <a:cs typeface="Arial"/>
              </a:rPr>
              <a:t> </a:t>
            </a:r>
            <a:r>
              <a:rPr sz="4000" b="1" dirty="0">
                <a:solidFill>
                  <a:srgbClr val="FF0000"/>
                </a:solidFill>
                <a:latin typeface="Arial"/>
                <a:cs typeface="Arial"/>
              </a:rPr>
              <a:t>be</a:t>
            </a:r>
            <a:r>
              <a:rPr sz="4000" b="1" spc="-55" dirty="0">
                <a:solidFill>
                  <a:srgbClr val="FF0000"/>
                </a:solidFill>
                <a:latin typeface="Arial"/>
                <a:cs typeface="Arial"/>
              </a:rPr>
              <a:t> </a:t>
            </a:r>
            <a:r>
              <a:rPr sz="4000" b="1" dirty="0">
                <a:solidFill>
                  <a:srgbClr val="FF0000"/>
                </a:solidFill>
                <a:latin typeface="Arial"/>
                <a:cs typeface="Arial"/>
              </a:rPr>
              <a:t>aware</a:t>
            </a:r>
            <a:r>
              <a:rPr sz="4000" b="1" spc="-50" dirty="0">
                <a:solidFill>
                  <a:srgbClr val="FF0000"/>
                </a:solidFill>
                <a:latin typeface="Arial"/>
                <a:cs typeface="Arial"/>
              </a:rPr>
              <a:t> </a:t>
            </a:r>
            <a:r>
              <a:rPr sz="4000" b="1" spc="-20" dirty="0">
                <a:solidFill>
                  <a:srgbClr val="FF0000"/>
                </a:solidFill>
                <a:latin typeface="Arial"/>
                <a:cs typeface="Arial"/>
              </a:rPr>
              <a:t>that </a:t>
            </a:r>
            <a:r>
              <a:rPr sz="4000" b="1" spc="-50" dirty="0">
                <a:solidFill>
                  <a:srgbClr val="FF0000"/>
                </a:solidFill>
                <a:latin typeface="Arial"/>
                <a:cs typeface="Arial"/>
              </a:rPr>
              <a:t>PATHOGENS</a:t>
            </a:r>
            <a:r>
              <a:rPr sz="4000" b="1" spc="-110" dirty="0">
                <a:solidFill>
                  <a:srgbClr val="FF0000"/>
                </a:solidFill>
                <a:latin typeface="Arial"/>
                <a:cs typeface="Arial"/>
              </a:rPr>
              <a:t> </a:t>
            </a:r>
            <a:r>
              <a:rPr sz="4000" b="1" dirty="0">
                <a:solidFill>
                  <a:srgbClr val="FF0000"/>
                </a:solidFill>
                <a:latin typeface="Arial"/>
                <a:cs typeface="Arial"/>
              </a:rPr>
              <a:t>CAN</a:t>
            </a:r>
            <a:r>
              <a:rPr sz="4000" b="1" spc="-95" dirty="0">
                <a:solidFill>
                  <a:srgbClr val="FF0000"/>
                </a:solidFill>
                <a:latin typeface="Arial"/>
                <a:cs typeface="Arial"/>
              </a:rPr>
              <a:t> </a:t>
            </a:r>
            <a:r>
              <a:rPr sz="4000" b="1" spc="-10" dirty="0">
                <a:solidFill>
                  <a:srgbClr val="FF0000"/>
                </a:solidFill>
                <a:latin typeface="Arial"/>
                <a:cs typeface="Arial"/>
              </a:rPr>
              <a:t>ESCAPE </a:t>
            </a:r>
            <a:r>
              <a:rPr sz="4000" b="1" dirty="0">
                <a:solidFill>
                  <a:srgbClr val="FF0000"/>
                </a:solidFill>
                <a:latin typeface="Arial"/>
                <a:cs typeface="Arial"/>
              </a:rPr>
              <a:t>THE</a:t>
            </a:r>
            <a:r>
              <a:rPr sz="4000" b="1" spc="-80" dirty="0">
                <a:solidFill>
                  <a:srgbClr val="FF0000"/>
                </a:solidFill>
                <a:latin typeface="Arial"/>
                <a:cs typeface="Arial"/>
              </a:rPr>
              <a:t> </a:t>
            </a:r>
            <a:r>
              <a:rPr sz="4000" b="1" spc="-45" dirty="0">
                <a:solidFill>
                  <a:srgbClr val="FF0000"/>
                </a:solidFill>
                <a:latin typeface="Arial"/>
                <a:cs typeface="Arial"/>
              </a:rPr>
              <a:t>LABORATORY</a:t>
            </a:r>
            <a:r>
              <a:rPr sz="4000" b="1" spc="-130" dirty="0">
                <a:solidFill>
                  <a:srgbClr val="FF0000"/>
                </a:solidFill>
                <a:latin typeface="Arial"/>
                <a:cs typeface="Arial"/>
              </a:rPr>
              <a:t> </a:t>
            </a:r>
            <a:r>
              <a:rPr sz="4000" b="1" spc="-10" dirty="0">
                <a:solidFill>
                  <a:srgbClr val="FF0000"/>
                </a:solidFill>
                <a:latin typeface="Arial"/>
                <a:cs typeface="Arial"/>
              </a:rPr>
              <a:t>BY…..</a:t>
            </a:r>
            <a:endParaRPr sz="4000" dirty="0">
              <a:solidFill>
                <a:srgbClr val="FF0000"/>
              </a:solidFill>
              <a:latin typeface="Arial"/>
              <a:cs typeface="Arial"/>
            </a:endParaRPr>
          </a:p>
        </p:txBody>
      </p:sp>
      <p:grpSp>
        <p:nvGrpSpPr>
          <p:cNvPr id="4" name="object 4"/>
          <p:cNvGrpSpPr/>
          <p:nvPr/>
        </p:nvGrpSpPr>
        <p:grpSpPr>
          <a:xfrm>
            <a:off x="3562096" y="2438400"/>
            <a:ext cx="668020" cy="914400"/>
            <a:chOff x="3562096" y="2788408"/>
            <a:chExt cx="668020" cy="101600"/>
          </a:xfrm>
        </p:grpSpPr>
        <p:sp>
          <p:nvSpPr>
            <p:cNvPr id="5" name="object 5"/>
            <p:cNvSpPr/>
            <p:nvPr/>
          </p:nvSpPr>
          <p:spPr>
            <a:xfrm>
              <a:off x="3568446" y="2839211"/>
              <a:ext cx="655320" cy="0"/>
            </a:xfrm>
            <a:custGeom>
              <a:avLst/>
              <a:gdLst/>
              <a:ahLst/>
              <a:cxnLst/>
              <a:rect l="l" t="t" r="r" b="b"/>
              <a:pathLst>
                <a:path w="655320">
                  <a:moveTo>
                    <a:pt x="0" y="0"/>
                  </a:moveTo>
                  <a:lnTo>
                    <a:pt x="654773" y="0"/>
                  </a:lnTo>
                </a:path>
              </a:pathLst>
            </a:custGeom>
            <a:ln w="12700">
              <a:solidFill>
                <a:srgbClr val="EC7C30"/>
              </a:solidFill>
            </a:ln>
          </p:spPr>
          <p:txBody>
            <a:bodyPr wrap="square" lIns="0" tIns="0" rIns="0" bIns="0" rtlCol="0"/>
            <a:lstStyle/>
            <a:p>
              <a:endParaRPr/>
            </a:p>
          </p:txBody>
        </p:sp>
        <p:sp>
          <p:nvSpPr>
            <p:cNvPr id="6" name="object 6"/>
            <p:cNvSpPr/>
            <p:nvPr/>
          </p:nvSpPr>
          <p:spPr>
            <a:xfrm>
              <a:off x="4147016" y="2794758"/>
              <a:ext cx="76200" cy="88900"/>
            </a:xfrm>
            <a:custGeom>
              <a:avLst/>
              <a:gdLst/>
              <a:ahLst/>
              <a:cxnLst/>
              <a:rect l="l" t="t" r="r" b="b"/>
              <a:pathLst>
                <a:path w="76200" h="88900">
                  <a:moveTo>
                    <a:pt x="0" y="0"/>
                  </a:moveTo>
                  <a:lnTo>
                    <a:pt x="76200" y="44450"/>
                  </a:lnTo>
                  <a:lnTo>
                    <a:pt x="0" y="88900"/>
                  </a:lnTo>
                </a:path>
              </a:pathLst>
            </a:custGeom>
            <a:ln w="12700">
              <a:solidFill>
                <a:srgbClr val="EC7C30"/>
              </a:solidFill>
            </a:ln>
          </p:spPr>
          <p:txBody>
            <a:bodyPr wrap="square" lIns="0" tIns="0" rIns="0" bIns="0" rtlCol="0"/>
            <a:lstStyle/>
            <a:p>
              <a:endParaRPr/>
            </a:p>
          </p:txBody>
        </p:sp>
      </p:grpSp>
      <p:sp>
        <p:nvSpPr>
          <p:cNvPr id="7" name="object 7"/>
          <p:cNvSpPr txBox="1"/>
          <p:nvPr/>
        </p:nvSpPr>
        <p:spPr>
          <a:xfrm>
            <a:off x="536066" y="1929002"/>
            <a:ext cx="3034665" cy="1820545"/>
          </a:xfrm>
          <a:prstGeom prst="rect">
            <a:avLst/>
          </a:prstGeom>
          <a:solidFill>
            <a:srgbClr val="EC7C30"/>
          </a:solidFill>
          <a:ln w="19050">
            <a:solidFill>
              <a:srgbClr val="FFFFFF"/>
            </a:solidFill>
          </a:ln>
        </p:spPr>
        <p:txBody>
          <a:bodyPr vert="horz" wrap="square" lIns="0" tIns="254635" rIns="0" bIns="0" rtlCol="0">
            <a:spAutoFit/>
          </a:bodyPr>
          <a:lstStyle/>
          <a:p>
            <a:pPr>
              <a:lnSpc>
                <a:spcPct val="100000"/>
              </a:lnSpc>
              <a:spcBef>
                <a:spcPts val="2005"/>
              </a:spcBef>
            </a:pPr>
            <a:endParaRPr sz="1800" dirty="0">
              <a:latin typeface="Times New Roman"/>
              <a:cs typeface="Times New Roman"/>
            </a:endParaRPr>
          </a:p>
          <a:p>
            <a:pPr marL="312420" marR="306070" indent="-635" algn="ctr">
              <a:lnSpc>
                <a:spcPct val="91500"/>
              </a:lnSpc>
            </a:pPr>
            <a:r>
              <a:rPr sz="1800" dirty="0">
                <a:solidFill>
                  <a:srgbClr val="FFFFFF"/>
                </a:solidFill>
                <a:latin typeface="Calibri"/>
                <a:cs typeface="Calibri"/>
              </a:rPr>
              <a:t>AIR</a:t>
            </a:r>
            <a:r>
              <a:rPr sz="1800" spc="-20" dirty="0">
                <a:solidFill>
                  <a:srgbClr val="FFFFFF"/>
                </a:solidFill>
                <a:latin typeface="Calibri"/>
                <a:cs typeface="Calibri"/>
              </a:rPr>
              <a:t> </a:t>
            </a:r>
            <a:r>
              <a:rPr sz="1800" dirty="0">
                <a:solidFill>
                  <a:srgbClr val="FFFFFF"/>
                </a:solidFill>
                <a:latin typeface="Calibri"/>
                <a:cs typeface="Calibri"/>
              </a:rPr>
              <a:t>(THE</a:t>
            </a:r>
            <a:r>
              <a:rPr sz="1800" spc="-15" dirty="0">
                <a:solidFill>
                  <a:srgbClr val="FFFFFF"/>
                </a:solidFill>
                <a:latin typeface="Calibri"/>
                <a:cs typeface="Calibri"/>
              </a:rPr>
              <a:t> </a:t>
            </a:r>
            <a:r>
              <a:rPr sz="1800" spc="-10" dirty="0">
                <a:solidFill>
                  <a:srgbClr val="FFFFFF"/>
                </a:solidFill>
                <a:latin typeface="Calibri"/>
                <a:cs typeface="Calibri"/>
              </a:rPr>
              <a:t>VENTILATION </a:t>
            </a:r>
            <a:r>
              <a:rPr sz="1800" dirty="0">
                <a:solidFill>
                  <a:srgbClr val="FFFFFF"/>
                </a:solidFill>
                <a:latin typeface="Calibri"/>
                <a:cs typeface="Calibri"/>
              </a:rPr>
              <a:t>SYSTEM,</a:t>
            </a:r>
            <a:r>
              <a:rPr sz="1800" spc="-35" dirty="0">
                <a:solidFill>
                  <a:srgbClr val="FFFFFF"/>
                </a:solidFill>
                <a:latin typeface="Calibri"/>
                <a:cs typeface="Calibri"/>
              </a:rPr>
              <a:t> </a:t>
            </a:r>
            <a:r>
              <a:rPr sz="1800" dirty="0">
                <a:solidFill>
                  <a:srgbClr val="FFFFFF"/>
                </a:solidFill>
                <a:latin typeface="Calibri"/>
                <a:cs typeface="Calibri"/>
              </a:rPr>
              <a:t>OR</a:t>
            </a:r>
            <a:r>
              <a:rPr sz="1800" spc="-35" dirty="0">
                <a:solidFill>
                  <a:srgbClr val="FFFFFF"/>
                </a:solidFill>
                <a:latin typeface="Calibri"/>
                <a:cs typeface="Calibri"/>
              </a:rPr>
              <a:t> </a:t>
            </a:r>
            <a:r>
              <a:rPr sz="1800" spc="-20" dirty="0">
                <a:solidFill>
                  <a:srgbClr val="FFFFFF"/>
                </a:solidFill>
                <a:latin typeface="Calibri"/>
                <a:cs typeface="Calibri"/>
              </a:rPr>
              <a:t>VENTILATION </a:t>
            </a:r>
            <a:r>
              <a:rPr sz="1800" dirty="0">
                <a:solidFill>
                  <a:srgbClr val="FFFFFF"/>
                </a:solidFill>
                <a:latin typeface="Calibri"/>
                <a:cs typeface="Calibri"/>
              </a:rPr>
              <a:t>SYSTEM</a:t>
            </a:r>
            <a:r>
              <a:rPr sz="1800" spc="-65" dirty="0">
                <a:solidFill>
                  <a:srgbClr val="FFFFFF"/>
                </a:solidFill>
                <a:latin typeface="Calibri"/>
                <a:cs typeface="Calibri"/>
              </a:rPr>
              <a:t> </a:t>
            </a:r>
            <a:r>
              <a:rPr sz="1800" spc="-10" dirty="0">
                <a:solidFill>
                  <a:srgbClr val="FFFFFF"/>
                </a:solidFill>
                <a:latin typeface="Calibri"/>
                <a:cs typeface="Calibri"/>
              </a:rPr>
              <a:t>FAILURE)</a:t>
            </a:r>
            <a:endParaRPr sz="1800" dirty="0">
              <a:latin typeface="Calibri"/>
              <a:cs typeface="Calibri"/>
            </a:endParaRPr>
          </a:p>
        </p:txBody>
      </p:sp>
      <p:grpSp>
        <p:nvGrpSpPr>
          <p:cNvPr id="8" name="object 8"/>
          <p:cNvGrpSpPr/>
          <p:nvPr/>
        </p:nvGrpSpPr>
        <p:grpSpPr>
          <a:xfrm>
            <a:off x="7294371" y="2788408"/>
            <a:ext cx="668020" cy="101600"/>
            <a:chOff x="7294371" y="2788408"/>
            <a:chExt cx="668020" cy="101600"/>
          </a:xfrm>
        </p:grpSpPr>
        <p:sp>
          <p:nvSpPr>
            <p:cNvPr id="9" name="object 9"/>
            <p:cNvSpPr/>
            <p:nvPr/>
          </p:nvSpPr>
          <p:spPr>
            <a:xfrm>
              <a:off x="7300721" y="2839211"/>
              <a:ext cx="655320" cy="0"/>
            </a:xfrm>
            <a:custGeom>
              <a:avLst/>
              <a:gdLst/>
              <a:ahLst/>
              <a:cxnLst/>
              <a:rect l="l" t="t" r="r" b="b"/>
              <a:pathLst>
                <a:path w="655320">
                  <a:moveTo>
                    <a:pt x="0" y="0"/>
                  </a:moveTo>
                  <a:lnTo>
                    <a:pt x="654773" y="0"/>
                  </a:lnTo>
                </a:path>
              </a:pathLst>
            </a:custGeom>
            <a:ln w="12700">
              <a:solidFill>
                <a:srgbClr val="A4A4A4"/>
              </a:solidFill>
            </a:ln>
          </p:spPr>
          <p:txBody>
            <a:bodyPr wrap="square" lIns="0" tIns="0" rIns="0" bIns="0" rtlCol="0"/>
            <a:lstStyle/>
            <a:p>
              <a:endParaRPr/>
            </a:p>
          </p:txBody>
        </p:sp>
        <p:sp>
          <p:nvSpPr>
            <p:cNvPr id="10" name="object 10"/>
            <p:cNvSpPr/>
            <p:nvPr/>
          </p:nvSpPr>
          <p:spPr>
            <a:xfrm>
              <a:off x="7879291" y="2794758"/>
              <a:ext cx="76200" cy="88900"/>
            </a:xfrm>
            <a:custGeom>
              <a:avLst/>
              <a:gdLst/>
              <a:ahLst/>
              <a:cxnLst/>
              <a:rect l="l" t="t" r="r" b="b"/>
              <a:pathLst>
                <a:path w="76200" h="88900">
                  <a:moveTo>
                    <a:pt x="0" y="0"/>
                  </a:moveTo>
                  <a:lnTo>
                    <a:pt x="76200" y="44450"/>
                  </a:lnTo>
                  <a:lnTo>
                    <a:pt x="0" y="88900"/>
                  </a:lnTo>
                </a:path>
              </a:pathLst>
            </a:custGeom>
            <a:ln w="12700">
              <a:solidFill>
                <a:srgbClr val="A4A4A4"/>
              </a:solidFill>
            </a:ln>
          </p:spPr>
          <p:txBody>
            <a:bodyPr wrap="square" lIns="0" tIns="0" rIns="0" bIns="0" rtlCol="0"/>
            <a:lstStyle/>
            <a:p>
              <a:endParaRPr/>
            </a:p>
          </p:txBody>
        </p:sp>
      </p:grpSp>
      <p:sp>
        <p:nvSpPr>
          <p:cNvPr id="11" name="object 11"/>
          <p:cNvSpPr txBox="1"/>
          <p:nvPr/>
        </p:nvSpPr>
        <p:spPr>
          <a:xfrm>
            <a:off x="4268342" y="1929002"/>
            <a:ext cx="3034665" cy="1820545"/>
          </a:xfrm>
          <a:prstGeom prst="rect">
            <a:avLst/>
          </a:prstGeom>
          <a:solidFill>
            <a:srgbClr val="A4A4A4"/>
          </a:solidFill>
          <a:ln w="19050">
            <a:solidFill>
              <a:srgbClr val="FFFFFF"/>
            </a:solidFill>
          </a:ln>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spcBef>
                <a:spcPts val="955"/>
              </a:spcBef>
            </a:pPr>
            <a:endParaRPr sz="1800" dirty="0">
              <a:latin typeface="Times New Roman"/>
              <a:cs typeface="Times New Roman"/>
            </a:endParaRPr>
          </a:p>
          <a:p>
            <a:pPr marL="691515" marR="213360" indent="-473075">
              <a:lnSpc>
                <a:spcPts val="1980"/>
              </a:lnSpc>
            </a:pPr>
            <a:r>
              <a:rPr sz="1800" spc="-10" dirty="0">
                <a:solidFill>
                  <a:srgbClr val="FFFFFF"/>
                </a:solidFill>
                <a:latin typeface="Calibri"/>
                <a:cs typeface="Calibri"/>
              </a:rPr>
              <a:t>WASTE</a:t>
            </a:r>
            <a:r>
              <a:rPr sz="1800" spc="-35" dirty="0">
                <a:solidFill>
                  <a:srgbClr val="FFFFFF"/>
                </a:solidFill>
                <a:latin typeface="Calibri"/>
                <a:cs typeface="Calibri"/>
              </a:rPr>
              <a:t> </a:t>
            </a:r>
            <a:r>
              <a:rPr sz="1800" spc="-20" dirty="0">
                <a:solidFill>
                  <a:srgbClr val="FFFFFF"/>
                </a:solidFill>
                <a:latin typeface="Calibri"/>
                <a:cs typeface="Calibri"/>
              </a:rPr>
              <a:t>(UNTREATED</a:t>
            </a:r>
            <a:r>
              <a:rPr sz="1800" spc="-30" dirty="0">
                <a:solidFill>
                  <a:srgbClr val="FFFFFF"/>
                </a:solidFill>
                <a:latin typeface="Calibri"/>
                <a:cs typeface="Calibri"/>
              </a:rPr>
              <a:t> </a:t>
            </a:r>
            <a:r>
              <a:rPr sz="1800" spc="-10" dirty="0">
                <a:solidFill>
                  <a:srgbClr val="FFFFFF"/>
                </a:solidFill>
                <a:latin typeface="Calibri"/>
                <a:cs typeface="Calibri"/>
              </a:rPr>
              <a:t>LIQUID </a:t>
            </a:r>
            <a:r>
              <a:rPr sz="1800" dirty="0">
                <a:solidFill>
                  <a:srgbClr val="FFFFFF"/>
                </a:solidFill>
                <a:latin typeface="Calibri"/>
                <a:cs typeface="Calibri"/>
              </a:rPr>
              <a:t>OR</a:t>
            </a:r>
            <a:r>
              <a:rPr sz="1800" spc="-20" dirty="0">
                <a:solidFill>
                  <a:srgbClr val="FFFFFF"/>
                </a:solidFill>
                <a:latin typeface="Calibri"/>
                <a:cs typeface="Calibri"/>
              </a:rPr>
              <a:t> </a:t>
            </a:r>
            <a:r>
              <a:rPr sz="1800" dirty="0">
                <a:solidFill>
                  <a:srgbClr val="FFFFFF"/>
                </a:solidFill>
                <a:latin typeface="Calibri"/>
                <a:cs typeface="Calibri"/>
              </a:rPr>
              <a:t>SOLID</a:t>
            </a:r>
            <a:r>
              <a:rPr sz="1800" spc="-15" dirty="0">
                <a:solidFill>
                  <a:srgbClr val="FFFFFF"/>
                </a:solidFill>
                <a:latin typeface="Calibri"/>
                <a:cs typeface="Calibri"/>
              </a:rPr>
              <a:t> </a:t>
            </a:r>
            <a:r>
              <a:rPr sz="1800" spc="-10" dirty="0">
                <a:solidFill>
                  <a:srgbClr val="FFFFFF"/>
                </a:solidFill>
                <a:latin typeface="Calibri"/>
                <a:cs typeface="Calibri"/>
              </a:rPr>
              <a:t>WASTE)</a:t>
            </a:r>
            <a:endParaRPr sz="1800" dirty="0">
              <a:latin typeface="Calibri"/>
              <a:cs typeface="Calibri"/>
            </a:endParaRPr>
          </a:p>
        </p:txBody>
      </p:sp>
      <p:grpSp>
        <p:nvGrpSpPr>
          <p:cNvPr id="12" name="object 12"/>
          <p:cNvGrpSpPr/>
          <p:nvPr/>
        </p:nvGrpSpPr>
        <p:grpSpPr>
          <a:xfrm>
            <a:off x="2002027" y="3741165"/>
            <a:ext cx="7522209" cy="661030"/>
            <a:chOff x="2002027" y="3741165"/>
            <a:chExt cx="7522209" cy="668020"/>
          </a:xfrm>
        </p:grpSpPr>
        <p:sp>
          <p:nvSpPr>
            <p:cNvPr id="13" name="object 13"/>
            <p:cNvSpPr/>
            <p:nvPr/>
          </p:nvSpPr>
          <p:spPr>
            <a:xfrm>
              <a:off x="2052827" y="3747515"/>
              <a:ext cx="7465059" cy="655320"/>
            </a:xfrm>
            <a:custGeom>
              <a:avLst/>
              <a:gdLst/>
              <a:ahLst/>
              <a:cxnLst/>
              <a:rect l="l" t="t" r="r" b="b"/>
              <a:pathLst>
                <a:path w="7465059" h="655320">
                  <a:moveTo>
                    <a:pt x="7464945" y="0"/>
                  </a:moveTo>
                  <a:lnTo>
                    <a:pt x="7464945" y="350773"/>
                  </a:lnTo>
                  <a:lnTo>
                    <a:pt x="0" y="350773"/>
                  </a:lnTo>
                  <a:lnTo>
                    <a:pt x="0" y="654773"/>
                  </a:lnTo>
                </a:path>
              </a:pathLst>
            </a:custGeom>
            <a:ln w="12700">
              <a:solidFill>
                <a:srgbClr val="FFC000"/>
              </a:solidFill>
            </a:ln>
          </p:spPr>
          <p:txBody>
            <a:bodyPr wrap="square" lIns="0" tIns="0" rIns="0" bIns="0" rtlCol="0"/>
            <a:lstStyle/>
            <a:p>
              <a:endParaRPr/>
            </a:p>
          </p:txBody>
        </p:sp>
        <p:sp>
          <p:nvSpPr>
            <p:cNvPr id="14" name="object 14"/>
            <p:cNvSpPr/>
            <p:nvPr/>
          </p:nvSpPr>
          <p:spPr>
            <a:xfrm>
              <a:off x="2008377" y="4326084"/>
              <a:ext cx="88900" cy="76200"/>
            </a:xfrm>
            <a:custGeom>
              <a:avLst/>
              <a:gdLst/>
              <a:ahLst/>
              <a:cxnLst/>
              <a:rect l="l" t="t" r="r" b="b"/>
              <a:pathLst>
                <a:path w="88900" h="76200">
                  <a:moveTo>
                    <a:pt x="88900" y="0"/>
                  </a:moveTo>
                  <a:lnTo>
                    <a:pt x="44450" y="76200"/>
                  </a:lnTo>
                  <a:lnTo>
                    <a:pt x="0" y="0"/>
                  </a:lnTo>
                </a:path>
              </a:pathLst>
            </a:custGeom>
            <a:ln w="12700">
              <a:solidFill>
                <a:srgbClr val="FFC000"/>
              </a:solidFill>
            </a:ln>
          </p:spPr>
          <p:txBody>
            <a:bodyPr wrap="square" lIns="0" tIns="0" rIns="0" bIns="0" rtlCol="0"/>
            <a:lstStyle/>
            <a:p>
              <a:endParaRPr/>
            </a:p>
          </p:txBody>
        </p:sp>
      </p:grpSp>
      <p:sp>
        <p:nvSpPr>
          <p:cNvPr id="15" name="object 15"/>
          <p:cNvSpPr txBox="1"/>
          <p:nvPr/>
        </p:nvSpPr>
        <p:spPr>
          <a:xfrm>
            <a:off x="8000618" y="1929002"/>
            <a:ext cx="3035300" cy="1820545"/>
          </a:xfrm>
          <a:prstGeom prst="rect">
            <a:avLst/>
          </a:prstGeom>
          <a:solidFill>
            <a:srgbClr val="FFC000"/>
          </a:solidFill>
          <a:ln w="19050">
            <a:solidFill>
              <a:srgbClr val="FFFFFF"/>
            </a:solidFill>
          </a:ln>
        </p:spPr>
        <p:txBody>
          <a:bodyPr vert="horz" wrap="square" lIns="0" tIns="254635" rIns="0" bIns="0" rtlCol="0">
            <a:spAutoFit/>
          </a:bodyPr>
          <a:lstStyle/>
          <a:p>
            <a:pPr>
              <a:lnSpc>
                <a:spcPct val="100000"/>
              </a:lnSpc>
              <a:spcBef>
                <a:spcPts val="2005"/>
              </a:spcBef>
            </a:pPr>
            <a:endParaRPr sz="1800" dirty="0">
              <a:latin typeface="Times New Roman"/>
              <a:cs typeface="Times New Roman"/>
            </a:endParaRPr>
          </a:p>
          <a:p>
            <a:pPr marL="628650" marR="623570" indent="1270" algn="ctr">
              <a:lnSpc>
                <a:spcPct val="91500"/>
              </a:lnSpc>
            </a:pPr>
            <a:r>
              <a:rPr sz="1800" dirty="0">
                <a:solidFill>
                  <a:srgbClr val="FFFFFF"/>
                </a:solidFill>
                <a:latin typeface="Calibri"/>
                <a:cs typeface="Calibri"/>
              </a:rPr>
              <a:t>ON</a:t>
            </a:r>
            <a:r>
              <a:rPr sz="1800" spc="-10" dirty="0">
                <a:solidFill>
                  <a:srgbClr val="FFFFFF"/>
                </a:solidFill>
                <a:latin typeface="Calibri"/>
                <a:cs typeface="Calibri"/>
              </a:rPr>
              <a:t> </a:t>
            </a:r>
            <a:r>
              <a:rPr sz="1800" dirty="0">
                <a:solidFill>
                  <a:srgbClr val="FFFFFF"/>
                </a:solidFill>
                <a:latin typeface="Calibri"/>
                <a:cs typeface="Calibri"/>
              </a:rPr>
              <a:t>ITEMS</a:t>
            </a:r>
            <a:r>
              <a:rPr sz="1800" spc="-5" dirty="0">
                <a:solidFill>
                  <a:srgbClr val="FFFFFF"/>
                </a:solidFill>
                <a:latin typeface="Calibri"/>
                <a:cs typeface="Calibri"/>
              </a:rPr>
              <a:t> </a:t>
            </a:r>
            <a:r>
              <a:rPr sz="1800" spc="-25" dirty="0">
                <a:solidFill>
                  <a:srgbClr val="FFFFFF"/>
                </a:solidFill>
                <a:latin typeface="Calibri"/>
                <a:cs typeface="Calibri"/>
              </a:rPr>
              <a:t>NOT </a:t>
            </a:r>
            <a:r>
              <a:rPr sz="1800" spc="-30" dirty="0">
                <a:solidFill>
                  <a:srgbClr val="FFFFFF"/>
                </a:solidFill>
                <a:latin typeface="Calibri"/>
                <a:cs typeface="Calibri"/>
              </a:rPr>
              <a:t>DECONTAMINATED </a:t>
            </a:r>
            <a:r>
              <a:rPr sz="1800" spc="-10" dirty="0">
                <a:solidFill>
                  <a:srgbClr val="FFFFFF"/>
                </a:solidFill>
                <a:latin typeface="Calibri"/>
                <a:cs typeface="Calibri"/>
              </a:rPr>
              <a:t>SUFFICIENTLY</a:t>
            </a:r>
            <a:endParaRPr sz="1800" dirty="0">
              <a:latin typeface="Calibri"/>
              <a:cs typeface="Calibri"/>
            </a:endParaRPr>
          </a:p>
        </p:txBody>
      </p:sp>
      <p:grpSp>
        <p:nvGrpSpPr>
          <p:cNvPr id="16" name="object 16"/>
          <p:cNvGrpSpPr/>
          <p:nvPr/>
        </p:nvGrpSpPr>
        <p:grpSpPr>
          <a:xfrm>
            <a:off x="3562096" y="5306816"/>
            <a:ext cx="668020" cy="101600"/>
            <a:chOff x="3562096" y="5306816"/>
            <a:chExt cx="668020" cy="101600"/>
          </a:xfrm>
        </p:grpSpPr>
        <p:sp>
          <p:nvSpPr>
            <p:cNvPr id="17" name="object 17"/>
            <p:cNvSpPr/>
            <p:nvPr/>
          </p:nvSpPr>
          <p:spPr>
            <a:xfrm>
              <a:off x="3568446" y="5357621"/>
              <a:ext cx="655320" cy="0"/>
            </a:xfrm>
            <a:custGeom>
              <a:avLst/>
              <a:gdLst/>
              <a:ahLst/>
              <a:cxnLst/>
              <a:rect l="l" t="t" r="r" b="b"/>
              <a:pathLst>
                <a:path w="655320">
                  <a:moveTo>
                    <a:pt x="0" y="0"/>
                  </a:moveTo>
                  <a:lnTo>
                    <a:pt x="654773" y="0"/>
                  </a:lnTo>
                </a:path>
              </a:pathLst>
            </a:custGeom>
            <a:ln w="12700">
              <a:solidFill>
                <a:srgbClr val="5B9BD4"/>
              </a:solidFill>
            </a:ln>
          </p:spPr>
          <p:txBody>
            <a:bodyPr wrap="square" lIns="0" tIns="0" rIns="0" bIns="0" rtlCol="0"/>
            <a:lstStyle/>
            <a:p>
              <a:endParaRPr/>
            </a:p>
          </p:txBody>
        </p:sp>
        <p:sp>
          <p:nvSpPr>
            <p:cNvPr id="18" name="object 18"/>
            <p:cNvSpPr/>
            <p:nvPr/>
          </p:nvSpPr>
          <p:spPr>
            <a:xfrm>
              <a:off x="4147016" y="5313166"/>
              <a:ext cx="76200" cy="88900"/>
            </a:xfrm>
            <a:custGeom>
              <a:avLst/>
              <a:gdLst/>
              <a:ahLst/>
              <a:cxnLst/>
              <a:rect l="l" t="t" r="r" b="b"/>
              <a:pathLst>
                <a:path w="76200" h="88900">
                  <a:moveTo>
                    <a:pt x="0" y="0"/>
                  </a:moveTo>
                  <a:lnTo>
                    <a:pt x="76200" y="44450"/>
                  </a:lnTo>
                  <a:lnTo>
                    <a:pt x="0" y="88900"/>
                  </a:lnTo>
                </a:path>
              </a:pathLst>
            </a:custGeom>
            <a:ln w="12700">
              <a:solidFill>
                <a:srgbClr val="5B9BD4"/>
              </a:solidFill>
            </a:ln>
          </p:spPr>
          <p:txBody>
            <a:bodyPr wrap="square" lIns="0" tIns="0" rIns="0" bIns="0" rtlCol="0"/>
            <a:lstStyle/>
            <a:p>
              <a:endParaRPr/>
            </a:p>
          </p:txBody>
        </p:sp>
      </p:grpSp>
      <p:sp>
        <p:nvSpPr>
          <p:cNvPr id="19" name="object 19"/>
          <p:cNvSpPr txBox="1"/>
          <p:nvPr/>
        </p:nvSpPr>
        <p:spPr>
          <a:xfrm>
            <a:off x="536066" y="4447413"/>
            <a:ext cx="3034665" cy="1821180"/>
          </a:xfrm>
          <a:prstGeom prst="rect">
            <a:avLst/>
          </a:prstGeom>
          <a:solidFill>
            <a:srgbClr val="5B9BD4"/>
          </a:solidFill>
          <a:ln w="19050">
            <a:solidFill>
              <a:srgbClr val="FFFFFF"/>
            </a:solidFill>
          </a:ln>
        </p:spPr>
        <p:txBody>
          <a:bodyPr vert="horz" wrap="square" lIns="0" tIns="128905" rIns="0" bIns="0" rtlCol="0">
            <a:spAutoFit/>
          </a:bodyPr>
          <a:lstStyle/>
          <a:p>
            <a:pPr>
              <a:lnSpc>
                <a:spcPct val="100000"/>
              </a:lnSpc>
              <a:spcBef>
                <a:spcPts val="1015"/>
              </a:spcBef>
            </a:pPr>
            <a:endParaRPr sz="1800" dirty="0">
              <a:latin typeface="Times New Roman"/>
              <a:cs typeface="Times New Roman"/>
            </a:endParaRPr>
          </a:p>
          <a:p>
            <a:pPr marL="153670" marR="147955" algn="ctr">
              <a:lnSpc>
                <a:spcPct val="91600"/>
              </a:lnSpc>
            </a:pPr>
            <a:r>
              <a:rPr sz="1800" dirty="0">
                <a:solidFill>
                  <a:srgbClr val="FFFFFF"/>
                </a:solidFill>
                <a:latin typeface="Calibri"/>
                <a:cs typeface="Calibri"/>
              </a:rPr>
              <a:t>SPILLS</a:t>
            </a:r>
            <a:r>
              <a:rPr sz="1800" spc="-40" dirty="0">
                <a:solidFill>
                  <a:srgbClr val="FFFFFF"/>
                </a:solidFill>
                <a:latin typeface="Calibri"/>
                <a:cs typeface="Calibri"/>
              </a:rPr>
              <a:t> </a:t>
            </a:r>
            <a:r>
              <a:rPr sz="1800" dirty="0">
                <a:solidFill>
                  <a:srgbClr val="FFFFFF"/>
                </a:solidFill>
                <a:latin typeface="Calibri"/>
                <a:cs typeface="Calibri"/>
              </a:rPr>
              <a:t>OR</a:t>
            </a:r>
            <a:r>
              <a:rPr sz="1800" spc="-30" dirty="0">
                <a:solidFill>
                  <a:srgbClr val="FFFFFF"/>
                </a:solidFill>
                <a:latin typeface="Calibri"/>
                <a:cs typeface="Calibri"/>
              </a:rPr>
              <a:t> </a:t>
            </a:r>
            <a:r>
              <a:rPr sz="1800" dirty="0">
                <a:solidFill>
                  <a:srgbClr val="FFFFFF"/>
                </a:solidFill>
                <a:latin typeface="Calibri"/>
                <a:cs typeface="Calibri"/>
              </a:rPr>
              <a:t>RELEASES</a:t>
            </a:r>
            <a:r>
              <a:rPr sz="1800" spc="-35" dirty="0">
                <a:solidFill>
                  <a:srgbClr val="FFFFFF"/>
                </a:solidFill>
                <a:latin typeface="Calibri"/>
                <a:cs typeface="Calibri"/>
              </a:rPr>
              <a:t> </a:t>
            </a:r>
            <a:r>
              <a:rPr sz="1800" spc="-10" dirty="0">
                <a:solidFill>
                  <a:srgbClr val="FFFFFF"/>
                </a:solidFill>
                <a:latin typeface="Calibri"/>
                <a:cs typeface="Calibri"/>
              </a:rPr>
              <a:t>OUTSIDE </a:t>
            </a:r>
            <a:r>
              <a:rPr sz="1800" dirty="0">
                <a:solidFill>
                  <a:srgbClr val="FFFFFF"/>
                </a:solidFill>
                <a:latin typeface="Calibri"/>
                <a:cs typeface="Calibri"/>
              </a:rPr>
              <a:t>OF</a:t>
            </a:r>
            <a:r>
              <a:rPr sz="1800" spc="-20" dirty="0">
                <a:solidFill>
                  <a:srgbClr val="FFFFFF"/>
                </a:solidFill>
                <a:latin typeface="Calibri"/>
                <a:cs typeface="Calibri"/>
              </a:rPr>
              <a:t> </a:t>
            </a:r>
            <a:r>
              <a:rPr sz="1800" dirty="0">
                <a:solidFill>
                  <a:srgbClr val="FFFFFF"/>
                </a:solidFill>
                <a:latin typeface="Calibri"/>
                <a:cs typeface="Calibri"/>
              </a:rPr>
              <a:t>PRIMARY</a:t>
            </a:r>
            <a:r>
              <a:rPr sz="1800" spc="-25" dirty="0">
                <a:solidFill>
                  <a:srgbClr val="FFFFFF"/>
                </a:solidFill>
                <a:latin typeface="Calibri"/>
                <a:cs typeface="Calibri"/>
              </a:rPr>
              <a:t> </a:t>
            </a:r>
            <a:r>
              <a:rPr sz="1800" spc="-10" dirty="0">
                <a:solidFill>
                  <a:srgbClr val="FFFFFF"/>
                </a:solidFill>
                <a:latin typeface="Calibri"/>
                <a:cs typeface="Calibri"/>
              </a:rPr>
              <a:t>CONTAINMENT </a:t>
            </a:r>
            <a:r>
              <a:rPr sz="1800" dirty="0">
                <a:solidFill>
                  <a:srgbClr val="FFFFFF"/>
                </a:solidFill>
                <a:latin typeface="Calibri"/>
                <a:cs typeface="Calibri"/>
              </a:rPr>
              <a:t>(SPILLS</a:t>
            </a:r>
            <a:r>
              <a:rPr sz="1800" spc="-20" dirty="0">
                <a:solidFill>
                  <a:srgbClr val="FFFFFF"/>
                </a:solidFill>
                <a:latin typeface="Calibri"/>
                <a:cs typeface="Calibri"/>
              </a:rPr>
              <a:t> </a:t>
            </a:r>
            <a:r>
              <a:rPr sz="1800" dirty="0">
                <a:solidFill>
                  <a:srgbClr val="FFFFFF"/>
                </a:solidFill>
                <a:latin typeface="Calibri"/>
                <a:cs typeface="Calibri"/>
              </a:rPr>
              <a:t>IN</a:t>
            </a:r>
            <a:r>
              <a:rPr sz="1800" spc="-15" dirty="0">
                <a:solidFill>
                  <a:srgbClr val="FFFFFF"/>
                </a:solidFill>
                <a:latin typeface="Calibri"/>
                <a:cs typeface="Calibri"/>
              </a:rPr>
              <a:t> </a:t>
            </a:r>
            <a:r>
              <a:rPr sz="1800" dirty="0">
                <a:solidFill>
                  <a:srgbClr val="FFFFFF"/>
                </a:solidFill>
                <a:latin typeface="Calibri"/>
                <a:cs typeface="Calibri"/>
              </a:rPr>
              <a:t>LAB</a:t>
            </a:r>
            <a:r>
              <a:rPr sz="1800" spc="-15" dirty="0">
                <a:solidFill>
                  <a:srgbClr val="FFFFFF"/>
                </a:solidFill>
                <a:latin typeface="Calibri"/>
                <a:cs typeface="Calibri"/>
              </a:rPr>
              <a:t> </a:t>
            </a:r>
            <a:r>
              <a:rPr sz="1800" dirty="0">
                <a:solidFill>
                  <a:srgbClr val="FFFFFF"/>
                </a:solidFill>
                <a:latin typeface="Calibri"/>
                <a:cs typeface="Calibri"/>
              </a:rPr>
              <a:t>OR</a:t>
            </a:r>
            <a:r>
              <a:rPr sz="1800" spc="-15" dirty="0">
                <a:solidFill>
                  <a:srgbClr val="FFFFFF"/>
                </a:solidFill>
                <a:latin typeface="Calibri"/>
                <a:cs typeface="Calibri"/>
              </a:rPr>
              <a:t> </a:t>
            </a:r>
            <a:r>
              <a:rPr sz="1800" spc="-10" dirty="0">
                <a:solidFill>
                  <a:srgbClr val="FFFFFF"/>
                </a:solidFill>
                <a:latin typeface="Calibri"/>
                <a:cs typeface="Calibri"/>
              </a:rPr>
              <a:t>DURING </a:t>
            </a:r>
            <a:r>
              <a:rPr sz="1800" dirty="0">
                <a:solidFill>
                  <a:srgbClr val="FFFFFF"/>
                </a:solidFill>
                <a:latin typeface="Calibri"/>
                <a:cs typeface="Calibri"/>
              </a:rPr>
              <a:t>TRANSPORT</a:t>
            </a:r>
            <a:r>
              <a:rPr sz="1800" spc="-45" dirty="0">
                <a:solidFill>
                  <a:srgbClr val="FFFFFF"/>
                </a:solidFill>
                <a:latin typeface="Calibri"/>
                <a:cs typeface="Calibri"/>
              </a:rPr>
              <a:t> </a:t>
            </a:r>
            <a:r>
              <a:rPr sz="1800" dirty="0">
                <a:solidFill>
                  <a:srgbClr val="FFFFFF"/>
                </a:solidFill>
                <a:latin typeface="Calibri"/>
                <a:cs typeface="Calibri"/>
              </a:rPr>
              <a:t>BETWEEN</a:t>
            </a:r>
            <a:r>
              <a:rPr sz="1800" spc="-25" dirty="0">
                <a:solidFill>
                  <a:srgbClr val="FFFFFF"/>
                </a:solidFill>
                <a:latin typeface="Calibri"/>
                <a:cs typeface="Calibri"/>
              </a:rPr>
              <a:t> </a:t>
            </a:r>
            <a:r>
              <a:rPr sz="1800" spc="-20" dirty="0">
                <a:solidFill>
                  <a:srgbClr val="FFFFFF"/>
                </a:solidFill>
                <a:latin typeface="Calibri"/>
                <a:cs typeface="Calibri"/>
              </a:rPr>
              <a:t>LABS)</a:t>
            </a:r>
            <a:endParaRPr sz="1800" dirty="0">
              <a:latin typeface="Calibri"/>
              <a:cs typeface="Calibri"/>
            </a:endParaRPr>
          </a:p>
        </p:txBody>
      </p:sp>
      <p:grpSp>
        <p:nvGrpSpPr>
          <p:cNvPr id="20" name="object 20"/>
          <p:cNvGrpSpPr/>
          <p:nvPr/>
        </p:nvGrpSpPr>
        <p:grpSpPr>
          <a:xfrm>
            <a:off x="7300721" y="5306816"/>
            <a:ext cx="661670" cy="101600"/>
            <a:chOff x="7300721" y="5306816"/>
            <a:chExt cx="661670" cy="101600"/>
          </a:xfrm>
        </p:grpSpPr>
        <p:sp>
          <p:nvSpPr>
            <p:cNvPr id="21" name="object 21"/>
            <p:cNvSpPr/>
            <p:nvPr/>
          </p:nvSpPr>
          <p:spPr>
            <a:xfrm>
              <a:off x="7300721" y="5357621"/>
              <a:ext cx="655320" cy="0"/>
            </a:xfrm>
            <a:custGeom>
              <a:avLst/>
              <a:gdLst/>
              <a:ahLst/>
              <a:cxnLst/>
              <a:rect l="l" t="t" r="r" b="b"/>
              <a:pathLst>
                <a:path w="655320">
                  <a:moveTo>
                    <a:pt x="0" y="0"/>
                  </a:moveTo>
                  <a:lnTo>
                    <a:pt x="654773" y="0"/>
                  </a:lnTo>
                </a:path>
              </a:pathLst>
            </a:custGeom>
            <a:ln w="12700">
              <a:solidFill>
                <a:srgbClr val="6FAC46"/>
              </a:solidFill>
            </a:ln>
          </p:spPr>
          <p:txBody>
            <a:bodyPr wrap="square" lIns="0" tIns="0" rIns="0" bIns="0" rtlCol="0"/>
            <a:lstStyle/>
            <a:p>
              <a:endParaRPr/>
            </a:p>
          </p:txBody>
        </p:sp>
        <p:sp>
          <p:nvSpPr>
            <p:cNvPr id="22" name="object 22"/>
            <p:cNvSpPr/>
            <p:nvPr/>
          </p:nvSpPr>
          <p:spPr>
            <a:xfrm>
              <a:off x="7879291" y="5313166"/>
              <a:ext cx="76200" cy="88900"/>
            </a:xfrm>
            <a:custGeom>
              <a:avLst/>
              <a:gdLst/>
              <a:ahLst/>
              <a:cxnLst/>
              <a:rect l="l" t="t" r="r" b="b"/>
              <a:pathLst>
                <a:path w="76200" h="88900">
                  <a:moveTo>
                    <a:pt x="0" y="0"/>
                  </a:moveTo>
                  <a:lnTo>
                    <a:pt x="76200" y="44450"/>
                  </a:lnTo>
                  <a:lnTo>
                    <a:pt x="0" y="88900"/>
                  </a:lnTo>
                </a:path>
              </a:pathLst>
            </a:custGeom>
            <a:ln w="12700">
              <a:solidFill>
                <a:srgbClr val="6FAC46"/>
              </a:solidFill>
            </a:ln>
          </p:spPr>
          <p:txBody>
            <a:bodyPr wrap="square" lIns="0" tIns="0" rIns="0" bIns="0" rtlCol="0"/>
            <a:lstStyle/>
            <a:p>
              <a:endParaRPr/>
            </a:p>
          </p:txBody>
        </p:sp>
      </p:grpSp>
      <p:sp>
        <p:nvSpPr>
          <p:cNvPr id="23" name="object 23"/>
          <p:cNvSpPr txBox="1"/>
          <p:nvPr/>
        </p:nvSpPr>
        <p:spPr>
          <a:xfrm>
            <a:off x="4268342" y="4447413"/>
            <a:ext cx="3034665" cy="1821180"/>
          </a:xfrm>
          <a:prstGeom prst="rect">
            <a:avLst/>
          </a:prstGeom>
          <a:solidFill>
            <a:srgbClr val="6FAC46"/>
          </a:solidFill>
          <a:ln w="19050">
            <a:solidFill>
              <a:srgbClr val="FFFFFF"/>
            </a:solidFill>
          </a:ln>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spcBef>
                <a:spcPts val="1730"/>
              </a:spcBef>
            </a:pPr>
            <a:endParaRPr sz="1800" dirty="0">
              <a:latin typeface="Times New Roman"/>
              <a:cs typeface="Times New Roman"/>
            </a:endParaRPr>
          </a:p>
          <a:p>
            <a:pPr marL="445770">
              <a:lnSpc>
                <a:spcPct val="100000"/>
              </a:lnSpc>
            </a:pPr>
            <a:r>
              <a:rPr sz="1800" dirty="0">
                <a:solidFill>
                  <a:srgbClr val="FFFFFF"/>
                </a:solidFill>
                <a:latin typeface="Calibri"/>
                <a:cs typeface="Calibri"/>
              </a:rPr>
              <a:t>IN</a:t>
            </a:r>
            <a:r>
              <a:rPr sz="1800" spc="-30" dirty="0">
                <a:solidFill>
                  <a:srgbClr val="FFFFFF"/>
                </a:solidFill>
                <a:latin typeface="Calibri"/>
                <a:cs typeface="Calibri"/>
              </a:rPr>
              <a:t> </a:t>
            </a:r>
            <a:r>
              <a:rPr sz="1800" dirty="0">
                <a:solidFill>
                  <a:srgbClr val="FFFFFF"/>
                </a:solidFill>
                <a:latin typeface="Calibri"/>
                <a:cs typeface="Calibri"/>
              </a:rPr>
              <a:t>THE</a:t>
            </a:r>
            <a:r>
              <a:rPr sz="1800" spc="-20" dirty="0">
                <a:solidFill>
                  <a:srgbClr val="FFFFFF"/>
                </a:solidFill>
                <a:latin typeface="Calibri"/>
                <a:cs typeface="Calibri"/>
              </a:rPr>
              <a:t> </a:t>
            </a:r>
            <a:r>
              <a:rPr sz="1800" dirty="0">
                <a:solidFill>
                  <a:srgbClr val="FFFFFF"/>
                </a:solidFill>
                <a:latin typeface="Calibri"/>
                <a:cs typeface="Calibri"/>
              </a:rPr>
              <a:t>INFECTED</a:t>
            </a:r>
            <a:r>
              <a:rPr sz="1800" spc="-30" dirty="0">
                <a:solidFill>
                  <a:srgbClr val="FFFFFF"/>
                </a:solidFill>
                <a:latin typeface="Calibri"/>
                <a:cs typeface="Calibri"/>
              </a:rPr>
              <a:t> </a:t>
            </a:r>
            <a:r>
              <a:rPr sz="1800" spc="-20" dirty="0">
                <a:solidFill>
                  <a:srgbClr val="FFFFFF"/>
                </a:solidFill>
                <a:latin typeface="Calibri"/>
                <a:cs typeface="Calibri"/>
              </a:rPr>
              <a:t>HOST</a:t>
            </a:r>
            <a:endParaRPr sz="1800" dirty="0">
              <a:latin typeface="Calibri"/>
              <a:cs typeface="Calibri"/>
            </a:endParaRPr>
          </a:p>
        </p:txBody>
      </p:sp>
      <p:sp>
        <p:nvSpPr>
          <p:cNvPr id="25" name="object 25"/>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8</a:t>
            </a:fld>
            <a:endParaRPr spc="-25" dirty="0"/>
          </a:p>
        </p:txBody>
      </p:sp>
      <p:sp>
        <p:nvSpPr>
          <p:cNvPr id="24" name="object 24"/>
          <p:cNvSpPr txBox="1"/>
          <p:nvPr/>
        </p:nvSpPr>
        <p:spPr>
          <a:xfrm>
            <a:off x="8000618" y="4447413"/>
            <a:ext cx="3035300" cy="1821180"/>
          </a:xfrm>
          <a:prstGeom prst="rect">
            <a:avLst/>
          </a:prstGeom>
          <a:solidFill>
            <a:srgbClr val="EC7C30"/>
          </a:solidFill>
          <a:ln w="19050">
            <a:solidFill>
              <a:srgbClr val="FFFFFF"/>
            </a:solidFill>
          </a:ln>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spcBef>
                <a:spcPts val="955"/>
              </a:spcBef>
            </a:pPr>
            <a:endParaRPr sz="1800" dirty="0">
              <a:latin typeface="Times New Roman"/>
              <a:cs typeface="Times New Roman"/>
            </a:endParaRPr>
          </a:p>
          <a:p>
            <a:pPr marL="434340" marR="214629" indent="-213360">
              <a:lnSpc>
                <a:spcPts val="1980"/>
              </a:lnSpc>
              <a:spcBef>
                <a:spcPts val="5"/>
              </a:spcBef>
            </a:pPr>
            <a:r>
              <a:rPr sz="1800" spc="-10" dirty="0">
                <a:solidFill>
                  <a:srgbClr val="FFFFFF"/>
                </a:solidFill>
                <a:latin typeface="Calibri"/>
                <a:cs typeface="Calibri"/>
              </a:rPr>
              <a:t>PURPOSEFULLY</a:t>
            </a:r>
            <a:r>
              <a:rPr sz="1800" spc="-70" dirty="0">
                <a:solidFill>
                  <a:srgbClr val="FFFFFF"/>
                </a:solidFill>
                <a:latin typeface="Calibri"/>
                <a:cs typeface="Calibri"/>
              </a:rPr>
              <a:t> </a:t>
            </a:r>
            <a:r>
              <a:rPr sz="1800" dirty="0">
                <a:solidFill>
                  <a:srgbClr val="FFFFFF"/>
                </a:solidFill>
                <a:latin typeface="Calibri"/>
                <a:cs typeface="Calibri"/>
              </a:rPr>
              <a:t>REMOVED</a:t>
            </a:r>
            <a:r>
              <a:rPr sz="1800" spc="-65" dirty="0">
                <a:solidFill>
                  <a:srgbClr val="FFFFFF"/>
                </a:solidFill>
                <a:latin typeface="Calibri"/>
                <a:cs typeface="Calibri"/>
              </a:rPr>
              <a:t> </a:t>
            </a:r>
            <a:r>
              <a:rPr sz="1800" spc="-50" dirty="0">
                <a:solidFill>
                  <a:srgbClr val="FFFFFF"/>
                </a:solidFill>
                <a:latin typeface="Calibri"/>
                <a:cs typeface="Calibri"/>
              </a:rPr>
              <a:t>– </a:t>
            </a:r>
            <a:r>
              <a:rPr sz="1800" dirty="0">
                <a:solidFill>
                  <a:srgbClr val="FFFFFF"/>
                </a:solidFill>
                <a:latin typeface="Calibri"/>
                <a:cs typeface="Calibri"/>
              </a:rPr>
              <a:t>WITH</a:t>
            </a:r>
            <a:r>
              <a:rPr sz="1800" spc="-40" dirty="0">
                <a:solidFill>
                  <a:srgbClr val="FFFFFF"/>
                </a:solidFill>
                <a:latin typeface="Calibri"/>
                <a:cs typeface="Calibri"/>
              </a:rPr>
              <a:t> </a:t>
            </a:r>
            <a:r>
              <a:rPr sz="1800" dirty="0">
                <a:solidFill>
                  <a:srgbClr val="FFFFFF"/>
                </a:solidFill>
                <a:latin typeface="Calibri"/>
                <a:cs typeface="Calibri"/>
              </a:rPr>
              <a:t>BAD</a:t>
            </a:r>
            <a:r>
              <a:rPr sz="1800" spc="-30" dirty="0">
                <a:solidFill>
                  <a:srgbClr val="FFFFFF"/>
                </a:solidFill>
                <a:latin typeface="Calibri"/>
                <a:cs typeface="Calibri"/>
              </a:rPr>
              <a:t> </a:t>
            </a:r>
            <a:r>
              <a:rPr sz="1800" spc="-10" dirty="0">
                <a:solidFill>
                  <a:srgbClr val="FFFFFF"/>
                </a:solidFill>
                <a:latin typeface="Calibri"/>
                <a:cs typeface="Calibri"/>
              </a:rPr>
              <a:t>INTENTIONS</a:t>
            </a:r>
            <a:endParaRPr sz="1800" dirty="0">
              <a:latin typeface="Calibri"/>
              <a:cs typeface="Calibri"/>
            </a:endParaRPr>
          </a:p>
        </p:txBody>
      </p:sp>
      <p:cxnSp>
        <p:nvCxnSpPr>
          <p:cNvPr id="27" name="Straight Arrow Connector 26"/>
          <p:cNvCxnSpPr/>
          <p:nvPr/>
        </p:nvCxnSpPr>
        <p:spPr>
          <a:xfrm flipV="1">
            <a:off x="2280561" y="1618218"/>
            <a:ext cx="6558639" cy="120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101508" rIns="0" bIns="0" rtlCol="0">
            <a:spAutoFit/>
          </a:bodyPr>
          <a:lstStyle/>
          <a:p>
            <a:pPr marL="69850">
              <a:lnSpc>
                <a:spcPts val="1375"/>
              </a:lnSpc>
            </a:pPr>
            <a:fld id="{81D60167-4931-47E6-BA6A-407CBD079E47}" type="slidenum">
              <a:rPr spc="-25" dirty="0"/>
              <a:t>9</a:t>
            </a:fld>
            <a:endParaRPr spc="-25" dirty="0"/>
          </a:p>
        </p:txBody>
      </p:sp>
      <p:sp>
        <p:nvSpPr>
          <p:cNvPr id="3" name="object 3"/>
          <p:cNvSpPr txBox="1"/>
          <p:nvPr/>
        </p:nvSpPr>
        <p:spPr>
          <a:xfrm>
            <a:off x="314958" y="381000"/>
            <a:ext cx="11490200" cy="566822"/>
          </a:xfrm>
          <a:prstGeom prst="rect">
            <a:avLst/>
          </a:prstGeom>
        </p:spPr>
        <p:txBody>
          <a:bodyPr vert="horz" wrap="square" lIns="0" tIns="12700" rIns="0" bIns="0" rtlCol="0">
            <a:spAutoFit/>
          </a:bodyPr>
          <a:lstStyle/>
          <a:p>
            <a:pPr marL="12700">
              <a:lnSpc>
                <a:spcPct val="100000"/>
              </a:lnSpc>
              <a:spcBef>
                <a:spcPts val="100"/>
              </a:spcBef>
              <a:buClr>
                <a:srgbClr val="CC9900"/>
              </a:buClr>
              <a:buSzPct val="65000"/>
              <a:tabLst>
                <a:tab pos="354965" algn="l"/>
              </a:tabLst>
            </a:pPr>
            <a:r>
              <a:rPr sz="3600" b="1" dirty="0">
                <a:solidFill>
                  <a:srgbClr val="FF0000"/>
                </a:solidFill>
                <a:latin typeface="Arial"/>
                <a:cs typeface="Arial"/>
              </a:rPr>
              <a:t>Emergency</a:t>
            </a:r>
            <a:r>
              <a:rPr sz="3600" b="1" spc="-60" dirty="0">
                <a:solidFill>
                  <a:srgbClr val="FF0000"/>
                </a:solidFill>
                <a:latin typeface="Arial"/>
                <a:cs typeface="Arial"/>
              </a:rPr>
              <a:t> </a:t>
            </a:r>
            <a:r>
              <a:rPr sz="3600" b="1" dirty="0">
                <a:solidFill>
                  <a:srgbClr val="FF0000"/>
                </a:solidFill>
                <a:latin typeface="Arial"/>
                <a:cs typeface="Arial"/>
              </a:rPr>
              <a:t>response</a:t>
            </a:r>
            <a:r>
              <a:rPr sz="3600" b="1" spc="-60" dirty="0">
                <a:solidFill>
                  <a:srgbClr val="FF0000"/>
                </a:solidFill>
                <a:latin typeface="Arial"/>
                <a:cs typeface="Arial"/>
              </a:rPr>
              <a:t> </a:t>
            </a:r>
            <a:r>
              <a:rPr sz="3600" b="1" dirty="0">
                <a:solidFill>
                  <a:srgbClr val="FF0000"/>
                </a:solidFill>
                <a:latin typeface="Arial"/>
                <a:cs typeface="Arial"/>
              </a:rPr>
              <a:t>and</a:t>
            </a:r>
            <a:r>
              <a:rPr sz="3600" b="1" spc="-35" dirty="0">
                <a:solidFill>
                  <a:srgbClr val="FF0000"/>
                </a:solidFill>
                <a:latin typeface="Arial"/>
                <a:cs typeface="Arial"/>
              </a:rPr>
              <a:t> </a:t>
            </a:r>
            <a:r>
              <a:rPr sz="3600" b="1" dirty="0">
                <a:solidFill>
                  <a:srgbClr val="FF0000"/>
                </a:solidFill>
                <a:latin typeface="Arial"/>
                <a:cs typeface="Arial"/>
              </a:rPr>
              <a:t>contingency</a:t>
            </a:r>
            <a:r>
              <a:rPr sz="3600" b="1" spc="-30" dirty="0">
                <a:solidFill>
                  <a:srgbClr val="FF0000"/>
                </a:solidFill>
                <a:latin typeface="Arial"/>
                <a:cs typeface="Arial"/>
              </a:rPr>
              <a:t> </a:t>
            </a:r>
            <a:r>
              <a:rPr sz="3600" b="1" spc="-10" dirty="0">
                <a:solidFill>
                  <a:srgbClr val="FF0000"/>
                </a:solidFill>
                <a:latin typeface="Arial"/>
                <a:cs typeface="Arial"/>
              </a:rPr>
              <a:t>planning</a:t>
            </a:r>
            <a:endParaRPr sz="3600" dirty="0">
              <a:solidFill>
                <a:srgbClr val="FF0000"/>
              </a:solidFill>
              <a:latin typeface="Arial"/>
              <a:cs typeface="Arial"/>
            </a:endParaRPr>
          </a:p>
        </p:txBody>
      </p:sp>
      <p:sp>
        <p:nvSpPr>
          <p:cNvPr id="4" name="object 4"/>
          <p:cNvSpPr txBox="1"/>
          <p:nvPr/>
        </p:nvSpPr>
        <p:spPr>
          <a:xfrm>
            <a:off x="659383" y="2432081"/>
            <a:ext cx="202565" cy="263525"/>
          </a:xfrm>
          <a:prstGeom prst="rect">
            <a:avLst/>
          </a:prstGeom>
        </p:spPr>
        <p:txBody>
          <a:bodyPr vert="horz" wrap="square" lIns="0" tIns="13970" rIns="0" bIns="0" rtlCol="0">
            <a:spAutoFit/>
          </a:bodyPr>
          <a:lstStyle/>
          <a:p>
            <a:pPr marL="12700">
              <a:lnSpc>
                <a:spcPct val="100000"/>
              </a:lnSpc>
              <a:spcBef>
                <a:spcPts val="110"/>
              </a:spcBef>
            </a:pPr>
            <a:r>
              <a:rPr sz="1550" spc="-50" dirty="0">
                <a:solidFill>
                  <a:srgbClr val="3A812E"/>
                </a:solidFill>
                <a:latin typeface="Wingdings"/>
                <a:cs typeface="Wingdings"/>
              </a:rPr>
              <a:t></a:t>
            </a:r>
            <a:endParaRPr sz="1550">
              <a:latin typeface="Wingdings"/>
              <a:cs typeface="Wingdings"/>
            </a:endParaRPr>
          </a:p>
        </p:txBody>
      </p:sp>
      <p:sp>
        <p:nvSpPr>
          <p:cNvPr id="5" name="object 5"/>
          <p:cNvSpPr txBox="1"/>
          <p:nvPr/>
        </p:nvSpPr>
        <p:spPr>
          <a:xfrm>
            <a:off x="314958" y="1593306"/>
            <a:ext cx="11253407" cy="1451616"/>
          </a:xfrm>
          <a:prstGeom prst="rect">
            <a:avLst/>
          </a:prstGeom>
          <a:noFill/>
        </p:spPr>
        <p:txBody>
          <a:bodyPr vert="horz" wrap="square" lIns="0" tIns="0" rIns="0" bIns="0" rtlCol="0">
            <a:spAutoFit/>
          </a:bodyPr>
          <a:lstStyle/>
          <a:p>
            <a:pPr algn="just">
              <a:lnSpc>
                <a:spcPts val="2830"/>
              </a:lnSpc>
            </a:pPr>
            <a:r>
              <a:rPr sz="3600" dirty="0">
                <a:solidFill>
                  <a:srgbClr val="0070C0"/>
                </a:solidFill>
                <a:latin typeface="Arial MT"/>
                <a:cs typeface="Arial MT"/>
              </a:rPr>
              <a:t>The</a:t>
            </a:r>
            <a:r>
              <a:rPr sz="3600" spc="-60" dirty="0">
                <a:solidFill>
                  <a:srgbClr val="0070C0"/>
                </a:solidFill>
                <a:latin typeface="Arial MT"/>
                <a:cs typeface="Arial MT"/>
              </a:rPr>
              <a:t> </a:t>
            </a:r>
            <a:r>
              <a:rPr sz="3600" dirty="0">
                <a:solidFill>
                  <a:srgbClr val="0070C0"/>
                </a:solidFill>
                <a:latin typeface="Arial MT"/>
                <a:cs typeface="Arial MT"/>
              </a:rPr>
              <a:t>organization</a:t>
            </a:r>
            <a:r>
              <a:rPr sz="3600" spc="-50" dirty="0">
                <a:solidFill>
                  <a:srgbClr val="0070C0"/>
                </a:solidFill>
                <a:latin typeface="Arial MT"/>
                <a:cs typeface="Arial MT"/>
              </a:rPr>
              <a:t> </a:t>
            </a:r>
            <a:r>
              <a:rPr sz="3600" dirty="0">
                <a:solidFill>
                  <a:srgbClr val="0070C0"/>
                </a:solidFill>
                <a:latin typeface="Arial MT"/>
                <a:cs typeface="Arial MT"/>
              </a:rPr>
              <a:t>shall</a:t>
            </a:r>
            <a:r>
              <a:rPr sz="3600" spc="-65" dirty="0">
                <a:solidFill>
                  <a:srgbClr val="0070C0"/>
                </a:solidFill>
                <a:latin typeface="Arial MT"/>
                <a:cs typeface="Arial MT"/>
              </a:rPr>
              <a:t> </a:t>
            </a:r>
            <a:r>
              <a:rPr sz="3600" dirty="0">
                <a:solidFill>
                  <a:srgbClr val="0070C0"/>
                </a:solidFill>
                <a:latin typeface="Arial MT"/>
                <a:cs typeface="Arial MT"/>
              </a:rPr>
              <a:t>ensure</a:t>
            </a:r>
            <a:r>
              <a:rPr sz="3600" spc="-55" dirty="0">
                <a:solidFill>
                  <a:srgbClr val="0070C0"/>
                </a:solidFill>
                <a:latin typeface="Arial MT"/>
                <a:cs typeface="Arial MT"/>
              </a:rPr>
              <a:t> </a:t>
            </a:r>
            <a:r>
              <a:rPr sz="3600" dirty="0">
                <a:solidFill>
                  <a:srgbClr val="0070C0"/>
                </a:solidFill>
                <a:latin typeface="Arial MT"/>
                <a:cs typeface="Arial MT"/>
              </a:rPr>
              <a:t>provision</a:t>
            </a:r>
            <a:r>
              <a:rPr sz="3600" spc="-60" dirty="0">
                <a:solidFill>
                  <a:srgbClr val="0070C0"/>
                </a:solidFill>
                <a:latin typeface="Arial MT"/>
                <a:cs typeface="Arial MT"/>
              </a:rPr>
              <a:t> </a:t>
            </a:r>
            <a:r>
              <a:rPr sz="3600" dirty="0">
                <a:solidFill>
                  <a:srgbClr val="0070C0"/>
                </a:solidFill>
                <a:latin typeface="Arial MT"/>
                <a:cs typeface="Arial MT"/>
              </a:rPr>
              <a:t>of</a:t>
            </a:r>
            <a:r>
              <a:rPr sz="3600" spc="-70" dirty="0">
                <a:solidFill>
                  <a:srgbClr val="0070C0"/>
                </a:solidFill>
                <a:latin typeface="Arial MT"/>
                <a:cs typeface="Arial MT"/>
              </a:rPr>
              <a:t> </a:t>
            </a:r>
            <a:r>
              <a:rPr sz="3600" dirty="0">
                <a:solidFill>
                  <a:srgbClr val="0070C0"/>
                </a:solidFill>
                <a:latin typeface="Arial MT"/>
                <a:cs typeface="Arial MT"/>
              </a:rPr>
              <a:t>timely</a:t>
            </a:r>
            <a:r>
              <a:rPr sz="3600" spc="-65" dirty="0">
                <a:solidFill>
                  <a:srgbClr val="0070C0"/>
                </a:solidFill>
                <a:latin typeface="Arial MT"/>
                <a:cs typeface="Arial MT"/>
              </a:rPr>
              <a:t> </a:t>
            </a:r>
            <a:r>
              <a:rPr sz="3600" dirty="0">
                <a:solidFill>
                  <a:srgbClr val="0070C0"/>
                </a:solidFill>
                <a:latin typeface="Arial MT"/>
                <a:cs typeface="Arial MT"/>
              </a:rPr>
              <a:t>and</a:t>
            </a:r>
            <a:r>
              <a:rPr sz="3600" spc="-55" dirty="0">
                <a:solidFill>
                  <a:srgbClr val="0070C0"/>
                </a:solidFill>
                <a:latin typeface="Arial MT"/>
                <a:cs typeface="Arial MT"/>
              </a:rPr>
              <a:t> </a:t>
            </a:r>
            <a:r>
              <a:rPr sz="3600" dirty="0">
                <a:solidFill>
                  <a:srgbClr val="0070C0"/>
                </a:solidFill>
                <a:latin typeface="Arial MT"/>
                <a:cs typeface="Arial MT"/>
              </a:rPr>
              <a:t>appropriate</a:t>
            </a:r>
            <a:r>
              <a:rPr sz="3600" spc="-45" dirty="0">
                <a:solidFill>
                  <a:srgbClr val="0070C0"/>
                </a:solidFill>
                <a:latin typeface="Arial MT"/>
                <a:cs typeface="Arial MT"/>
              </a:rPr>
              <a:t> </a:t>
            </a:r>
            <a:r>
              <a:rPr sz="3600" spc="-10" dirty="0">
                <a:solidFill>
                  <a:srgbClr val="0070C0"/>
                </a:solidFill>
                <a:latin typeface="Arial MT"/>
                <a:cs typeface="Arial MT"/>
              </a:rPr>
              <a:t>medical</a:t>
            </a:r>
            <a:r>
              <a:rPr lang="ar-IQ" sz="3600" spc="-10" dirty="0">
                <a:solidFill>
                  <a:srgbClr val="0070C0"/>
                </a:solidFill>
                <a:latin typeface="Arial MT"/>
                <a:cs typeface="Arial MT"/>
              </a:rPr>
              <a:t> </a:t>
            </a:r>
            <a:r>
              <a:rPr lang="en-US" sz="3600" dirty="0">
                <a:solidFill>
                  <a:srgbClr val="0070C0"/>
                </a:solidFill>
                <a:latin typeface="Arial MT"/>
                <a:cs typeface="Arial MT"/>
              </a:rPr>
              <a:t>care for work-related illness or injuries when preparing and</a:t>
            </a:r>
            <a:r>
              <a:rPr lang="ar-IQ" sz="3600" dirty="0">
                <a:solidFill>
                  <a:srgbClr val="0070C0"/>
                </a:solidFill>
                <a:latin typeface="Arial MT"/>
                <a:cs typeface="Arial MT"/>
              </a:rPr>
              <a:t> </a:t>
            </a:r>
            <a:r>
              <a:rPr lang="en-US" sz="3600" dirty="0" err="1">
                <a:solidFill>
                  <a:srgbClr val="0070C0"/>
                </a:solidFill>
                <a:latin typeface="Arial MT"/>
                <a:cs typeface="Arial MT"/>
              </a:rPr>
              <a:t>implementingemergency</a:t>
            </a:r>
            <a:r>
              <a:rPr lang="en-US" sz="3600" dirty="0">
                <a:solidFill>
                  <a:srgbClr val="0070C0"/>
                </a:solidFill>
                <a:latin typeface="Arial MT"/>
                <a:cs typeface="Arial MT"/>
              </a:rPr>
              <a:t> plans.</a:t>
            </a:r>
          </a:p>
        </p:txBody>
      </p:sp>
      <p:sp>
        <p:nvSpPr>
          <p:cNvPr id="8" name="object 8"/>
          <p:cNvSpPr txBox="1"/>
          <p:nvPr/>
        </p:nvSpPr>
        <p:spPr>
          <a:xfrm>
            <a:off x="204088" y="3200400"/>
            <a:ext cx="11072495" cy="2367915"/>
          </a:xfrm>
          <a:prstGeom prst="rect">
            <a:avLst/>
          </a:prstGeom>
        </p:spPr>
        <p:txBody>
          <a:bodyPr vert="horz" wrap="square" lIns="0" tIns="12700" rIns="0" bIns="0" rtlCol="0">
            <a:spAutoFit/>
          </a:bodyPr>
          <a:lstStyle/>
          <a:p>
            <a:pPr marL="354965" marR="5080" indent="-342900">
              <a:lnSpc>
                <a:spcPct val="100000"/>
              </a:lnSpc>
              <a:spcBef>
                <a:spcPts val="100"/>
              </a:spcBef>
              <a:buClr>
                <a:srgbClr val="CC9900"/>
              </a:buClr>
              <a:buSzPct val="65000"/>
              <a:buFont typeface="Wingdings"/>
              <a:buChar char=""/>
              <a:tabLst>
                <a:tab pos="354965" algn="l"/>
              </a:tabLst>
            </a:pPr>
            <a:r>
              <a:rPr sz="3000" dirty="0">
                <a:latin typeface="Arial MT"/>
                <a:cs typeface="Arial MT"/>
              </a:rPr>
              <a:t>Identify</a:t>
            </a:r>
            <a:r>
              <a:rPr sz="3000" spc="-50" dirty="0">
                <a:latin typeface="Arial MT"/>
                <a:cs typeface="Arial MT"/>
              </a:rPr>
              <a:t> </a:t>
            </a:r>
            <a:r>
              <a:rPr sz="3000" dirty="0">
                <a:latin typeface="Arial MT"/>
                <a:cs typeface="Arial MT"/>
              </a:rPr>
              <a:t>24/7/365</a:t>
            </a:r>
            <a:r>
              <a:rPr sz="3000" spc="-45" dirty="0">
                <a:latin typeface="Arial MT"/>
                <a:cs typeface="Arial MT"/>
              </a:rPr>
              <a:t> </a:t>
            </a:r>
            <a:r>
              <a:rPr sz="3000" dirty="0">
                <a:latin typeface="Arial MT"/>
                <a:cs typeface="Arial MT"/>
              </a:rPr>
              <a:t>access</a:t>
            </a:r>
            <a:r>
              <a:rPr sz="3000" spc="-35" dirty="0">
                <a:latin typeface="Arial MT"/>
                <a:cs typeface="Arial MT"/>
              </a:rPr>
              <a:t> </a:t>
            </a:r>
            <a:r>
              <a:rPr sz="3000" dirty="0">
                <a:latin typeface="Arial MT"/>
                <a:cs typeface="Arial MT"/>
              </a:rPr>
              <a:t>to</a:t>
            </a:r>
            <a:r>
              <a:rPr sz="3000" spc="-30" dirty="0">
                <a:latin typeface="Arial MT"/>
                <a:cs typeface="Arial MT"/>
              </a:rPr>
              <a:t> </a:t>
            </a:r>
            <a:r>
              <a:rPr sz="3000" dirty="0">
                <a:latin typeface="Arial MT"/>
                <a:cs typeface="Arial MT"/>
              </a:rPr>
              <a:t>healthcare</a:t>
            </a:r>
            <a:r>
              <a:rPr sz="3000" spc="-35" dirty="0">
                <a:latin typeface="Arial MT"/>
                <a:cs typeface="Arial MT"/>
              </a:rPr>
              <a:t> </a:t>
            </a:r>
            <a:r>
              <a:rPr sz="3000" dirty="0">
                <a:latin typeface="Arial MT"/>
                <a:cs typeface="Arial MT"/>
              </a:rPr>
              <a:t>associated</a:t>
            </a:r>
            <a:r>
              <a:rPr sz="3000" spc="-35" dirty="0">
                <a:latin typeface="Arial MT"/>
                <a:cs typeface="Arial MT"/>
              </a:rPr>
              <a:t> </a:t>
            </a:r>
            <a:r>
              <a:rPr sz="3000" dirty="0">
                <a:latin typeface="Arial MT"/>
                <a:cs typeface="Arial MT"/>
              </a:rPr>
              <a:t>with</a:t>
            </a:r>
            <a:r>
              <a:rPr sz="3000" spc="-40" dirty="0">
                <a:latin typeface="Arial MT"/>
                <a:cs typeface="Arial MT"/>
              </a:rPr>
              <a:t> </a:t>
            </a:r>
            <a:r>
              <a:rPr sz="3000" spc="-10" dirty="0">
                <a:latin typeface="Arial MT"/>
                <a:cs typeface="Arial MT"/>
              </a:rPr>
              <a:t>research </a:t>
            </a:r>
            <a:r>
              <a:rPr sz="3000" dirty="0">
                <a:latin typeface="Arial MT"/>
                <a:cs typeface="Arial MT"/>
              </a:rPr>
              <a:t>related</a:t>
            </a:r>
            <a:r>
              <a:rPr sz="3000" spc="-45" dirty="0">
                <a:latin typeface="Arial MT"/>
                <a:cs typeface="Arial MT"/>
              </a:rPr>
              <a:t> </a:t>
            </a:r>
            <a:r>
              <a:rPr sz="3000" spc="-10" dirty="0">
                <a:latin typeface="Arial MT"/>
                <a:cs typeface="Arial MT"/>
              </a:rPr>
              <a:t>events.</a:t>
            </a:r>
            <a:endParaRPr sz="3000" dirty="0">
              <a:latin typeface="Arial MT"/>
              <a:cs typeface="Arial MT"/>
            </a:endParaRPr>
          </a:p>
          <a:p>
            <a:pPr marL="681990" lvl="1" indent="-325120">
              <a:lnSpc>
                <a:spcPct val="100000"/>
              </a:lnSpc>
              <a:spcBef>
                <a:spcPts val="635"/>
              </a:spcBef>
              <a:buClr>
                <a:srgbClr val="3A812E"/>
              </a:buClr>
              <a:buSzPct val="59615"/>
              <a:buFont typeface="Wingdings"/>
              <a:buChar char=""/>
              <a:tabLst>
                <a:tab pos="681990" algn="l"/>
              </a:tabLst>
            </a:pPr>
            <a:r>
              <a:rPr sz="2600" dirty="0">
                <a:latin typeface="Arial MT"/>
                <a:cs typeface="Arial MT"/>
              </a:rPr>
              <a:t>Onsite</a:t>
            </a:r>
            <a:r>
              <a:rPr sz="2600" spc="-50" dirty="0">
                <a:latin typeface="Arial MT"/>
                <a:cs typeface="Arial MT"/>
              </a:rPr>
              <a:t> </a:t>
            </a:r>
            <a:r>
              <a:rPr sz="2600" dirty="0">
                <a:latin typeface="Arial MT"/>
                <a:cs typeface="Arial MT"/>
              </a:rPr>
              <a:t>local</a:t>
            </a:r>
            <a:r>
              <a:rPr sz="2600" spc="-60" dirty="0">
                <a:latin typeface="Arial MT"/>
                <a:cs typeface="Arial MT"/>
              </a:rPr>
              <a:t> </a:t>
            </a:r>
            <a:r>
              <a:rPr sz="2600" dirty="0">
                <a:latin typeface="Arial MT"/>
                <a:cs typeface="Arial MT"/>
              </a:rPr>
              <a:t>health</a:t>
            </a:r>
            <a:r>
              <a:rPr sz="2600" spc="-45" dirty="0">
                <a:latin typeface="Arial MT"/>
                <a:cs typeface="Arial MT"/>
              </a:rPr>
              <a:t> </a:t>
            </a:r>
            <a:r>
              <a:rPr sz="2600" dirty="0">
                <a:latin typeface="Arial MT"/>
                <a:cs typeface="Arial MT"/>
              </a:rPr>
              <a:t>clinic</a:t>
            </a:r>
            <a:r>
              <a:rPr sz="2600" spc="-65" dirty="0">
                <a:latin typeface="Arial MT"/>
                <a:cs typeface="Arial MT"/>
              </a:rPr>
              <a:t> </a:t>
            </a:r>
            <a:r>
              <a:rPr sz="2600" dirty="0">
                <a:latin typeface="Arial MT"/>
                <a:cs typeface="Arial MT"/>
              </a:rPr>
              <a:t>(written</a:t>
            </a:r>
            <a:r>
              <a:rPr sz="2600" spc="-50" dirty="0">
                <a:latin typeface="Arial MT"/>
                <a:cs typeface="Arial MT"/>
              </a:rPr>
              <a:t> </a:t>
            </a:r>
            <a:r>
              <a:rPr sz="2600" dirty="0">
                <a:latin typeface="Arial MT"/>
                <a:cs typeface="Arial MT"/>
              </a:rPr>
              <a:t>medical</a:t>
            </a:r>
            <a:r>
              <a:rPr sz="2600" spc="-60" dirty="0">
                <a:latin typeface="Arial MT"/>
                <a:cs typeface="Arial MT"/>
              </a:rPr>
              <a:t> </a:t>
            </a:r>
            <a:r>
              <a:rPr sz="2600" dirty="0">
                <a:latin typeface="Arial MT"/>
                <a:cs typeface="Arial MT"/>
              </a:rPr>
              <a:t>response</a:t>
            </a:r>
            <a:r>
              <a:rPr sz="2600" spc="-45" dirty="0">
                <a:latin typeface="Arial MT"/>
                <a:cs typeface="Arial MT"/>
              </a:rPr>
              <a:t> </a:t>
            </a:r>
            <a:r>
              <a:rPr sz="2600" dirty="0">
                <a:latin typeface="Arial MT"/>
                <a:cs typeface="Arial MT"/>
              </a:rPr>
              <a:t>plans</a:t>
            </a:r>
            <a:r>
              <a:rPr sz="2600" spc="-55" dirty="0">
                <a:latin typeface="Arial MT"/>
                <a:cs typeface="Arial MT"/>
              </a:rPr>
              <a:t> </a:t>
            </a:r>
            <a:r>
              <a:rPr sz="2600" dirty="0">
                <a:latin typeface="Arial MT"/>
                <a:cs typeface="Arial MT"/>
              </a:rPr>
              <a:t>on</a:t>
            </a:r>
            <a:r>
              <a:rPr sz="2600" spc="-55" dirty="0">
                <a:latin typeface="Arial MT"/>
                <a:cs typeface="Arial MT"/>
              </a:rPr>
              <a:t> </a:t>
            </a:r>
            <a:r>
              <a:rPr sz="2600" spc="-10" dirty="0">
                <a:latin typeface="Arial MT"/>
                <a:cs typeface="Arial MT"/>
              </a:rPr>
              <a:t>file)</a:t>
            </a:r>
            <a:endParaRPr sz="2600" dirty="0">
              <a:latin typeface="Arial MT"/>
              <a:cs typeface="Arial MT"/>
            </a:endParaRPr>
          </a:p>
          <a:p>
            <a:pPr marL="681990" lvl="1" indent="-325120">
              <a:lnSpc>
                <a:spcPct val="100000"/>
              </a:lnSpc>
              <a:spcBef>
                <a:spcPts val="620"/>
              </a:spcBef>
              <a:buClr>
                <a:srgbClr val="3A812E"/>
              </a:buClr>
              <a:buSzPct val="59615"/>
              <a:buFont typeface="Wingdings"/>
              <a:buChar char=""/>
              <a:tabLst>
                <a:tab pos="681990" algn="l"/>
              </a:tabLst>
            </a:pPr>
            <a:r>
              <a:rPr sz="2600" dirty="0">
                <a:latin typeface="Arial MT"/>
                <a:cs typeface="Arial MT"/>
              </a:rPr>
              <a:t>Arrangement</a:t>
            </a:r>
            <a:r>
              <a:rPr sz="2600" spc="-70" dirty="0">
                <a:latin typeface="Arial MT"/>
                <a:cs typeface="Arial MT"/>
              </a:rPr>
              <a:t> </a:t>
            </a:r>
            <a:r>
              <a:rPr sz="2600" dirty="0">
                <a:latin typeface="Arial MT"/>
                <a:cs typeface="Arial MT"/>
              </a:rPr>
              <a:t>with</a:t>
            </a:r>
            <a:r>
              <a:rPr sz="2600" spc="-80" dirty="0">
                <a:latin typeface="Arial MT"/>
                <a:cs typeface="Arial MT"/>
              </a:rPr>
              <a:t> </a:t>
            </a:r>
            <a:r>
              <a:rPr sz="2600" dirty="0">
                <a:latin typeface="Arial MT"/>
                <a:cs typeface="Arial MT"/>
              </a:rPr>
              <a:t>local</a:t>
            </a:r>
            <a:r>
              <a:rPr sz="2600" spc="-85" dirty="0">
                <a:latin typeface="Arial MT"/>
                <a:cs typeface="Arial MT"/>
              </a:rPr>
              <a:t> </a:t>
            </a:r>
            <a:r>
              <a:rPr sz="2600" dirty="0">
                <a:latin typeface="Arial MT"/>
                <a:cs typeface="Arial MT"/>
              </a:rPr>
              <a:t>healthcare</a:t>
            </a:r>
            <a:r>
              <a:rPr sz="2600" spc="-70" dirty="0">
                <a:latin typeface="Arial MT"/>
                <a:cs typeface="Arial MT"/>
              </a:rPr>
              <a:t> </a:t>
            </a:r>
            <a:r>
              <a:rPr sz="2600" spc="-10" dirty="0">
                <a:latin typeface="Arial MT"/>
                <a:cs typeface="Arial MT"/>
              </a:rPr>
              <a:t>organization</a:t>
            </a:r>
            <a:endParaRPr sz="2600" dirty="0">
              <a:latin typeface="Arial MT"/>
              <a:cs typeface="Arial MT"/>
            </a:endParaRPr>
          </a:p>
          <a:p>
            <a:pPr marL="681990" lvl="1" indent="-325120">
              <a:lnSpc>
                <a:spcPct val="100000"/>
              </a:lnSpc>
              <a:spcBef>
                <a:spcPts val="625"/>
              </a:spcBef>
              <a:buClr>
                <a:srgbClr val="3A812E"/>
              </a:buClr>
              <a:buSzPct val="59615"/>
              <a:buFont typeface="Wingdings"/>
              <a:buChar char=""/>
              <a:tabLst>
                <a:tab pos="681990" algn="l"/>
              </a:tabLst>
            </a:pPr>
            <a:r>
              <a:rPr sz="2600" dirty="0">
                <a:latin typeface="Arial MT"/>
                <a:cs typeface="Arial MT"/>
              </a:rPr>
              <a:t>Contracted</a:t>
            </a:r>
            <a:r>
              <a:rPr sz="2600" spc="-70" dirty="0">
                <a:latin typeface="Arial MT"/>
                <a:cs typeface="Arial MT"/>
              </a:rPr>
              <a:t> </a:t>
            </a:r>
            <a:r>
              <a:rPr sz="2600" dirty="0">
                <a:latin typeface="Arial MT"/>
                <a:cs typeface="Arial MT"/>
              </a:rPr>
              <a:t>services,</a:t>
            </a:r>
            <a:r>
              <a:rPr sz="2600" spc="-85" dirty="0">
                <a:latin typeface="Arial MT"/>
                <a:cs typeface="Arial MT"/>
              </a:rPr>
              <a:t> </a:t>
            </a:r>
            <a:r>
              <a:rPr sz="2600" spc="-10" dirty="0">
                <a:latin typeface="Arial MT"/>
                <a:cs typeface="Arial MT"/>
              </a:rPr>
              <a:t>other?</a:t>
            </a:r>
            <a:endParaRPr sz="2600" dirty="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TotalTime>
  <Words>2064</Words>
  <Application>Microsoft Office PowerPoint</Application>
  <PresentationFormat>Widescreen</PresentationFormat>
  <Paragraphs>275</Paragraphs>
  <Slides>33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MT</vt:lpstr>
      <vt:lpstr>Calibri</vt:lpstr>
      <vt:lpstr>Cambria</vt:lpstr>
      <vt:lpstr>Tahoma</vt:lpstr>
      <vt:lpstr>Times New Roman</vt:lpstr>
      <vt:lpstr>Wingdings</vt:lpstr>
      <vt:lpstr>Office Theme</vt:lpstr>
      <vt:lpstr>PowerPoint Presentation</vt:lpstr>
      <vt:lpstr>“Operations: Planning and Maintaining ”</vt:lpstr>
      <vt:lpstr>PowerPoint Presentation</vt:lpstr>
      <vt:lpstr>PowerPoint Presentation</vt:lpstr>
      <vt:lpstr>PowerPoint Presentation</vt:lpstr>
      <vt:lpstr>Key Emergency Response Messages</vt:lpstr>
      <vt:lpstr>PowerPoint Presentation</vt:lpstr>
      <vt:lpstr>All must be aware that PATHOGENS CAN ESCAPE THE LABORATORY BY…..</vt:lpstr>
      <vt:lpstr>PowerPoint Presentation</vt:lpstr>
      <vt:lpstr>Medical Surveillance</vt:lpstr>
      <vt:lpstr>PowerPoint Presentation</vt:lpstr>
      <vt:lpstr>Spill Drill: Medical Issue and Personal Contamination</vt:lpstr>
      <vt:lpstr>Gathering info/checking health status:</vt:lpstr>
      <vt:lpstr>PowerPoint Presentation</vt:lpstr>
      <vt:lpstr>Prep of Patient for Transfer</vt:lpstr>
      <vt:lpstr>Prep for Patient Extraction</vt:lpstr>
      <vt:lpstr>HazMat Work Zones</vt:lpstr>
      <vt:lpstr>Example of access point between hot and warm zones</vt:lpstr>
      <vt:lpstr>Biohazard Spills</vt:lpstr>
      <vt:lpstr>PowerPoint Presentation</vt:lpstr>
      <vt:lpstr>Responders Arrival and Donning Hazmat:</vt:lpstr>
      <vt:lpstr>PowerPoint Presentation</vt:lpstr>
      <vt:lpstr>Preparing for Emergencies</vt:lpstr>
      <vt:lpstr>Make Sure All Know the Emergency Response Basics (the 1-2-3’s and A-B-C’s)</vt:lpstr>
      <vt:lpstr>SPILL RESPONSE STEPS</vt:lpstr>
      <vt:lpstr>Spill Response Protocol</vt:lpstr>
      <vt:lpstr>EXPOSURE RESPONSE STEPS</vt:lpstr>
      <vt:lpstr>Teaching Biohazard Emergency Response and Clean Up During Trainings:</vt:lpstr>
      <vt:lpstr>Decontamination of Equipment</vt:lpstr>
      <vt:lpstr>PowerPoint Presentation</vt:lpstr>
      <vt:lpstr>Theatrical Smoke Generator Used for Mock Spill Release Event</vt:lpstr>
      <vt:lpstr>Questions</vt:lpstr>
      <vt:lpstr>PowerPoint Presentation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 (Extension for Community Healthcare Outcomes) Biosafety Program Session Transcript - September 24, 2024</dc:title>
  <dc:subject>Laboratory Biosafety</dc:subject>
  <dc:creator>CDC Division of Laboratory Systems</dc:creator>
  <cp:lastModifiedBy>Maher</cp:lastModifiedBy>
  <cp:revision>25</cp:revision>
  <dcterms:created xsi:type="dcterms:W3CDTF">2025-03-01T12:57:35Z</dcterms:created>
  <dcterms:modified xsi:type="dcterms:W3CDTF">2025-03-05T06:30:21Z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0x010100250E33B254D24A48BF2F40E02D23F587</vt:lpwstr>
  </property>
  <property fmtid="{D5CDD505-2E9C-101B-9397-08002B2CF9AE}" pid="3" name="Created">
    <vt:filetime>2024-10-08T00:00:00Z</vt:filetime>
  </property>
  <property fmtid="{D5CDD505-2E9C-101B-9397-08002B2CF9AE}" pid="4" name="Creator">
    <vt:lpwstr>Acrobat PDFMaker 24 for PowerPoint</vt:lpwstr>
  </property>
  <property fmtid="{D5CDD505-2E9C-101B-9397-08002B2CF9AE}" pid="5" name="LastSaved">
    <vt:filetime>2025-03-01T00:00:00Z</vt:filetime>
  </property>
  <property fmtid="{D5CDD505-2E9C-101B-9397-08002B2CF9AE}" pid="6" name="MSIP_Label_7b94a7b8-f06c-4dfe-bdcc-9b548fd58c31_ActionId">
    <vt:lpwstr>9c058b6a-91cf-4c24-be6d-a8b29ec1c451</vt:lpwstr>
  </property>
  <property fmtid="{D5CDD505-2E9C-101B-9397-08002B2CF9AE}" pid="7" name="MSIP_Label_7b94a7b8-f06c-4dfe-bdcc-9b548fd58c31_ContentBits">
    <vt:lpwstr>0</vt:lpwstr>
  </property>
  <property fmtid="{D5CDD505-2E9C-101B-9397-08002B2CF9AE}" pid="8" name="MSIP_Label_7b94a7b8-f06c-4dfe-bdcc-9b548fd58c31_Enabled">
    <vt:lpwstr>true</vt:lpwstr>
  </property>
  <property fmtid="{D5CDD505-2E9C-101B-9397-08002B2CF9AE}" pid="9" name="MSIP_Label_7b94a7b8-f06c-4dfe-bdcc-9b548fd58c31_Method">
    <vt:lpwstr>Privileged</vt:lpwstr>
  </property>
  <property fmtid="{D5CDD505-2E9C-101B-9397-08002B2CF9AE}" pid="10" name="MSIP_Label_7b94a7b8-f06c-4dfe-bdcc-9b548fd58c31_Name">
    <vt:lpwstr>7b94a7b8-f06c-4dfe-bdcc-9b548fd58c31</vt:lpwstr>
  </property>
  <property fmtid="{D5CDD505-2E9C-101B-9397-08002B2CF9AE}" pid="11" name="MSIP_Label_7b94a7b8-f06c-4dfe-bdcc-9b548fd58c31_SetDate">
    <vt:lpwstr>2022-03-16T19:33:17Z</vt:lpwstr>
  </property>
  <property fmtid="{D5CDD505-2E9C-101B-9397-08002B2CF9AE}" pid="12" name="MSIP_Label_7b94a7b8-f06c-4dfe-bdcc-9b548fd58c31_SiteId">
    <vt:lpwstr>9ce70869-60db-44fd-abe8-d2767077fc8f</vt:lpwstr>
  </property>
  <property fmtid="{D5CDD505-2E9C-101B-9397-08002B2CF9AE}" pid="13" name="Producer">
    <vt:lpwstr>Adobe PDF Library 24.3.144</vt:lpwstr>
  </property>
  <property fmtid="{D5CDD505-2E9C-101B-9397-08002B2CF9AE}" pid="14" name="_dlc_DocIdItemGuid">
    <vt:lpwstr>cde752cf-a404-4f2d-8b29-f4a26d0bc4e9</vt:lpwstr>
  </property>
</Properties>
</file>