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57" r:id="rId4"/>
    <p:sldId id="270" r:id="rId5"/>
    <p:sldId id="271" r:id="rId6"/>
    <p:sldId id="258" r:id="rId7"/>
    <p:sldId id="259" r:id="rId8"/>
    <p:sldId id="261" r:id="rId9"/>
    <p:sldId id="263" r:id="rId10"/>
    <p:sldId id="268" r:id="rId11"/>
    <p:sldId id="264" r:id="rId12"/>
    <p:sldId id="269" r:id="rId13"/>
    <p:sldId id="26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000" b="1" dirty="0">
                <a:solidFill>
                  <a:srgbClr val="FF0000"/>
                </a:solidFill>
              </a:rPr>
              <a:t>Zoonoses Challenging and increasing Global Disease Threats </a:t>
            </a:r>
          </a:p>
        </p:txBody>
      </p:sp>
      <p:sp>
        <p:nvSpPr>
          <p:cNvPr id="3" name="Subtitle 2"/>
          <p:cNvSpPr>
            <a:spLocks noGrp="1"/>
          </p:cNvSpPr>
          <p:nvPr>
            <p:ph type="subTitle" idx="1"/>
          </p:nvPr>
        </p:nvSpPr>
        <p:spPr/>
        <p:txBody>
          <a:bodyPr>
            <a:normAutofit/>
          </a:bodyPr>
          <a:lstStyle/>
          <a:p>
            <a:endParaRPr lang="en-US" sz="2000" dirty="0"/>
          </a:p>
          <a:p>
            <a:r>
              <a:rPr lang="en-US" sz="2000" b="1" dirty="0">
                <a:solidFill>
                  <a:srgbClr val="FF0000"/>
                </a:solidFill>
              </a:rPr>
              <a:t>Prof. Dr. Basima Qasim Hasan AL-Saadi</a:t>
            </a:r>
          </a:p>
          <a:p>
            <a:r>
              <a:rPr lang="en-US" sz="2000" b="1" dirty="0">
                <a:solidFill>
                  <a:srgbClr val="FF0000"/>
                </a:solidFill>
              </a:rPr>
              <a:t>Wednsday,16/4/2025</a:t>
            </a:r>
          </a:p>
        </p:txBody>
      </p:sp>
      <p:sp>
        <p:nvSpPr>
          <p:cNvPr id="4" name="AutoShape 2" descr="C:\Users\Basima\Desktop\79772-world-zoonoses-day-powerpoint-template-670.webp"/>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C:\Users\Basima\Desktop\79772-world-zoonoses-day-powerpoint-template-670.webp"/>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6" descr="C:\Users\Basima\Desktop\79772-world-zoonoses-day-powerpoint-template-670.webp"/>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1" name="Picture 7" descr="C:\Users\Basima\Desktop\79773-free-world-zoonoses-day-powerpoin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34200" y="395865"/>
            <a:ext cx="2041775" cy="1440873"/>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Users\Basima\Desktop\398-1cc70567-c278-4581-b50d-b0dee66acba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5575" y="344198"/>
            <a:ext cx="3048000" cy="166687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7" descr="C:\Users\Basima\Desktop\79773-free-world-zoonoses-day-powerpoin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48055" y="4876800"/>
            <a:ext cx="2041775" cy="144087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C:\Users\Basima\Desktop\398-1cc70567-c278-4581-b50d-b0dee66acba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477" y="4763798"/>
            <a:ext cx="3048000" cy="1666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30646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solidFill>
                  <a:srgbClr val="FF0000"/>
                </a:solidFill>
              </a:rPr>
              <a:t>The prevailing approach</a:t>
            </a:r>
            <a:r>
              <a:rPr lang="en-US" sz="2800" dirty="0"/>
              <a:t/>
            </a:r>
            <a:br>
              <a:rPr lang="en-US" sz="2800" dirty="0"/>
            </a:br>
            <a:endParaRPr lang="en-US" sz="2800" dirty="0"/>
          </a:p>
        </p:txBody>
      </p:sp>
      <p:sp>
        <p:nvSpPr>
          <p:cNvPr id="3" name="Content Placeholder 2"/>
          <p:cNvSpPr>
            <a:spLocks noGrp="1"/>
          </p:cNvSpPr>
          <p:nvPr>
            <p:ph idx="1"/>
          </p:nvPr>
        </p:nvSpPr>
        <p:spPr/>
        <p:txBody>
          <a:bodyPr>
            <a:normAutofit/>
          </a:bodyPr>
          <a:lstStyle/>
          <a:p>
            <a:r>
              <a:rPr lang="en-US" sz="2000" dirty="0"/>
              <a:t>relies upon the detection of zoonotic pathogen emergence as a result of human case onset.</a:t>
            </a:r>
          </a:p>
          <a:p>
            <a:r>
              <a:rPr lang="en-US" sz="2000" dirty="0"/>
              <a:t>The next steps include the</a:t>
            </a:r>
          </a:p>
          <a:p>
            <a:pPr marL="457200" indent="-457200">
              <a:buFont typeface="+mj-lt"/>
              <a:buAutoNum type="arabicPeriod"/>
            </a:pPr>
            <a:r>
              <a:rPr lang="en-US" sz="2000" dirty="0"/>
              <a:t> rapid development of effective, potentially novel, tools </a:t>
            </a:r>
          </a:p>
          <a:p>
            <a:pPr marL="457200" indent="-457200">
              <a:buFont typeface="+mj-lt"/>
              <a:buAutoNum type="arabicPeriod"/>
            </a:pPr>
            <a:r>
              <a:rPr lang="en-US" sz="2000" dirty="0"/>
              <a:t>And strategies to diagnose and treat emerging pathogens </a:t>
            </a:r>
          </a:p>
          <a:p>
            <a:pPr marL="457200" indent="-457200">
              <a:buFont typeface="+mj-lt"/>
              <a:buAutoNum type="arabicPeriod"/>
            </a:pPr>
            <a:r>
              <a:rPr lang="en-US" sz="2000" dirty="0"/>
              <a:t>and to quickly develop and administer vaccines to limit disease spread and protect vulnerable populations</a:t>
            </a:r>
          </a:p>
        </p:txBody>
      </p:sp>
      <p:pic>
        <p:nvPicPr>
          <p:cNvPr id="4" name="Picture 7" descr="C:\Users\Basima\Desktop\79773-free-world-zoonoses-day-powerpoin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0060" y="304800"/>
            <a:ext cx="1660775" cy="114992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7" descr="C:\Users\Basima\Desktop\79773-free-world-zoonoses-day-powerpoin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29400" y="5029200"/>
            <a:ext cx="1660775" cy="11499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5463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a:solidFill>
                  <a:srgbClr val="FF0000"/>
                </a:solidFill>
              </a:rPr>
              <a:t>Recommendations</a:t>
            </a:r>
            <a:br>
              <a:rPr lang="en-US" sz="2000" b="1" dirty="0">
                <a:solidFill>
                  <a:srgbClr val="FF0000"/>
                </a:solidFill>
              </a:rPr>
            </a:br>
            <a:endParaRPr lang="en-US" sz="2000" b="1" dirty="0">
              <a:solidFill>
                <a:srgbClr val="FF0000"/>
              </a:solidFill>
            </a:endParaRPr>
          </a:p>
        </p:txBody>
      </p:sp>
      <p:sp>
        <p:nvSpPr>
          <p:cNvPr id="3" name="Content Placeholder 2"/>
          <p:cNvSpPr>
            <a:spLocks noGrp="1"/>
          </p:cNvSpPr>
          <p:nvPr>
            <p:ph idx="1"/>
          </p:nvPr>
        </p:nvSpPr>
        <p:spPr/>
        <p:txBody>
          <a:bodyPr>
            <a:normAutofit/>
          </a:bodyPr>
          <a:lstStyle/>
          <a:p>
            <a:pPr algn="just"/>
            <a:r>
              <a:rPr lang="en-US" sz="2000" dirty="0"/>
              <a:t>Zoonotic diseases represent a serious public health concern. Many zoonoses are currently under control but there is gap in our knowledge about many diseases especially on the disease distribution, etiology, pathogen, host, vector biology, dynamics, transmission cycle, predisposing factors, and risk factors. </a:t>
            </a:r>
          </a:p>
          <a:p>
            <a:pPr algn="just"/>
            <a:endParaRPr lang="en-US" sz="2000" dirty="0"/>
          </a:p>
          <a:p>
            <a:pPr algn="just"/>
            <a:r>
              <a:rPr lang="en-US" sz="2000" dirty="0"/>
              <a:t>The equilibrium exists among the host, agent, and environment may be disturbed at any point due to various anthropogenic activities of increasing human population and natural activities to evoke emission of zoonoses. </a:t>
            </a:r>
          </a:p>
          <a:p>
            <a:pPr algn="just"/>
            <a:r>
              <a:rPr lang="en-US" sz="2000" dirty="0"/>
              <a:t>With the existing knowledge we cannot accurately predict the time or the impact of the next pandemic of a zoonoses may occur. </a:t>
            </a:r>
          </a:p>
          <a:p>
            <a:endParaRPr lang="en-US" sz="2000" dirty="0"/>
          </a:p>
        </p:txBody>
      </p:sp>
      <p:pic>
        <p:nvPicPr>
          <p:cNvPr id="4" name="Picture 8" descr="C:\Users\Basima\Desktop\398-1cc70567-c278-4581-b50d-b0dee66acba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152400"/>
            <a:ext cx="2590800" cy="12192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8" descr="C:\Users\Basima\Desktop\398-1cc70567-c278-4581-b50d-b0dee66acba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48400" y="5486400"/>
            <a:ext cx="2590800" cy="121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19384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a:solidFill>
                  <a:srgbClr val="FF0000"/>
                </a:solidFill>
              </a:rPr>
              <a:t>Recommendations</a:t>
            </a:r>
          </a:p>
        </p:txBody>
      </p:sp>
      <p:sp>
        <p:nvSpPr>
          <p:cNvPr id="3" name="Content Placeholder 2"/>
          <p:cNvSpPr>
            <a:spLocks noGrp="1"/>
          </p:cNvSpPr>
          <p:nvPr>
            <p:ph idx="1"/>
          </p:nvPr>
        </p:nvSpPr>
        <p:spPr/>
        <p:txBody>
          <a:bodyPr>
            <a:normAutofit lnSpcReduction="10000"/>
          </a:bodyPr>
          <a:lstStyle/>
          <a:p>
            <a:pPr marL="457200" indent="-457200" algn="just">
              <a:buFont typeface="+mj-lt"/>
              <a:buAutoNum type="arabicPeriod"/>
            </a:pPr>
            <a:r>
              <a:rPr lang="en-US" sz="2000" dirty="0"/>
              <a:t>Active and wider zoonoses surveillance and monitoring with advanced tools like satellite-based remote sensing system and molecular epidemiological tools. </a:t>
            </a:r>
          </a:p>
          <a:p>
            <a:pPr marL="457200" indent="-457200" algn="just">
              <a:buFont typeface="+mj-lt"/>
              <a:buAutoNum type="arabicPeriod"/>
            </a:pPr>
            <a:r>
              <a:rPr lang="en-US" sz="2000" dirty="0"/>
              <a:t>Disease reporting and notification service. Giving priority to zoonoses and action team formation.</a:t>
            </a:r>
          </a:p>
          <a:p>
            <a:pPr marL="457200" indent="-457200" algn="just">
              <a:buFont typeface="+mj-lt"/>
              <a:buAutoNum type="arabicPeriod"/>
            </a:pPr>
            <a:r>
              <a:rPr lang="en-US" sz="2000" dirty="0"/>
              <a:t> Available diagnostic facilities and skilled manpower. Cooperation at regional, national, subnational, and international levels.</a:t>
            </a:r>
          </a:p>
          <a:p>
            <a:pPr marL="457200" indent="-457200" algn="just">
              <a:buFont typeface="+mj-lt"/>
              <a:buAutoNum type="arabicPeriod"/>
            </a:pPr>
            <a:r>
              <a:rPr lang="en-US" sz="2000" dirty="0"/>
              <a:t> One health-based approach comprising both veterinarians and medical doctors in addition to environmental experts and other professionals. </a:t>
            </a:r>
          </a:p>
          <a:p>
            <a:pPr marL="457200" indent="-457200">
              <a:buFont typeface="+mj-lt"/>
              <a:buAutoNum type="arabicPeriod"/>
            </a:pPr>
            <a:r>
              <a:rPr lang="en-US" sz="2000" dirty="0"/>
              <a:t>Ensuring adequate regular and emergency funding. Mass campaigning on public awareness on zoonoses. </a:t>
            </a:r>
          </a:p>
          <a:p>
            <a:pPr marL="457200" indent="-457200" algn="just">
              <a:buFont typeface="+mj-lt"/>
              <a:buAutoNum type="arabicPeriod"/>
            </a:pPr>
            <a:r>
              <a:rPr lang="en-US" sz="2000" dirty="0"/>
              <a:t>More research on disease epidemiology, risk factors, pathogen virulence, host biology, and vector biology. Wildlife monitoring and wildlife protection</a:t>
            </a:r>
          </a:p>
          <a:p>
            <a:endParaRPr lang="en-US" sz="2000" dirty="0"/>
          </a:p>
        </p:txBody>
      </p:sp>
      <p:pic>
        <p:nvPicPr>
          <p:cNvPr id="4" name="Picture 8" descr="C:\Users\Basima\Desktop\398-1cc70567-c278-4581-b50d-b0dee66acba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152400"/>
            <a:ext cx="2590800" cy="121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80635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solidFill>
                  <a:srgbClr val="FF0000"/>
                </a:solidFill>
              </a:rPr>
              <a:t>Future </a:t>
            </a:r>
          </a:p>
        </p:txBody>
      </p:sp>
      <p:sp>
        <p:nvSpPr>
          <p:cNvPr id="3" name="Content Placeholder 2"/>
          <p:cNvSpPr>
            <a:spLocks noGrp="1"/>
          </p:cNvSpPr>
          <p:nvPr>
            <p:ph idx="1"/>
          </p:nvPr>
        </p:nvSpPr>
        <p:spPr/>
        <p:txBody>
          <a:bodyPr>
            <a:normAutofit/>
          </a:bodyPr>
          <a:lstStyle/>
          <a:p>
            <a:pPr marL="0" indent="0">
              <a:buNone/>
            </a:pPr>
            <a:r>
              <a:rPr lang="en-US" sz="2000" dirty="0"/>
              <a:t>          </a:t>
            </a:r>
            <a:r>
              <a:rPr lang="en-US" sz="2000" u="sng" dirty="0"/>
              <a:t>to maintain diverse enzootic cycles</a:t>
            </a:r>
          </a:p>
          <a:p>
            <a:pPr algn="just"/>
            <a:r>
              <a:rPr lang="en-US" sz="2000" dirty="0"/>
              <a:t>Further research is needed to closely identify knowledge gaps and to develop novel tools and strategies for the control and prevention of zoonotic diseases</a:t>
            </a:r>
          </a:p>
        </p:txBody>
      </p:sp>
      <p:pic>
        <p:nvPicPr>
          <p:cNvPr id="4" name="Picture 8" descr="C:\Users\Basima\Desktop\398-1cc70567-c278-4581-b50d-b0dee66acba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152400"/>
            <a:ext cx="2590800" cy="12192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8" descr="C:\Users\Basima\Desktop\398-1cc70567-c278-4581-b50d-b0dee66acba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57800" y="4267200"/>
            <a:ext cx="2590800" cy="121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0470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solidFill>
                  <a:srgbClr val="FF0000"/>
                </a:solidFill>
              </a:rPr>
              <a:t>Introduction                                 </a:t>
            </a:r>
          </a:p>
        </p:txBody>
      </p:sp>
      <p:sp>
        <p:nvSpPr>
          <p:cNvPr id="3" name="Content Placeholder 2"/>
          <p:cNvSpPr>
            <a:spLocks noGrp="1"/>
          </p:cNvSpPr>
          <p:nvPr>
            <p:ph idx="1"/>
          </p:nvPr>
        </p:nvSpPr>
        <p:spPr/>
        <p:txBody>
          <a:bodyPr>
            <a:normAutofit/>
          </a:bodyPr>
          <a:lstStyle/>
          <a:p>
            <a:pPr algn="just"/>
            <a:r>
              <a:rPr lang="en-US" sz="2000" dirty="0"/>
              <a:t>An emerging zoonosis is one that has recently been identified or evolved in recent past and still prevailing more in terms of its geographic, host, or vector ranges</a:t>
            </a:r>
          </a:p>
          <a:p>
            <a:pPr algn="just"/>
            <a:r>
              <a:rPr lang="en-US" sz="2000" dirty="0"/>
              <a:t>Basic, applied and clinical studies are increasing in their number, rate of reporting, and breadth to address the multitude of biotic and abiotic factors that influence the emergence, epidemiology, diagnosis pathogenesis, treatment, control, and prevention of zoonoses. </a:t>
            </a:r>
          </a:p>
          <a:p>
            <a:r>
              <a:rPr lang="en-US" sz="2000" b="1" dirty="0">
                <a:solidFill>
                  <a:srgbClr val="FF0000"/>
                </a:solidFill>
              </a:rPr>
              <a:t>1990, 105 manuscripts; </a:t>
            </a:r>
          </a:p>
          <a:p>
            <a:r>
              <a:rPr lang="en-US" sz="2000" b="1" dirty="0">
                <a:solidFill>
                  <a:srgbClr val="FF0000"/>
                </a:solidFill>
              </a:rPr>
              <a:t>2000, 362 manuscripts;</a:t>
            </a:r>
          </a:p>
          <a:p>
            <a:r>
              <a:rPr lang="en-US" sz="2000" b="1" dirty="0">
                <a:solidFill>
                  <a:srgbClr val="FF0000"/>
                </a:solidFill>
              </a:rPr>
              <a:t> 2010, 973 manuscripts; </a:t>
            </a:r>
          </a:p>
          <a:p>
            <a:r>
              <a:rPr lang="en-US" sz="2000" b="1" dirty="0">
                <a:solidFill>
                  <a:srgbClr val="FF0000"/>
                </a:solidFill>
              </a:rPr>
              <a:t>2015, 1738 manuscripts; </a:t>
            </a:r>
          </a:p>
          <a:p>
            <a:r>
              <a:rPr lang="en-US" sz="2000" b="1" dirty="0">
                <a:solidFill>
                  <a:srgbClr val="FF0000"/>
                </a:solidFill>
              </a:rPr>
              <a:t>and, in 2020, 2779 manuscript.</a:t>
            </a:r>
          </a:p>
          <a:p>
            <a:endParaRPr lang="en-US" sz="2000" dirty="0"/>
          </a:p>
        </p:txBody>
      </p:sp>
      <p:pic>
        <p:nvPicPr>
          <p:cNvPr id="4" name="Picture 7" descr="C:\Users\Basima\Desktop\79773-free-world-zoonoses-day-powerpoin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34200" y="4572000"/>
            <a:ext cx="2041775" cy="144087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7" descr="C:\Users\Basima\Desktop\79773-free-world-zoonoses-day-powerpoin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52400"/>
            <a:ext cx="2041775" cy="14408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4284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solidFill>
                  <a:srgbClr val="FF0000"/>
                </a:solidFill>
              </a:rPr>
              <a:t>Introduction</a:t>
            </a:r>
            <a:endParaRPr lang="en-US" sz="2800" dirty="0"/>
          </a:p>
        </p:txBody>
      </p:sp>
      <p:sp>
        <p:nvSpPr>
          <p:cNvPr id="3" name="Content Placeholder 2"/>
          <p:cNvSpPr>
            <a:spLocks noGrp="1"/>
          </p:cNvSpPr>
          <p:nvPr>
            <p:ph idx="1"/>
          </p:nvPr>
        </p:nvSpPr>
        <p:spPr/>
        <p:txBody>
          <a:bodyPr>
            <a:normAutofit/>
          </a:bodyPr>
          <a:lstStyle/>
          <a:p>
            <a:r>
              <a:rPr lang="en-US" sz="1600" dirty="0"/>
              <a:t>Zoonoses is a great public health concern and a direct human health hazard that may even lead to death. </a:t>
            </a:r>
          </a:p>
          <a:p>
            <a:pPr algn="just"/>
            <a:r>
              <a:rPr lang="en-US" sz="1600" dirty="0"/>
              <a:t>Across the globe, the 13 most common zoonosis were most impactful on poor livestock workers in low- and middle-income countries and have caused an estimated 2.4 billion cases of illness and 2.7 million deaths in humans per year in addition to their negative  effect on human health .Most of these diseases affect animal health and decrease livestock production</a:t>
            </a:r>
          </a:p>
          <a:p>
            <a:pPr marL="0" indent="0">
              <a:buNone/>
            </a:pPr>
            <a:endParaRPr lang="en-US" sz="1600" dirty="0"/>
          </a:p>
          <a:p>
            <a:pPr algn="just"/>
            <a:r>
              <a:rPr lang="en-US" sz="1600" dirty="0"/>
              <a:t>According to the World Health Organization (WHO), defines a zoonosis any disease or infection that is naturally transmissible from vertebrate animals to humans or from humans to animals. Among the human pathogens, about 61% are zoonotic in nature</a:t>
            </a:r>
          </a:p>
          <a:p>
            <a:endParaRPr lang="en-US" sz="1600" dirty="0"/>
          </a:p>
          <a:p>
            <a:r>
              <a:rPr lang="en-US" sz="1600" dirty="0"/>
              <a:t>The WHO states that there are over 200 currently  known zoonosis.</a:t>
            </a:r>
          </a:p>
          <a:p>
            <a:endParaRPr lang="en-US" sz="1600" dirty="0"/>
          </a:p>
          <a:p>
            <a:endParaRPr lang="en-US" sz="1600" dirty="0"/>
          </a:p>
        </p:txBody>
      </p:sp>
      <p:pic>
        <p:nvPicPr>
          <p:cNvPr id="4" name="Picture 7" descr="C:\Users\Basima\Desktop\79773-free-world-zoonoses-day-powerpoin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152400"/>
            <a:ext cx="1660775" cy="144087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7" descr="C:\Users\Basima\Desktop\79773-free-world-zoonoses-day-powerpoin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86600" y="4572000"/>
            <a:ext cx="1660775" cy="14408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6745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dirty="0"/>
              <a:t>The Food and Agriculture Organization of the United Nations (FAO), the World </a:t>
            </a:r>
            <a:r>
              <a:rPr lang="en-US" sz="1800" dirty="0" err="1"/>
              <a:t>Organisation</a:t>
            </a:r>
            <a:r>
              <a:rPr lang="en-US" sz="1800" dirty="0"/>
              <a:t> for Animal Health (OIE), the United Nations Environment </a:t>
            </a:r>
            <a:r>
              <a:rPr lang="en-US" sz="1800" dirty="0" err="1"/>
              <a:t>Programme</a:t>
            </a:r>
            <a:r>
              <a:rPr lang="en-US" sz="1800" dirty="0"/>
              <a:t> (UNEP) and the World Health Organization (WHO) welcome the newly formed operational definition of One Health from their advisory panel, the One Health High Level Expert Panel (OHHLEP),</a:t>
            </a:r>
            <a:r>
              <a:rPr lang="en-US" sz="1600" dirty="0"/>
              <a:t> </a:t>
            </a:r>
            <a:endParaRPr lang="en-US" sz="1800" dirty="0"/>
          </a:p>
        </p:txBody>
      </p:sp>
      <p:sp>
        <p:nvSpPr>
          <p:cNvPr id="3" name="Content Placeholder 2"/>
          <p:cNvSpPr>
            <a:spLocks noGrp="1"/>
          </p:cNvSpPr>
          <p:nvPr>
            <p:ph idx="1"/>
          </p:nvPr>
        </p:nvSpPr>
        <p:spPr/>
        <p:txBody>
          <a:bodyPr>
            <a:normAutofit/>
          </a:bodyPr>
          <a:lstStyle/>
          <a:p>
            <a:r>
              <a:rPr lang="en-US" sz="1600" dirty="0"/>
              <a:t>The four organizations are working together to mainstream One Health so that they are better prepared to prevent, predict, detect, and respond to global health threats and promote sustainable development.</a:t>
            </a:r>
            <a:br>
              <a:rPr lang="en-US" sz="1600" dirty="0"/>
            </a:br>
            <a:r>
              <a:rPr lang="en-US" sz="1600" dirty="0"/>
              <a:t>The One Health definition developed by the OHHLEP </a:t>
            </a:r>
            <a:r>
              <a:rPr lang="en-US" sz="1600" dirty="0" err="1"/>
              <a:t>states:</a:t>
            </a:r>
            <a:r>
              <a:rPr lang="en-US" sz="1600" b="1" i="1" dirty="0" err="1"/>
              <a:t>One</a:t>
            </a:r>
            <a:r>
              <a:rPr lang="en-US" sz="1600" b="1" i="1" dirty="0"/>
              <a:t> Health</a:t>
            </a:r>
            <a:r>
              <a:rPr lang="en-US" sz="1600" i="1" dirty="0"/>
              <a:t> is an integrated, unifying approach that aims to sustainably balance and optimize the health of people, animals and ecosystems</a:t>
            </a:r>
            <a:r>
              <a:rPr lang="en-US" sz="1800" i="1" dirty="0"/>
              <a:t>.</a:t>
            </a:r>
            <a:r>
              <a:rPr lang="en-US" sz="1800" dirty="0"/>
              <a:t/>
            </a:r>
            <a:br>
              <a:rPr lang="en-US" sz="1800" dirty="0"/>
            </a:br>
            <a:endParaRPr lang="en-US" sz="1800" dirty="0"/>
          </a:p>
          <a:p>
            <a:endParaRPr lang="en-US" sz="1800" dirty="0"/>
          </a:p>
        </p:txBody>
      </p:sp>
      <p:pic>
        <p:nvPicPr>
          <p:cNvPr id="1026" name="Picture 2" descr="C:\Users\Basima\Desktop\joint-tripartite-unep-one-health-graphi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3169846"/>
            <a:ext cx="6636327" cy="33850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8105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solidFill>
                  <a:srgbClr val="FF0000"/>
                </a:solidFill>
              </a:rPr>
              <a:t>Factors affect zoonotic transmission</a:t>
            </a:r>
          </a:p>
        </p:txBody>
      </p:sp>
      <p:sp>
        <p:nvSpPr>
          <p:cNvPr id="3" name="Content Placeholder 2"/>
          <p:cNvSpPr>
            <a:spLocks noGrp="1"/>
          </p:cNvSpPr>
          <p:nvPr>
            <p:ph idx="1"/>
          </p:nvPr>
        </p:nvSpPr>
        <p:spPr/>
        <p:txBody>
          <a:bodyPr>
            <a:normAutofit/>
          </a:bodyPr>
          <a:lstStyle/>
          <a:p>
            <a:pPr marL="0" indent="0" algn="just">
              <a:buNone/>
            </a:pPr>
            <a:r>
              <a:rPr lang="en-US" sz="2000" dirty="0"/>
              <a:t/>
            </a:r>
            <a:br>
              <a:rPr lang="en-US" sz="2000" dirty="0"/>
            </a:br>
            <a:r>
              <a:rPr lang="en-US" sz="1600" dirty="0"/>
              <a:t>There are multiple factors which affect the transmission and occurrence of zoonotic infectious diseases from animal population to human beings. Furthermore, these factors also have significance in disease transmission within livestock.. First, the close contact between humans and livestock, particularly in intensive farming systems, increases the opportunities for disease transmission because livestock populations serve as reservoirs for zoonotic pathogens, even without apparent signs of disease. Second, genetic diversity within livestock populations affects disease susceptibility, with reduced diversity increasing the risk of disease emergence (Fig. 1). </a:t>
            </a:r>
          </a:p>
        </p:txBody>
      </p:sp>
      <p:pic>
        <p:nvPicPr>
          <p:cNvPr id="2050" name="Picture 2" descr="C:\Users\Basima\Desktop\microorganisms-08-01405-g0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4600" y="3810000"/>
            <a:ext cx="6172200" cy="25100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9492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solidFill>
                  <a:srgbClr val="FF0000"/>
                </a:solidFill>
              </a:rPr>
              <a:t>Causes</a:t>
            </a:r>
          </a:p>
        </p:txBody>
      </p:sp>
      <p:sp>
        <p:nvSpPr>
          <p:cNvPr id="3" name="Content Placeholder 2"/>
          <p:cNvSpPr>
            <a:spLocks noGrp="1"/>
          </p:cNvSpPr>
          <p:nvPr>
            <p:ph idx="1"/>
          </p:nvPr>
        </p:nvSpPr>
        <p:spPr/>
        <p:txBody>
          <a:bodyPr>
            <a:normAutofit/>
          </a:bodyPr>
          <a:lstStyle/>
          <a:p>
            <a:r>
              <a:rPr lang="en-US" sz="2000" dirty="0"/>
              <a:t>Most of the infectious diseases affecting humans are of animal origin.</a:t>
            </a:r>
          </a:p>
          <a:p>
            <a:endParaRPr lang="en-US" sz="2000" dirty="0"/>
          </a:p>
          <a:p>
            <a:r>
              <a:rPr lang="en-US" sz="2000" dirty="0"/>
              <a:t>This diverse community of infectious diseases is not static due to the</a:t>
            </a:r>
          </a:p>
          <a:p>
            <a:r>
              <a:rPr lang="en-US" sz="2000" dirty="0"/>
              <a:t>ongoing and increasing frequency of newly discovered zoonotic pathogens, which are emerging during a time of unprecedented </a:t>
            </a:r>
          </a:p>
          <a:p>
            <a:r>
              <a:rPr lang="en-US" sz="2000" b="1" dirty="0">
                <a:solidFill>
                  <a:srgbClr val="FF0000"/>
                </a:solidFill>
              </a:rPr>
              <a:t>global geoclimatic, </a:t>
            </a:r>
          </a:p>
          <a:p>
            <a:r>
              <a:rPr lang="en-US" sz="2000" b="1" dirty="0">
                <a:solidFill>
                  <a:srgbClr val="FF0000"/>
                </a:solidFill>
              </a:rPr>
              <a:t>demographic, </a:t>
            </a:r>
          </a:p>
          <a:p>
            <a:r>
              <a:rPr lang="en-US" sz="2000" b="1" dirty="0">
                <a:solidFill>
                  <a:srgbClr val="FF0000"/>
                </a:solidFill>
              </a:rPr>
              <a:t>socioeconomic,</a:t>
            </a:r>
          </a:p>
          <a:p>
            <a:r>
              <a:rPr lang="en-US" sz="2000" b="1" dirty="0">
                <a:solidFill>
                  <a:srgbClr val="FF0000"/>
                </a:solidFill>
              </a:rPr>
              <a:t>and technological changes </a:t>
            </a:r>
          </a:p>
        </p:txBody>
      </p:sp>
      <p:pic>
        <p:nvPicPr>
          <p:cNvPr id="4" name="Picture 8" descr="C:\Users\Basima\Desktop\398-1cc70567-c278-4581-b50d-b0dee66acba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29200" y="4572000"/>
            <a:ext cx="3048000" cy="1666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1109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solidFill>
                  <a:srgbClr val="FF0000"/>
                </a:solidFill>
              </a:rPr>
              <a:t>Causes</a:t>
            </a:r>
            <a:endParaRPr lang="en-US" sz="2800" dirty="0"/>
          </a:p>
        </p:txBody>
      </p:sp>
      <p:sp>
        <p:nvSpPr>
          <p:cNvPr id="3" name="Content Placeholder 2"/>
          <p:cNvSpPr>
            <a:spLocks noGrp="1"/>
          </p:cNvSpPr>
          <p:nvPr>
            <p:ph idx="1"/>
          </p:nvPr>
        </p:nvSpPr>
        <p:spPr/>
        <p:txBody>
          <a:bodyPr>
            <a:normAutofit lnSpcReduction="10000"/>
          </a:bodyPr>
          <a:lstStyle/>
          <a:p>
            <a:r>
              <a:rPr lang="en-US" sz="2000" dirty="0"/>
              <a:t>Zoonotic diseases are caused by a wide range of pathogens. Based on etiology, zoonoses are classified into( according to (WHO):</a:t>
            </a:r>
          </a:p>
          <a:p>
            <a:r>
              <a:rPr lang="en-US" sz="2000" dirty="0"/>
              <a:t> bacterial zoonoses (such as anthrax, salmonellosis, tuberculosis, Lyme disease, brucellosis, and plague),</a:t>
            </a:r>
          </a:p>
          <a:p>
            <a:r>
              <a:rPr lang="en-US" sz="2000" dirty="0"/>
              <a:t> viral zoonoses (such as rabies, acquired immune deficiency syndrome- AIDS, Ebola, and avian influenza),</a:t>
            </a:r>
          </a:p>
          <a:p>
            <a:pPr algn="just"/>
            <a:r>
              <a:rPr lang="en-US" sz="2000" dirty="0"/>
              <a:t> parasitic zoonoses (such as trichinosis, toxoplasmosis, trematodosis, giardiasis, malaria, and echinococcosis), </a:t>
            </a:r>
          </a:p>
          <a:p>
            <a:pPr algn="just"/>
            <a:r>
              <a:rPr lang="en-US" sz="2000" dirty="0"/>
              <a:t>fungal zoonoses (such as ring worm), rickettsial zoonoses (Q-fever), chlamydial zoonoses (psittacosis), </a:t>
            </a:r>
          </a:p>
          <a:p>
            <a:pPr algn="just"/>
            <a:r>
              <a:rPr lang="en-US" sz="2000" dirty="0"/>
              <a:t>mycoplasma zoonoses (Mycoplasma pneumoniae infection), </a:t>
            </a:r>
          </a:p>
          <a:p>
            <a:r>
              <a:rPr lang="en-US" sz="2000" dirty="0"/>
              <a:t>protozoal zoonoses, and diseases caused by acellular non-viral pathogenic agents (such as transmissible spongiform encephalopathies and mad cow disease)</a:t>
            </a:r>
          </a:p>
          <a:p>
            <a:endParaRPr lang="en-US" sz="2000" dirty="0"/>
          </a:p>
        </p:txBody>
      </p:sp>
      <p:pic>
        <p:nvPicPr>
          <p:cNvPr id="4" name="Picture 8" descr="C:\Users\Basima\Desktop\398-1cc70567-c278-4581-b50d-b0dee66acba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24600" y="152400"/>
            <a:ext cx="2590800" cy="12192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8" descr="C:\Users\Basima\Desktop\398-1cc70567-c278-4581-b50d-b0dee66acba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152400"/>
            <a:ext cx="2590800" cy="121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5010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solidFill>
                  <a:srgbClr val="FF0000"/>
                </a:solidFill>
              </a:rPr>
              <a:t>Risk Factors </a:t>
            </a:r>
          </a:p>
        </p:txBody>
      </p:sp>
      <p:sp>
        <p:nvSpPr>
          <p:cNvPr id="3" name="Content Placeholder 2"/>
          <p:cNvSpPr>
            <a:spLocks noGrp="1"/>
          </p:cNvSpPr>
          <p:nvPr>
            <p:ph idx="1"/>
          </p:nvPr>
        </p:nvSpPr>
        <p:spPr/>
        <p:txBody>
          <a:bodyPr>
            <a:normAutofit/>
          </a:bodyPr>
          <a:lstStyle/>
          <a:p>
            <a:pPr marL="457200" indent="-457200">
              <a:buFont typeface="+mj-lt"/>
              <a:buAutoNum type="arabicPeriod"/>
            </a:pPr>
            <a:r>
              <a:rPr lang="en-US" sz="2000" dirty="0"/>
              <a:t>Macro and micro geoclimatic variations, also represent major influences on the ecology  of zoonotic diseases; </a:t>
            </a:r>
          </a:p>
          <a:p>
            <a:pPr marL="457200" indent="-457200">
              <a:buFont typeface="+mj-lt"/>
              <a:buAutoNum type="arabicPeriod"/>
            </a:pPr>
            <a:r>
              <a:rPr lang="en-US" sz="2000" dirty="0"/>
              <a:t>the distributions of arthropod vectors, vertebrate reservoirs, and human interactions; </a:t>
            </a:r>
          </a:p>
          <a:p>
            <a:pPr marL="457200" indent="-457200">
              <a:buFont typeface="+mj-lt"/>
              <a:buAutoNum type="arabicPeriod"/>
            </a:pPr>
            <a:r>
              <a:rPr lang="en-US" sz="2000" dirty="0"/>
              <a:t>habitat modification and land use change; </a:t>
            </a:r>
          </a:p>
          <a:p>
            <a:pPr marL="457200" indent="-457200">
              <a:buFont typeface="+mj-lt"/>
              <a:buAutoNum type="arabicPeriod"/>
            </a:pPr>
            <a:r>
              <a:rPr lang="en-US" sz="2000" dirty="0"/>
              <a:t>pathogen dynamics.</a:t>
            </a:r>
          </a:p>
          <a:p>
            <a:pPr algn="just"/>
            <a:r>
              <a:rPr lang="en-US" sz="2000" dirty="0"/>
              <a:t>These environmental changes result in the movement of zoonotic pathogens into new geographic areas and the potential for decline in others   where environmental conditions become less favorable due to the multiple factors required </a:t>
            </a:r>
            <a:r>
              <a:rPr lang="en-US" sz="1800" dirty="0"/>
              <a:t>to maintain diverse enzootic cycles</a:t>
            </a:r>
          </a:p>
          <a:p>
            <a:endParaRPr lang="en-US" sz="2000" dirty="0"/>
          </a:p>
          <a:p>
            <a:endParaRPr lang="en-US" sz="2000" dirty="0"/>
          </a:p>
        </p:txBody>
      </p:sp>
      <p:pic>
        <p:nvPicPr>
          <p:cNvPr id="4" name="Picture 7" descr="C:\Users\Basima\Desktop\79773-free-world-zoonoses-day-powerpoin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0060" y="304800"/>
            <a:ext cx="1660775" cy="114992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Users\Basima\Desktop\microorganisms-08-01405-g00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43200" y="4953000"/>
            <a:ext cx="6172200" cy="17480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25979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solidFill>
                  <a:srgbClr val="FF0000"/>
                </a:solidFill>
              </a:rPr>
              <a:t>A proactive approach</a:t>
            </a:r>
            <a:br>
              <a:rPr lang="en-US" sz="2800" dirty="0">
                <a:solidFill>
                  <a:srgbClr val="FF0000"/>
                </a:solidFill>
              </a:rPr>
            </a:br>
            <a:endParaRPr lang="en-US" sz="2800"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sz="2000" dirty="0"/>
              <a:t>that is increasingly favored is to prevent the actual spillover of the zoonotic pathogen to humans from other vertebrate animal species and thus reduce disease and pandemic potential. </a:t>
            </a:r>
          </a:p>
          <a:p>
            <a:pPr marL="0" indent="0">
              <a:buNone/>
            </a:pPr>
            <a:r>
              <a:rPr lang="en-US" sz="2000" dirty="0"/>
              <a:t>         This approach requires:</a:t>
            </a:r>
          </a:p>
          <a:p>
            <a:pPr marL="457200" indent="-457200">
              <a:buFont typeface="+mj-lt"/>
              <a:buAutoNum type="arabicPeriod"/>
            </a:pPr>
            <a:r>
              <a:rPr lang="en-US" sz="2000" dirty="0"/>
              <a:t> active surveillance that is broad-ranging, international and ongoing;</a:t>
            </a:r>
          </a:p>
          <a:p>
            <a:pPr marL="457200" indent="-457200">
              <a:buFont typeface="+mj-lt"/>
              <a:buAutoNum type="arabicPeriod"/>
            </a:pPr>
            <a:r>
              <a:rPr lang="en-US" sz="2000" dirty="0"/>
              <a:t> deep molecular sequencing to analyze microbiomes and viromes of multiple</a:t>
            </a:r>
          </a:p>
          <a:p>
            <a:pPr marL="0" indent="0" algn="just">
              <a:buNone/>
            </a:pPr>
            <a:r>
              <a:rPr lang="en-US" sz="2000" dirty="0"/>
              <a:t>       potential reservoir and vector species to identify existing and potential disease threats </a:t>
            </a:r>
          </a:p>
          <a:p>
            <a:pPr marL="0" indent="0">
              <a:buNone/>
            </a:pPr>
            <a:r>
              <a:rPr lang="en-US" sz="2000" dirty="0"/>
              <a:t> 3.       The establishment of databases that are standardized in their methodology </a:t>
            </a:r>
          </a:p>
          <a:p>
            <a:pPr marL="0" indent="0">
              <a:buNone/>
            </a:pPr>
            <a:r>
              <a:rPr lang="en-US" sz="2000" dirty="0"/>
              <a:t>and readily and easily accessible to stakeholders globally;</a:t>
            </a:r>
          </a:p>
          <a:p>
            <a:pPr marL="0" indent="0">
              <a:buNone/>
            </a:pPr>
            <a:r>
              <a:rPr lang="en-US" sz="2000" dirty="0"/>
              <a:t>4 .    and, the human capital, physical infrastructure, response capabilities, and financial support to maintain such global initiatives</a:t>
            </a:r>
          </a:p>
        </p:txBody>
      </p:sp>
      <p:pic>
        <p:nvPicPr>
          <p:cNvPr id="4" name="Picture 7" descr="C:\Users\Basima\Desktop\79773-free-world-zoonoses-day-powerpoin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0060" y="304800"/>
            <a:ext cx="1660775" cy="11499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37914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1122</TotalTime>
  <Words>1046</Words>
  <Application>Microsoft Office PowerPoint</Application>
  <PresentationFormat>On-screen Show (4:3)</PresentationFormat>
  <Paragraphs>76</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Zoonoses Challenging and increasing Global Disease Threats </vt:lpstr>
      <vt:lpstr>Introduction                                 </vt:lpstr>
      <vt:lpstr>Introduction</vt:lpstr>
      <vt:lpstr>The Food and Agriculture Organization of the United Nations (FAO), the World Organisation for Animal Health (OIE), the United Nations Environment Programme (UNEP) and the World Health Organization (WHO) welcome the newly formed operational definition of One Health from their advisory panel, the One Health High Level Expert Panel (OHHLEP), </vt:lpstr>
      <vt:lpstr>Factors affect zoonotic transmission</vt:lpstr>
      <vt:lpstr>Causes</vt:lpstr>
      <vt:lpstr>Causes</vt:lpstr>
      <vt:lpstr>Risk Factors </vt:lpstr>
      <vt:lpstr>A proactive approach </vt:lpstr>
      <vt:lpstr>The prevailing approach </vt:lpstr>
      <vt:lpstr>Recommendations </vt:lpstr>
      <vt:lpstr>Recommendations</vt:lpstr>
      <vt:lpstr>Future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 Abd</dc:creator>
  <cp:lastModifiedBy>Maher</cp:lastModifiedBy>
  <cp:revision>51</cp:revision>
  <dcterms:created xsi:type="dcterms:W3CDTF">2006-08-16T00:00:00Z</dcterms:created>
  <dcterms:modified xsi:type="dcterms:W3CDTF">2025-04-23T08:54:35Z</dcterms:modified>
</cp:coreProperties>
</file>