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74" r:id="rId4"/>
    <p:sldId id="275" r:id="rId5"/>
    <p:sldId id="258" r:id="rId6"/>
    <p:sldId id="276" r:id="rId7"/>
    <p:sldId id="259" r:id="rId8"/>
    <p:sldId id="271" r:id="rId9"/>
    <p:sldId id="273" r:id="rId10"/>
    <p:sldId id="267" r:id="rId11"/>
    <p:sldId id="260" r:id="rId12"/>
    <p:sldId id="268" r:id="rId13"/>
    <p:sldId id="261" r:id="rId14"/>
    <p:sldId id="265" r:id="rId15"/>
    <p:sldId id="269" r:id="rId16"/>
    <p:sldId id="262" r:id="rId17"/>
    <p:sldId id="263" r:id="rId18"/>
    <p:sldId id="264"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F3259C-179F-423F-ACD7-3829CD52D33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F60D1-D005-4BE1-ACC5-83803B7D824E}" type="slidenum">
              <a:rPr lang="en-US" smtClean="0"/>
              <a:t>‹#›</a:t>
            </a:fld>
            <a:endParaRPr lang="en-US"/>
          </a:p>
        </p:txBody>
      </p:sp>
    </p:spTree>
    <p:extLst>
      <p:ext uri="{BB962C8B-B14F-4D97-AF65-F5344CB8AC3E}">
        <p14:creationId xmlns:p14="http://schemas.microsoft.com/office/powerpoint/2010/main" val="139088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F3259C-179F-423F-ACD7-3829CD52D33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F60D1-D005-4BE1-ACC5-83803B7D824E}" type="slidenum">
              <a:rPr lang="en-US" smtClean="0"/>
              <a:t>‹#›</a:t>
            </a:fld>
            <a:endParaRPr lang="en-US"/>
          </a:p>
        </p:txBody>
      </p:sp>
    </p:spTree>
    <p:extLst>
      <p:ext uri="{BB962C8B-B14F-4D97-AF65-F5344CB8AC3E}">
        <p14:creationId xmlns:p14="http://schemas.microsoft.com/office/powerpoint/2010/main" val="114114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F3259C-179F-423F-ACD7-3829CD52D33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F60D1-D005-4BE1-ACC5-83803B7D824E}" type="slidenum">
              <a:rPr lang="en-US" smtClean="0"/>
              <a:t>‹#›</a:t>
            </a:fld>
            <a:endParaRPr lang="en-US"/>
          </a:p>
        </p:txBody>
      </p:sp>
    </p:spTree>
    <p:extLst>
      <p:ext uri="{BB962C8B-B14F-4D97-AF65-F5344CB8AC3E}">
        <p14:creationId xmlns:p14="http://schemas.microsoft.com/office/powerpoint/2010/main" val="189832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F3259C-179F-423F-ACD7-3829CD52D33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F60D1-D005-4BE1-ACC5-83803B7D824E}" type="slidenum">
              <a:rPr lang="en-US" smtClean="0"/>
              <a:t>‹#›</a:t>
            </a:fld>
            <a:endParaRPr lang="en-US"/>
          </a:p>
        </p:txBody>
      </p:sp>
    </p:spTree>
    <p:extLst>
      <p:ext uri="{BB962C8B-B14F-4D97-AF65-F5344CB8AC3E}">
        <p14:creationId xmlns:p14="http://schemas.microsoft.com/office/powerpoint/2010/main" val="12838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F3259C-179F-423F-ACD7-3829CD52D33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F60D1-D005-4BE1-ACC5-83803B7D824E}" type="slidenum">
              <a:rPr lang="en-US" smtClean="0"/>
              <a:t>‹#›</a:t>
            </a:fld>
            <a:endParaRPr lang="en-US"/>
          </a:p>
        </p:txBody>
      </p:sp>
    </p:spTree>
    <p:extLst>
      <p:ext uri="{BB962C8B-B14F-4D97-AF65-F5344CB8AC3E}">
        <p14:creationId xmlns:p14="http://schemas.microsoft.com/office/powerpoint/2010/main" val="377846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F3259C-179F-423F-ACD7-3829CD52D33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F60D1-D005-4BE1-ACC5-83803B7D824E}" type="slidenum">
              <a:rPr lang="en-US" smtClean="0"/>
              <a:t>‹#›</a:t>
            </a:fld>
            <a:endParaRPr lang="en-US"/>
          </a:p>
        </p:txBody>
      </p:sp>
    </p:spTree>
    <p:extLst>
      <p:ext uri="{BB962C8B-B14F-4D97-AF65-F5344CB8AC3E}">
        <p14:creationId xmlns:p14="http://schemas.microsoft.com/office/powerpoint/2010/main" val="97458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F3259C-179F-423F-ACD7-3829CD52D33B}"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F60D1-D005-4BE1-ACC5-83803B7D824E}" type="slidenum">
              <a:rPr lang="en-US" smtClean="0"/>
              <a:t>‹#›</a:t>
            </a:fld>
            <a:endParaRPr lang="en-US"/>
          </a:p>
        </p:txBody>
      </p:sp>
    </p:spTree>
    <p:extLst>
      <p:ext uri="{BB962C8B-B14F-4D97-AF65-F5344CB8AC3E}">
        <p14:creationId xmlns:p14="http://schemas.microsoft.com/office/powerpoint/2010/main" val="368338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F3259C-179F-423F-ACD7-3829CD52D33B}"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F60D1-D005-4BE1-ACC5-83803B7D824E}" type="slidenum">
              <a:rPr lang="en-US" smtClean="0"/>
              <a:t>‹#›</a:t>
            </a:fld>
            <a:endParaRPr lang="en-US"/>
          </a:p>
        </p:txBody>
      </p:sp>
    </p:spTree>
    <p:extLst>
      <p:ext uri="{BB962C8B-B14F-4D97-AF65-F5344CB8AC3E}">
        <p14:creationId xmlns:p14="http://schemas.microsoft.com/office/powerpoint/2010/main" val="16231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3259C-179F-423F-ACD7-3829CD52D33B}"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F60D1-D005-4BE1-ACC5-83803B7D824E}" type="slidenum">
              <a:rPr lang="en-US" smtClean="0"/>
              <a:t>‹#›</a:t>
            </a:fld>
            <a:endParaRPr lang="en-US"/>
          </a:p>
        </p:txBody>
      </p:sp>
    </p:spTree>
    <p:extLst>
      <p:ext uri="{BB962C8B-B14F-4D97-AF65-F5344CB8AC3E}">
        <p14:creationId xmlns:p14="http://schemas.microsoft.com/office/powerpoint/2010/main" val="241426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F3259C-179F-423F-ACD7-3829CD52D33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F60D1-D005-4BE1-ACC5-83803B7D824E}" type="slidenum">
              <a:rPr lang="en-US" smtClean="0"/>
              <a:t>‹#›</a:t>
            </a:fld>
            <a:endParaRPr lang="en-US"/>
          </a:p>
        </p:txBody>
      </p:sp>
    </p:spTree>
    <p:extLst>
      <p:ext uri="{BB962C8B-B14F-4D97-AF65-F5344CB8AC3E}">
        <p14:creationId xmlns:p14="http://schemas.microsoft.com/office/powerpoint/2010/main" val="18235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F3259C-179F-423F-ACD7-3829CD52D33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F60D1-D005-4BE1-ACC5-83803B7D824E}" type="slidenum">
              <a:rPr lang="en-US" smtClean="0"/>
              <a:t>‹#›</a:t>
            </a:fld>
            <a:endParaRPr lang="en-US"/>
          </a:p>
        </p:txBody>
      </p:sp>
    </p:spTree>
    <p:extLst>
      <p:ext uri="{BB962C8B-B14F-4D97-AF65-F5344CB8AC3E}">
        <p14:creationId xmlns:p14="http://schemas.microsoft.com/office/powerpoint/2010/main" val="157276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3259C-179F-423F-ACD7-3829CD52D33B}"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F60D1-D005-4BE1-ACC5-83803B7D824E}" type="slidenum">
              <a:rPr lang="en-US" smtClean="0"/>
              <a:t>‹#›</a:t>
            </a:fld>
            <a:endParaRPr lang="en-US"/>
          </a:p>
        </p:txBody>
      </p:sp>
    </p:spTree>
    <p:extLst>
      <p:ext uri="{BB962C8B-B14F-4D97-AF65-F5344CB8AC3E}">
        <p14:creationId xmlns:p14="http://schemas.microsoft.com/office/powerpoint/2010/main" val="31865132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18866"/>
            <a:ext cx="9144000" cy="1392072"/>
          </a:xfrm>
        </p:spPr>
        <p:txBody>
          <a:bodyPr>
            <a:normAutofit fontScale="90000"/>
          </a:bodyPr>
          <a:lstStyle/>
          <a:p>
            <a:r>
              <a:rPr lang="ar-SA" b="1" dirty="0">
                <a:solidFill>
                  <a:schemeClr val="accent1">
                    <a:lumMod val="75000"/>
                  </a:schemeClr>
                </a:solidFill>
              </a:rPr>
              <a:t>متلازمة الكحول الجنينية الاعراض والاسباب </a:t>
            </a:r>
            <a:endParaRPr lang="en-US" b="1" dirty="0">
              <a:solidFill>
                <a:schemeClr val="accent1">
                  <a:lumMod val="75000"/>
                </a:schemeClr>
              </a:solidFill>
            </a:endParaRPr>
          </a:p>
        </p:txBody>
      </p:sp>
      <p:sp>
        <p:nvSpPr>
          <p:cNvPr id="3" name="Subtitle 2"/>
          <p:cNvSpPr>
            <a:spLocks noGrp="1"/>
          </p:cNvSpPr>
          <p:nvPr>
            <p:ph type="subTitle" idx="1"/>
          </p:nvPr>
        </p:nvSpPr>
        <p:spPr>
          <a:xfrm>
            <a:off x="1523999" y="6030119"/>
            <a:ext cx="9144000" cy="1655762"/>
          </a:xfrm>
        </p:spPr>
        <p:txBody>
          <a:bodyPr/>
          <a:lstStyle/>
          <a:p>
            <a:r>
              <a:rPr lang="ar-SA" dirty="0">
                <a:solidFill>
                  <a:schemeClr val="tx1">
                    <a:lumMod val="95000"/>
                    <a:lumOff val="5000"/>
                  </a:schemeClr>
                </a:solidFill>
              </a:rPr>
              <a:t>م.د. بان حسين حميدي                                                             2024-2025</a:t>
            </a:r>
            <a:endParaRPr lang="en-US" dirty="0">
              <a:solidFill>
                <a:schemeClr val="tx1">
                  <a:lumMod val="95000"/>
                  <a:lumOff val="5000"/>
                </a:schemeClr>
              </a:solidFill>
            </a:endParaRPr>
          </a:p>
        </p:txBody>
      </p:sp>
      <p:pic>
        <p:nvPicPr>
          <p:cNvPr id="4" name="Picture 3"/>
          <p:cNvPicPr>
            <a:picLocks noChangeAspect="1"/>
          </p:cNvPicPr>
          <p:nvPr/>
        </p:nvPicPr>
        <p:blipFill>
          <a:blip r:embed="rId2"/>
          <a:stretch>
            <a:fillRect/>
          </a:stretch>
        </p:blipFill>
        <p:spPr>
          <a:xfrm>
            <a:off x="982634" y="2210939"/>
            <a:ext cx="9466997" cy="3753134"/>
          </a:xfrm>
          <a:prstGeom prst="rect">
            <a:avLst/>
          </a:prstGeom>
        </p:spPr>
      </p:pic>
    </p:spTree>
    <p:extLst>
      <p:ext uri="{BB962C8B-B14F-4D97-AF65-F5344CB8AC3E}">
        <p14:creationId xmlns:p14="http://schemas.microsoft.com/office/powerpoint/2010/main" val="230364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68991" y="354842"/>
            <a:ext cx="10140287" cy="5721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5199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9434"/>
            <a:ext cx="10515600" cy="5767530"/>
          </a:xfrm>
        </p:spPr>
        <p:txBody>
          <a:bodyPr>
            <a:normAutofit fontScale="92500" lnSpcReduction="20000"/>
          </a:bodyPr>
          <a:lstStyle/>
          <a:p>
            <a:pPr marL="0" indent="0" algn="r">
              <a:buNone/>
            </a:pPr>
            <a:r>
              <a:rPr lang="ar-SA" sz="4400" b="1" dirty="0">
                <a:solidFill>
                  <a:srgbClr val="C00000"/>
                </a:solidFill>
              </a:rPr>
              <a:t>مشاكل الدماغ والجهاز العصبي المركزي</a:t>
            </a:r>
          </a:p>
          <a:p>
            <a:pPr marL="0" indent="0" algn="r">
              <a:buNone/>
            </a:pPr>
            <a:endParaRPr lang="ar-SA" sz="4400" b="1" dirty="0">
              <a:solidFill>
                <a:srgbClr val="C00000"/>
              </a:solidFill>
            </a:endParaRPr>
          </a:p>
          <a:p>
            <a:pPr marL="0" indent="0" algn="r">
              <a:buNone/>
            </a:pPr>
            <a:r>
              <a:rPr lang="ar-SA" sz="3200" dirty="0"/>
              <a:t>قد تتضمن مشاكل الدماغ والجهاز العصبي المركزي:</a:t>
            </a:r>
          </a:p>
          <a:p>
            <a:pPr marL="0" indent="0" algn="r">
              <a:buNone/>
            </a:pPr>
            <a:r>
              <a:rPr lang="ar-SA" sz="3200" dirty="0"/>
              <a:t>ضعف التعاضد أو الاتزان</a:t>
            </a:r>
          </a:p>
          <a:p>
            <a:pPr marL="0" indent="0" algn="r">
              <a:buNone/>
            </a:pPr>
            <a:r>
              <a:rPr lang="ar-SA" sz="3200" dirty="0"/>
              <a:t>الإعاقة الذهنية واضطرابات التعلم وتأخر النمو</a:t>
            </a:r>
          </a:p>
          <a:p>
            <a:pPr marL="0" indent="0" algn="r">
              <a:buNone/>
            </a:pPr>
            <a:r>
              <a:rPr lang="ar-SA" sz="3200" dirty="0"/>
              <a:t>ضعف الذاكرة</a:t>
            </a:r>
          </a:p>
          <a:p>
            <a:pPr marL="0" indent="0" algn="r">
              <a:buNone/>
            </a:pPr>
            <a:r>
              <a:rPr lang="ar-SA" sz="3200" dirty="0"/>
              <a:t>صعوبة الانتباه ومعالجة المعلومات</a:t>
            </a:r>
          </a:p>
          <a:p>
            <a:pPr marL="0" indent="0" algn="r">
              <a:buNone/>
            </a:pPr>
            <a:r>
              <a:rPr lang="ar-SA" sz="3200" dirty="0"/>
              <a:t>صعوبة في التفكير وحل المشكلات</a:t>
            </a:r>
          </a:p>
          <a:p>
            <a:pPr marL="0" indent="0" algn="r">
              <a:buNone/>
            </a:pPr>
            <a:r>
              <a:rPr lang="ar-SA" sz="3200" dirty="0"/>
              <a:t>صعوبة في تحديد عواقب الاختيارات</a:t>
            </a:r>
          </a:p>
          <a:p>
            <a:pPr marL="0" indent="0" algn="r">
              <a:buNone/>
            </a:pPr>
            <a:r>
              <a:rPr lang="ar-SA" sz="3200" dirty="0"/>
              <a:t>ضعف مهارات الحكم على الأشياء</a:t>
            </a:r>
          </a:p>
          <a:p>
            <a:pPr marL="0" indent="0" algn="r">
              <a:buNone/>
            </a:pPr>
            <a:r>
              <a:rPr lang="ar-SA" sz="3200" dirty="0"/>
              <a:t>العصبية أو النشاط المفرط</a:t>
            </a:r>
          </a:p>
          <a:p>
            <a:pPr marL="0" indent="0" algn="r">
              <a:buNone/>
            </a:pPr>
            <a:r>
              <a:rPr lang="ar-SA" sz="3200" dirty="0"/>
              <a:t>سرعة تغير المزاج</a:t>
            </a:r>
            <a:endParaRPr lang="en-US" sz="3200" dirty="0"/>
          </a:p>
        </p:txBody>
      </p:sp>
    </p:spTree>
    <p:extLst>
      <p:ext uri="{BB962C8B-B14F-4D97-AF65-F5344CB8AC3E}">
        <p14:creationId xmlns:p14="http://schemas.microsoft.com/office/powerpoint/2010/main" val="83115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0594"/>
          </a:xfrm>
        </p:spPr>
        <p:txBody>
          <a:bodyPr>
            <a:normAutofit fontScale="90000"/>
          </a:bodyPr>
          <a:lstStyle/>
          <a:p>
            <a:pPr algn="r"/>
            <a:r>
              <a:rPr lang="ar-SA" sz="4900" b="1" dirty="0">
                <a:solidFill>
                  <a:srgbClr val="C00000"/>
                </a:solidFill>
              </a:rPr>
              <a:t>المشكلات الاجتماعية والسلوكية</a:t>
            </a:r>
            <a:br>
              <a:rPr lang="ar-SA" dirty="0"/>
            </a:br>
            <a:endParaRPr lang="en-US" dirty="0"/>
          </a:p>
        </p:txBody>
      </p:sp>
      <p:sp>
        <p:nvSpPr>
          <p:cNvPr id="3" name="Content Placeholder 2"/>
          <p:cNvSpPr>
            <a:spLocks noGrp="1"/>
          </p:cNvSpPr>
          <p:nvPr>
            <p:ph idx="1"/>
          </p:nvPr>
        </p:nvSpPr>
        <p:spPr>
          <a:xfrm>
            <a:off x="838200" y="1214651"/>
            <a:ext cx="10515600" cy="4962312"/>
          </a:xfrm>
        </p:spPr>
        <p:txBody>
          <a:bodyPr>
            <a:normAutofit/>
          </a:bodyPr>
          <a:lstStyle/>
          <a:p>
            <a:pPr marL="0" indent="0" algn="r">
              <a:buNone/>
            </a:pPr>
            <a:r>
              <a:rPr lang="ar-SA" dirty="0"/>
              <a:t>يمكن أن تتضمن المشكلات في أداء الوظائف والتأقلم والتفاعل مع الآخرين، ما يلي:</a:t>
            </a:r>
          </a:p>
          <a:p>
            <a:pPr marL="0" indent="0" algn="r">
              <a:buNone/>
            </a:pPr>
            <a:r>
              <a:rPr lang="ar-SA" dirty="0"/>
              <a:t>صعوبات في التعليم</a:t>
            </a:r>
          </a:p>
          <a:p>
            <a:pPr marL="0" indent="0" algn="r">
              <a:buNone/>
            </a:pPr>
            <a:r>
              <a:rPr lang="ar-SA" dirty="0"/>
              <a:t>صعوبة البقاء بصحبة الآخرين</a:t>
            </a:r>
          </a:p>
          <a:p>
            <a:pPr marL="0" indent="0" algn="r">
              <a:buNone/>
            </a:pPr>
            <a:r>
              <a:rPr lang="ar-SA" dirty="0"/>
              <a:t>ضعف المهارات الاجتماعية</a:t>
            </a:r>
          </a:p>
          <a:p>
            <a:pPr marL="0" indent="0" algn="r">
              <a:buNone/>
            </a:pPr>
            <a:r>
              <a:rPr lang="ar-SA" dirty="0"/>
              <a:t>مشكلة في التكيُّف مع التغيير أو الانتقال من مهمة إلى أخرى</a:t>
            </a:r>
          </a:p>
          <a:p>
            <a:pPr marL="0" indent="0" algn="r">
              <a:buNone/>
            </a:pPr>
            <a:r>
              <a:rPr lang="ar-SA" dirty="0"/>
              <a:t>مشكلات في السلوك والسيطرة على الاندفاع</a:t>
            </a:r>
          </a:p>
          <a:p>
            <a:pPr marL="0" indent="0" algn="r">
              <a:buNone/>
            </a:pPr>
            <a:r>
              <a:rPr lang="ar-SA" dirty="0"/>
              <a:t>ضعف إدراك الوقت</a:t>
            </a:r>
          </a:p>
          <a:p>
            <a:pPr marL="0" indent="0" algn="r">
              <a:buNone/>
            </a:pPr>
            <a:r>
              <a:rPr lang="ar-SA" dirty="0"/>
              <a:t>مشكلات في الاستمرار في تنفيذ المهام</a:t>
            </a:r>
          </a:p>
          <a:p>
            <a:pPr marL="0" indent="0" algn="r">
              <a:buNone/>
            </a:pPr>
            <a:r>
              <a:rPr lang="ar-SA" dirty="0"/>
              <a:t>صعوبة تخطيط الأهداف وتنفيذها</a:t>
            </a:r>
            <a:endParaRPr lang="en-US" dirty="0"/>
          </a:p>
        </p:txBody>
      </p:sp>
    </p:spTree>
    <p:extLst>
      <p:ext uri="{BB962C8B-B14F-4D97-AF65-F5344CB8AC3E}">
        <p14:creationId xmlns:p14="http://schemas.microsoft.com/office/powerpoint/2010/main" val="169104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0752"/>
            <a:ext cx="10515600" cy="5276211"/>
          </a:xfrm>
        </p:spPr>
        <p:txBody>
          <a:bodyPr>
            <a:normAutofit fontScale="92500"/>
          </a:bodyPr>
          <a:lstStyle/>
          <a:p>
            <a:pPr marL="0" indent="0" algn="r">
              <a:lnSpc>
                <a:spcPct val="150000"/>
              </a:lnSpc>
              <a:buNone/>
            </a:pPr>
            <a:r>
              <a:rPr lang="ar-SA" sz="4400" b="1" dirty="0">
                <a:solidFill>
                  <a:srgbClr val="C00000"/>
                </a:solidFill>
              </a:rPr>
              <a:t>كيف يتم تشخيص متلازمة الجنين الكحولي؟</a:t>
            </a:r>
          </a:p>
          <a:p>
            <a:pPr marL="0" indent="0" algn="r">
              <a:lnSpc>
                <a:spcPct val="150000"/>
              </a:lnSpc>
              <a:buNone/>
            </a:pPr>
            <a:r>
              <a:rPr lang="ar-SA" dirty="0"/>
              <a:t>يتميّز تشخيص هذه المتلازمة بعدم اعتماده على أيٍ من الفحوصات المخبريّة , الصور الاشعاعيّة أو التشخيص النفسي وانما يعتمد على دراسة التاريخ الكحولي للأم وخاصةً أثناء حملها بحيث يلجأ الأطباء لمعرفة تناول الأم للكحول أثناء الحمل او عدمه , كميّة الكحول التي اعتادت تناولها , الفترة الزمنيّة من الحمل لتناولها كما يتم التشخيص أيضاً من خلال الأعراض الظاهرة عند الطفل ومدى ملائمتها وارتباطها بالمتلازمة كما يتم تشخيص القدرات الذهنيّة للطفل واخضاعه لفحص الذكاء للكشف عن أيٍ من صعوبات التعلُم التي تُرافق هذه المتلازمة </a:t>
            </a:r>
            <a:endParaRPr lang="en-US" dirty="0"/>
          </a:p>
        </p:txBody>
      </p:sp>
    </p:spTree>
    <p:extLst>
      <p:ext uri="{BB962C8B-B14F-4D97-AF65-F5344CB8AC3E}">
        <p14:creationId xmlns:p14="http://schemas.microsoft.com/office/powerpoint/2010/main" val="394057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6728"/>
            <a:ext cx="10515600" cy="5740235"/>
          </a:xfrm>
        </p:spPr>
        <p:txBody>
          <a:bodyPr>
            <a:normAutofit/>
          </a:bodyPr>
          <a:lstStyle/>
          <a:p>
            <a:pPr marL="0" indent="0" algn="r">
              <a:buNone/>
            </a:pPr>
            <a:r>
              <a:rPr lang="ar-SA" sz="4400" b="1" dirty="0">
                <a:solidFill>
                  <a:srgbClr val="C00000"/>
                </a:solidFill>
              </a:rPr>
              <a:t>المضاعفات</a:t>
            </a:r>
          </a:p>
          <a:p>
            <a:pPr marL="0" indent="0" algn="r">
              <a:lnSpc>
                <a:spcPct val="160000"/>
              </a:lnSpc>
              <a:buNone/>
            </a:pPr>
            <a:r>
              <a:rPr lang="ar-SA" dirty="0"/>
              <a:t>يمكن أن يؤدي الى العديد من المضاعفات.</a:t>
            </a:r>
          </a:p>
          <a:p>
            <a:pPr marL="0" indent="0" algn="r">
              <a:lnSpc>
                <a:spcPct val="160000"/>
              </a:lnSpc>
              <a:buNone/>
            </a:pPr>
            <a:r>
              <a:rPr lang="ar-SA" dirty="0"/>
              <a:t>قد تتضمن المشكلات السلوكية غير الموجودة عند الولادة والتي قد تنتج عن الإصابة بمتلازمة الكحول الجنينية (الإعاقات الثانوية):</a:t>
            </a:r>
          </a:p>
          <a:p>
            <a:pPr marL="0" indent="0" algn="r">
              <a:lnSpc>
                <a:spcPct val="160000"/>
              </a:lnSpc>
              <a:buNone/>
            </a:pPr>
            <a:r>
              <a:rPr lang="ar-SA" dirty="0"/>
              <a:t>اضطراب نقص الانتباه مع فرط النشاط العدوانية، والسلوك الاجتماعي غير المناسب، وكسر القواعد والقوانين</a:t>
            </a:r>
          </a:p>
          <a:p>
            <a:pPr marL="0" indent="0" algn="r">
              <a:lnSpc>
                <a:spcPct val="160000"/>
              </a:lnSpc>
              <a:buNone/>
            </a:pPr>
            <a:r>
              <a:rPr lang="ar-SA" dirty="0"/>
              <a:t>إدمان المواد الكحولية أو المخدرة</a:t>
            </a:r>
          </a:p>
        </p:txBody>
      </p:sp>
    </p:spTree>
    <p:extLst>
      <p:ext uri="{BB962C8B-B14F-4D97-AF65-F5344CB8AC3E}">
        <p14:creationId xmlns:p14="http://schemas.microsoft.com/office/powerpoint/2010/main" val="3334877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6036"/>
            <a:ext cx="10515600" cy="5480927"/>
          </a:xfrm>
        </p:spPr>
        <p:txBody>
          <a:bodyPr/>
          <a:lstStyle/>
          <a:p>
            <a:pPr marL="0" indent="0" algn="r">
              <a:lnSpc>
                <a:spcPct val="150000"/>
              </a:lnSpc>
              <a:buNone/>
            </a:pPr>
            <a:r>
              <a:rPr lang="ar-SA" dirty="0"/>
              <a:t>اضطرابات نفسية، مثل الاكتئاب، أو القلق أو اضطرابات الأكل</a:t>
            </a:r>
          </a:p>
          <a:p>
            <a:pPr marL="0" indent="0" algn="r">
              <a:lnSpc>
                <a:spcPct val="150000"/>
              </a:lnSpc>
              <a:buNone/>
            </a:pPr>
            <a:r>
              <a:rPr lang="ar-SA" dirty="0"/>
              <a:t>مشاكل في البقاء بالمدرسة أو استكمال الدراسة بها</a:t>
            </a:r>
          </a:p>
          <a:p>
            <a:pPr marL="0" indent="0" algn="r">
              <a:lnSpc>
                <a:spcPct val="150000"/>
              </a:lnSpc>
              <a:buNone/>
            </a:pPr>
            <a:r>
              <a:rPr lang="ar-SA" dirty="0"/>
              <a:t>مشاكل في المعيشة المستقلة والتوظيف</a:t>
            </a:r>
          </a:p>
          <a:p>
            <a:pPr marL="0" indent="0" algn="r">
              <a:lnSpc>
                <a:spcPct val="150000"/>
              </a:lnSpc>
              <a:buNone/>
            </a:pPr>
            <a:r>
              <a:rPr lang="ar-SA" dirty="0"/>
              <a:t>سلوك جنسي غير مناسب</a:t>
            </a:r>
          </a:p>
          <a:p>
            <a:pPr marL="0" indent="0" algn="r">
              <a:lnSpc>
                <a:spcPct val="150000"/>
              </a:lnSpc>
              <a:buNone/>
            </a:pPr>
            <a:r>
              <a:rPr lang="ar-SA" dirty="0"/>
              <a:t>الوفاة المبكرة بالصدفة، أو القتل أو الانتحار</a:t>
            </a:r>
          </a:p>
          <a:p>
            <a:endParaRPr lang="en-US" dirty="0"/>
          </a:p>
        </p:txBody>
      </p:sp>
    </p:spTree>
    <p:extLst>
      <p:ext uri="{BB962C8B-B14F-4D97-AF65-F5344CB8AC3E}">
        <p14:creationId xmlns:p14="http://schemas.microsoft.com/office/powerpoint/2010/main" val="2889617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b="1" dirty="0">
                <a:solidFill>
                  <a:srgbClr val="C00000"/>
                </a:solidFill>
              </a:rPr>
              <a:t>علاج متلازمة الجنين الكحولي</a:t>
            </a:r>
            <a:endParaRPr lang="en-US" b="1" dirty="0">
              <a:solidFill>
                <a:srgbClr val="C00000"/>
              </a:solidFill>
            </a:endParaRPr>
          </a:p>
        </p:txBody>
      </p:sp>
      <p:sp>
        <p:nvSpPr>
          <p:cNvPr id="3" name="Content Placeholder 2"/>
          <p:cNvSpPr>
            <a:spLocks noGrp="1"/>
          </p:cNvSpPr>
          <p:nvPr>
            <p:ph idx="1"/>
          </p:nvPr>
        </p:nvSpPr>
        <p:spPr>
          <a:xfrm>
            <a:off x="838200" y="1542197"/>
            <a:ext cx="10515600" cy="4634766"/>
          </a:xfrm>
        </p:spPr>
        <p:txBody>
          <a:bodyPr>
            <a:normAutofit/>
          </a:bodyPr>
          <a:lstStyle/>
          <a:p>
            <a:pPr marL="0" indent="0" algn="r">
              <a:lnSpc>
                <a:spcPct val="150000"/>
              </a:lnSpc>
              <a:buNone/>
            </a:pPr>
            <a:r>
              <a:rPr lang="ar-SA" dirty="0"/>
              <a:t>متلازمة الجنين الكحولي ليس لها علاج لكن يمكن من خلال التشخيص المبكر المساهمة في تقليل هذه الأعراض، وإحراز تقدم كبير مع الأخذ في الاعتبار المتابعة الدورية مع طبيب مختص، كما يمكن العلاج في المنزل من خلال عمل نظام لمساعدة الأطفال على تخطي هذه الأعراض أو التأقلم معها.</a:t>
            </a:r>
            <a:endParaRPr lang="en-US" dirty="0"/>
          </a:p>
        </p:txBody>
      </p:sp>
    </p:spTree>
    <p:extLst>
      <p:ext uri="{BB962C8B-B14F-4D97-AF65-F5344CB8AC3E}">
        <p14:creationId xmlns:p14="http://schemas.microsoft.com/office/powerpoint/2010/main" val="352856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2137"/>
            <a:ext cx="10515600" cy="5794826"/>
          </a:xfrm>
        </p:spPr>
        <p:txBody>
          <a:bodyPr>
            <a:normAutofit lnSpcReduction="10000"/>
          </a:bodyPr>
          <a:lstStyle/>
          <a:p>
            <a:pPr marL="0" indent="0" algn="r">
              <a:lnSpc>
                <a:spcPct val="150000"/>
              </a:lnSpc>
              <a:buNone/>
            </a:pPr>
            <a:r>
              <a:rPr lang="ar-SA" dirty="0"/>
              <a:t>العلاج بالأدوية هناك مجموعة من الأدوية تساهم في الحد من هذه الأعراض ومنها:</a:t>
            </a:r>
          </a:p>
          <a:p>
            <a:pPr marL="0" indent="0" algn="r">
              <a:lnSpc>
                <a:spcPct val="150000"/>
              </a:lnSpc>
              <a:buNone/>
            </a:pPr>
            <a:r>
              <a:rPr lang="ar-SA" dirty="0"/>
              <a:t>مضادات الاكتئاب</a:t>
            </a:r>
          </a:p>
          <a:p>
            <a:pPr marL="0" indent="0" algn="r">
              <a:lnSpc>
                <a:spcPct val="150000"/>
              </a:lnSpc>
              <a:buNone/>
            </a:pPr>
            <a:r>
              <a:rPr lang="ar-SA" dirty="0"/>
              <a:t>المنشطات لعلاج نقص التركيز، وفرط النشاط، وغيرها من المشاكل السلوكية.مضادات الذهان لعلاج القلق.</a:t>
            </a:r>
          </a:p>
          <a:p>
            <a:pPr marL="0" indent="0" algn="r">
              <a:lnSpc>
                <a:spcPct val="150000"/>
              </a:lnSpc>
              <a:buNone/>
            </a:pPr>
            <a:r>
              <a:rPr lang="ar-SA" dirty="0"/>
              <a:t>التدريب السلوكي لتعليم الأطفال المهارات الاجتماعية</a:t>
            </a:r>
          </a:p>
          <a:p>
            <a:pPr marL="0" indent="0" algn="r">
              <a:lnSpc>
                <a:spcPct val="150000"/>
              </a:lnSpc>
              <a:buNone/>
            </a:pPr>
            <a:r>
              <a:rPr lang="ar-SA" dirty="0"/>
              <a:t>تقديم المشورة تدريب المرافقين مثل الآباء على كيفية التعامل مع أطفالهم المصابين بالمتلازمة.</a:t>
            </a:r>
          </a:p>
          <a:p>
            <a:pPr marL="0" indent="0" algn="r">
              <a:lnSpc>
                <a:spcPct val="150000"/>
              </a:lnSpc>
              <a:buNone/>
            </a:pPr>
            <a:r>
              <a:rPr lang="ar-SA" dirty="0"/>
              <a:t>العلاجات البديلة تشمل أيضا تقنيات الحركة، مثل ممارسة الرياضة أو اليوغا.</a:t>
            </a:r>
            <a:endParaRPr lang="en-US" dirty="0"/>
          </a:p>
        </p:txBody>
      </p:sp>
    </p:spTree>
    <p:extLst>
      <p:ext uri="{BB962C8B-B14F-4D97-AF65-F5344CB8AC3E}">
        <p14:creationId xmlns:p14="http://schemas.microsoft.com/office/powerpoint/2010/main" val="1011927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1446"/>
            <a:ext cx="10515600" cy="5535518"/>
          </a:xfrm>
        </p:spPr>
        <p:txBody>
          <a:bodyPr>
            <a:normAutofit/>
          </a:bodyPr>
          <a:lstStyle/>
          <a:p>
            <a:pPr marL="0" indent="0" algn="r">
              <a:buNone/>
            </a:pPr>
            <a:r>
              <a:rPr lang="ar-SA" sz="3200" b="1" dirty="0">
                <a:solidFill>
                  <a:srgbClr val="C00000"/>
                </a:solidFill>
                <a:cs typeface="+mj-cs"/>
              </a:rPr>
              <a:t>كيف يمكن الوقاية من متلازمة الجنين الكحولي</a:t>
            </a:r>
            <a:r>
              <a:rPr lang="ar-SA" dirty="0"/>
              <a:t>؟</a:t>
            </a:r>
          </a:p>
          <a:p>
            <a:pPr marL="0" indent="0" algn="r">
              <a:lnSpc>
                <a:spcPct val="150000"/>
              </a:lnSpc>
              <a:buNone/>
            </a:pPr>
            <a:r>
              <a:rPr lang="ar-SA" dirty="0"/>
              <a:t>عدم تناول الكحول بالنسبة للمرأة أثناء الحمل هو أفضل وسيلة للوقاية من إنجاب طفل يعاني من هذه المتلازمة مدى الحياة، وهناك مجموعة من الإرشادات والنصائح التي تساعد على ذلك ومن بينها:التوقف عن الشرب خلال فترة الحمل.استشارة الطبيب إذا كانت المرأة تعاني من إدمان </a:t>
            </a:r>
            <a:r>
              <a:rPr lang="ar-SA"/>
              <a:t>الكحول.</a:t>
            </a:r>
            <a:endParaRPr lang="en-US" dirty="0"/>
          </a:p>
        </p:txBody>
      </p:sp>
    </p:spTree>
    <p:extLst>
      <p:ext uri="{BB962C8B-B14F-4D97-AF65-F5344CB8AC3E}">
        <p14:creationId xmlns:p14="http://schemas.microsoft.com/office/powerpoint/2010/main" val="3605891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69242"/>
            <a:ext cx="10515600" cy="4907721"/>
          </a:xfrm>
        </p:spPr>
        <p:txBody>
          <a:bodyPr>
            <a:normAutofit/>
          </a:bodyPr>
          <a:lstStyle/>
          <a:p>
            <a:pPr marL="0" indent="0" algn="ctr">
              <a:buNone/>
            </a:pPr>
            <a:endParaRPr lang="ar-SA" sz="8800" b="1" dirty="0">
              <a:cs typeface="+mj-cs"/>
            </a:endParaRPr>
          </a:p>
          <a:p>
            <a:pPr marL="0" indent="0" algn="ctr">
              <a:buNone/>
            </a:pPr>
            <a:endParaRPr lang="ar-SA" sz="8800" b="1" dirty="0">
              <a:cs typeface="+mj-cs"/>
            </a:endParaRPr>
          </a:p>
          <a:p>
            <a:pPr marL="0" indent="0" algn="ctr">
              <a:buNone/>
            </a:pPr>
            <a:endParaRPr lang="en-US" sz="8800" b="1" dirty="0">
              <a:cs typeface="+mj-cs"/>
            </a:endParaRPr>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510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solidFill>
                  <a:srgbClr val="C00000"/>
                </a:solidFill>
              </a:rPr>
              <a:t>مقدمة</a:t>
            </a:r>
            <a:endParaRPr lang="en-US" b="1" dirty="0">
              <a:solidFill>
                <a:srgbClr val="C00000"/>
              </a:solidFill>
            </a:endParaRPr>
          </a:p>
        </p:txBody>
      </p:sp>
      <p:sp>
        <p:nvSpPr>
          <p:cNvPr id="3" name="Content Placeholder 2"/>
          <p:cNvSpPr>
            <a:spLocks noGrp="1"/>
          </p:cNvSpPr>
          <p:nvPr>
            <p:ph idx="1"/>
          </p:nvPr>
        </p:nvSpPr>
        <p:spPr/>
        <p:txBody>
          <a:bodyPr/>
          <a:lstStyle/>
          <a:p>
            <a:pPr algn="r" rtl="1">
              <a:lnSpc>
                <a:spcPct val="150000"/>
              </a:lnSpc>
            </a:pPr>
            <a:r>
              <a:rPr lang="ar-SA" dirty="0">
                <a:solidFill>
                  <a:srgbClr val="080808"/>
                </a:solidFill>
                <a:latin typeface="Amiri"/>
              </a:rPr>
              <a:t>إن متلازمة الكحول الجنينية حالة تظهر بين الأطفال، وتنتج عن التعرض للكحول أثناء حمل الأم. تسبب متلازمة الكحول الجنينية تلف المخ ومشاكل بالنمو. تختلف المشاكل التي تسببها متلازمة الكحول الجنينية من طفل لآخر، ولكن لا يمكن عكس المشاكل التي تسببها المتلازمة.</a:t>
            </a:r>
          </a:p>
          <a:p>
            <a:pPr algn="r" rtl="1">
              <a:lnSpc>
                <a:spcPct val="150000"/>
              </a:lnSpc>
            </a:pPr>
            <a:r>
              <a:rPr lang="ar-SA" dirty="0">
                <a:solidFill>
                  <a:srgbClr val="080808"/>
                </a:solidFill>
                <a:latin typeface="Amiri"/>
              </a:rPr>
              <a:t>لا يوجد كمية من الكحول آمنة للاستخدام أثناء الحمل. إذا شربتي الكحول أثناء الحمل، فأنتِ تضعين طفلك أمام خطر الإصابة بمتلازمة الكحول الجنينية.</a:t>
            </a:r>
          </a:p>
          <a:p>
            <a:pPr marL="0" indent="0" algn="r" rtl="1">
              <a:buNone/>
            </a:pPr>
            <a:endParaRPr lang="ar-SA" b="0" i="0" dirty="0">
              <a:solidFill>
                <a:srgbClr val="080808"/>
              </a:solidFill>
              <a:effectLst/>
              <a:latin typeface="Amiri"/>
            </a:endParaRPr>
          </a:p>
        </p:txBody>
      </p:sp>
    </p:spTree>
    <p:extLst>
      <p:ext uri="{BB962C8B-B14F-4D97-AF65-F5344CB8AC3E}">
        <p14:creationId xmlns:p14="http://schemas.microsoft.com/office/powerpoint/2010/main" val="400632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0752"/>
            <a:ext cx="10515600" cy="5276211"/>
          </a:xfrm>
        </p:spPr>
        <p:txBody>
          <a:bodyPr>
            <a:normAutofit fontScale="92500" lnSpcReduction="20000"/>
          </a:bodyPr>
          <a:lstStyle/>
          <a:p>
            <a:pPr marL="0" indent="0" algn="r">
              <a:lnSpc>
                <a:spcPct val="150000"/>
              </a:lnSpc>
              <a:buNone/>
            </a:pPr>
            <a:r>
              <a:rPr lang="ar-SA" dirty="0"/>
              <a:t>وقد يؤدي هذا إلى موت الجنين والإجهاض، أما الأجنة الذين يبقون على قيد الحياة ويولدون فقد يعانون مشاكل دائمة.</a:t>
            </a:r>
          </a:p>
          <a:p>
            <a:pPr marL="0" indent="0" algn="r">
              <a:lnSpc>
                <a:spcPct val="150000"/>
              </a:lnSpc>
              <a:buNone/>
            </a:pPr>
            <a:r>
              <a:rPr lang="ar-SA" dirty="0"/>
              <a:t>وتشير التقديرات في الولايات المتحدة إلى أن ما لا يقل عن 25% من نزلاء السجون يعانون من متلازمة الجنين الكحولي ولم يجر تشخيصهم طبيا بالشكل الصحيح، وأن 55% من المصابين بهذه المتلازمة ممن تتراوح أعمارهم بين 12 و55 عاما إما يدخلون السجن وإما يصبحون نزلاء مراكز علاج إدمان المخدرات والكحول أو المصحات العقلية.</a:t>
            </a:r>
          </a:p>
          <a:p>
            <a:pPr marL="0" indent="0" algn="r">
              <a:lnSpc>
                <a:spcPct val="150000"/>
              </a:lnSpc>
              <a:buNone/>
            </a:pPr>
            <a:r>
              <a:rPr lang="ar-SA" dirty="0"/>
              <a:t>وشهد عام 2019 تشخيص 252 حالة في بريطانيا مصابة بمتلازمة الجنين الكحولي، إلا أن المتخصصين يرون أن الرقم الحقيقي قد يصل إلى الآلاف، خاصة أن الكثير من الأطفال الذين يعانون من تلك الأعراض يشخصون على أنهم مصابون بمرض التوحد</a:t>
            </a:r>
            <a:endParaRPr lang="en-US" dirty="0"/>
          </a:p>
        </p:txBody>
      </p:sp>
    </p:spTree>
    <p:extLst>
      <p:ext uri="{BB962C8B-B14F-4D97-AF65-F5344CB8AC3E}">
        <p14:creationId xmlns:p14="http://schemas.microsoft.com/office/powerpoint/2010/main" val="71718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6161"/>
            <a:ext cx="10515600" cy="5330802"/>
          </a:xfrm>
        </p:spPr>
        <p:txBody>
          <a:bodyPr/>
          <a:lstStyle/>
          <a:p>
            <a:pPr marL="0" indent="0" algn="r">
              <a:lnSpc>
                <a:spcPct val="150000"/>
              </a:lnSpc>
              <a:buNone/>
            </a:pPr>
            <a:r>
              <a:rPr lang="ar-SA" dirty="0"/>
              <a:t>ويكمن أحد أهم الإشكالات في تشخيص الأطفال الذين يعانون من هذه المتلازمة في حقيقة أن المدمنات على الكحول غالبا ما ينتهي الحال بأطفالهن في مراكز الرعاية الاجتماعية، لذلك يكون من الصعب معرفة حقيقة تناول الأم للكحول في المقام الأول، الأمر الذي يخفي أهم وأول خيط للتشخيص الصحيح.</a:t>
            </a:r>
            <a:endParaRPr lang="en-US" dirty="0"/>
          </a:p>
        </p:txBody>
      </p:sp>
    </p:spTree>
    <p:extLst>
      <p:ext uri="{BB962C8B-B14F-4D97-AF65-F5344CB8AC3E}">
        <p14:creationId xmlns:p14="http://schemas.microsoft.com/office/powerpoint/2010/main" val="294868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solidFill>
                  <a:srgbClr val="C00000"/>
                </a:solidFill>
              </a:rPr>
              <a:t>اسباب متلازمة الكحول الجنينية</a:t>
            </a:r>
            <a:r>
              <a:rPr lang="ar-SA" dirty="0"/>
              <a:t>                                 </a:t>
            </a:r>
            <a:endParaRPr lang="en-US" dirty="0"/>
          </a:p>
        </p:txBody>
      </p:sp>
      <p:sp>
        <p:nvSpPr>
          <p:cNvPr id="3" name="Content Placeholder 2"/>
          <p:cNvSpPr>
            <a:spLocks noGrp="1"/>
          </p:cNvSpPr>
          <p:nvPr>
            <p:ph idx="1"/>
          </p:nvPr>
        </p:nvSpPr>
        <p:spPr>
          <a:xfrm>
            <a:off x="838200" y="1514901"/>
            <a:ext cx="10515600" cy="4662062"/>
          </a:xfrm>
        </p:spPr>
        <p:txBody>
          <a:bodyPr>
            <a:normAutofit/>
          </a:bodyPr>
          <a:lstStyle/>
          <a:p>
            <a:pPr marL="0" indent="0" algn="r">
              <a:lnSpc>
                <a:spcPct val="150000"/>
              </a:lnSpc>
              <a:buNone/>
            </a:pPr>
            <a:r>
              <a:rPr lang="ar-SA" dirty="0"/>
              <a:t>عند تناول الأم للكحوليات، يصل إلى الجنين عبر المشيمة، ولا يمتلك جسم الجنين الضعيف إمكانية معالجة الكحول أو التعامل معه كما يحدث في الإنسان البالغ، وفي هذه الحالة يمنع وصول الغذاء والأوكسجين إلى الأعضاء الحيوية للجنين.</a:t>
            </a:r>
          </a:p>
          <a:p>
            <a:pPr marL="0" indent="0" algn="r">
              <a:lnSpc>
                <a:spcPct val="150000"/>
              </a:lnSpc>
              <a:buNone/>
            </a:pPr>
            <a:r>
              <a:rPr lang="ar-SA" dirty="0"/>
              <a:t>وفقا للدراسات فإن نسبة حدوث الضرر في الأسابيع الأولى من الحمل تكون كبيرة، خاصة إذا تناولت الأم كمية كبيرة من الكحول وإذا كانت لا تعلم بوجود الحمل، كما يكون أكثر ضررا خلال الأشهر الثلاثة الأولى من الحمل</a:t>
            </a:r>
            <a:r>
              <a:rPr lang="ar-IQ" dirty="0"/>
              <a:t>.</a:t>
            </a:r>
            <a:endParaRPr lang="en-US" dirty="0"/>
          </a:p>
        </p:txBody>
      </p:sp>
    </p:spTree>
    <p:extLst>
      <p:ext uri="{BB962C8B-B14F-4D97-AF65-F5344CB8AC3E}">
        <p14:creationId xmlns:p14="http://schemas.microsoft.com/office/powerpoint/2010/main" val="328493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8048"/>
            <a:ext cx="10515600" cy="5248915"/>
          </a:xfrm>
        </p:spPr>
        <p:txBody>
          <a:bodyPr>
            <a:normAutofit/>
          </a:bodyPr>
          <a:lstStyle/>
          <a:p>
            <a:pPr marL="0" indent="0" algn="r">
              <a:lnSpc>
                <a:spcPct val="150000"/>
              </a:lnSpc>
              <a:buNone/>
            </a:pPr>
            <a:r>
              <a:rPr lang="ar-SA" sz="3900" b="1" dirty="0">
                <a:solidFill>
                  <a:srgbClr val="C00000"/>
                </a:solidFill>
              </a:rPr>
              <a:t>عوامل خطر الإصابة بمتلازمة الكحول الجنينية</a:t>
            </a:r>
          </a:p>
          <a:p>
            <a:pPr marL="0" indent="0" algn="r">
              <a:lnSpc>
                <a:spcPct val="150000"/>
              </a:lnSpc>
              <a:buNone/>
            </a:pPr>
            <a:r>
              <a:rPr lang="ar-SA" dirty="0"/>
              <a:t>تجنب الكحول أثناء الحمل : حتى الشرب الخفيف يشكل مخاطر على نمو الجنين.</a:t>
            </a:r>
          </a:p>
          <a:p>
            <a:pPr marL="0" indent="0" algn="r">
              <a:lnSpc>
                <a:spcPct val="150000"/>
              </a:lnSpc>
              <a:buNone/>
            </a:pPr>
            <a:r>
              <a:rPr lang="ar-SA" dirty="0"/>
              <a:t>مخاطر الشراهة أو شرب الخمر بكثرة: مثل هذه السلوكيات تزيد بشكل كبير من احتمالية الإصابة بمتلازمة الكحول الجنينية.</a:t>
            </a:r>
          </a:p>
          <a:p>
            <a:pPr marL="0" indent="0" algn="r">
              <a:lnSpc>
                <a:spcPct val="150000"/>
              </a:lnSpc>
              <a:buNone/>
            </a:pPr>
            <a:r>
              <a:rPr lang="ar-SA" dirty="0"/>
              <a:t>أهمية رعاية ما قبل الولادة : تعد الفحوصات المنتظمة قبل الولادة ضرورية للكشف المبكر والوقاية من حالات مثل متلازمة الكحول الجنينية؛ ابحث عن خيارات الرعاية الصحية التي يمكن الوصول إليها في مكان قريب.</a:t>
            </a:r>
            <a:endParaRPr lang="en-US" dirty="0"/>
          </a:p>
        </p:txBody>
      </p:sp>
    </p:spTree>
    <p:extLst>
      <p:ext uri="{BB962C8B-B14F-4D97-AF65-F5344CB8AC3E}">
        <p14:creationId xmlns:p14="http://schemas.microsoft.com/office/powerpoint/2010/main" val="143966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r"/>
            <a:r>
              <a:rPr lang="ar-SA" b="1" dirty="0">
                <a:solidFill>
                  <a:srgbClr val="C00000"/>
                </a:solidFill>
              </a:rPr>
              <a:t>الاعراض</a:t>
            </a:r>
            <a:endParaRPr lang="en-US" b="1" dirty="0">
              <a:solidFill>
                <a:srgbClr val="C00000"/>
              </a:solidFill>
            </a:endParaRPr>
          </a:p>
        </p:txBody>
      </p:sp>
      <p:sp>
        <p:nvSpPr>
          <p:cNvPr id="3" name="Content Placeholder 2"/>
          <p:cNvSpPr>
            <a:spLocks noGrp="1"/>
          </p:cNvSpPr>
          <p:nvPr>
            <p:ph idx="1"/>
          </p:nvPr>
        </p:nvSpPr>
        <p:spPr>
          <a:xfrm>
            <a:off x="838200" y="914400"/>
            <a:ext cx="10515600" cy="5943600"/>
          </a:xfrm>
        </p:spPr>
        <p:txBody>
          <a:bodyPr>
            <a:normAutofit fontScale="55000" lnSpcReduction="20000"/>
          </a:bodyPr>
          <a:lstStyle/>
          <a:p>
            <a:pPr marL="0" indent="0" algn="r">
              <a:lnSpc>
                <a:spcPct val="150000"/>
              </a:lnSpc>
              <a:buNone/>
            </a:pPr>
            <a:r>
              <a:rPr lang="ar-SA" sz="4400" dirty="0">
                <a:cs typeface="+mj-cs"/>
              </a:rPr>
              <a:t>تختلف الأعراض من طفل لآخر وفقا لشدة الضرر، وبالتالي فهناك العديد من الأعراض المحتملة تتراوح ما بين معتدلة إلى حادة، ويمكن أن تشمل </a:t>
            </a:r>
          </a:p>
          <a:p>
            <a:pPr marL="0" indent="0" algn="r">
              <a:lnSpc>
                <a:spcPct val="150000"/>
              </a:lnSpc>
              <a:buNone/>
            </a:pPr>
            <a:r>
              <a:rPr lang="ar-SA" sz="5100" b="1" dirty="0">
                <a:solidFill>
                  <a:srgbClr val="C00000"/>
                </a:solidFill>
                <a:cs typeface="+mj-cs"/>
              </a:rPr>
              <a:t>العيوب الجسدية</a:t>
            </a:r>
          </a:p>
          <a:p>
            <a:pPr marL="0" indent="0" algn="r">
              <a:lnSpc>
                <a:spcPct val="150000"/>
              </a:lnSpc>
              <a:buNone/>
            </a:pPr>
            <a:r>
              <a:rPr lang="ar-SA" sz="4200" dirty="0">
                <a:cs typeface="+mj-cs"/>
              </a:rPr>
              <a:t>ملامح وجه مميزة، وتشمل عيونًا صغيرة وشفة علوية رفيعة بشكل استثنائي وأنفًا صغيرة ومقلوبة وسطح جلد ناعمًا بين الأنف والشفة العلوية</a:t>
            </a:r>
          </a:p>
          <a:p>
            <a:pPr marL="0" indent="0" algn="r">
              <a:lnSpc>
                <a:spcPct val="150000"/>
              </a:lnSpc>
              <a:buNone/>
            </a:pPr>
            <a:r>
              <a:rPr lang="ar-SA" sz="4200" dirty="0">
                <a:cs typeface="+mj-cs"/>
              </a:rPr>
              <a:t>تشوهات المفاصل والأطراف والأصابع</a:t>
            </a:r>
          </a:p>
          <a:p>
            <a:pPr marL="0" indent="0" algn="r">
              <a:lnSpc>
                <a:spcPct val="150000"/>
              </a:lnSpc>
              <a:buNone/>
            </a:pPr>
            <a:r>
              <a:rPr lang="ar-SA" sz="4200" dirty="0">
                <a:cs typeface="+mj-cs"/>
              </a:rPr>
              <a:t>نمو بدني بطئ قبل الولادة وبعدها</a:t>
            </a:r>
          </a:p>
          <a:p>
            <a:pPr marL="0" indent="0" algn="r">
              <a:lnSpc>
                <a:spcPct val="150000"/>
              </a:lnSpc>
              <a:buNone/>
            </a:pPr>
            <a:r>
              <a:rPr lang="ar-SA" sz="4200" dirty="0">
                <a:cs typeface="+mj-cs"/>
              </a:rPr>
              <a:t>صعوبة في الرؤية ومشاكل في السمع</a:t>
            </a:r>
          </a:p>
          <a:p>
            <a:pPr marL="0" indent="0" algn="r">
              <a:lnSpc>
                <a:spcPct val="150000"/>
              </a:lnSpc>
              <a:buNone/>
            </a:pPr>
            <a:r>
              <a:rPr lang="ar-SA" sz="4200" dirty="0">
                <a:cs typeface="+mj-cs"/>
              </a:rPr>
              <a:t>محيط رأس وحجم دماغ صغير</a:t>
            </a:r>
          </a:p>
          <a:p>
            <a:pPr marL="0" indent="0" algn="r">
              <a:lnSpc>
                <a:spcPct val="150000"/>
              </a:lnSpc>
              <a:buNone/>
            </a:pPr>
            <a:r>
              <a:rPr lang="ar-SA" sz="4200" dirty="0">
                <a:cs typeface="+mj-cs"/>
              </a:rPr>
              <a:t>عيوب القلب ومشاكل الكلى والعظام</a:t>
            </a:r>
          </a:p>
        </p:txBody>
      </p:sp>
    </p:spTree>
    <p:extLst>
      <p:ext uri="{BB962C8B-B14F-4D97-AF65-F5344CB8AC3E}">
        <p14:creationId xmlns:p14="http://schemas.microsoft.com/office/powerpoint/2010/main" val="27099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12192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931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86854" y="286603"/>
            <a:ext cx="10904561" cy="64553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2371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TotalTime>
  <Words>955</Words>
  <Application>Microsoft Office PowerPoint</Application>
  <PresentationFormat>Widescreen</PresentationFormat>
  <Paragraphs>70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Amiri</vt:lpstr>
      <vt:lpstr>Arial</vt:lpstr>
      <vt:lpstr>Calibri</vt:lpstr>
      <vt:lpstr>Calibri Light</vt:lpstr>
      <vt:lpstr>Office Theme</vt:lpstr>
      <vt:lpstr>متلازمة الكحول الجنينية الاعراض والاسباب </vt:lpstr>
      <vt:lpstr>مقدمة</vt:lpstr>
      <vt:lpstr>PowerPoint Presentation</vt:lpstr>
      <vt:lpstr>PowerPoint Presentation</vt:lpstr>
      <vt:lpstr>اسباب متلازمة الكحول الجنينية                                 </vt:lpstr>
      <vt:lpstr>PowerPoint Presentation</vt:lpstr>
      <vt:lpstr>الاعراض</vt:lpstr>
      <vt:lpstr>PowerPoint Presentation</vt:lpstr>
      <vt:lpstr>PowerPoint Presentation</vt:lpstr>
      <vt:lpstr>PowerPoint Presentation</vt:lpstr>
      <vt:lpstr>PowerPoint Presentation</vt:lpstr>
      <vt:lpstr>المشكلات الاجتماعية والسلوكية </vt:lpstr>
      <vt:lpstr>PowerPoint Presentation</vt:lpstr>
      <vt:lpstr>PowerPoint Presentation</vt:lpstr>
      <vt:lpstr>PowerPoint Presentation</vt:lpstr>
      <vt:lpstr>علاج متلازمة الجنين الكحولي</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متلازمة الكحول الجنينية الاعراض والاسباب </dc:title>
  <dc:creator>Dell</dc:creator>
  <cp:lastModifiedBy>ban hussin</cp:lastModifiedBy>
  <cp:revision>24</cp:revision>
  <dcterms:created xsi:type="dcterms:W3CDTF">2024-09-29T08:00:08Z</dcterms:created>
  <dcterms:modified xsi:type="dcterms:W3CDTF">2024-11-02T17:44:41Z</dcterms:modified>
</cp:coreProperties>
</file>