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93" r:id="rId3"/>
    <p:sldId id="286" r:id="rId4"/>
    <p:sldId id="295" r:id="rId5"/>
    <p:sldId id="257" r:id="rId6"/>
    <p:sldId id="260" r:id="rId7"/>
    <p:sldId id="261" r:id="rId8"/>
    <p:sldId id="284" r:id="rId9"/>
    <p:sldId id="294" r:id="rId10"/>
    <p:sldId id="262" r:id="rId11"/>
    <p:sldId id="297" r:id="rId12"/>
    <p:sldId id="267" r:id="rId13"/>
    <p:sldId id="276" r:id="rId14"/>
    <p:sldId id="274" r:id="rId15"/>
    <p:sldId id="278" r:id="rId16"/>
    <p:sldId id="275" r:id="rId17"/>
    <p:sldId id="280" r:id="rId18"/>
    <p:sldId id="288" r:id="rId19"/>
    <p:sldId id="289" r:id="rId20"/>
    <p:sldId id="282" r:id="rId21"/>
    <p:sldId id="283" r:id="rId22"/>
    <p:sldId id="290" r:id="rId23"/>
    <p:sldId id="291" r:id="rId24"/>
    <p:sldId id="292" r:id="rId25"/>
    <p:sldId id="299" r:id="rId26"/>
    <p:sldId id="300" r:id="rId27"/>
    <p:sldId id="301"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537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45" d="100"/>
          <a:sy n="45" d="100"/>
        </p:scale>
        <p:origin x="79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38493E-A416-4559-81A9-A6AB6E209C4B}" type="datetimeFigureOut">
              <a:rPr lang="en-US" smtClean="0"/>
              <a:t>2/19/2025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6818F3-DC47-42C9-8282-D3CFF72BE676}" type="slidenum">
              <a:rPr lang="en-US" smtClean="0"/>
              <a:t>‹#›</a:t>
            </a:fld>
            <a:endParaRPr lang="en-US"/>
          </a:p>
        </p:txBody>
      </p:sp>
    </p:spTree>
    <p:extLst>
      <p:ext uri="{BB962C8B-B14F-4D97-AF65-F5344CB8AC3E}">
        <p14:creationId xmlns:p14="http://schemas.microsoft.com/office/powerpoint/2010/main" val="2530945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9BD37006-8F66-46A5-B35B-07BFFEC4D01C}"/>
              </a:ext>
            </a:extLst>
          </p:cNvPr>
          <p:cNvSpPr/>
          <p:nvPr userDrawn="1"/>
        </p:nvSpPr>
        <p:spPr>
          <a:xfrm>
            <a:off x="0" y="94391"/>
            <a:ext cx="12192000" cy="658376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6854FF55-0AFA-4BB2-884C-4B009B46DE62}"/>
              </a:ext>
            </a:extLst>
          </p:cNvPr>
          <p:cNvSpPr/>
          <p:nvPr userDrawn="1"/>
        </p:nvSpPr>
        <p:spPr>
          <a:xfrm>
            <a:off x="0" y="6678151"/>
            <a:ext cx="12192000" cy="179849"/>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2F9E5346-3695-4602-97A3-0B8A9C80BF09}"/>
              </a:ext>
            </a:extLst>
          </p:cNvPr>
          <p:cNvSpPr/>
          <p:nvPr userDrawn="1"/>
        </p:nvSpPr>
        <p:spPr>
          <a:xfrm>
            <a:off x="0" y="873483"/>
            <a:ext cx="12192000" cy="53476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AD2BD3CA-D5FA-4EEE-91F0-759E0773F6EE}"/>
              </a:ext>
            </a:extLst>
          </p:cNvPr>
          <p:cNvSpPr/>
          <p:nvPr userDrawn="1"/>
        </p:nvSpPr>
        <p:spPr>
          <a:xfrm>
            <a:off x="0" y="-70703"/>
            <a:ext cx="12192000" cy="179849"/>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1">
            <a:extLst>
              <a:ext uri="{FF2B5EF4-FFF2-40B4-BE49-F238E27FC236}">
                <a16:creationId xmlns:a16="http://schemas.microsoft.com/office/drawing/2014/main" id="{A8118C4F-D70F-43A9-B172-E7DF4ADE83E1}"/>
              </a:ext>
            </a:extLst>
          </p:cNvPr>
          <p:cNvGrpSpPr/>
          <p:nvPr userDrawn="1"/>
        </p:nvGrpSpPr>
        <p:grpSpPr>
          <a:xfrm>
            <a:off x="1509968" y="-1"/>
            <a:ext cx="2187726" cy="6763609"/>
            <a:chOff x="1875730" y="-1"/>
            <a:chExt cx="2187726" cy="6763609"/>
          </a:xfrm>
        </p:grpSpPr>
        <p:sp>
          <p:nvSpPr>
            <p:cNvPr id="36" name="Rectangle 35">
              <a:extLst>
                <a:ext uri="{FF2B5EF4-FFF2-40B4-BE49-F238E27FC236}">
                  <a16:creationId xmlns:a16="http://schemas.microsoft.com/office/drawing/2014/main" id="{0CBB9745-F03D-416B-AFDB-7292F58346FF}"/>
                </a:ext>
              </a:extLst>
            </p:cNvPr>
            <p:cNvSpPr/>
            <p:nvPr userDrawn="1"/>
          </p:nvSpPr>
          <p:spPr>
            <a:xfrm rot="5400000">
              <a:off x="-412212" y="2287941"/>
              <a:ext cx="6763609" cy="2187726"/>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7" name="صورة 1">
              <a:extLst>
                <a:ext uri="{FF2B5EF4-FFF2-40B4-BE49-F238E27FC236}">
                  <a16:creationId xmlns:a16="http://schemas.microsoft.com/office/drawing/2014/main" id="{B6D230B2-C001-416D-90D0-15E8322FCF1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75730" y="2050130"/>
              <a:ext cx="2075653" cy="2139702"/>
            </a:xfrm>
            <a:prstGeom prst="rect">
              <a:avLst/>
            </a:prstGeom>
          </p:spPr>
        </p:pic>
      </p:grpSp>
      <p:sp>
        <p:nvSpPr>
          <p:cNvPr id="40" name="Arrow: Pentagon 39">
            <a:extLst>
              <a:ext uri="{FF2B5EF4-FFF2-40B4-BE49-F238E27FC236}">
                <a16:creationId xmlns:a16="http://schemas.microsoft.com/office/drawing/2014/main" id="{5DC1B17A-42E5-4827-B5BE-2670B557C295}"/>
              </a:ext>
            </a:extLst>
          </p:cNvPr>
          <p:cNvSpPr/>
          <p:nvPr userDrawn="1"/>
        </p:nvSpPr>
        <p:spPr>
          <a:xfrm flipH="1">
            <a:off x="11080864" y="6221161"/>
            <a:ext cx="1111133" cy="456988"/>
          </a:xfrm>
          <a:prstGeom prst="homePlat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lide Number Placeholder 5">
            <a:extLst>
              <a:ext uri="{FF2B5EF4-FFF2-40B4-BE49-F238E27FC236}">
                <a16:creationId xmlns:a16="http://schemas.microsoft.com/office/drawing/2014/main" id="{41CCE111-59C4-4620-A682-7B71FC50DAC9}"/>
              </a:ext>
            </a:extLst>
          </p:cNvPr>
          <p:cNvSpPr>
            <a:spLocks noGrp="1"/>
          </p:cNvSpPr>
          <p:nvPr>
            <p:ph type="sldNum" sz="quarter" idx="12"/>
          </p:nvPr>
        </p:nvSpPr>
        <p:spPr>
          <a:xfrm>
            <a:off x="11373739" y="6267091"/>
            <a:ext cx="545507" cy="365125"/>
          </a:xfrm>
          <a:prstGeom prst="rect">
            <a:avLst/>
          </a:prstGeom>
        </p:spPr>
        <p:txBody>
          <a:bodyPr/>
          <a:lstStyle>
            <a:lvl1pPr>
              <a:defRPr>
                <a:solidFill>
                  <a:srgbClr val="3F5378"/>
                </a:solidFill>
              </a:defRPr>
            </a:lvl1pPr>
          </a:lstStyle>
          <a:p>
            <a:fld id="{A0EDFBC5-9E83-48A9-A20F-CEAD086DBFA3}" type="slidenum">
              <a:rPr lang="en-US" smtClean="0"/>
              <a:pPr/>
              <a:t>‹#›</a:t>
            </a:fld>
            <a:endParaRPr lang="en-US" dirty="0"/>
          </a:p>
        </p:txBody>
      </p:sp>
      <p:sp>
        <p:nvSpPr>
          <p:cNvPr id="46" name="Arrow: Pentagon 45">
            <a:extLst>
              <a:ext uri="{FF2B5EF4-FFF2-40B4-BE49-F238E27FC236}">
                <a16:creationId xmlns:a16="http://schemas.microsoft.com/office/drawing/2014/main" id="{8244B392-AC48-4B2D-BF49-8459840DE26F}"/>
              </a:ext>
            </a:extLst>
          </p:cNvPr>
          <p:cNvSpPr/>
          <p:nvPr userDrawn="1"/>
        </p:nvSpPr>
        <p:spPr>
          <a:xfrm rot="10800000" flipH="1">
            <a:off x="0" y="6221160"/>
            <a:ext cx="1390115" cy="456988"/>
          </a:xfrm>
          <a:prstGeom prst="homePlat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Date Placeholder 3">
            <a:extLst>
              <a:ext uri="{FF2B5EF4-FFF2-40B4-BE49-F238E27FC236}">
                <a16:creationId xmlns:a16="http://schemas.microsoft.com/office/drawing/2014/main" id="{D801F2CC-04D6-48E5-9020-23F53EF72809}"/>
              </a:ext>
            </a:extLst>
          </p:cNvPr>
          <p:cNvSpPr>
            <a:spLocks noGrp="1"/>
          </p:cNvSpPr>
          <p:nvPr>
            <p:ph type="dt" sz="half" idx="10"/>
          </p:nvPr>
        </p:nvSpPr>
        <p:spPr>
          <a:xfrm>
            <a:off x="7050" y="6267091"/>
            <a:ext cx="1200599" cy="365125"/>
          </a:xfrm>
          <a:prstGeom prst="rect">
            <a:avLst/>
          </a:prstGeom>
          <a:ln>
            <a:noFill/>
          </a:ln>
        </p:spPr>
        <p:txBody>
          <a:bodyPr/>
          <a:lstStyle>
            <a:lvl1pPr>
              <a:defRPr>
                <a:solidFill>
                  <a:srgbClr val="3F5378"/>
                </a:solidFill>
              </a:defRPr>
            </a:lvl1pPr>
          </a:lstStyle>
          <a:p>
            <a:r>
              <a:rPr lang="en-US" dirty="0"/>
              <a:t>2020-2021</a:t>
            </a:r>
          </a:p>
        </p:txBody>
      </p:sp>
      <p:sp>
        <p:nvSpPr>
          <p:cNvPr id="3" name="Text Placeholder 2">
            <a:extLst>
              <a:ext uri="{FF2B5EF4-FFF2-40B4-BE49-F238E27FC236}">
                <a16:creationId xmlns:a16="http://schemas.microsoft.com/office/drawing/2014/main" id="{FECF235D-501E-4D8C-B0C7-A7FBEFFEF1D7}"/>
              </a:ext>
            </a:extLst>
          </p:cNvPr>
          <p:cNvSpPr>
            <a:spLocks noGrp="1"/>
          </p:cNvSpPr>
          <p:nvPr>
            <p:ph type="body" sz="quarter" idx="13" hasCustomPrompt="1"/>
          </p:nvPr>
        </p:nvSpPr>
        <p:spPr>
          <a:xfrm>
            <a:off x="3817545" y="1887538"/>
            <a:ext cx="7936305" cy="1205782"/>
          </a:xfrm>
          <a:prstGeom prst="rect">
            <a:avLst/>
          </a:prstGeom>
        </p:spPr>
        <p:txBody>
          <a:bodyPr anchor="ctr"/>
          <a:lstStyle>
            <a:lvl1pPr marL="0" indent="0" algn="ctr">
              <a:buNone/>
              <a:defRPr sz="7200">
                <a:solidFill>
                  <a:schemeClr val="accent6">
                    <a:lumMod val="50000"/>
                  </a:schemeClr>
                </a:solidFill>
              </a:defRPr>
            </a:lvl1pPr>
          </a:lstStyle>
          <a:p>
            <a:pPr lvl="0"/>
            <a:r>
              <a:rPr lang="en-US" dirty="0"/>
              <a:t>Main Title</a:t>
            </a:r>
          </a:p>
        </p:txBody>
      </p:sp>
      <p:sp>
        <p:nvSpPr>
          <p:cNvPr id="16" name="Text Placeholder 2">
            <a:extLst>
              <a:ext uri="{FF2B5EF4-FFF2-40B4-BE49-F238E27FC236}">
                <a16:creationId xmlns:a16="http://schemas.microsoft.com/office/drawing/2014/main" id="{3431DDF7-EDFA-4A9B-A10A-40DC5103B763}"/>
              </a:ext>
            </a:extLst>
          </p:cNvPr>
          <p:cNvSpPr>
            <a:spLocks noGrp="1"/>
          </p:cNvSpPr>
          <p:nvPr>
            <p:ph type="body" sz="quarter" idx="14" hasCustomPrompt="1"/>
          </p:nvPr>
        </p:nvSpPr>
        <p:spPr>
          <a:xfrm>
            <a:off x="3817545" y="3258414"/>
            <a:ext cx="7936305" cy="1833363"/>
          </a:xfrm>
          <a:prstGeom prst="rect">
            <a:avLst/>
          </a:prstGeom>
        </p:spPr>
        <p:txBody>
          <a:bodyPr anchor="ctr"/>
          <a:lstStyle>
            <a:lvl1pPr marL="0" indent="0" algn="ctr" rtl="0">
              <a:buNone/>
              <a:defRPr sz="4800">
                <a:solidFill>
                  <a:schemeClr val="accent6">
                    <a:lumMod val="50000"/>
                  </a:schemeClr>
                </a:solidFill>
              </a:defRPr>
            </a:lvl1pPr>
          </a:lstStyle>
          <a:p>
            <a:pPr lvl="0"/>
            <a:r>
              <a:rPr lang="en-US" dirty="0" err="1"/>
              <a:t>SubTitle</a:t>
            </a:r>
            <a:endParaRPr lang="en-US" dirty="0"/>
          </a:p>
        </p:txBody>
      </p:sp>
    </p:spTree>
    <p:extLst>
      <p:ext uri="{BB962C8B-B14F-4D97-AF65-F5344CB8AC3E}">
        <p14:creationId xmlns:p14="http://schemas.microsoft.com/office/powerpoint/2010/main" val="1145108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9BD37006-8F66-46A5-B35B-07BFFEC4D01C}"/>
              </a:ext>
            </a:extLst>
          </p:cNvPr>
          <p:cNvSpPr/>
          <p:nvPr userDrawn="1"/>
        </p:nvSpPr>
        <p:spPr>
          <a:xfrm>
            <a:off x="0" y="94391"/>
            <a:ext cx="12192000" cy="658376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6854FF55-0AFA-4BB2-884C-4B009B46DE62}"/>
              </a:ext>
            </a:extLst>
          </p:cNvPr>
          <p:cNvSpPr/>
          <p:nvPr userDrawn="1"/>
        </p:nvSpPr>
        <p:spPr>
          <a:xfrm>
            <a:off x="0" y="6678151"/>
            <a:ext cx="12192000" cy="179849"/>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2F9E5346-3695-4602-97A3-0B8A9C80BF09}"/>
              </a:ext>
            </a:extLst>
          </p:cNvPr>
          <p:cNvSpPr/>
          <p:nvPr userDrawn="1"/>
        </p:nvSpPr>
        <p:spPr>
          <a:xfrm>
            <a:off x="0" y="873483"/>
            <a:ext cx="12192000" cy="53476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AD2BD3CA-D5FA-4EEE-91F0-759E0773F6EE}"/>
              </a:ext>
            </a:extLst>
          </p:cNvPr>
          <p:cNvSpPr/>
          <p:nvPr userDrawn="1"/>
        </p:nvSpPr>
        <p:spPr>
          <a:xfrm>
            <a:off x="0" y="-70703"/>
            <a:ext cx="12192000" cy="179849"/>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Arrow: Pentagon 39">
            <a:extLst>
              <a:ext uri="{FF2B5EF4-FFF2-40B4-BE49-F238E27FC236}">
                <a16:creationId xmlns:a16="http://schemas.microsoft.com/office/drawing/2014/main" id="{5DC1B17A-42E5-4827-B5BE-2670B557C295}"/>
              </a:ext>
            </a:extLst>
          </p:cNvPr>
          <p:cNvSpPr/>
          <p:nvPr userDrawn="1"/>
        </p:nvSpPr>
        <p:spPr>
          <a:xfrm flipH="1">
            <a:off x="11122428" y="6221161"/>
            <a:ext cx="1069569" cy="456988"/>
          </a:xfrm>
          <a:prstGeom prst="homePlat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lide Number Placeholder 5">
            <a:extLst>
              <a:ext uri="{FF2B5EF4-FFF2-40B4-BE49-F238E27FC236}">
                <a16:creationId xmlns:a16="http://schemas.microsoft.com/office/drawing/2014/main" id="{41CCE111-59C4-4620-A682-7B71FC50DAC9}"/>
              </a:ext>
            </a:extLst>
          </p:cNvPr>
          <p:cNvSpPr>
            <a:spLocks noGrp="1"/>
          </p:cNvSpPr>
          <p:nvPr>
            <p:ph type="sldNum" sz="quarter" idx="12"/>
          </p:nvPr>
        </p:nvSpPr>
        <p:spPr>
          <a:xfrm>
            <a:off x="11504815" y="6267091"/>
            <a:ext cx="573865" cy="365125"/>
          </a:xfrm>
          <a:prstGeom prst="rect">
            <a:avLst/>
          </a:prstGeom>
        </p:spPr>
        <p:txBody>
          <a:bodyPr/>
          <a:lstStyle>
            <a:lvl1pPr>
              <a:defRPr>
                <a:solidFill>
                  <a:srgbClr val="3F5378"/>
                </a:solidFill>
              </a:defRPr>
            </a:lvl1pPr>
          </a:lstStyle>
          <a:p>
            <a:fld id="{A0EDFBC5-9E83-48A9-A20F-CEAD086DBFA3}" type="slidenum">
              <a:rPr lang="en-US" smtClean="0"/>
              <a:pPr/>
              <a:t>‹#›</a:t>
            </a:fld>
            <a:endParaRPr lang="en-US" dirty="0"/>
          </a:p>
        </p:txBody>
      </p:sp>
      <p:sp>
        <p:nvSpPr>
          <p:cNvPr id="46" name="Arrow: Pentagon 45">
            <a:extLst>
              <a:ext uri="{FF2B5EF4-FFF2-40B4-BE49-F238E27FC236}">
                <a16:creationId xmlns:a16="http://schemas.microsoft.com/office/drawing/2014/main" id="{8244B392-AC48-4B2D-BF49-8459840DE26F}"/>
              </a:ext>
            </a:extLst>
          </p:cNvPr>
          <p:cNvSpPr/>
          <p:nvPr userDrawn="1"/>
        </p:nvSpPr>
        <p:spPr>
          <a:xfrm rot="10800000" flipH="1">
            <a:off x="272754" y="6221603"/>
            <a:ext cx="1465179" cy="456988"/>
          </a:xfrm>
          <a:prstGeom prst="homePlat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Date Placeholder 3">
            <a:extLst>
              <a:ext uri="{FF2B5EF4-FFF2-40B4-BE49-F238E27FC236}">
                <a16:creationId xmlns:a16="http://schemas.microsoft.com/office/drawing/2014/main" id="{D801F2CC-04D6-48E5-9020-23F53EF72809}"/>
              </a:ext>
            </a:extLst>
          </p:cNvPr>
          <p:cNvSpPr>
            <a:spLocks noGrp="1"/>
          </p:cNvSpPr>
          <p:nvPr>
            <p:ph type="dt" sz="half" idx="10"/>
          </p:nvPr>
        </p:nvSpPr>
        <p:spPr>
          <a:xfrm>
            <a:off x="371673" y="6267091"/>
            <a:ext cx="1200599" cy="365125"/>
          </a:xfrm>
          <a:prstGeom prst="rect">
            <a:avLst/>
          </a:prstGeom>
          <a:ln>
            <a:noFill/>
          </a:ln>
        </p:spPr>
        <p:txBody>
          <a:bodyPr/>
          <a:lstStyle>
            <a:lvl1pPr>
              <a:defRPr>
                <a:solidFill>
                  <a:srgbClr val="3F5378"/>
                </a:solidFill>
              </a:defRPr>
            </a:lvl1pPr>
          </a:lstStyle>
          <a:p>
            <a:r>
              <a:rPr lang="en-US" dirty="0"/>
              <a:t>2020-2021</a:t>
            </a:r>
          </a:p>
        </p:txBody>
      </p:sp>
      <p:sp>
        <p:nvSpPr>
          <p:cNvPr id="14" name="Google Shape;79;p5">
            <a:extLst>
              <a:ext uri="{FF2B5EF4-FFF2-40B4-BE49-F238E27FC236}">
                <a16:creationId xmlns:a16="http://schemas.microsoft.com/office/drawing/2014/main" id="{5668860F-19A7-4440-A20F-147FDD68D328}"/>
              </a:ext>
            </a:extLst>
          </p:cNvPr>
          <p:cNvSpPr txBox="1">
            <a:spLocks noGrp="1"/>
          </p:cNvSpPr>
          <p:nvPr>
            <p:ph type="body" idx="1" hasCustomPrompt="1"/>
          </p:nvPr>
        </p:nvSpPr>
        <p:spPr>
          <a:xfrm>
            <a:off x="529205" y="1006453"/>
            <a:ext cx="11549475" cy="5080789"/>
          </a:xfrm>
          <a:prstGeom prst="rect">
            <a:avLst/>
          </a:prstGeom>
        </p:spPr>
        <p:txBody>
          <a:bodyPr spcFirstLastPara="1" wrap="square" lIns="91425" tIns="91425" rIns="91425" bIns="91425" anchor="ctr" anchorCtr="0"/>
          <a:lstStyle>
            <a:lvl1pPr marL="76200" lvl="0" indent="0" algn="l">
              <a:spcBef>
                <a:spcPts val="600"/>
              </a:spcBef>
              <a:spcAft>
                <a:spcPts val="0"/>
              </a:spcAft>
              <a:buSzPts val="2400"/>
              <a:buNone/>
              <a:defRPr>
                <a:solidFill>
                  <a:srgbClr val="3F5378"/>
                </a:solidFill>
              </a:defRPr>
            </a:lvl1pPr>
            <a:lvl2pPr marL="914400" lvl="1" indent="-381000">
              <a:spcBef>
                <a:spcPts val="1000"/>
              </a:spcBef>
              <a:spcAft>
                <a:spcPts val="0"/>
              </a:spcAft>
              <a:buSzPts val="2400"/>
              <a:buChar char="▻"/>
              <a:defRPr/>
            </a:lvl2pPr>
            <a:lvl3pPr marL="1371600" lvl="2" indent="-381000">
              <a:spcBef>
                <a:spcPts val="1000"/>
              </a:spcBef>
              <a:spcAft>
                <a:spcPts val="0"/>
              </a:spcAft>
              <a:buSzPts val="2400"/>
              <a:buChar char="▻"/>
              <a:defRPr/>
            </a:lvl3pPr>
            <a:lvl4pPr marL="1828800" lvl="3" indent="-381000">
              <a:spcBef>
                <a:spcPts val="1000"/>
              </a:spcBef>
              <a:spcAft>
                <a:spcPts val="0"/>
              </a:spcAft>
              <a:buSzPts val="2400"/>
              <a:buChar char="▻"/>
              <a:defRPr/>
            </a:lvl4pPr>
            <a:lvl5pPr marL="2286000" lvl="4" indent="-381000">
              <a:spcBef>
                <a:spcPts val="1000"/>
              </a:spcBef>
              <a:spcAft>
                <a:spcPts val="0"/>
              </a:spcAft>
              <a:buSzPts val="2400"/>
              <a:buChar char="▻"/>
              <a:defRPr/>
            </a:lvl5pPr>
            <a:lvl6pPr marL="2743200" lvl="5" indent="-381000">
              <a:spcBef>
                <a:spcPts val="1000"/>
              </a:spcBef>
              <a:spcAft>
                <a:spcPts val="0"/>
              </a:spcAft>
              <a:buSzPts val="2400"/>
              <a:buChar char="▻"/>
              <a:defRPr/>
            </a:lvl6pPr>
            <a:lvl7pPr marL="3200400" lvl="6" indent="-381000">
              <a:spcBef>
                <a:spcPts val="1000"/>
              </a:spcBef>
              <a:spcAft>
                <a:spcPts val="0"/>
              </a:spcAft>
              <a:buSzPts val="2400"/>
              <a:buChar char="▻"/>
              <a:defRPr/>
            </a:lvl7pPr>
            <a:lvl8pPr marL="3657600" lvl="7" indent="-381000">
              <a:spcBef>
                <a:spcPts val="1000"/>
              </a:spcBef>
              <a:spcAft>
                <a:spcPts val="0"/>
              </a:spcAft>
              <a:buSzPts val="2400"/>
              <a:buChar char="▻"/>
              <a:defRPr/>
            </a:lvl8pPr>
            <a:lvl9pPr marL="4114800" lvl="8" indent="-381000">
              <a:spcBef>
                <a:spcPts val="1000"/>
              </a:spcBef>
              <a:spcAft>
                <a:spcPts val="1000"/>
              </a:spcAft>
              <a:buSzPts val="2400"/>
              <a:buChar char="▻"/>
              <a:defRPr/>
            </a:lvl9pPr>
          </a:lstStyle>
          <a:p>
            <a:r>
              <a:rPr lang="en-US" b="1" dirty="0"/>
              <a:t>Details</a:t>
            </a:r>
            <a:endParaRPr lang="ar-SA" b="1" dirty="0"/>
          </a:p>
        </p:txBody>
      </p:sp>
      <p:grpSp>
        <p:nvGrpSpPr>
          <p:cNvPr id="15" name="Group 14">
            <a:extLst>
              <a:ext uri="{FF2B5EF4-FFF2-40B4-BE49-F238E27FC236}">
                <a16:creationId xmlns:a16="http://schemas.microsoft.com/office/drawing/2014/main" id="{66B8A655-DD86-4892-BF52-16BCF5CF8635}"/>
              </a:ext>
            </a:extLst>
          </p:cNvPr>
          <p:cNvGrpSpPr/>
          <p:nvPr userDrawn="1"/>
        </p:nvGrpSpPr>
        <p:grpSpPr>
          <a:xfrm>
            <a:off x="1806341" y="6265210"/>
            <a:ext cx="2557587" cy="380661"/>
            <a:chOff x="2786710" y="4680483"/>
            <a:chExt cx="2557587" cy="383285"/>
          </a:xfrm>
        </p:grpSpPr>
        <p:pic>
          <p:nvPicPr>
            <p:cNvPr id="16" name="Picture 15">
              <a:extLst>
                <a:ext uri="{FF2B5EF4-FFF2-40B4-BE49-F238E27FC236}">
                  <a16:creationId xmlns:a16="http://schemas.microsoft.com/office/drawing/2014/main" id="{487DF495-839D-4469-A05A-62B06DF5E663}"/>
                </a:ext>
              </a:extLst>
            </p:cNvPr>
            <p:cNvPicPr>
              <a:picLocks noChangeAspect="1"/>
            </p:cNvPicPr>
            <p:nvPr userDrawn="1"/>
          </p:nvPicPr>
          <p:blipFill>
            <a:blip r:embed="rId2">
              <a:duotone>
                <a:schemeClr val="accent5">
                  <a:shade val="45000"/>
                  <a:satMod val="135000"/>
                </a:schemeClr>
                <a:prstClr val="white"/>
              </a:duotone>
            </a:blip>
            <a:stretch>
              <a:fillRect/>
            </a:stretch>
          </p:blipFill>
          <p:spPr>
            <a:xfrm>
              <a:off x="2786710" y="4680483"/>
              <a:ext cx="383285" cy="383285"/>
            </a:xfrm>
            <a:prstGeom prst="rect">
              <a:avLst/>
            </a:prstGeom>
          </p:spPr>
        </p:pic>
        <p:grpSp>
          <p:nvGrpSpPr>
            <p:cNvPr id="18" name="Group 17">
              <a:extLst>
                <a:ext uri="{FF2B5EF4-FFF2-40B4-BE49-F238E27FC236}">
                  <a16:creationId xmlns:a16="http://schemas.microsoft.com/office/drawing/2014/main" id="{FFAC5E4D-8A74-4B7A-BC54-8C3B3FDC97E6}"/>
                </a:ext>
              </a:extLst>
            </p:cNvPr>
            <p:cNvGrpSpPr/>
            <p:nvPr userDrawn="1"/>
          </p:nvGrpSpPr>
          <p:grpSpPr>
            <a:xfrm>
              <a:off x="3169389" y="4741323"/>
              <a:ext cx="2174908" cy="263413"/>
              <a:chOff x="6463381" y="4741323"/>
              <a:chExt cx="2174908" cy="263413"/>
            </a:xfrm>
          </p:grpSpPr>
          <p:sp>
            <p:nvSpPr>
              <p:cNvPr id="19" name="TextBox 18">
                <a:extLst>
                  <a:ext uri="{FF2B5EF4-FFF2-40B4-BE49-F238E27FC236}">
                    <a16:creationId xmlns:a16="http://schemas.microsoft.com/office/drawing/2014/main" id="{8400AE3C-6492-4126-84CA-9B14F862593C}"/>
                  </a:ext>
                </a:extLst>
              </p:cNvPr>
              <p:cNvSpPr txBox="1"/>
              <p:nvPr userDrawn="1"/>
            </p:nvSpPr>
            <p:spPr>
              <a:xfrm>
                <a:off x="6463381" y="4741323"/>
                <a:ext cx="2174908" cy="26341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100" b="0" i="0" u="none" strike="noStrike" cap="none" dirty="0">
                    <a:solidFill>
                      <a:schemeClr val="bg1"/>
                    </a:solidFill>
                    <a:latin typeface="Arial"/>
                    <a:ea typeface="Segoe UI Black" panose="020B0A02040204020203" pitchFamily="34" charset="0"/>
                    <a:cs typeface="Arial"/>
                    <a:sym typeface="Arial"/>
                  </a:rPr>
                  <a:t>Email :</a:t>
                </a:r>
                <a:r>
                  <a:rPr lang="en-US" sz="1100" dirty="0">
                    <a:solidFill>
                      <a:schemeClr val="bg1"/>
                    </a:solidFill>
                  </a:rPr>
                  <a:t>info@alkafeel.edu.iq</a:t>
                </a:r>
              </a:p>
            </p:txBody>
          </p:sp>
          <p:sp>
            <p:nvSpPr>
              <p:cNvPr id="20" name="TextBox 19">
                <a:extLst>
                  <a:ext uri="{FF2B5EF4-FFF2-40B4-BE49-F238E27FC236}">
                    <a16:creationId xmlns:a16="http://schemas.microsoft.com/office/drawing/2014/main" id="{2B158153-F695-4B33-8642-1A0EAFE058EB}"/>
                  </a:ext>
                </a:extLst>
              </p:cNvPr>
              <p:cNvSpPr txBox="1"/>
              <p:nvPr userDrawn="1"/>
            </p:nvSpPr>
            <p:spPr>
              <a:xfrm>
                <a:off x="7770810" y="4741323"/>
                <a:ext cx="867479" cy="261610"/>
              </a:xfrm>
              <a:prstGeom prst="rect">
                <a:avLst/>
              </a:prstGeom>
              <a:noFill/>
            </p:spPr>
            <p:txBody>
              <a:bodyPr wrap="square" rtlCol="0">
                <a:spAutoFit/>
              </a:bodyPr>
              <a:lstStyle/>
              <a:p>
                <a:pPr marR="0" algn="r" rtl="0">
                  <a:lnSpc>
                    <a:spcPct val="100000"/>
                  </a:lnSpc>
                  <a:spcBef>
                    <a:spcPts val="0"/>
                  </a:spcBef>
                  <a:spcAft>
                    <a:spcPts val="0"/>
                  </a:spcAft>
                  <a:buClr>
                    <a:srgbClr val="000000"/>
                  </a:buClr>
                  <a:buFont typeface="Arial"/>
                </a:pPr>
                <a:endParaRPr lang="en-US" sz="1100" b="0" i="0" u="none" strike="noStrike" cap="none" dirty="0">
                  <a:solidFill>
                    <a:srgbClr val="002060"/>
                  </a:solidFill>
                  <a:latin typeface="+mn-lt"/>
                  <a:ea typeface="Segoe UI Black" panose="020B0A02040204020203" pitchFamily="34" charset="0"/>
                  <a:cs typeface="+mn-cs"/>
                  <a:sym typeface="Arial"/>
                </a:endParaRPr>
              </a:p>
            </p:txBody>
          </p:sp>
        </p:grpSp>
      </p:grpSp>
      <p:grpSp>
        <p:nvGrpSpPr>
          <p:cNvPr id="21" name="Group 20">
            <a:extLst>
              <a:ext uri="{FF2B5EF4-FFF2-40B4-BE49-F238E27FC236}">
                <a16:creationId xmlns:a16="http://schemas.microsoft.com/office/drawing/2014/main" id="{09B456AB-22B2-4FA9-809A-639D9B5FCF70}"/>
              </a:ext>
            </a:extLst>
          </p:cNvPr>
          <p:cNvGrpSpPr/>
          <p:nvPr userDrawn="1"/>
        </p:nvGrpSpPr>
        <p:grpSpPr>
          <a:xfrm>
            <a:off x="3801101" y="6183529"/>
            <a:ext cx="2804336" cy="527788"/>
            <a:chOff x="2276499" y="3408302"/>
            <a:chExt cx="2804336" cy="527788"/>
          </a:xfrm>
        </p:grpSpPr>
        <p:pic>
          <p:nvPicPr>
            <p:cNvPr id="22" name="Picture 21">
              <a:extLst>
                <a:ext uri="{FF2B5EF4-FFF2-40B4-BE49-F238E27FC236}">
                  <a16:creationId xmlns:a16="http://schemas.microsoft.com/office/drawing/2014/main" id="{80EAE3E0-44D0-46B2-937B-EAEE4C7E467C}"/>
                </a:ext>
              </a:extLst>
            </p:cNvPr>
            <p:cNvPicPr>
              <a:picLocks noChangeAspect="1"/>
            </p:cNvPicPr>
            <p:nvPr userDrawn="1"/>
          </p:nvPicPr>
          <p:blipFill>
            <a:blip r:embed="rId3" cstate="print">
              <a:duotone>
                <a:schemeClr val="accent5">
                  <a:shade val="45000"/>
                  <a:satMod val="135000"/>
                </a:schemeClr>
                <a:prstClr val="white"/>
              </a:duotone>
              <a:extLst>
                <a:ext uri="{28A0092B-C50C-407E-A947-70E740481C1C}">
                  <a14:useLocalDpi xmlns:a14="http://schemas.microsoft.com/office/drawing/2010/main" val="0"/>
                </a:ext>
              </a:extLst>
            </a:blip>
            <a:srcRect/>
            <a:stretch/>
          </p:blipFill>
          <p:spPr>
            <a:xfrm>
              <a:off x="2276499" y="3408302"/>
              <a:ext cx="735959" cy="527788"/>
            </a:xfrm>
            <a:prstGeom prst="rect">
              <a:avLst/>
            </a:prstGeom>
          </p:spPr>
        </p:pic>
        <p:grpSp>
          <p:nvGrpSpPr>
            <p:cNvPr id="23" name="Group 22">
              <a:extLst>
                <a:ext uri="{FF2B5EF4-FFF2-40B4-BE49-F238E27FC236}">
                  <a16:creationId xmlns:a16="http://schemas.microsoft.com/office/drawing/2014/main" id="{354112FD-5A25-4014-B4FD-C7F661F6110A}"/>
                </a:ext>
              </a:extLst>
            </p:cNvPr>
            <p:cNvGrpSpPr/>
            <p:nvPr userDrawn="1"/>
          </p:nvGrpSpPr>
          <p:grpSpPr>
            <a:xfrm>
              <a:off x="2845992" y="3568276"/>
              <a:ext cx="2234843" cy="261610"/>
              <a:chOff x="6538000" y="4741322"/>
              <a:chExt cx="2234843" cy="263413"/>
            </a:xfrm>
          </p:grpSpPr>
          <p:sp>
            <p:nvSpPr>
              <p:cNvPr id="24" name="TextBox 23">
                <a:extLst>
                  <a:ext uri="{FF2B5EF4-FFF2-40B4-BE49-F238E27FC236}">
                    <a16:creationId xmlns:a16="http://schemas.microsoft.com/office/drawing/2014/main" id="{38EB65AC-D5FB-4AB4-8C39-80DBEDDEF7A8}"/>
                  </a:ext>
                </a:extLst>
              </p:cNvPr>
              <p:cNvSpPr txBox="1"/>
              <p:nvPr userDrawn="1"/>
            </p:nvSpPr>
            <p:spPr>
              <a:xfrm>
                <a:off x="6538000" y="4741322"/>
                <a:ext cx="2234843" cy="26341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100" b="0" i="0" u="none" strike="noStrike" cap="none" dirty="0">
                    <a:solidFill>
                      <a:schemeClr val="bg1"/>
                    </a:solidFill>
                    <a:latin typeface="Arial"/>
                    <a:ea typeface="Segoe UI Black" panose="020B0A02040204020203" pitchFamily="34" charset="0"/>
                    <a:cs typeface="Arial"/>
                    <a:sym typeface="Arial"/>
                  </a:rPr>
                  <a:t>Website :</a:t>
                </a:r>
                <a:r>
                  <a:rPr lang="en-US" sz="1100" dirty="0">
                    <a:solidFill>
                      <a:schemeClr val="bg1"/>
                    </a:solidFill>
                  </a:rPr>
                  <a:t>http://Alkafeel.edu.iq</a:t>
                </a:r>
              </a:p>
            </p:txBody>
          </p:sp>
          <p:sp>
            <p:nvSpPr>
              <p:cNvPr id="25" name="TextBox 24">
                <a:extLst>
                  <a:ext uri="{FF2B5EF4-FFF2-40B4-BE49-F238E27FC236}">
                    <a16:creationId xmlns:a16="http://schemas.microsoft.com/office/drawing/2014/main" id="{3677BC36-AB45-4868-BDB7-56C8683913A3}"/>
                  </a:ext>
                </a:extLst>
              </p:cNvPr>
              <p:cNvSpPr txBox="1"/>
              <p:nvPr userDrawn="1"/>
            </p:nvSpPr>
            <p:spPr>
              <a:xfrm>
                <a:off x="7770810" y="4741323"/>
                <a:ext cx="867479" cy="261610"/>
              </a:xfrm>
              <a:prstGeom prst="rect">
                <a:avLst/>
              </a:prstGeom>
              <a:noFill/>
            </p:spPr>
            <p:txBody>
              <a:bodyPr wrap="square" rtlCol="0">
                <a:spAutoFit/>
              </a:bodyPr>
              <a:lstStyle/>
              <a:p>
                <a:pPr marR="0" algn="r" rtl="0">
                  <a:lnSpc>
                    <a:spcPct val="100000"/>
                  </a:lnSpc>
                  <a:spcBef>
                    <a:spcPts val="0"/>
                  </a:spcBef>
                  <a:spcAft>
                    <a:spcPts val="0"/>
                  </a:spcAft>
                  <a:buClr>
                    <a:srgbClr val="000000"/>
                  </a:buClr>
                  <a:buFont typeface="Arial"/>
                </a:pPr>
                <a:endParaRPr lang="en-US" sz="1100" b="0" i="0" u="none" strike="noStrike" cap="none" dirty="0">
                  <a:solidFill>
                    <a:srgbClr val="002060"/>
                  </a:solidFill>
                  <a:latin typeface="+mn-lt"/>
                  <a:ea typeface="Segoe UI Black" panose="020B0A02040204020203" pitchFamily="34" charset="0"/>
                  <a:cs typeface="+mn-cs"/>
                  <a:sym typeface="Arial"/>
                </a:endParaRPr>
              </a:p>
            </p:txBody>
          </p:sp>
        </p:grpSp>
      </p:grpSp>
      <p:sp>
        <p:nvSpPr>
          <p:cNvPr id="27" name="Arrow: Pentagon 26">
            <a:extLst>
              <a:ext uri="{FF2B5EF4-FFF2-40B4-BE49-F238E27FC236}">
                <a16:creationId xmlns:a16="http://schemas.microsoft.com/office/drawing/2014/main" id="{DB1419E4-4C95-4933-9088-533031767AEC}"/>
              </a:ext>
            </a:extLst>
          </p:cNvPr>
          <p:cNvSpPr/>
          <p:nvPr userDrawn="1"/>
        </p:nvSpPr>
        <p:spPr>
          <a:xfrm flipH="1">
            <a:off x="10801883" y="94392"/>
            <a:ext cx="1390116" cy="779092"/>
          </a:xfrm>
          <a:prstGeom prst="homePlat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9" name="صورة 1">
            <a:extLst>
              <a:ext uri="{FF2B5EF4-FFF2-40B4-BE49-F238E27FC236}">
                <a16:creationId xmlns:a16="http://schemas.microsoft.com/office/drawing/2014/main" id="{BF5E8E17-3DFA-41DB-B46D-F4A5C3C3DB5D}"/>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208302" y="98779"/>
            <a:ext cx="719257" cy="741451"/>
          </a:xfrm>
          <a:prstGeom prst="rect">
            <a:avLst/>
          </a:prstGeom>
        </p:spPr>
      </p:pic>
      <p:sp>
        <p:nvSpPr>
          <p:cNvPr id="30" name="Google Shape;78;p5">
            <a:extLst>
              <a:ext uri="{FF2B5EF4-FFF2-40B4-BE49-F238E27FC236}">
                <a16:creationId xmlns:a16="http://schemas.microsoft.com/office/drawing/2014/main" id="{D42B2945-53BD-4C9A-802F-AC330CBF3A7D}"/>
              </a:ext>
            </a:extLst>
          </p:cNvPr>
          <p:cNvSpPr txBox="1">
            <a:spLocks noGrp="1"/>
          </p:cNvSpPr>
          <p:nvPr>
            <p:ph type="title" hasCustomPrompt="1"/>
          </p:nvPr>
        </p:nvSpPr>
        <p:spPr>
          <a:xfrm>
            <a:off x="1229067" y="305901"/>
            <a:ext cx="9407628" cy="406736"/>
          </a:xfrm>
          <a:prstGeom prst="rect">
            <a:avLst/>
          </a:prstGeom>
        </p:spPr>
        <p:txBody>
          <a:bodyPr spcFirstLastPara="1" wrap="square" lIns="91425" tIns="91425" rIns="91425" bIns="91425" anchor="ctr" anchorCtr="0"/>
          <a:lstStyle>
            <a:lvl1pPr lvl="0" algn="l">
              <a:spcBef>
                <a:spcPts val="0"/>
              </a:spcBef>
              <a:spcAft>
                <a:spcPts val="0"/>
              </a:spcAft>
              <a:buSzPts val="2000"/>
              <a:buNone/>
              <a:defRPr sz="1800" b="0" i="0" u="none" strike="noStrike" cap="none" dirty="0">
                <a:solidFill>
                  <a:schemeClr val="bg1"/>
                </a:solidFill>
                <a:latin typeface="+mn-lt"/>
                <a:ea typeface="Segoe UI Black" panose="020B0A02040204020203" pitchFamily="34" charset="0"/>
                <a:cs typeface="+mn-cs"/>
                <a:sym typeface="Arial"/>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r>
              <a:rPr lang="en-US" dirty="0"/>
              <a:t>Title</a:t>
            </a:r>
            <a:endParaRPr dirty="0"/>
          </a:p>
        </p:txBody>
      </p:sp>
      <p:sp>
        <p:nvSpPr>
          <p:cNvPr id="31" name="Arrow: Pentagon 30">
            <a:extLst>
              <a:ext uri="{FF2B5EF4-FFF2-40B4-BE49-F238E27FC236}">
                <a16:creationId xmlns:a16="http://schemas.microsoft.com/office/drawing/2014/main" id="{CF8ACE1E-B011-4A84-8C6B-EC5A84BCC96C}"/>
              </a:ext>
            </a:extLst>
          </p:cNvPr>
          <p:cNvSpPr/>
          <p:nvPr userDrawn="1"/>
        </p:nvSpPr>
        <p:spPr>
          <a:xfrm rot="10800000" flipH="1">
            <a:off x="342004" y="108551"/>
            <a:ext cx="833653" cy="764932"/>
          </a:xfrm>
          <a:prstGeom prst="homePlat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 name="Google Shape;239;p16">
            <a:extLst>
              <a:ext uri="{FF2B5EF4-FFF2-40B4-BE49-F238E27FC236}">
                <a16:creationId xmlns:a16="http://schemas.microsoft.com/office/drawing/2014/main" id="{51093C29-0B93-4657-AED3-FDF929FB8F78}"/>
              </a:ext>
            </a:extLst>
          </p:cNvPr>
          <p:cNvGrpSpPr/>
          <p:nvPr userDrawn="1"/>
        </p:nvGrpSpPr>
        <p:grpSpPr>
          <a:xfrm flipH="1">
            <a:off x="475796" y="305901"/>
            <a:ext cx="347472" cy="288032"/>
            <a:chOff x="2594050" y="1631825"/>
            <a:chExt cx="439625" cy="439625"/>
          </a:xfrm>
          <a:solidFill>
            <a:schemeClr val="accent5">
              <a:lumMod val="20000"/>
              <a:lumOff val="80000"/>
            </a:schemeClr>
          </a:solidFill>
        </p:grpSpPr>
        <p:sp>
          <p:nvSpPr>
            <p:cNvPr id="33" name="Google Shape;240;p16">
              <a:extLst>
                <a:ext uri="{FF2B5EF4-FFF2-40B4-BE49-F238E27FC236}">
                  <a16:creationId xmlns:a16="http://schemas.microsoft.com/office/drawing/2014/main" id="{D741DFC4-3093-494D-888D-CB021DB886F6}"/>
                </a:ext>
              </a:extLst>
            </p:cNvPr>
            <p:cNvSpPr/>
            <p:nvPr/>
          </p:nvSpPr>
          <p:spPr>
            <a:xfrm>
              <a:off x="2594050" y="1883300"/>
              <a:ext cx="188175" cy="188150"/>
            </a:xfrm>
            <a:custGeom>
              <a:avLst/>
              <a:gdLst/>
              <a:ahLst/>
              <a:cxnLst/>
              <a:rect l="l" t="t" r="r" b="b"/>
              <a:pathLst>
                <a:path w="7527" h="7526" fill="none" extrusionOk="0">
                  <a:moveTo>
                    <a:pt x="5992" y="0"/>
                  </a:moveTo>
                  <a:lnTo>
                    <a:pt x="537" y="6430"/>
                  </a:lnTo>
                  <a:lnTo>
                    <a:pt x="1" y="7526"/>
                  </a:lnTo>
                  <a:lnTo>
                    <a:pt x="1097" y="6990"/>
                  </a:lnTo>
                  <a:lnTo>
                    <a:pt x="7526" y="1534"/>
                  </a:lnTo>
                  <a:lnTo>
                    <a:pt x="5992" y="0"/>
                  </a:lnTo>
                  <a:close/>
                </a:path>
              </a:pathLst>
            </a:custGeom>
            <a:grp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3F5378"/>
                </a:solidFill>
              </a:endParaRPr>
            </a:p>
          </p:txBody>
        </p:sp>
        <p:sp>
          <p:nvSpPr>
            <p:cNvPr id="34" name="Google Shape;241;p16">
              <a:extLst>
                <a:ext uri="{FF2B5EF4-FFF2-40B4-BE49-F238E27FC236}">
                  <a16:creationId xmlns:a16="http://schemas.microsoft.com/office/drawing/2014/main" id="{67B83C70-8ECE-4716-943D-2F22333E5466}"/>
                </a:ext>
              </a:extLst>
            </p:cNvPr>
            <p:cNvSpPr/>
            <p:nvPr/>
          </p:nvSpPr>
          <p:spPr>
            <a:xfrm>
              <a:off x="2857700" y="1631825"/>
              <a:ext cx="175975" cy="176000"/>
            </a:xfrm>
            <a:custGeom>
              <a:avLst/>
              <a:gdLst/>
              <a:ahLst/>
              <a:cxnLst/>
              <a:rect l="l" t="t" r="r" b="b"/>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grp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3F5378"/>
                </a:solidFill>
              </a:endParaRPr>
            </a:p>
          </p:txBody>
        </p:sp>
        <p:sp>
          <p:nvSpPr>
            <p:cNvPr id="42" name="Google Shape;242;p16">
              <a:extLst>
                <a:ext uri="{FF2B5EF4-FFF2-40B4-BE49-F238E27FC236}">
                  <a16:creationId xmlns:a16="http://schemas.microsoft.com/office/drawing/2014/main" id="{78DD374C-E66A-42D5-A2FE-A69BE7181EC7}"/>
                </a:ext>
              </a:extLst>
            </p:cNvPr>
            <p:cNvSpPr/>
            <p:nvPr/>
          </p:nvSpPr>
          <p:spPr>
            <a:xfrm>
              <a:off x="2662850" y="1699400"/>
              <a:ext cx="303250" cy="303250"/>
            </a:xfrm>
            <a:custGeom>
              <a:avLst/>
              <a:gdLst/>
              <a:ahLst/>
              <a:cxnLst/>
              <a:rect l="l" t="t" r="r" b="b"/>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grp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3F5378"/>
                </a:solidFill>
              </a:endParaRPr>
            </a:p>
          </p:txBody>
        </p:sp>
        <p:sp>
          <p:nvSpPr>
            <p:cNvPr id="43" name="Google Shape;243;p16">
              <a:extLst>
                <a:ext uri="{FF2B5EF4-FFF2-40B4-BE49-F238E27FC236}">
                  <a16:creationId xmlns:a16="http://schemas.microsoft.com/office/drawing/2014/main" id="{C9117AA7-AA5F-4621-A3D9-FA22B13E47E5}"/>
                </a:ext>
              </a:extLst>
            </p:cNvPr>
            <p:cNvSpPr/>
            <p:nvPr/>
          </p:nvSpPr>
          <p:spPr>
            <a:xfrm>
              <a:off x="2801675" y="1740825"/>
              <a:ext cx="49950" cy="49950"/>
            </a:xfrm>
            <a:custGeom>
              <a:avLst/>
              <a:gdLst/>
              <a:ahLst/>
              <a:cxnLst/>
              <a:rect l="l" t="t" r="r" b="b"/>
              <a:pathLst>
                <a:path w="1998" h="1998" fill="none" extrusionOk="0">
                  <a:moveTo>
                    <a:pt x="1" y="1997"/>
                  </a:moveTo>
                  <a:lnTo>
                    <a:pt x="1998" y="0"/>
                  </a:lnTo>
                </a:path>
              </a:pathLst>
            </a:custGeom>
            <a:grp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3F5378"/>
                </a:solidFill>
              </a:endParaRPr>
            </a:p>
          </p:txBody>
        </p:sp>
      </p:grpSp>
      <p:sp>
        <p:nvSpPr>
          <p:cNvPr id="2" name="Rectangle 1">
            <a:extLst>
              <a:ext uri="{FF2B5EF4-FFF2-40B4-BE49-F238E27FC236}">
                <a16:creationId xmlns:a16="http://schemas.microsoft.com/office/drawing/2014/main" id="{B48B2958-B7A7-489A-B909-03A008329EB1}"/>
              </a:ext>
            </a:extLst>
          </p:cNvPr>
          <p:cNvSpPr/>
          <p:nvPr userDrawn="1"/>
        </p:nvSpPr>
        <p:spPr>
          <a:xfrm rot="5400000">
            <a:off x="-3375944" y="3305240"/>
            <a:ext cx="6928704" cy="176816"/>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D6C16464-CFF8-4E34-B354-25BDA408DB5C}"/>
              </a:ext>
            </a:extLst>
          </p:cNvPr>
          <p:cNvSpPr/>
          <p:nvPr userDrawn="1"/>
        </p:nvSpPr>
        <p:spPr>
          <a:xfrm rot="5400000">
            <a:off x="-3207849" y="3308147"/>
            <a:ext cx="6928704" cy="171002"/>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2998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365125"/>
            <a:ext cx="10515600" cy="1325563"/>
          </a:xfrm>
          <a:prstGeom prst="rect">
            <a:avLst/>
          </a:prstGeom>
        </p:spPr>
        <p:txBody>
          <a:bodyPr/>
          <a:lstStyle/>
          <a:p>
            <a:r>
              <a:rPr lang="ar-SA"/>
              <a:t>انقر لتحرير نمط العنوان الرئيسي</a:t>
            </a:r>
            <a:endParaRPr lang="ar-IQ"/>
          </a:p>
        </p:txBody>
      </p:sp>
      <p:sp>
        <p:nvSpPr>
          <p:cNvPr id="3" name="عنصر نائب للمحتوى 2"/>
          <p:cNvSpPr>
            <a:spLocks noGrp="1"/>
          </p:cNvSpPr>
          <p:nvPr>
            <p:ph sz="half" idx="1"/>
          </p:nvPr>
        </p:nvSpPr>
        <p:spPr>
          <a:xfrm>
            <a:off x="838200" y="1825625"/>
            <a:ext cx="5181600" cy="4351338"/>
          </a:xfrm>
          <a:prstGeom prst="rect">
            <a:avLst/>
          </a:prstGeo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محتوى 3"/>
          <p:cNvSpPr>
            <a:spLocks noGrp="1"/>
          </p:cNvSpPr>
          <p:nvPr>
            <p:ph sz="half" idx="2"/>
          </p:nvPr>
        </p:nvSpPr>
        <p:spPr>
          <a:xfrm>
            <a:off x="6172200" y="1825625"/>
            <a:ext cx="5181600" cy="4351338"/>
          </a:xfrm>
          <a:prstGeom prst="rect">
            <a:avLst/>
          </a:prstGeo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5" name="عنصر نائب للتاريخ 4"/>
          <p:cNvSpPr>
            <a:spLocks noGrp="1"/>
          </p:cNvSpPr>
          <p:nvPr>
            <p:ph type="dt" sz="half" idx="10"/>
          </p:nvPr>
        </p:nvSpPr>
        <p:spPr>
          <a:xfrm>
            <a:off x="8610600" y="6356350"/>
            <a:ext cx="2743200" cy="365125"/>
          </a:xfrm>
          <a:prstGeom prst="rect">
            <a:avLst/>
          </a:prstGeom>
        </p:spPr>
        <p:txBody>
          <a:bodyPr/>
          <a:lstStyle/>
          <a:p>
            <a:fld id="{60E5C972-88A1-4031-A002-4E4BEE946A17}" type="datetimeFigureOut">
              <a:rPr lang="ar-IQ" smtClean="0"/>
              <a:t>21/08/1446</a:t>
            </a:fld>
            <a:endParaRPr lang="ar-IQ"/>
          </a:p>
        </p:txBody>
      </p:sp>
      <p:sp>
        <p:nvSpPr>
          <p:cNvPr id="6" name="عنصر نائب للتذييل 5"/>
          <p:cNvSpPr>
            <a:spLocks noGrp="1"/>
          </p:cNvSpPr>
          <p:nvPr>
            <p:ph type="ftr" sz="quarter" idx="11"/>
          </p:nvPr>
        </p:nvSpPr>
        <p:spPr>
          <a:xfrm>
            <a:off x="4038600" y="6356350"/>
            <a:ext cx="4114800" cy="365125"/>
          </a:xfrm>
          <a:prstGeom prst="rect">
            <a:avLst/>
          </a:prstGeom>
        </p:spPr>
        <p:txBody>
          <a:bodyPr/>
          <a:lstStyle/>
          <a:p>
            <a:endParaRPr lang="ar-IQ"/>
          </a:p>
        </p:txBody>
      </p:sp>
      <p:sp>
        <p:nvSpPr>
          <p:cNvPr id="7" name="عنصر نائب لرقم الشريحة 6"/>
          <p:cNvSpPr>
            <a:spLocks noGrp="1"/>
          </p:cNvSpPr>
          <p:nvPr>
            <p:ph type="sldNum" sz="quarter" idx="12"/>
          </p:nvPr>
        </p:nvSpPr>
        <p:spPr>
          <a:xfrm>
            <a:off x="838200" y="6356350"/>
            <a:ext cx="2743200" cy="365125"/>
          </a:xfrm>
          <a:prstGeom prst="rect">
            <a:avLst/>
          </a:prstGeom>
        </p:spPr>
        <p:txBody>
          <a:bodyPr/>
          <a:lstStyle/>
          <a:p>
            <a:fld id="{47D9F907-349D-4921-B8C7-213D74BF60E0}" type="slidenum">
              <a:rPr lang="ar-IQ" smtClean="0"/>
              <a:t>‹#›</a:t>
            </a:fld>
            <a:endParaRPr lang="ar-IQ"/>
          </a:p>
        </p:txBody>
      </p:sp>
    </p:spTree>
    <p:extLst>
      <p:ext uri="{BB962C8B-B14F-4D97-AF65-F5344CB8AC3E}">
        <p14:creationId xmlns:p14="http://schemas.microsoft.com/office/powerpoint/2010/main" val="4057333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a:prstGeom prst="rect">
            <a:avLst/>
          </a:prstGeom>
        </p:spPr>
        <p:txBody>
          <a:bodyPr/>
          <a:lstStyle/>
          <a:p>
            <a:r>
              <a:rPr lang="ar-SA"/>
              <a:t>انقر لتحرير نمط العنوان الرئيسي</a:t>
            </a:r>
            <a:endParaRPr lang="ar-IQ"/>
          </a:p>
        </p:txBody>
      </p:sp>
      <p:sp>
        <p:nvSpPr>
          <p:cNvPr id="3" name="عنصر نائب للنص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839788" y="2505075"/>
            <a:ext cx="5157787" cy="3684588"/>
          </a:xfrm>
          <a:prstGeom prst="rect">
            <a:avLst/>
          </a:prstGeo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5" name="عنصر نائب للنص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6172200" y="2505075"/>
            <a:ext cx="5183188" cy="3684588"/>
          </a:xfrm>
          <a:prstGeom prst="rect">
            <a:avLst/>
          </a:prstGeo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7" name="عنصر نائب للتاريخ 6"/>
          <p:cNvSpPr>
            <a:spLocks noGrp="1"/>
          </p:cNvSpPr>
          <p:nvPr>
            <p:ph type="dt" sz="half" idx="10"/>
          </p:nvPr>
        </p:nvSpPr>
        <p:spPr>
          <a:xfrm>
            <a:off x="8610600" y="6356350"/>
            <a:ext cx="2743200" cy="365125"/>
          </a:xfrm>
          <a:prstGeom prst="rect">
            <a:avLst/>
          </a:prstGeom>
        </p:spPr>
        <p:txBody>
          <a:bodyPr/>
          <a:lstStyle/>
          <a:p>
            <a:fld id="{60E5C972-88A1-4031-A002-4E4BEE946A17}" type="datetimeFigureOut">
              <a:rPr lang="ar-IQ" smtClean="0"/>
              <a:t>21/08/1446</a:t>
            </a:fld>
            <a:endParaRPr lang="ar-IQ"/>
          </a:p>
        </p:txBody>
      </p:sp>
      <p:sp>
        <p:nvSpPr>
          <p:cNvPr id="8" name="عنصر نائب للتذييل 7"/>
          <p:cNvSpPr>
            <a:spLocks noGrp="1"/>
          </p:cNvSpPr>
          <p:nvPr>
            <p:ph type="ftr" sz="quarter" idx="11"/>
          </p:nvPr>
        </p:nvSpPr>
        <p:spPr>
          <a:xfrm>
            <a:off x="4038600" y="6356350"/>
            <a:ext cx="4114800" cy="365125"/>
          </a:xfrm>
          <a:prstGeom prst="rect">
            <a:avLst/>
          </a:prstGeom>
        </p:spPr>
        <p:txBody>
          <a:bodyPr/>
          <a:lstStyle/>
          <a:p>
            <a:endParaRPr lang="ar-IQ"/>
          </a:p>
        </p:txBody>
      </p:sp>
      <p:sp>
        <p:nvSpPr>
          <p:cNvPr id="9" name="عنصر نائب لرقم الشريحة 8"/>
          <p:cNvSpPr>
            <a:spLocks noGrp="1"/>
          </p:cNvSpPr>
          <p:nvPr>
            <p:ph type="sldNum" sz="quarter" idx="12"/>
          </p:nvPr>
        </p:nvSpPr>
        <p:spPr>
          <a:xfrm>
            <a:off x="838200" y="6356350"/>
            <a:ext cx="2743200" cy="365125"/>
          </a:xfrm>
          <a:prstGeom prst="rect">
            <a:avLst/>
          </a:prstGeom>
        </p:spPr>
        <p:txBody>
          <a:bodyPr/>
          <a:lstStyle/>
          <a:p>
            <a:fld id="{47D9F907-349D-4921-B8C7-213D74BF60E0}" type="slidenum">
              <a:rPr lang="ar-IQ" smtClean="0"/>
              <a:t>‹#›</a:t>
            </a:fld>
            <a:endParaRPr lang="ar-IQ"/>
          </a:p>
        </p:txBody>
      </p:sp>
    </p:spTree>
    <p:extLst>
      <p:ext uri="{BB962C8B-B14F-4D97-AF65-F5344CB8AC3E}">
        <p14:creationId xmlns:p14="http://schemas.microsoft.com/office/powerpoint/2010/main" val="375107528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67803257"/>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p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2.jp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image" Target="../media/image14.jp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AB972B1-420B-4A4F-9373-E84E27CD2BC6}"/>
              </a:ext>
            </a:extLst>
          </p:cNvPr>
          <p:cNvSpPr>
            <a:spLocks noGrp="1"/>
          </p:cNvSpPr>
          <p:nvPr>
            <p:ph type="sldNum" sz="quarter" idx="12"/>
          </p:nvPr>
        </p:nvSpPr>
        <p:spPr/>
        <p:txBody>
          <a:bodyPr/>
          <a:lstStyle/>
          <a:p>
            <a:fld id="{A0EDFBC5-9E83-48A9-A20F-CEAD086DBFA3}" type="slidenum">
              <a:rPr lang="en-US" smtClean="0"/>
              <a:pPr/>
              <a:t>1</a:t>
            </a:fld>
            <a:endParaRPr lang="en-US" dirty="0"/>
          </a:p>
        </p:txBody>
      </p:sp>
      <p:sp>
        <p:nvSpPr>
          <p:cNvPr id="3" name="Date Placeholder 2">
            <a:extLst>
              <a:ext uri="{FF2B5EF4-FFF2-40B4-BE49-F238E27FC236}">
                <a16:creationId xmlns:a16="http://schemas.microsoft.com/office/drawing/2014/main" id="{95E99231-218E-4D9C-A664-891DA558121B}"/>
              </a:ext>
            </a:extLst>
          </p:cNvPr>
          <p:cNvSpPr>
            <a:spLocks noGrp="1"/>
          </p:cNvSpPr>
          <p:nvPr>
            <p:ph type="dt" sz="half" idx="10"/>
          </p:nvPr>
        </p:nvSpPr>
        <p:spPr/>
        <p:txBody>
          <a:bodyPr/>
          <a:lstStyle/>
          <a:p>
            <a:r>
              <a:rPr lang="en-US"/>
              <a:t>2020-2021</a:t>
            </a:r>
            <a:endParaRPr lang="en-US" dirty="0"/>
          </a:p>
        </p:txBody>
      </p:sp>
      <p:sp>
        <p:nvSpPr>
          <p:cNvPr id="4" name="Text Placeholder 3">
            <a:extLst>
              <a:ext uri="{FF2B5EF4-FFF2-40B4-BE49-F238E27FC236}">
                <a16:creationId xmlns:a16="http://schemas.microsoft.com/office/drawing/2014/main" id="{2C005FF5-217A-42DF-AFBD-C4B44C5DC6AE}"/>
              </a:ext>
            </a:extLst>
          </p:cNvPr>
          <p:cNvSpPr>
            <a:spLocks noGrp="1"/>
          </p:cNvSpPr>
          <p:nvPr>
            <p:ph type="body" sz="quarter" idx="13"/>
          </p:nvPr>
        </p:nvSpPr>
        <p:spPr>
          <a:xfrm>
            <a:off x="3817545" y="1887537"/>
            <a:ext cx="7936305" cy="1697873"/>
          </a:xfrm>
        </p:spPr>
        <p:txBody>
          <a:bodyPr/>
          <a:lstStyle/>
          <a:p>
            <a:r>
              <a:rPr lang="en-US" b="1" dirty="0">
                <a:solidFill>
                  <a:srgbClr val="3F5378"/>
                </a:solidFill>
              </a:rPr>
              <a:t>Geriatrics In Dentistry</a:t>
            </a:r>
            <a:endParaRPr lang="en-US" dirty="0"/>
          </a:p>
        </p:txBody>
      </p:sp>
      <p:sp>
        <p:nvSpPr>
          <p:cNvPr id="5" name="Text Placeholder 4">
            <a:extLst>
              <a:ext uri="{FF2B5EF4-FFF2-40B4-BE49-F238E27FC236}">
                <a16:creationId xmlns:a16="http://schemas.microsoft.com/office/drawing/2014/main" id="{1B1146AE-C1F7-4358-9551-D5F2305D854C}"/>
              </a:ext>
            </a:extLst>
          </p:cNvPr>
          <p:cNvSpPr>
            <a:spLocks noGrp="1"/>
          </p:cNvSpPr>
          <p:nvPr>
            <p:ph type="body" sz="quarter" idx="14"/>
          </p:nvPr>
        </p:nvSpPr>
        <p:spPr>
          <a:xfrm>
            <a:off x="3780448" y="3956245"/>
            <a:ext cx="7936305" cy="1833363"/>
          </a:xfrm>
        </p:spPr>
        <p:txBody>
          <a:bodyPr/>
          <a:lstStyle/>
          <a:p>
            <a:pPr marL="274320" lvl="0" indent="-274320">
              <a:lnSpc>
                <a:spcPct val="100000"/>
              </a:lnSpc>
              <a:spcBef>
                <a:spcPts val="600"/>
              </a:spcBef>
              <a:buClr>
                <a:srgbClr val="B13F9A"/>
              </a:buClr>
              <a:buSzPct val="73000"/>
              <a:buFont typeface="Wingdings 2"/>
              <a:buChar char=""/>
            </a:pPr>
            <a:r>
              <a:rPr lang="en-US" sz="2600" dirty="0">
                <a:solidFill>
                  <a:srgbClr val="5982DB">
                    <a:lumMod val="50000"/>
                  </a:srgbClr>
                </a:solidFill>
              </a:rPr>
              <a:t>Dr. Mohammed Ghalib</a:t>
            </a:r>
            <a:br>
              <a:rPr lang="en-US" sz="2600" dirty="0">
                <a:solidFill>
                  <a:srgbClr val="5982DB">
                    <a:lumMod val="50000"/>
                  </a:srgbClr>
                </a:solidFill>
              </a:rPr>
            </a:br>
            <a:r>
              <a:rPr lang="en-US" sz="2800" dirty="0">
                <a:solidFill>
                  <a:srgbClr val="5982DB">
                    <a:lumMod val="50000"/>
                  </a:srgbClr>
                </a:solidFill>
              </a:rPr>
              <a:t>B.D.S., M.Sc., in Preventive dentistry</a:t>
            </a:r>
            <a:endParaRPr lang="ar-IQ" sz="2600" dirty="0">
              <a:solidFill>
                <a:prstClr val="black"/>
              </a:solidFill>
              <a:latin typeface="Trebuchet MS"/>
              <a:cs typeface="Tahoma" panose="020B0604030504040204" pitchFamily="34" charset="0"/>
            </a:endParaRPr>
          </a:p>
        </p:txBody>
      </p:sp>
    </p:spTree>
    <p:extLst>
      <p:ext uri="{BB962C8B-B14F-4D97-AF65-F5344CB8AC3E}">
        <p14:creationId xmlns:p14="http://schemas.microsoft.com/office/powerpoint/2010/main" val="33846171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رقم الشريحة 1"/>
          <p:cNvSpPr>
            <a:spLocks noGrp="1"/>
          </p:cNvSpPr>
          <p:nvPr>
            <p:ph type="sldNum" sz="quarter" idx="12"/>
          </p:nvPr>
        </p:nvSpPr>
        <p:spPr/>
        <p:txBody>
          <a:bodyPr/>
          <a:lstStyle/>
          <a:p>
            <a:fld id="{A0EDFBC5-9E83-48A9-A20F-CEAD086DBFA3}" type="slidenum">
              <a:rPr lang="en-US" smtClean="0"/>
              <a:pPr/>
              <a:t>10</a:t>
            </a:fld>
            <a:endParaRPr lang="en-US" dirty="0"/>
          </a:p>
        </p:txBody>
      </p:sp>
      <p:sp>
        <p:nvSpPr>
          <p:cNvPr id="3" name="عنصر نائب للتاريخ 2"/>
          <p:cNvSpPr>
            <a:spLocks noGrp="1"/>
          </p:cNvSpPr>
          <p:nvPr>
            <p:ph type="dt" sz="half" idx="10"/>
          </p:nvPr>
        </p:nvSpPr>
        <p:spPr/>
        <p:txBody>
          <a:bodyPr/>
          <a:lstStyle/>
          <a:p>
            <a:r>
              <a:rPr lang="en-US"/>
              <a:t>2020-2021</a:t>
            </a:r>
            <a:endParaRPr lang="en-US" dirty="0"/>
          </a:p>
        </p:txBody>
      </p:sp>
      <p:sp>
        <p:nvSpPr>
          <p:cNvPr id="4" name="عنصر نائب للنص 3"/>
          <p:cNvSpPr>
            <a:spLocks noGrp="1"/>
          </p:cNvSpPr>
          <p:nvPr>
            <p:ph type="body" idx="1"/>
          </p:nvPr>
        </p:nvSpPr>
        <p:spPr/>
        <p:txBody>
          <a:bodyPr/>
          <a:lstStyle/>
          <a:p>
            <a:pPr algn="ctr">
              <a:lnSpc>
                <a:spcPct val="150000"/>
              </a:lnSpc>
            </a:pPr>
            <a:r>
              <a:rPr lang="en-US" sz="3200" b="1" dirty="0"/>
              <a:t>PHARMACOTHERAPEUTICS IN OLDER ADULTS</a:t>
            </a:r>
          </a:p>
          <a:p>
            <a:pPr algn="just">
              <a:lnSpc>
                <a:spcPct val="150000"/>
              </a:lnSpc>
            </a:pPr>
            <a:r>
              <a:rPr lang="en-US" dirty="0"/>
              <a:t>Due to increased exposure to medication, older adults are at an increased risk for drug-related complications. </a:t>
            </a:r>
            <a:r>
              <a:rPr lang="en-US" dirty="0">
                <a:solidFill>
                  <a:srgbClr val="FF0000"/>
                </a:solidFill>
              </a:rPr>
              <a:t>Problems such as  drug–drug interactions, adverse drug reactions  </a:t>
            </a:r>
            <a:r>
              <a:rPr lang="en-US" dirty="0" err="1">
                <a:solidFill>
                  <a:srgbClr val="FF0000"/>
                </a:solidFill>
              </a:rPr>
              <a:t>polypharmacy</a:t>
            </a:r>
            <a:r>
              <a:rPr lang="en-US" dirty="0">
                <a:solidFill>
                  <a:srgbClr val="FF0000"/>
                </a:solidFill>
              </a:rPr>
              <a:t> </a:t>
            </a:r>
            <a:r>
              <a:rPr lang="en-US" dirty="0"/>
              <a:t>(use of multiple medications or use of more medications than appropriate).</a:t>
            </a:r>
          </a:p>
        </p:txBody>
      </p:sp>
      <p:sp>
        <p:nvSpPr>
          <p:cNvPr id="5" name="عنوان 4"/>
          <p:cNvSpPr>
            <a:spLocks noGrp="1"/>
          </p:cNvSpPr>
          <p:nvPr>
            <p:ph type="title"/>
          </p:nvPr>
        </p:nvSpPr>
        <p:spPr/>
        <p:txBody>
          <a:bodyPr/>
          <a:lstStyle/>
          <a:p>
            <a:endParaRPr lang="ar-IQ"/>
          </a:p>
        </p:txBody>
      </p:sp>
    </p:spTree>
    <p:extLst>
      <p:ext uri="{BB962C8B-B14F-4D97-AF65-F5344CB8AC3E}">
        <p14:creationId xmlns:p14="http://schemas.microsoft.com/office/powerpoint/2010/main" val="10405098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en-US" sz="5400" b="1" dirty="0"/>
              <a:t>Pharmacokinetics</a:t>
            </a:r>
            <a:endParaRPr lang="ar-IQ" sz="5400" dirty="0"/>
          </a:p>
        </p:txBody>
      </p:sp>
      <p:sp>
        <p:nvSpPr>
          <p:cNvPr id="3" name="عنصر نائب للمحتوى 2"/>
          <p:cNvSpPr>
            <a:spLocks noGrp="1"/>
          </p:cNvSpPr>
          <p:nvPr>
            <p:ph sz="half" idx="1"/>
          </p:nvPr>
        </p:nvSpPr>
        <p:spPr/>
        <p:txBody>
          <a:bodyPr/>
          <a:lstStyle/>
          <a:p>
            <a:pPr marL="76200" lvl="0" indent="0" algn="just">
              <a:lnSpc>
                <a:spcPct val="150000"/>
              </a:lnSpc>
              <a:spcBef>
                <a:spcPts val="600"/>
              </a:spcBef>
              <a:buSzPts val="2400"/>
              <a:buNone/>
            </a:pPr>
            <a:r>
              <a:rPr lang="en-US" sz="3200" dirty="0">
                <a:solidFill>
                  <a:srgbClr val="3F5378"/>
                </a:solidFill>
              </a:rPr>
              <a:t>The pharmacokinetics of medications—the absorption, distribution, metabolism, and elimination—can be altered in an older patient due to the aging process.</a:t>
            </a:r>
            <a:endParaRPr lang="ar-IQ" sz="4000" dirty="0"/>
          </a:p>
        </p:txBody>
      </p:sp>
      <p:sp>
        <p:nvSpPr>
          <p:cNvPr id="5" name="عنصر نائب للتاريخ 4"/>
          <p:cNvSpPr>
            <a:spLocks noGrp="1"/>
          </p:cNvSpPr>
          <p:nvPr>
            <p:ph type="dt" sz="half" idx="10"/>
          </p:nvPr>
        </p:nvSpPr>
        <p:spPr/>
        <p:txBody>
          <a:bodyPr/>
          <a:lstStyle/>
          <a:p>
            <a:fld id="{E457A59A-65F6-46E2-841F-33E6544F0CD8}" type="datetime1">
              <a:rPr lang="ar-IQ" smtClean="0"/>
              <a:t>21/08/1446</a:t>
            </a:fld>
            <a:endParaRPr lang="ar-IQ"/>
          </a:p>
        </p:txBody>
      </p:sp>
      <p:sp>
        <p:nvSpPr>
          <p:cNvPr id="6" name="عنصر نائب لرقم الشريحة 5"/>
          <p:cNvSpPr>
            <a:spLocks noGrp="1"/>
          </p:cNvSpPr>
          <p:nvPr>
            <p:ph type="sldNum" sz="quarter" idx="12"/>
          </p:nvPr>
        </p:nvSpPr>
        <p:spPr/>
        <p:txBody>
          <a:bodyPr/>
          <a:lstStyle/>
          <a:p>
            <a:fld id="{47D9F907-349D-4921-B8C7-213D74BF60E0}" type="slidenum">
              <a:rPr lang="ar-IQ" smtClean="0"/>
              <a:t>11</a:t>
            </a:fld>
            <a:endParaRPr lang="ar-IQ"/>
          </a:p>
        </p:txBody>
      </p:sp>
      <p:pic>
        <p:nvPicPr>
          <p:cNvPr id="7" name="عنصر نائب للمحتوى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172200" y="2058194"/>
            <a:ext cx="5181600" cy="3886200"/>
          </a:xfrm>
          <a:prstGeom prst="rect">
            <a:avLst/>
          </a:prstGeom>
        </p:spPr>
      </p:pic>
    </p:spTree>
    <p:extLst>
      <p:ext uri="{BB962C8B-B14F-4D97-AF65-F5344CB8AC3E}">
        <p14:creationId xmlns:p14="http://schemas.microsoft.com/office/powerpoint/2010/main" val="29750622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رقم الشريحة 1"/>
          <p:cNvSpPr>
            <a:spLocks noGrp="1"/>
          </p:cNvSpPr>
          <p:nvPr>
            <p:ph type="sldNum" sz="quarter" idx="12"/>
          </p:nvPr>
        </p:nvSpPr>
        <p:spPr/>
        <p:txBody>
          <a:bodyPr/>
          <a:lstStyle/>
          <a:p>
            <a:fld id="{A0EDFBC5-9E83-48A9-A20F-CEAD086DBFA3}" type="slidenum">
              <a:rPr lang="en-US" smtClean="0"/>
              <a:pPr/>
              <a:t>12</a:t>
            </a:fld>
            <a:endParaRPr lang="en-US" dirty="0"/>
          </a:p>
        </p:txBody>
      </p:sp>
      <p:sp>
        <p:nvSpPr>
          <p:cNvPr id="3" name="عنصر نائب للتاريخ 2"/>
          <p:cNvSpPr>
            <a:spLocks noGrp="1"/>
          </p:cNvSpPr>
          <p:nvPr>
            <p:ph type="dt" sz="half" idx="10"/>
          </p:nvPr>
        </p:nvSpPr>
        <p:spPr/>
        <p:txBody>
          <a:bodyPr/>
          <a:lstStyle/>
          <a:p>
            <a:r>
              <a:rPr lang="en-US"/>
              <a:t>2020-2021</a:t>
            </a:r>
            <a:endParaRPr lang="en-US" dirty="0"/>
          </a:p>
        </p:txBody>
      </p:sp>
      <p:sp>
        <p:nvSpPr>
          <p:cNvPr id="4" name="عنصر نائب للنص 3"/>
          <p:cNvSpPr>
            <a:spLocks noGrp="1"/>
          </p:cNvSpPr>
          <p:nvPr>
            <p:ph type="body" idx="1"/>
          </p:nvPr>
        </p:nvSpPr>
        <p:spPr/>
        <p:txBody>
          <a:bodyPr/>
          <a:lstStyle/>
          <a:p>
            <a:pPr algn="ctr"/>
            <a:r>
              <a:rPr lang="en-US" b="1" dirty="0"/>
              <a:t>Pharmacodynamics</a:t>
            </a:r>
          </a:p>
          <a:p>
            <a:pPr algn="just">
              <a:lnSpc>
                <a:spcPct val="150000"/>
              </a:lnSpc>
            </a:pPr>
            <a:r>
              <a:rPr lang="en-US" dirty="0"/>
              <a:t>The pharmacodynamics of medications—the drug’s action on the body—can also be affected by the aging process. As we age, multiple changes occur, such as changes in body composition (increased body fat, decreased lean muscle mass, </a:t>
            </a:r>
            <a:r>
              <a:rPr lang="en-US" dirty="0" err="1"/>
              <a:t>anddecreased</a:t>
            </a:r>
            <a:r>
              <a:rPr lang="en-US" dirty="0"/>
              <a:t> body water). </a:t>
            </a:r>
            <a:endParaRPr lang="ar-IQ" dirty="0"/>
          </a:p>
        </p:txBody>
      </p:sp>
      <p:sp>
        <p:nvSpPr>
          <p:cNvPr id="5" name="عنوان 4"/>
          <p:cNvSpPr>
            <a:spLocks noGrp="1"/>
          </p:cNvSpPr>
          <p:nvPr>
            <p:ph type="title"/>
          </p:nvPr>
        </p:nvSpPr>
        <p:spPr/>
        <p:txBody>
          <a:bodyPr/>
          <a:lstStyle/>
          <a:p>
            <a:endParaRPr lang="ar-IQ"/>
          </a:p>
        </p:txBody>
      </p:sp>
    </p:spTree>
    <p:extLst>
      <p:ext uri="{BB962C8B-B14F-4D97-AF65-F5344CB8AC3E}">
        <p14:creationId xmlns:p14="http://schemas.microsoft.com/office/powerpoint/2010/main" val="14257746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رقم الشريحة 1"/>
          <p:cNvSpPr>
            <a:spLocks noGrp="1"/>
          </p:cNvSpPr>
          <p:nvPr>
            <p:ph type="sldNum" sz="quarter" idx="12"/>
          </p:nvPr>
        </p:nvSpPr>
        <p:spPr/>
        <p:txBody>
          <a:bodyPr/>
          <a:lstStyle/>
          <a:p>
            <a:fld id="{A0EDFBC5-9E83-48A9-A20F-CEAD086DBFA3}" type="slidenum">
              <a:rPr lang="en-US" smtClean="0"/>
              <a:pPr/>
              <a:t>13</a:t>
            </a:fld>
            <a:endParaRPr lang="en-US" dirty="0"/>
          </a:p>
        </p:txBody>
      </p:sp>
      <p:sp>
        <p:nvSpPr>
          <p:cNvPr id="3" name="عنصر نائب للتاريخ 2"/>
          <p:cNvSpPr>
            <a:spLocks noGrp="1"/>
          </p:cNvSpPr>
          <p:nvPr>
            <p:ph type="dt" sz="half" idx="10"/>
          </p:nvPr>
        </p:nvSpPr>
        <p:spPr/>
        <p:txBody>
          <a:bodyPr/>
          <a:lstStyle/>
          <a:p>
            <a:r>
              <a:rPr lang="en-US"/>
              <a:t>2020-2021</a:t>
            </a:r>
            <a:endParaRPr lang="en-US" dirty="0"/>
          </a:p>
        </p:txBody>
      </p:sp>
      <p:sp>
        <p:nvSpPr>
          <p:cNvPr id="4" name="عنصر نائب للنص 3"/>
          <p:cNvSpPr>
            <a:spLocks noGrp="1"/>
          </p:cNvSpPr>
          <p:nvPr>
            <p:ph type="body" idx="1"/>
          </p:nvPr>
        </p:nvSpPr>
        <p:spPr/>
        <p:txBody>
          <a:bodyPr/>
          <a:lstStyle/>
          <a:p>
            <a:pPr algn="ctr"/>
            <a:r>
              <a:rPr lang="en-US" sz="5400" b="1" dirty="0">
                <a:solidFill>
                  <a:srgbClr val="CD0000"/>
                </a:solidFill>
                <a:latin typeface="OptimaLTStd-Bold"/>
              </a:rPr>
              <a:t>AGE-RELATED ORAL CHANGES</a:t>
            </a:r>
            <a:endParaRPr lang="ar-IQ" sz="5400" dirty="0"/>
          </a:p>
        </p:txBody>
      </p:sp>
      <p:sp>
        <p:nvSpPr>
          <p:cNvPr id="5" name="عنوان 4"/>
          <p:cNvSpPr>
            <a:spLocks noGrp="1"/>
          </p:cNvSpPr>
          <p:nvPr>
            <p:ph type="title"/>
          </p:nvPr>
        </p:nvSpPr>
        <p:spPr/>
        <p:txBody>
          <a:bodyPr/>
          <a:lstStyle/>
          <a:p>
            <a:endParaRPr lang="ar-IQ"/>
          </a:p>
        </p:txBody>
      </p:sp>
    </p:spTree>
    <p:extLst>
      <p:ext uri="{BB962C8B-B14F-4D97-AF65-F5344CB8AC3E}">
        <p14:creationId xmlns:p14="http://schemas.microsoft.com/office/powerpoint/2010/main" val="13852539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رقم الشريحة 1"/>
          <p:cNvSpPr>
            <a:spLocks noGrp="1"/>
          </p:cNvSpPr>
          <p:nvPr>
            <p:ph type="sldNum" sz="quarter" idx="12"/>
          </p:nvPr>
        </p:nvSpPr>
        <p:spPr/>
        <p:txBody>
          <a:bodyPr/>
          <a:lstStyle/>
          <a:p>
            <a:fld id="{A0EDFBC5-9E83-48A9-A20F-CEAD086DBFA3}" type="slidenum">
              <a:rPr lang="en-US" smtClean="0"/>
              <a:pPr/>
              <a:t>14</a:t>
            </a:fld>
            <a:endParaRPr lang="en-US" dirty="0"/>
          </a:p>
        </p:txBody>
      </p:sp>
      <p:sp>
        <p:nvSpPr>
          <p:cNvPr id="3" name="عنصر نائب للتاريخ 2"/>
          <p:cNvSpPr>
            <a:spLocks noGrp="1"/>
          </p:cNvSpPr>
          <p:nvPr>
            <p:ph type="dt" sz="half" idx="10"/>
          </p:nvPr>
        </p:nvSpPr>
        <p:spPr/>
        <p:txBody>
          <a:bodyPr/>
          <a:lstStyle/>
          <a:p>
            <a:r>
              <a:rPr lang="en-US"/>
              <a:t>2020-2021</a:t>
            </a:r>
            <a:endParaRPr lang="en-US" dirty="0"/>
          </a:p>
        </p:txBody>
      </p:sp>
      <p:sp>
        <p:nvSpPr>
          <p:cNvPr id="4" name="عنصر نائب للنص 3"/>
          <p:cNvSpPr>
            <a:spLocks noGrp="1"/>
          </p:cNvSpPr>
          <p:nvPr>
            <p:ph type="body" idx="1"/>
          </p:nvPr>
        </p:nvSpPr>
        <p:spPr/>
        <p:txBody>
          <a:bodyPr/>
          <a:lstStyle/>
          <a:p>
            <a:pPr algn="just">
              <a:lnSpc>
                <a:spcPct val="150000"/>
              </a:lnSpc>
            </a:pPr>
            <a:r>
              <a:rPr lang="en-US" dirty="0"/>
              <a:t>With aging:</a:t>
            </a:r>
          </a:p>
          <a:p>
            <a:pPr marL="590550" indent="-514350" algn="just">
              <a:lnSpc>
                <a:spcPct val="150000"/>
              </a:lnSpc>
              <a:buFont typeface="+mj-lt"/>
              <a:buAutoNum type="arabicParenR"/>
            </a:pPr>
            <a:r>
              <a:rPr lang="en-US" dirty="0"/>
              <a:t>Olfactory function declines. </a:t>
            </a:r>
          </a:p>
          <a:p>
            <a:pPr marL="590550" indent="-514350" algn="just">
              <a:lnSpc>
                <a:spcPct val="150000"/>
              </a:lnSpc>
              <a:buFont typeface="+mj-lt"/>
              <a:buAutoNum type="arabicParenR"/>
            </a:pPr>
            <a:r>
              <a:rPr lang="en-US" dirty="0"/>
              <a:t>Gustatory function declines. </a:t>
            </a:r>
          </a:p>
          <a:p>
            <a:pPr algn="just">
              <a:lnSpc>
                <a:spcPct val="150000"/>
              </a:lnSpc>
            </a:pPr>
            <a:r>
              <a:rPr lang="en-US" dirty="0"/>
              <a:t>Taste dysfunction may be attributed to: the </a:t>
            </a:r>
            <a:r>
              <a:rPr lang="en-US" u="sng" dirty="0"/>
              <a:t>normal aging process, primary defect in olfaction, upper respiratory infection, head injury, drug use, tooth loss and ill-fitting dentures or reduction in saliva production and idiopathic causes.</a:t>
            </a:r>
            <a:r>
              <a:rPr lang="en-US" dirty="0"/>
              <a:t>  </a:t>
            </a:r>
            <a:endParaRPr lang="ar-IQ" dirty="0">
              <a:solidFill>
                <a:srgbClr val="FF0000"/>
              </a:solidFill>
            </a:endParaRPr>
          </a:p>
        </p:txBody>
      </p:sp>
      <p:sp>
        <p:nvSpPr>
          <p:cNvPr id="5" name="عنوان 4"/>
          <p:cNvSpPr>
            <a:spLocks noGrp="1"/>
          </p:cNvSpPr>
          <p:nvPr>
            <p:ph type="title"/>
          </p:nvPr>
        </p:nvSpPr>
        <p:spPr/>
        <p:txBody>
          <a:bodyPr/>
          <a:lstStyle/>
          <a:p>
            <a:pPr algn="ctr"/>
            <a:r>
              <a:rPr lang="en-US" sz="3600" b="1" dirty="0"/>
              <a:t>Oral Motor and Sensory Function</a:t>
            </a:r>
            <a:endParaRPr lang="ar-IQ" sz="3600" dirty="0"/>
          </a:p>
        </p:txBody>
      </p:sp>
    </p:spTree>
    <p:extLst>
      <p:ext uri="{BB962C8B-B14F-4D97-AF65-F5344CB8AC3E}">
        <p14:creationId xmlns:p14="http://schemas.microsoft.com/office/powerpoint/2010/main" val="33911312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رقم الشريحة 1"/>
          <p:cNvSpPr>
            <a:spLocks noGrp="1"/>
          </p:cNvSpPr>
          <p:nvPr>
            <p:ph type="sldNum" sz="quarter" idx="12"/>
          </p:nvPr>
        </p:nvSpPr>
        <p:spPr/>
        <p:txBody>
          <a:bodyPr/>
          <a:lstStyle/>
          <a:p>
            <a:fld id="{A0EDFBC5-9E83-48A9-A20F-CEAD086DBFA3}" type="slidenum">
              <a:rPr lang="en-US" smtClean="0"/>
              <a:pPr/>
              <a:t>15</a:t>
            </a:fld>
            <a:endParaRPr lang="en-US" dirty="0"/>
          </a:p>
        </p:txBody>
      </p:sp>
      <p:sp>
        <p:nvSpPr>
          <p:cNvPr id="3" name="عنصر نائب للتاريخ 2"/>
          <p:cNvSpPr>
            <a:spLocks noGrp="1"/>
          </p:cNvSpPr>
          <p:nvPr>
            <p:ph type="dt" sz="half" idx="10"/>
          </p:nvPr>
        </p:nvSpPr>
        <p:spPr/>
        <p:txBody>
          <a:bodyPr/>
          <a:lstStyle/>
          <a:p>
            <a:r>
              <a:rPr lang="en-US"/>
              <a:t>2020-2021</a:t>
            </a:r>
            <a:endParaRPr lang="en-US" dirty="0"/>
          </a:p>
        </p:txBody>
      </p:sp>
      <p:sp>
        <p:nvSpPr>
          <p:cNvPr id="4" name="عنصر نائب للنص 3"/>
          <p:cNvSpPr>
            <a:spLocks noGrp="1"/>
          </p:cNvSpPr>
          <p:nvPr>
            <p:ph type="body" idx="1"/>
          </p:nvPr>
        </p:nvSpPr>
        <p:spPr/>
        <p:txBody>
          <a:bodyPr/>
          <a:lstStyle/>
          <a:p>
            <a:pPr algn="just">
              <a:lnSpc>
                <a:spcPct val="150000"/>
              </a:lnSpc>
            </a:pPr>
            <a:r>
              <a:rPr lang="en-US" dirty="0"/>
              <a:t>3) Alterations in mastication, swallowing, and oral muscular posture. </a:t>
            </a:r>
          </a:p>
          <a:p>
            <a:pPr algn="just">
              <a:lnSpc>
                <a:spcPct val="150000"/>
              </a:lnSpc>
            </a:pPr>
            <a:r>
              <a:rPr lang="en-US" sz="2000" dirty="0"/>
              <a:t>This muscle weakness can be exacerbated by various systemic diseases such as Parkinson disease, a history of head and neck cancer and its treatment, multiple sclerosis, and CVA. </a:t>
            </a:r>
          </a:p>
          <a:p>
            <a:pPr algn="just">
              <a:lnSpc>
                <a:spcPct val="150000"/>
              </a:lnSpc>
            </a:pPr>
            <a:r>
              <a:rPr lang="en-US" sz="2400" dirty="0"/>
              <a:t>                         </a:t>
            </a:r>
            <a:r>
              <a:rPr lang="en-US" sz="2400" dirty="0">
                <a:solidFill>
                  <a:srgbClr val="FF0000"/>
                </a:solidFill>
              </a:rPr>
              <a:t>choking and aspiration</a:t>
            </a:r>
            <a:r>
              <a:rPr lang="en-US" sz="2400" dirty="0"/>
              <a:t>. </a:t>
            </a:r>
          </a:p>
          <a:p>
            <a:pPr algn="just">
              <a:lnSpc>
                <a:spcPct val="150000"/>
              </a:lnSpc>
            </a:pPr>
            <a:endParaRPr lang="en-US" sz="2400" dirty="0"/>
          </a:p>
          <a:p>
            <a:pPr algn="just">
              <a:lnSpc>
                <a:spcPct val="150000"/>
              </a:lnSpc>
            </a:pPr>
            <a:r>
              <a:rPr lang="en-US" sz="2400" dirty="0">
                <a:latin typeface="Arial Black" panose="020B0A04020102020204" pitchFamily="34" charset="0"/>
              </a:rPr>
              <a:t>The dentist must be aware of these changes, </a:t>
            </a:r>
            <a:r>
              <a:rPr lang="en-US" sz="2400" u="sng" dirty="0">
                <a:solidFill>
                  <a:srgbClr val="FF0000"/>
                </a:solidFill>
                <a:latin typeface="Arial Black" panose="020B0A04020102020204" pitchFamily="34" charset="0"/>
              </a:rPr>
              <a:t>especially when approaching restorative care. </a:t>
            </a:r>
            <a:endParaRPr lang="ar-IQ" sz="2400" u="sng" dirty="0">
              <a:solidFill>
                <a:srgbClr val="FF0000"/>
              </a:solidFill>
              <a:latin typeface="Arial Black" panose="020B0A04020102020204" pitchFamily="34" charset="0"/>
            </a:endParaRPr>
          </a:p>
        </p:txBody>
      </p:sp>
      <p:sp>
        <p:nvSpPr>
          <p:cNvPr id="5" name="عنوان 4"/>
          <p:cNvSpPr>
            <a:spLocks noGrp="1"/>
          </p:cNvSpPr>
          <p:nvPr>
            <p:ph type="title"/>
          </p:nvPr>
        </p:nvSpPr>
        <p:spPr/>
        <p:txBody>
          <a:bodyPr/>
          <a:lstStyle/>
          <a:p>
            <a:endParaRPr lang="ar-IQ"/>
          </a:p>
        </p:txBody>
      </p:sp>
      <p:sp>
        <p:nvSpPr>
          <p:cNvPr id="6" name="سهم مخطط إلى اليمين 5"/>
          <p:cNvSpPr/>
          <p:nvPr/>
        </p:nvSpPr>
        <p:spPr>
          <a:xfrm>
            <a:off x="955287" y="3304531"/>
            <a:ext cx="978408"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Tree>
    <p:extLst>
      <p:ext uri="{BB962C8B-B14F-4D97-AF65-F5344CB8AC3E}">
        <p14:creationId xmlns:p14="http://schemas.microsoft.com/office/powerpoint/2010/main" val="19841127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رقم الشريحة 1"/>
          <p:cNvSpPr>
            <a:spLocks noGrp="1"/>
          </p:cNvSpPr>
          <p:nvPr>
            <p:ph type="sldNum" sz="quarter" idx="12"/>
          </p:nvPr>
        </p:nvSpPr>
        <p:spPr/>
        <p:txBody>
          <a:bodyPr/>
          <a:lstStyle/>
          <a:p>
            <a:fld id="{A0EDFBC5-9E83-48A9-A20F-CEAD086DBFA3}" type="slidenum">
              <a:rPr lang="en-US" smtClean="0"/>
              <a:pPr/>
              <a:t>16</a:t>
            </a:fld>
            <a:endParaRPr lang="en-US" dirty="0"/>
          </a:p>
        </p:txBody>
      </p:sp>
      <p:sp>
        <p:nvSpPr>
          <p:cNvPr id="3" name="عنصر نائب للتاريخ 2"/>
          <p:cNvSpPr>
            <a:spLocks noGrp="1"/>
          </p:cNvSpPr>
          <p:nvPr>
            <p:ph type="dt" sz="half" idx="10"/>
          </p:nvPr>
        </p:nvSpPr>
        <p:spPr/>
        <p:txBody>
          <a:bodyPr/>
          <a:lstStyle/>
          <a:p>
            <a:r>
              <a:rPr lang="en-US"/>
              <a:t>2020-2021</a:t>
            </a:r>
            <a:endParaRPr lang="en-US" dirty="0"/>
          </a:p>
        </p:txBody>
      </p:sp>
      <p:sp>
        <p:nvSpPr>
          <p:cNvPr id="4" name="عنصر نائب للنص 3"/>
          <p:cNvSpPr>
            <a:spLocks noGrp="1"/>
          </p:cNvSpPr>
          <p:nvPr>
            <p:ph type="body" idx="1"/>
          </p:nvPr>
        </p:nvSpPr>
        <p:spPr/>
        <p:txBody>
          <a:bodyPr/>
          <a:lstStyle/>
          <a:p>
            <a:pPr algn="just">
              <a:lnSpc>
                <a:spcPct val="200000"/>
              </a:lnSpc>
            </a:pPr>
            <a:r>
              <a:rPr lang="en-US" dirty="0">
                <a:solidFill>
                  <a:schemeClr val="accent4">
                    <a:lumMod val="75000"/>
                  </a:schemeClr>
                </a:solidFill>
              </a:rPr>
              <a:t>Patients who have diminished food recognition and enjoyment as well as altered smell, taste mastication and swallowing function can therefore have significant        effect on quality of life and malnutrition. </a:t>
            </a:r>
          </a:p>
          <a:p>
            <a:pPr algn="just">
              <a:lnSpc>
                <a:spcPct val="200000"/>
              </a:lnSpc>
            </a:pPr>
            <a:r>
              <a:rPr lang="en-US" dirty="0">
                <a:solidFill>
                  <a:schemeClr val="accent4">
                    <a:lumMod val="75000"/>
                  </a:schemeClr>
                </a:solidFill>
              </a:rPr>
              <a:t>The dentist can play an important role in nutritional counseling to prevent malnutrition, dehydration, and diminished quality of life.</a:t>
            </a:r>
            <a:endParaRPr lang="ar-IQ" dirty="0">
              <a:solidFill>
                <a:schemeClr val="accent4">
                  <a:lumMod val="75000"/>
                </a:schemeClr>
              </a:solidFill>
            </a:endParaRPr>
          </a:p>
          <a:p>
            <a:endParaRPr lang="ar-IQ" dirty="0"/>
          </a:p>
        </p:txBody>
      </p:sp>
      <p:sp>
        <p:nvSpPr>
          <p:cNvPr id="5" name="عنوان 4"/>
          <p:cNvSpPr>
            <a:spLocks noGrp="1"/>
          </p:cNvSpPr>
          <p:nvPr>
            <p:ph type="title"/>
          </p:nvPr>
        </p:nvSpPr>
        <p:spPr/>
        <p:txBody>
          <a:bodyPr/>
          <a:lstStyle/>
          <a:p>
            <a:endParaRPr lang="ar-IQ"/>
          </a:p>
        </p:txBody>
      </p:sp>
      <p:sp>
        <p:nvSpPr>
          <p:cNvPr id="6" name="سهم للأسفل 5"/>
          <p:cNvSpPr/>
          <p:nvPr/>
        </p:nvSpPr>
        <p:spPr>
          <a:xfrm>
            <a:off x="2263514" y="3057643"/>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6424595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رقم الشريحة 1"/>
          <p:cNvSpPr>
            <a:spLocks noGrp="1"/>
          </p:cNvSpPr>
          <p:nvPr>
            <p:ph type="sldNum" sz="quarter" idx="12"/>
          </p:nvPr>
        </p:nvSpPr>
        <p:spPr/>
        <p:txBody>
          <a:bodyPr/>
          <a:lstStyle/>
          <a:p>
            <a:fld id="{A0EDFBC5-9E83-48A9-A20F-CEAD086DBFA3}" type="slidenum">
              <a:rPr lang="en-US" smtClean="0"/>
              <a:pPr/>
              <a:t>17</a:t>
            </a:fld>
            <a:endParaRPr lang="en-US" dirty="0"/>
          </a:p>
        </p:txBody>
      </p:sp>
      <p:sp>
        <p:nvSpPr>
          <p:cNvPr id="3" name="عنصر نائب للتاريخ 2"/>
          <p:cNvSpPr>
            <a:spLocks noGrp="1"/>
          </p:cNvSpPr>
          <p:nvPr>
            <p:ph type="dt" sz="half" idx="10"/>
          </p:nvPr>
        </p:nvSpPr>
        <p:spPr/>
        <p:txBody>
          <a:bodyPr/>
          <a:lstStyle/>
          <a:p>
            <a:r>
              <a:rPr lang="en-US"/>
              <a:t>2020-2021</a:t>
            </a:r>
            <a:endParaRPr lang="en-US" dirty="0"/>
          </a:p>
        </p:txBody>
      </p:sp>
      <p:sp>
        <p:nvSpPr>
          <p:cNvPr id="4" name="عنصر نائب للنص 3"/>
          <p:cNvSpPr>
            <a:spLocks noGrp="1"/>
          </p:cNvSpPr>
          <p:nvPr>
            <p:ph type="body" idx="1"/>
          </p:nvPr>
        </p:nvSpPr>
        <p:spPr/>
        <p:txBody>
          <a:bodyPr/>
          <a:lstStyle/>
          <a:p>
            <a:pPr algn="just">
              <a:lnSpc>
                <a:spcPct val="150000"/>
              </a:lnSpc>
            </a:pPr>
            <a:r>
              <a:rPr lang="en-US" sz="3200" dirty="0"/>
              <a:t>The age-related changes to the dentition: Occlusion attrition, pulpal recession, fibrosis, and decreased cellularity are some of the more common changes seen—all of which may lead to diminished tooth sensitivity and </a:t>
            </a:r>
            <a:r>
              <a:rPr lang="en-US" sz="3200" u="sng" dirty="0"/>
              <a:t>reduced perception of painful stimuli</a:t>
            </a:r>
            <a:r>
              <a:rPr lang="en-US" sz="3200" dirty="0"/>
              <a:t>. </a:t>
            </a:r>
            <a:endParaRPr lang="ar-IQ" sz="3200" dirty="0"/>
          </a:p>
        </p:txBody>
      </p:sp>
      <p:sp>
        <p:nvSpPr>
          <p:cNvPr id="5" name="عنوان 4"/>
          <p:cNvSpPr>
            <a:spLocks noGrp="1"/>
          </p:cNvSpPr>
          <p:nvPr>
            <p:ph type="title"/>
          </p:nvPr>
        </p:nvSpPr>
        <p:spPr/>
        <p:txBody>
          <a:bodyPr/>
          <a:lstStyle/>
          <a:p>
            <a:pPr algn="ctr"/>
            <a:r>
              <a:rPr lang="en-US" sz="3200" b="1" dirty="0"/>
              <a:t>Dentition</a:t>
            </a:r>
            <a:endParaRPr lang="ar-IQ" sz="3200" b="1" dirty="0"/>
          </a:p>
        </p:txBody>
      </p:sp>
    </p:spTree>
    <p:extLst>
      <p:ext uri="{BB962C8B-B14F-4D97-AF65-F5344CB8AC3E}">
        <p14:creationId xmlns:p14="http://schemas.microsoft.com/office/powerpoint/2010/main" val="26220403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رقم الشريحة 1"/>
          <p:cNvSpPr>
            <a:spLocks noGrp="1"/>
          </p:cNvSpPr>
          <p:nvPr>
            <p:ph type="sldNum" sz="quarter" idx="12"/>
          </p:nvPr>
        </p:nvSpPr>
        <p:spPr/>
        <p:txBody>
          <a:bodyPr/>
          <a:lstStyle/>
          <a:p>
            <a:fld id="{A0EDFBC5-9E83-48A9-A20F-CEAD086DBFA3}" type="slidenum">
              <a:rPr lang="en-US" smtClean="0"/>
              <a:pPr/>
              <a:t>18</a:t>
            </a:fld>
            <a:endParaRPr lang="en-US" dirty="0"/>
          </a:p>
        </p:txBody>
      </p:sp>
      <p:sp>
        <p:nvSpPr>
          <p:cNvPr id="3" name="عنصر نائب للتاريخ 2"/>
          <p:cNvSpPr>
            <a:spLocks noGrp="1"/>
          </p:cNvSpPr>
          <p:nvPr>
            <p:ph type="dt" sz="half" idx="10"/>
          </p:nvPr>
        </p:nvSpPr>
        <p:spPr/>
        <p:txBody>
          <a:bodyPr/>
          <a:lstStyle/>
          <a:p>
            <a:r>
              <a:rPr lang="en-US"/>
              <a:t>2020-2021</a:t>
            </a:r>
            <a:endParaRPr lang="en-US" dirty="0"/>
          </a:p>
        </p:txBody>
      </p:sp>
      <p:sp>
        <p:nvSpPr>
          <p:cNvPr id="4" name="عنصر نائب للنص 3"/>
          <p:cNvSpPr>
            <a:spLocks noGrp="1"/>
          </p:cNvSpPr>
          <p:nvPr>
            <p:ph type="body" idx="1"/>
          </p:nvPr>
        </p:nvSpPr>
        <p:spPr/>
        <p:txBody>
          <a:bodyPr/>
          <a:lstStyle/>
          <a:p>
            <a:pPr algn="just">
              <a:lnSpc>
                <a:spcPct val="150000"/>
              </a:lnSpc>
            </a:pPr>
            <a:r>
              <a:rPr lang="en-US" sz="3600" dirty="0"/>
              <a:t>In addition, recurrent coronal and root surface caries staining, chipping and cracking, and increased susceptibility to tooth fracture are common in older patients.</a:t>
            </a:r>
          </a:p>
        </p:txBody>
      </p:sp>
      <p:sp>
        <p:nvSpPr>
          <p:cNvPr id="5" name="عنوان 4"/>
          <p:cNvSpPr>
            <a:spLocks noGrp="1"/>
          </p:cNvSpPr>
          <p:nvPr>
            <p:ph type="title"/>
          </p:nvPr>
        </p:nvSpPr>
        <p:spPr/>
        <p:txBody>
          <a:bodyPr/>
          <a:lstStyle/>
          <a:p>
            <a:endParaRPr lang="ar-IQ"/>
          </a:p>
        </p:txBody>
      </p:sp>
    </p:spTree>
    <p:extLst>
      <p:ext uri="{BB962C8B-B14F-4D97-AF65-F5344CB8AC3E}">
        <p14:creationId xmlns:p14="http://schemas.microsoft.com/office/powerpoint/2010/main" val="39029316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6" name="عنصر نائب للمحتوى 5"/>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755868" y="2398426"/>
            <a:ext cx="5390100" cy="3132943"/>
          </a:xfrm>
        </p:spPr>
      </p:pic>
      <p:pic>
        <p:nvPicPr>
          <p:cNvPr id="5" name="عنصر نائب للمحتوى 4"/>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355830" y="2398427"/>
            <a:ext cx="5247662" cy="3132942"/>
          </a:xfrm>
        </p:spPr>
      </p:pic>
    </p:spTree>
    <p:extLst>
      <p:ext uri="{BB962C8B-B14F-4D97-AF65-F5344CB8AC3E}">
        <p14:creationId xmlns:p14="http://schemas.microsoft.com/office/powerpoint/2010/main" val="3078321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365125"/>
            <a:ext cx="10515600" cy="758991"/>
          </a:xfrm>
        </p:spPr>
        <p:txBody>
          <a:bodyPr/>
          <a:lstStyle/>
          <a:p>
            <a:pPr algn="ctr"/>
            <a:r>
              <a:rPr lang="en-US" sz="4800" b="1" dirty="0">
                <a:solidFill>
                  <a:srgbClr val="3F5378"/>
                </a:solidFill>
              </a:rPr>
              <a:t>Geriatrics</a:t>
            </a:r>
            <a:endParaRPr lang="ar-IQ" sz="4800" dirty="0"/>
          </a:p>
        </p:txBody>
      </p:sp>
      <p:sp>
        <p:nvSpPr>
          <p:cNvPr id="3" name="عنصر نائب للمحتوى 2"/>
          <p:cNvSpPr>
            <a:spLocks noGrp="1"/>
          </p:cNvSpPr>
          <p:nvPr>
            <p:ph sz="half" idx="1"/>
          </p:nvPr>
        </p:nvSpPr>
        <p:spPr>
          <a:xfrm>
            <a:off x="838200" y="1600200"/>
            <a:ext cx="6079958" cy="4576763"/>
          </a:xfrm>
        </p:spPr>
        <p:txBody>
          <a:bodyPr/>
          <a:lstStyle/>
          <a:p>
            <a:pPr marL="76200" lvl="0" indent="0" algn="just">
              <a:lnSpc>
                <a:spcPct val="100000"/>
              </a:lnSpc>
              <a:spcBef>
                <a:spcPts val="600"/>
              </a:spcBef>
              <a:buSzPts val="2400"/>
              <a:buNone/>
            </a:pPr>
            <a:r>
              <a:rPr lang="en-US" sz="3200" b="1" dirty="0">
                <a:solidFill>
                  <a:srgbClr val="3F5378"/>
                </a:solidFill>
              </a:rPr>
              <a:t>Geriatrics:</a:t>
            </a:r>
            <a:r>
              <a:rPr lang="en-US" sz="3200" dirty="0">
                <a:solidFill>
                  <a:srgbClr val="3F5378"/>
                </a:solidFill>
              </a:rPr>
              <a:t> The branch of medicine concerned with the diagnosis, treatment and prevention of disease in older people and the problems specific to aging.</a:t>
            </a:r>
          </a:p>
          <a:p>
            <a:pPr marL="76200" lvl="0" indent="0" algn="just">
              <a:lnSpc>
                <a:spcPct val="100000"/>
              </a:lnSpc>
              <a:spcBef>
                <a:spcPts val="600"/>
              </a:spcBef>
              <a:buSzPts val="2400"/>
              <a:buNone/>
            </a:pPr>
            <a:r>
              <a:rPr lang="en-US" sz="3200" dirty="0">
                <a:solidFill>
                  <a:srgbClr val="3F5378"/>
                </a:solidFill>
              </a:rPr>
              <a:t>From the Greek "</a:t>
            </a:r>
            <a:r>
              <a:rPr lang="en-US" sz="3200" dirty="0" err="1">
                <a:solidFill>
                  <a:srgbClr val="3F5378"/>
                </a:solidFill>
              </a:rPr>
              <a:t>geron</a:t>
            </a:r>
            <a:r>
              <a:rPr lang="en-US" sz="3200" dirty="0">
                <a:solidFill>
                  <a:srgbClr val="3F5378"/>
                </a:solidFill>
              </a:rPr>
              <a:t>" meaning "old man" + "</a:t>
            </a:r>
            <a:r>
              <a:rPr lang="en-US" sz="3200" dirty="0" err="1">
                <a:solidFill>
                  <a:srgbClr val="3F5378"/>
                </a:solidFill>
              </a:rPr>
              <a:t>iatreia</a:t>
            </a:r>
            <a:r>
              <a:rPr lang="en-US" sz="3200" dirty="0">
                <a:solidFill>
                  <a:srgbClr val="3F5378"/>
                </a:solidFill>
              </a:rPr>
              <a:t>" meaning "the treatment of disease.".</a:t>
            </a:r>
          </a:p>
          <a:p>
            <a:endParaRPr lang="ar-IQ" sz="2400" dirty="0"/>
          </a:p>
        </p:txBody>
      </p:sp>
      <p:sp>
        <p:nvSpPr>
          <p:cNvPr id="5" name="عنصر نائب للتاريخ 4"/>
          <p:cNvSpPr>
            <a:spLocks noGrp="1"/>
          </p:cNvSpPr>
          <p:nvPr>
            <p:ph type="dt" sz="half" idx="10"/>
          </p:nvPr>
        </p:nvSpPr>
        <p:spPr/>
        <p:txBody>
          <a:bodyPr/>
          <a:lstStyle/>
          <a:p>
            <a:fld id="{4FA6D18A-4B89-4DE9-A260-71747238308C}" type="datetime1">
              <a:rPr lang="ar-IQ" smtClean="0"/>
              <a:t>21/08/1446</a:t>
            </a:fld>
            <a:endParaRPr lang="ar-IQ"/>
          </a:p>
        </p:txBody>
      </p:sp>
      <p:sp>
        <p:nvSpPr>
          <p:cNvPr id="6" name="عنصر نائب لرقم الشريحة 5"/>
          <p:cNvSpPr>
            <a:spLocks noGrp="1"/>
          </p:cNvSpPr>
          <p:nvPr>
            <p:ph type="sldNum" sz="quarter" idx="12"/>
          </p:nvPr>
        </p:nvSpPr>
        <p:spPr/>
        <p:txBody>
          <a:bodyPr/>
          <a:lstStyle/>
          <a:p>
            <a:fld id="{47D9F907-349D-4921-B8C7-213D74BF60E0}" type="slidenum">
              <a:rPr lang="ar-IQ" smtClean="0"/>
              <a:t>2</a:t>
            </a:fld>
            <a:endParaRPr lang="ar-IQ"/>
          </a:p>
        </p:txBody>
      </p:sp>
      <p:pic>
        <p:nvPicPr>
          <p:cNvPr id="9" name="عنصر نائب للمحتوى 8"/>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275899" y="1600200"/>
            <a:ext cx="4366909" cy="4054641"/>
          </a:xfrm>
          <a:prstGeom prst="rect">
            <a:avLst/>
          </a:prstGeom>
        </p:spPr>
      </p:pic>
    </p:spTree>
    <p:extLst>
      <p:ext uri="{BB962C8B-B14F-4D97-AF65-F5344CB8AC3E}">
        <p14:creationId xmlns:p14="http://schemas.microsoft.com/office/powerpoint/2010/main" val="19032404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رقم الشريحة 1"/>
          <p:cNvSpPr>
            <a:spLocks noGrp="1"/>
          </p:cNvSpPr>
          <p:nvPr>
            <p:ph type="sldNum" sz="quarter" idx="12"/>
          </p:nvPr>
        </p:nvSpPr>
        <p:spPr/>
        <p:txBody>
          <a:bodyPr/>
          <a:lstStyle/>
          <a:p>
            <a:fld id="{A0EDFBC5-9E83-48A9-A20F-CEAD086DBFA3}" type="slidenum">
              <a:rPr lang="en-US" smtClean="0"/>
              <a:pPr/>
              <a:t>20</a:t>
            </a:fld>
            <a:endParaRPr lang="en-US" dirty="0"/>
          </a:p>
        </p:txBody>
      </p:sp>
      <p:sp>
        <p:nvSpPr>
          <p:cNvPr id="3" name="عنصر نائب للتاريخ 2"/>
          <p:cNvSpPr>
            <a:spLocks noGrp="1"/>
          </p:cNvSpPr>
          <p:nvPr>
            <p:ph type="dt" sz="half" idx="10"/>
          </p:nvPr>
        </p:nvSpPr>
        <p:spPr/>
        <p:txBody>
          <a:bodyPr/>
          <a:lstStyle/>
          <a:p>
            <a:r>
              <a:rPr lang="en-US"/>
              <a:t>2020-2021</a:t>
            </a:r>
            <a:endParaRPr lang="en-US" dirty="0"/>
          </a:p>
        </p:txBody>
      </p:sp>
      <p:sp>
        <p:nvSpPr>
          <p:cNvPr id="4" name="عنصر نائب للنص 3"/>
          <p:cNvSpPr>
            <a:spLocks noGrp="1"/>
          </p:cNvSpPr>
          <p:nvPr>
            <p:ph type="body" idx="1"/>
          </p:nvPr>
        </p:nvSpPr>
        <p:spPr/>
        <p:txBody>
          <a:bodyPr/>
          <a:lstStyle/>
          <a:p>
            <a:pPr algn="just">
              <a:lnSpc>
                <a:spcPct val="150000"/>
              </a:lnSpc>
            </a:pPr>
            <a:r>
              <a:rPr lang="en-US" dirty="0"/>
              <a:t>Changes over time, including </a:t>
            </a:r>
            <a:r>
              <a:rPr lang="en-US" u="sng" dirty="0"/>
              <a:t>declining immunologic responsiveness, systemic disorders with the increased use of medications reapeted mucosal trauma, mucosal diseases,  and salivary gland </a:t>
            </a:r>
            <a:r>
              <a:rPr lang="en-US" u="sng" dirty="0" err="1"/>
              <a:t>hypofunction</a:t>
            </a:r>
            <a:r>
              <a:rPr lang="en-US" u="sng" dirty="0"/>
              <a:t>.</a:t>
            </a:r>
          </a:p>
          <a:p>
            <a:pPr algn="just"/>
            <a:endParaRPr lang="en-US" dirty="0"/>
          </a:p>
          <a:p>
            <a:pPr algn="just"/>
            <a:endParaRPr lang="en-US" dirty="0"/>
          </a:p>
        </p:txBody>
      </p:sp>
      <p:sp>
        <p:nvSpPr>
          <p:cNvPr id="5" name="عنوان 4"/>
          <p:cNvSpPr>
            <a:spLocks noGrp="1"/>
          </p:cNvSpPr>
          <p:nvPr>
            <p:ph type="title"/>
          </p:nvPr>
        </p:nvSpPr>
        <p:spPr/>
        <p:txBody>
          <a:bodyPr/>
          <a:lstStyle/>
          <a:p>
            <a:pPr algn="ctr"/>
            <a:r>
              <a:rPr lang="en-US" sz="3600" b="1" dirty="0"/>
              <a:t>Oral Mucosa</a:t>
            </a:r>
            <a:endParaRPr lang="ar-IQ" sz="3600" dirty="0"/>
          </a:p>
        </p:txBody>
      </p:sp>
      <p:sp>
        <p:nvSpPr>
          <p:cNvPr id="6" name="سهم للأسفل 5"/>
          <p:cNvSpPr/>
          <p:nvPr/>
        </p:nvSpPr>
        <p:spPr>
          <a:xfrm>
            <a:off x="5568170" y="4709555"/>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Tree>
    <p:extLst>
      <p:ext uri="{BB962C8B-B14F-4D97-AF65-F5344CB8AC3E}">
        <p14:creationId xmlns:p14="http://schemas.microsoft.com/office/powerpoint/2010/main" val="36032338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رقم الشريحة 1"/>
          <p:cNvSpPr>
            <a:spLocks noGrp="1"/>
          </p:cNvSpPr>
          <p:nvPr>
            <p:ph type="sldNum" sz="quarter" idx="12"/>
          </p:nvPr>
        </p:nvSpPr>
        <p:spPr/>
        <p:txBody>
          <a:bodyPr/>
          <a:lstStyle/>
          <a:p>
            <a:fld id="{A0EDFBC5-9E83-48A9-A20F-CEAD086DBFA3}" type="slidenum">
              <a:rPr lang="en-US" smtClean="0"/>
              <a:pPr/>
              <a:t>21</a:t>
            </a:fld>
            <a:endParaRPr lang="en-US" dirty="0"/>
          </a:p>
        </p:txBody>
      </p:sp>
      <p:sp>
        <p:nvSpPr>
          <p:cNvPr id="3" name="عنصر نائب للتاريخ 2"/>
          <p:cNvSpPr>
            <a:spLocks noGrp="1"/>
          </p:cNvSpPr>
          <p:nvPr>
            <p:ph type="dt" sz="half" idx="10"/>
          </p:nvPr>
        </p:nvSpPr>
        <p:spPr/>
        <p:txBody>
          <a:bodyPr/>
          <a:lstStyle/>
          <a:p>
            <a:r>
              <a:rPr lang="en-US"/>
              <a:t>2020-2021</a:t>
            </a:r>
            <a:endParaRPr lang="en-US" dirty="0"/>
          </a:p>
        </p:txBody>
      </p:sp>
      <p:sp>
        <p:nvSpPr>
          <p:cNvPr id="4" name="عنصر نائب للنص 3"/>
          <p:cNvSpPr>
            <a:spLocks noGrp="1"/>
          </p:cNvSpPr>
          <p:nvPr>
            <p:ph type="body" idx="1"/>
          </p:nvPr>
        </p:nvSpPr>
        <p:spPr/>
        <p:txBody>
          <a:bodyPr/>
          <a:lstStyle/>
          <a:p>
            <a:pPr algn="just">
              <a:lnSpc>
                <a:spcPct val="150000"/>
              </a:lnSpc>
            </a:pPr>
            <a:r>
              <a:rPr lang="en-US" sz="3200" dirty="0"/>
              <a:t>Oral epithelium becomes </a:t>
            </a:r>
            <a:r>
              <a:rPr lang="en-US" sz="3200" u="sng" dirty="0"/>
              <a:t>thinner, less elastic, and atrophies.</a:t>
            </a:r>
          </a:p>
          <a:p>
            <a:pPr algn="just">
              <a:lnSpc>
                <a:spcPct val="150000"/>
              </a:lnSpc>
            </a:pPr>
            <a:r>
              <a:rPr lang="en-US" sz="3200" dirty="0"/>
              <a:t>In addition prone to oral lesions include </a:t>
            </a:r>
            <a:r>
              <a:rPr lang="en-US" sz="3200" dirty="0">
                <a:solidFill>
                  <a:srgbClr val="FF0000"/>
                </a:solidFill>
              </a:rPr>
              <a:t>trauma, lichen </a:t>
            </a:r>
            <a:r>
              <a:rPr lang="en-US" sz="3200" dirty="0" err="1">
                <a:solidFill>
                  <a:srgbClr val="FF0000"/>
                </a:solidFill>
              </a:rPr>
              <a:t>planus</a:t>
            </a:r>
            <a:r>
              <a:rPr lang="en-US" sz="3200" dirty="0">
                <a:solidFill>
                  <a:srgbClr val="FF0000"/>
                </a:solidFill>
              </a:rPr>
              <a:t> and </a:t>
            </a:r>
            <a:r>
              <a:rPr lang="en-US" sz="3200" dirty="0" err="1">
                <a:solidFill>
                  <a:srgbClr val="FF0000"/>
                </a:solidFill>
              </a:rPr>
              <a:t>lichenoid</a:t>
            </a:r>
            <a:r>
              <a:rPr lang="en-US" sz="3200" dirty="0">
                <a:solidFill>
                  <a:srgbClr val="FF0000"/>
                </a:solidFill>
              </a:rPr>
              <a:t> reactions, </a:t>
            </a:r>
            <a:r>
              <a:rPr lang="en-US" sz="3200" dirty="0"/>
              <a:t>inflammatory processes such as  </a:t>
            </a:r>
            <a:r>
              <a:rPr lang="en-US" sz="3200" dirty="0" err="1">
                <a:solidFill>
                  <a:srgbClr val="FF0000"/>
                </a:solidFill>
              </a:rPr>
              <a:t>epulis</a:t>
            </a:r>
            <a:r>
              <a:rPr lang="en-US" sz="3200" dirty="0">
                <a:solidFill>
                  <a:srgbClr val="FF0000"/>
                </a:solidFill>
              </a:rPr>
              <a:t> </a:t>
            </a:r>
            <a:r>
              <a:rPr lang="en-US" sz="3200" dirty="0" err="1">
                <a:solidFill>
                  <a:srgbClr val="FF0000"/>
                </a:solidFill>
              </a:rPr>
              <a:t>fissurata</a:t>
            </a:r>
            <a:r>
              <a:rPr lang="en-US" sz="3200" dirty="0">
                <a:solidFill>
                  <a:srgbClr val="FF0000"/>
                </a:solidFill>
              </a:rPr>
              <a:t>, candidiasis, </a:t>
            </a:r>
            <a:r>
              <a:rPr lang="en-US" sz="3200" dirty="0" err="1"/>
              <a:t>vesiculo</a:t>
            </a:r>
            <a:r>
              <a:rPr lang="en-US" sz="3200" dirty="0"/>
              <a:t>-bullous conditions such as </a:t>
            </a:r>
            <a:r>
              <a:rPr lang="en-US" sz="3200" dirty="0" err="1">
                <a:solidFill>
                  <a:srgbClr val="FF0000"/>
                </a:solidFill>
              </a:rPr>
              <a:t>pemphigoid</a:t>
            </a:r>
            <a:r>
              <a:rPr lang="en-US" sz="3200" dirty="0">
                <a:solidFill>
                  <a:srgbClr val="FF0000"/>
                </a:solidFill>
              </a:rPr>
              <a:t>, pemphigus, herpes, </a:t>
            </a:r>
            <a:r>
              <a:rPr lang="en-US" sz="3200" dirty="0"/>
              <a:t>and finally </a:t>
            </a:r>
            <a:r>
              <a:rPr lang="en-US" sz="3200" dirty="0">
                <a:solidFill>
                  <a:srgbClr val="FF0000"/>
                </a:solidFill>
              </a:rPr>
              <a:t>premalignant </a:t>
            </a:r>
            <a:r>
              <a:rPr lang="en-US" sz="3200" dirty="0"/>
              <a:t>and</a:t>
            </a:r>
            <a:r>
              <a:rPr lang="en-US" sz="3200" dirty="0">
                <a:solidFill>
                  <a:srgbClr val="FF0000"/>
                </a:solidFill>
              </a:rPr>
              <a:t> malignant lesions.</a:t>
            </a:r>
            <a:endParaRPr lang="ar-IQ" sz="3200" dirty="0">
              <a:solidFill>
                <a:srgbClr val="FF0000"/>
              </a:solidFill>
            </a:endParaRPr>
          </a:p>
          <a:p>
            <a:endParaRPr lang="ar-IQ" dirty="0"/>
          </a:p>
        </p:txBody>
      </p:sp>
      <p:sp>
        <p:nvSpPr>
          <p:cNvPr id="5" name="عنوان 4"/>
          <p:cNvSpPr>
            <a:spLocks noGrp="1"/>
          </p:cNvSpPr>
          <p:nvPr>
            <p:ph type="title"/>
          </p:nvPr>
        </p:nvSpPr>
        <p:spPr/>
        <p:txBody>
          <a:bodyPr/>
          <a:lstStyle/>
          <a:p>
            <a:endParaRPr lang="ar-IQ"/>
          </a:p>
        </p:txBody>
      </p:sp>
    </p:spTree>
    <p:extLst>
      <p:ext uri="{BB962C8B-B14F-4D97-AF65-F5344CB8AC3E}">
        <p14:creationId xmlns:p14="http://schemas.microsoft.com/office/powerpoint/2010/main" val="22459165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عنوان 6"/>
          <p:cNvSpPr>
            <a:spLocks noGrp="1"/>
          </p:cNvSpPr>
          <p:nvPr>
            <p:ph type="title"/>
          </p:nvPr>
        </p:nvSpPr>
        <p:spPr/>
        <p:txBody>
          <a:bodyPr/>
          <a:lstStyle/>
          <a:p>
            <a:endParaRPr lang="ar-IQ"/>
          </a:p>
        </p:txBody>
      </p:sp>
      <p:sp>
        <p:nvSpPr>
          <p:cNvPr id="8" name="عنصر نائب للنص 7"/>
          <p:cNvSpPr>
            <a:spLocks noGrp="1"/>
          </p:cNvSpPr>
          <p:nvPr>
            <p:ph type="body" idx="1"/>
          </p:nvPr>
        </p:nvSpPr>
        <p:spPr/>
        <p:txBody>
          <a:bodyPr/>
          <a:lstStyle/>
          <a:p>
            <a:r>
              <a:rPr lang="en-US" dirty="0"/>
              <a:t>Thrush</a:t>
            </a:r>
            <a:endParaRPr lang="ar-IQ" dirty="0"/>
          </a:p>
        </p:txBody>
      </p:sp>
      <p:pic>
        <p:nvPicPr>
          <p:cNvPr id="5" name="عنصر نائب للمحتوى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839788" y="2622488"/>
            <a:ext cx="5157787" cy="3449761"/>
          </a:xfrm>
        </p:spPr>
      </p:pic>
      <p:sp>
        <p:nvSpPr>
          <p:cNvPr id="9" name="عنصر نائب للنص 8"/>
          <p:cNvSpPr>
            <a:spLocks noGrp="1"/>
          </p:cNvSpPr>
          <p:nvPr>
            <p:ph type="body" sz="quarter" idx="3"/>
          </p:nvPr>
        </p:nvSpPr>
        <p:spPr/>
        <p:txBody>
          <a:bodyPr/>
          <a:lstStyle/>
          <a:p>
            <a:r>
              <a:rPr lang="en-US" dirty="0"/>
              <a:t>Angular </a:t>
            </a:r>
            <a:r>
              <a:rPr lang="en-US" dirty="0" err="1"/>
              <a:t>cheilitis</a:t>
            </a:r>
            <a:endParaRPr lang="ar-IQ" dirty="0"/>
          </a:p>
        </p:txBody>
      </p:sp>
      <p:pic>
        <p:nvPicPr>
          <p:cNvPr id="6" name="عنصر نائب للمحتوى 5"/>
          <p:cNvPicPr>
            <a:picLocks noGrp="1" noChangeAspect="1"/>
          </p:cNvPicPr>
          <p:nvPr>
            <p:ph sz="quarter" idx="4"/>
          </p:nvPr>
        </p:nvPicPr>
        <p:blipFill>
          <a:blip r:embed="rId3">
            <a:extLst>
              <a:ext uri="{28A0092B-C50C-407E-A947-70E740481C1C}">
                <a14:useLocalDpi xmlns:a14="http://schemas.microsoft.com/office/drawing/2010/main" val="0"/>
              </a:ext>
            </a:extLst>
          </a:blip>
          <a:stretch>
            <a:fillRect/>
          </a:stretch>
        </p:blipFill>
        <p:spPr>
          <a:xfrm>
            <a:off x="6340839" y="2642327"/>
            <a:ext cx="4874100" cy="3429922"/>
          </a:xfrm>
        </p:spPr>
      </p:pic>
    </p:spTree>
    <p:extLst>
      <p:ext uri="{BB962C8B-B14F-4D97-AF65-F5344CB8AC3E}">
        <p14:creationId xmlns:p14="http://schemas.microsoft.com/office/powerpoint/2010/main" val="29692635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عنوان 6"/>
          <p:cNvSpPr>
            <a:spLocks noGrp="1"/>
          </p:cNvSpPr>
          <p:nvPr>
            <p:ph type="title"/>
          </p:nvPr>
        </p:nvSpPr>
        <p:spPr/>
        <p:txBody>
          <a:bodyPr/>
          <a:lstStyle/>
          <a:p>
            <a:endParaRPr lang="ar-IQ"/>
          </a:p>
        </p:txBody>
      </p:sp>
      <p:sp>
        <p:nvSpPr>
          <p:cNvPr id="8" name="عنصر نائب للنص 7"/>
          <p:cNvSpPr>
            <a:spLocks noGrp="1"/>
          </p:cNvSpPr>
          <p:nvPr>
            <p:ph type="body" idx="1"/>
          </p:nvPr>
        </p:nvSpPr>
        <p:spPr/>
        <p:txBody>
          <a:bodyPr/>
          <a:lstStyle/>
          <a:p>
            <a:r>
              <a:rPr lang="en-US" dirty="0"/>
              <a:t>Denture stomatitis</a:t>
            </a:r>
            <a:endParaRPr lang="ar-IQ" dirty="0"/>
          </a:p>
        </p:txBody>
      </p:sp>
      <p:pic>
        <p:nvPicPr>
          <p:cNvPr id="6" name="عنصر نائب للمحتوى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1004679" y="2866976"/>
            <a:ext cx="4526691" cy="3185450"/>
          </a:xfrm>
        </p:spPr>
      </p:pic>
      <p:sp>
        <p:nvSpPr>
          <p:cNvPr id="9" name="عنصر نائب للنص 8"/>
          <p:cNvSpPr>
            <a:spLocks noGrp="1"/>
          </p:cNvSpPr>
          <p:nvPr>
            <p:ph type="body" sz="quarter" idx="3"/>
          </p:nvPr>
        </p:nvSpPr>
        <p:spPr/>
        <p:txBody>
          <a:bodyPr/>
          <a:lstStyle/>
          <a:p>
            <a:r>
              <a:rPr lang="en-US" dirty="0" err="1"/>
              <a:t>Epulis</a:t>
            </a:r>
            <a:r>
              <a:rPr lang="en-US" dirty="0"/>
              <a:t> </a:t>
            </a:r>
            <a:r>
              <a:rPr lang="en-US" dirty="0" err="1"/>
              <a:t>fissuratum</a:t>
            </a:r>
            <a:endParaRPr lang="ar-IQ" dirty="0"/>
          </a:p>
        </p:txBody>
      </p:sp>
      <p:pic>
        <p:nvPicPr>
          <p:cNvPr id="5" name="عنصر نائب للمحتوى 4"/>
          <p:cNvPicPr>
            <a:picLocks noGrp="1" noChangeAspect="1"/>
          </p:cNvPicPr>
          <p:nvPr>
            <p:ph sz="quarter" idx="4"/>
          </p:nvPr>
        </p:nvPicPr>
        <p:blipFill>
          <a:blip r:embed="rId3">
            <a:extLst>
              <a:ext uri="{28A0092B-C50C-407E-A947-70E740481C1C}">
                <a14:useLocalDpi xmlns:a14="http://schemas.microsoft.com/office/drawing/2010/main" val="0"/>
              </a:ext>
            </a:extLst>
          </a:blip>
          <a:stretch>
            <a:fillRect/>
          </a:stretch>
        </p:blipFill>
        <p:spPr>
          <a:xfrm>
            <a:off x="6172200" y="2866976"/>
            <a:ext cx="4525798" cy="3185450"/>
          </a:xfrm>
        </p:spPr>
      </p:pic>
    </p:spTree>
    <p:extLst>
      <p:ext uri="{BB962C8B-B14F-4D97-AF65-F5344CB8AC3E}">
        <p14:creationId xmlns:p14="http://schemas.microsoft.com/office/powerpoint/2010/main" val="8553046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عنوان 6"/>
          <p:cNvSpPr>
            <a:spLocks noGrp="1"/>
          </p:cNvSpPr>
          <p:nvPr>
            <p:ph type="title"/>
          </p:nvPr>
        </p:nvSpPr>
        <p:spPr>
          <a:xfrm>
            <a:off x="839788" y="365125"/>
            <a:ext cx="10515600" cy="320675"/>
          </a:xfrm>
        </p:spPr>
        <p:txBody>
          <a:bodyPr>
            <a:normAutofit fontScale="90000"/>
          </a:bodyPr>
          <a:lstStyle/>
          <a:p>
            <a:endParaRPr lang="ar-IQ" dirty="0"/>
          </a:p>
        </p:txBody>
      </p:sp>
      <p:sp>
        <p:nvSpPr>
          <p:cNvPr id="8" name="عنصر نائب للنص 7"/>
          <p:cNvSpPr>
            <a:spLocks noGrp="1"/>
          </p:cNvSpPr>
          <p:nvPr>
            <p:ph type="body" idx="1"/>
          </p:nvPr>
        </p:nvSpPr>
        <p:spPr>
          <a:xfrm>
            <a:off x="915078" y="1033463"/>
            <a:ext cx="5157787" cy="823912"/>
          </a:xfrm>
        </p:spPr>
        <p:txBody>
          <a:bodyPr/>
          <a:lstStyle/>
          <a:p>
            <a:r>
              <a:rPr lang="en-US" dirty="0"/>
              <a:t>Reticular Lichen </a:t>
            </a:r>
            <a:r>
              <a:rPr lang="en-US" dirty="0" err="1"/>
              <a:t>planus</a:t>
            </a:r>
            <a:endParaRPr lang="ar-IQ" dirty="0"/>
          </a:p>
        </p:txBody>
      </p:sp>
      <p:pic>
        <p:nvPicPr>
          <p:cNvPr id="6" name="عنصر نائب للمحتوى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839788" y="2413415"/>
            <a:ext cx="5157787" cy="3667329"/>
          </a:xfrm>
        </p:spPr>
      </p:pic>
      <p:sp>
        <p:nvSpPr>
          <p:cNvPr id="9" name="عنصر نائب للنص 8"/>
          <p:cNvSpPr>
            <a:spLocks noGrp="1"/>
          </p:cNvSpPr>
          <p:nvPr>
            <p:ph type="body" sz="quarter" idx="3"/>
          </p:nvPr>
        </p:nvSpPr>
        <p:spPr>
          <a:xfrm>
            <a:off x="6184900" y="1033463"/>
            <a:ext cx="5183188" cy="823912"/>
          </a:xfrm>
        </p:spPr>
        <p:txBody>
          <a:bodyPr/>
          <a:lstStyle/>
          <a:p>
            <a:r>
              <a:rPr lang="en-US" dirty="0"/>
              <a:t>Squamous cell carcinoma</a:t>
            </a:r>
            <a:endParaRPr lang="ar-IQ" dirty="0"/>
          </a:p>
        </p:txBody>
      </p:sp>
      <p:pic>
        <p:nvPicPr>
          <p:cNvPr id="5" name="عنصر نائب للمحتوى 4"/>
          <p:cNvPicPr>
            <a:picLocks noGrp="1" noChangeAspect="1"/>
          </p:cNvPicPr>
          <p:nvPr>
            <p:ph sz="quarter" idx="4"/>
          </p:nvPr>
        </p:nvPicPr>
        <p:blipFill>
          <a:blip r:embed="rId3">
            <a:extLst>
              <a:ext uri="{28A0092B-C50C-407E-A947-70E740481C1C}">
                <a14:useLocalDpi xmlns:a14="http://schemas.microsoft.com/office/drawing/2010/main" val="0"/>
              </a:ext>
            </a:extLst>
          </a:blip>
          <a:stretch>
            <a:fillRect/>
          </a:stretch>
        </p:blipFill>
        <p:spPr>
          <a:xfrm>
            <a:off x="6172200" y="2413417"/>
            <a:ext cx="5183188" cy="3667328"/>
          </a:xfrm>
        </p:spPr>
      </p:pic>
    </p:spTree>
    <p:extLst>
      <p:ext uri="{BB962C8B-B14F-4D97-AF65-F5344CB8AC3E}">
        <p14:creationId xmlns:p14="http://schemas.microsoft.com/office/powerpoint/2010/main" val="3969517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رقم الشريحة 1"/>
          <p:cNvSpPr>
            <a:spLocks noGrp="1"/>
          </p:cNvSpPr>
          <p:nvPr>
            <p:ph type="sldNum" sz="quarter" idx="12"/>
          </p:nvPr>
        </p:nvSpPr>
        <p:spPr/>
        <p:txBody>
          <a:bodyPr/>
          <a:lstStyle/>
          <a:p>
            <a:fld id="{A0EDFBC5-9E83-48A9-A20F-CEAD086DBFA3}" type="slidenum">
              <a:rPr lang="en-US" smtClean="0"/>
              <a:pPr/>
              <a:t>25</a:t>
            </a:fld>
            <a:endParaRPr lang="en-US" dirty="0"/>
          </a:p>
        </p:txBody>
      </p:sp>
      <p:sp>
        <p:nvSpPr>
          <p:cNvPr id="3" name="عنصر نائب للتاريخ 2"/>
          <p:cNvSpPr>
            <a:spLocks noGrp="1"/>
          </p:cNvSpPr>
          <p:nvPr>
            <p:ph type="dt" sz="half" idx="10"/>
          </p:nvPr>
        </p:nvSpPr>
        <p:spPr/>
        <p:txBody>
          <a:bodyPr/>
          <a:lstStyle/>
          <a:p>
            <a:r>
              <a:rPr lang="en-US"/>
              <a:t>2020-2021</a:t>
            </a:r>
            <a:endParaRPr lang="en-US" dirty="0"/>
          </a:p>
        </p:txBody>
      </p:sp>
      <p:sp>
        <p:nvSpPr>
          <p:cNvPr id="4" name="عنصر نائب للنص 3"/>
          <p:cNvSpPr>
            <a:spLocks noGrp="1"/>
          </p:cNvSpPr>
          <p:nvPr>
            <p:ph type="body" idx="1"/>
          </p:nvPr>
        </p:nvSpPr>
        <p:spPr/>
        <p:txBody>
          <a:bodyPr/>
          <a:lstStyle/>
          <a:p>
            <a:pPr algn="ctr"/>
            <a:r>
              <a:rPr lang="en-US" b="1" dirty="0">
                <a:solidFill>
                  <a:srgbClr val="CD0000"/>
                </a:solidFill>
                <a:latin typeface="OptimaLTStd-Bold"/>
              </a:rPr>
              <a:t>SUMMARY</a:t>
            </a:r>
            <a:endParaRPr lang="en-US" dirty="0"/>
          </a:p>
          <a:p>
            <a:pPr algn="just"/>
            <a:r>
              <a:rPr lang="en-US" dirty="0"/>
              <a:t>Oral and systemic diseases concurrently interact to produce a myriad of </a:t>
            </a:r>
            <a:r>
              <a:rPr lang="en-US" dirty="0" err="1"/>
              <a:t>oropharyngeal</a:t>
            </a:r>
            <a:r>
              <a:rPr lang="en-US" dirty="0"/>
              <a:t> disorders.</a:t>
            </a:r>
          </a:p>
          <a:p>
            <a:pPr algn="just"/>
            <a:r>
              <a:rPr lang="en-US" dirty="0"/>
              <a:t>Thus, many older persons will experience oral mucosal, dental, periodontal  and chemosensory, masticatory, salivary, and swallowing disorders. Most of these problems can be treated to diminish morbidity and mortality in this population. </a:t>
            </a:r>
            <a:endParaRPr lang="ar-IQ" dirty="0"/>
          </a:p>
        </p:txBody>
      </p:sp>
      <p:sp>
        <p:nvSpPr>
          <p:cNvPr id="5" name="عنوان 4"/>
          <p:cNvSpPr>
            <a:spLocks noGrp="1"/>
          </p:cNvSpPr>
          <p:nvPr>
            <p:ph type="title"/>
          </p:nvPr>
        </p:nvSpPr>
        <p:spPr/>
        <p:txBody>
          <a:bodyPr/>
          <a:lstStyle/>
          <a:p>
            <a:endParaRPr lang="ar-IQ"/>
          </a:p>
        </p:txBody>
      </p:sp>
    </p:spTree>
    <p:extLst>
      <p:ext uri="{BB962C8B-B14F-4D97-AF65-F5344CB8AC3E}">
        <p14:creationId xmlns:p14="http://schemas.microsoft.com/office/powerpoint/2010/main" val="16068839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رقم الشريحة 1"/>
          <p:cNvSpPr>
            <a:spLocks noGrp="1"/>
          </p:cNvSpPr>
          <p:nvPr>
            <p:ph type="sldNum" sz="quarter" idx="12"/>
          </p:nvPr>
        </p:nvSpPr>
        <p:spPr/>
        <p:txBody>
          <a:bodyPr/>
          <a:lstStyle/>
          <a:p>
            <a:fld id="{A0EDFBC5-9E83-48A9-A20F-CEAD086DBFA3}" type="slidenum">
              <a:rPr lang="en-US" smtClean="0"/>
              <a:pPr/>
              <a:t>26</a:t>
            </a:fld>
            <a:endParaRPr lang="en-US" dirty="0"/>
          </a:p>
        </p:txBody>
      </p:sp>
      <p:sp>
        <p:nvSpPr>
          <p:cNvPr id="3" name="عنصر نائب للتاريخ 2"/>
          <p:cNvSpPr>
            <a:spLocks noGrp="1"/>
          </p:cNvSpPr>
          <p:nvPr>
            <p:ph type="dt" sz="half" idx="10"/>
          </p:nvPr>
        </p:nvSpPr>
        <p:spPr/>
        <p:txBody>
          <a:bodyPr/>
          <a:lstStyle/>
          <a:p>
            <a:r>
              <a:rPr lang="en-US"/>
              <a:t>2020-2021</a:t>
            </a:r>
            <a:endParaRPr lang="en-US" dirty="0"/>
          </a:p>
        </p:txBody>
      </p:sp>
      <p:sp>
        <p:nvSpPr>
          <p:cNvPr id="4" name="عنصر نائب للنص 3"/>
          <p:cNvSpPr>
            <a:spLocks noGrp="1"/>
          </p:cNvSpPr>
          <p:nvPr>
            <p:ph type="body" idx="1"/>
          </p:nvPr>
        </p:nvSpPr>
        <p:spPr/>
        <p:txBody>
          <a:bodyPr/>
          <a:lstStyle/>
          <a:p>
            <a:pPr algn="just">
              <a:lnSpc>
                <a:spcPct val="150000"/>
              </a:lnSpc>
            </a:pPr>
            <a:r>
              <a:rPr lang="en-US" sz="4000" dirty="0"/>
              <a:t>Therefore, dentist must be able to identify, manage, and prevent these problems to enhance the quality of life of older adults.</a:t>
            </a:r>
            <a:endParaRPr lang="ar-IQ" sz="4000" dirty="0"/>
          </a:p>
        </p:txBody>
      </p:sp>
      <p:sp>
        <p:nvSpPr>
          <p:cNvPr id="5" name="عنوان 4"/>
          <p:cNvSpPr>
            <a:spLocks noGrp="1"/>
          </p:cNvSpPr>
          <p:nvPr>
            <p:ph type="title"/>
          </p:nvPr>
        </p:nvSpPr>
        <p:spPr/>
        <p:txBody>
          <a:bodyPr/>
          <a:lstStyle/>
          <a:p>
            <a:endParaRPr lang="ar-IQ"/>
          </a:p>
        </p:txBody>
      </p:sp>
    </p:spTree>
    <p:extLst>
      <p:ext uri="{BB962C8B-B14F-4D97-AF65-F5344CB8AC3E}">
        <p14:creationId xmlns:p14="http://schemas.microsoft.com/office/powerpoint/2010/main" val="20652495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رقم الشريحة 1"/>
          <p:cNvSpPr>
            <a:spLocks noGrp="1"/>
          </p:cNvSpPr>
          <p:nvPr>
            <p:ph type="sldNum" sz="quarter" idx="12"/>
          </p:nvPr>
        </p:nvSpPr>
        <p:spPr/>
        <p:txBody>
          <a:bodyPr/>
          <a:lstStyle/>
          <a:p>
            <a:fld id="{A0EDFBC5-9E83-48A9-A20F-CEAD086DBFA3}" type="slidenum">
              <a:rPr lang="en-US" smtClean="0"/>
              <a:pPr/>
              <a:t>27</a:t>
            </a:fld>
            <a:endParaRPr lang="en-US" dirty="0"/>
          </a:p>
        </p:txBody>
      </p:sp>
      <p:sp>
        <p:nvSpPr>
          <p:cNvPr id="3" name="عنصر نائب للتاريخ 2"/>
          <p:cNvSpPr>
            <a:spLocks noGrp="1"/>
          </p:cNvSpPr>
          <p:nvPr>
            <p:ph type="dt" sz="half" idx="10"/>
          </p:nvPr>
        </p:nvSpPr>
        <p:spPr/>
        <p:txBody>
          <a:bodyPr/>
          <a:lstStyle/>
          <a:p>
            <a:r>
              <a:rPr lang="en-US"/>
              <a:t>2020-2021</a:t>
            </a:r>
            <a:endParaRPr lang="en-US" dirty="0"/>
          </a:p>
        </p:txBody>
      </p:sp>
      <p:sp>
        <p:nvSpPr>
          <p:cNvPr id="4" name="عنصر نائب للنص 3"/>
          <p:cNvSpPr>
            <a:spLocks noGrp="1"/>
          </p:cNvSpPr>
          <p:nvPr>
            <p:ph type="body" idx="1"/>
          </p:nvPr>
        </p:nvSpPr>
        <p:spPr/>
        <p:txBody>
          <a:bodyPr/>
          <a:lstStyle/>
          <a:p>
            <a:endParaRPr lang="ar-IQ" dirty="0"/>
          </a:p>
        </p:txBody>
      </p:sp>
      <p:sp>
        <p:nvSpPr>
          <p:cNvPr id="5" name="عنوان 4"/>
          <p:cNvSpPr>
            <a:spLocks noGrp="1"/>
          </p:cNvSpPr>
          <p:nvPr>
            <p:ph type="title"/>
          </p:nvPr>
        </p:nvSpPr>
        <p:spPr/>
        <p:txBody>
          <a:bodyPr/>
          <a:lstStyle/>
          <a:p>
            <a:endParaRPr lang="ar-IQ"/>
          </a:p>
        </p:txBody>
      </p:sp>
      <p:pic>
        <p:nvPicPr>
          <p:cNvPr id="6" name="صورة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7833" y="1033630"/>
            <a:ext cx="11020926" cy="4849812"/>
          </a:xfrm>
          <a:prstGeom prst="rect">
            <a:avLst/>
          </a:prstGeom>
        </p:spPr>
      </p:pic>
    </p:spTree>
    <p:extLst>
      <p:ext uri="{BB962C8B-B14F-4D97-AF65-F5344CB8AC3E}">
        <p14:creationId xmlns:p14="http://schemas.microsoft.com/office/powerpoint/2010/main" val="1433184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رقم الشريحة 1"/>
          <p:cNvSpPr>
            <a:spLocks noGrp="1"/>
          </p:cNvSpPr>
          <p:nvPr>
            <p:ph type="sldNum" sz="quarter" idx="12"/>
          </p:nvPr>
        </p:nvSpPr>
        <p:spPr/>
        <p:txBody>
          <a:bodyPr/>
          <a:lstStyle/>
          <a:p>
            <a:fld id="{A0EDFBC5-9E83-48A9-A20F-CEAD086DBFA3}" type="slidenum">
              <a:rPr lang="en-US" smtClean="0"/>
              <a:pPr/>
              <a:t>3</a:t>
            </a:fld>
            <a:endParaRPr lang="en-US" dirty="0"/>
          </a:p>
        </p:txBody>
      </p:sp>
      <p:sp>
        <p:nvSpPr>
          <p:cNvPr id="3" name="عنصر نائب للتاريخ 2"/>
          <p:cNvSpPr>
            <a:spLocks noGrp="1"/>
          </p:cNvSpPr>
          <p:nvPr>
            <p:ph type="dt" sz="half" idx="10"/>
          </p:nvPr>
        </p:nvSpPr>
        <p:spPr/>
        <p:txBody>
          <a:bodyPr/>
          <a:lstStyle/>
          <a:p>
            <a:r>
              <a:rPr lang="en-US"/>
              <a:t>2020-2021</a:t>
            </a:r>
            <a:endParaRPr lang="en-US" dirty="0"/>
          </a:p>
        </p:txBody>
      </p:sp>
      <p:sp>
        <p:nvSpPr>
          <p:cNvPr id="4" name="عنصر نائب للنص 3"/>
          <p:cNvSpPr>
            <a:spLocks noGrp="1"/>
          </p:cNvSpPr>
          <p:nvPr>
            <p:ph type="body" idx="1"/>
          </p:nvPr>
        </p:nvSpPr>
        <p:spPr/>
        <p:txBody>
          <a:bodyPr/>
          <a:lstStyle/>
          <a:p>
            <a:pPr algn="just">
              <a:lnSpc>
                <a:spcPct val="150000"/>
              </a:lnSpc>
            </a:pPr>
            <a:r>
              <a:rPr lang="en-US" sz="3200" b="1" dirty="0">
                <a:solidFill>
                  <a:srgbClr val="FF0000"/>
                </a:solidFill>
              </a:rPr>
              <a:t>Aging:</a:t>
            </a:r>
          </a:p>
          <a:p>
            <a:pPr algn="just">
              <a:lnSpc>
                <a:spcPct val="150000"/>
              </a:lnSpc>
            </a:pPr>
            <a:r>
              <a:rPr lang="en-US" sz="3200" dirty="0"/>
              <a:t>At the biological level, ageing results from the impact of the accumulation of a wide variety of </a:t>
            </a:r>
            <a:r>
              <a:rPr lang="en-US" sz="3200" dirty="0">
                <a:solidFill>
                  <a:srgbClr val="FF0000"/>
                </a:solidFill>
              </a:rPr>
              <a:t>molecular and cellular damage over time. </a:t>
            </a:r>
            <a:r>
              <a:rPr lang="en-US" sz="3200" dirty="0"/>
              <a:t>This leads to a gradual </a:t>
            </a:r>
            <a:r>
              <a:rPr lang="en-US" sz="3200" i="1" u="sng" dirty="0"/>
              <a:t>decrease in physical and mental capacity, a growing risk of disease, and ultimately, </a:t>
            </a:r>
            <a:r>
              <a:rPr lang="en-US" sz="3200" i="1" u="sng" dirty="0">
                <a:solidFill>
                  <a:srgbClr val="FF0000"/>
                </a:solidFill>
              </a:rPr>
              <a:t>death.</a:t>
            </a:r>
            <a:endParaRPr lang="ar-IQ" sz="3200" i="1" u="sng" dirty="0">
              <a:solidFill>
                <a:srgbClr val="FF0000"/>
              </a:solidFill>
            </a:endParaRPr>
          </a:p>
        </p:txBody>
      </p:sp>
      <p:sp>
        <p:nvSpPr>
          <p:cNvPr id="5" name="عنوان 4"/>
          <p:cNvSpPr>
            <a:spLocks noGrp="1"/>
          </p:cNvSpPr>
          <p:nvPr>
            <p:ph type="title"/>
          </p:nvPr>
        </p:nvSpPr>
        <p:spPr/>
        <p:txBody>
          <a:bodyPr/>
          <a:lstStyle/>
          <a:p>
            <a:endParaRPr lang="ar-IQ"/>
          </a:p>
        </p:txBody>
      </p:sp>
    </p:spTree>
    <p:extLst>
      <p:ext uri="{BB962C8B-B14F-4D97-AF65-F5344CB8AC3E}">
        <p14:creationId xmlns:p14="http://schemas.microsoft.com/office/powerpoint/2010/main" val="2943714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رقم الشريحة 1"/>
          <p:cNvSpPr>
            <a:spLocks noGrp="1"/>
          </p:cNvSpPr>
          <p:nvPr>
            <p:ph type="sldNum" sz="quarter" idx="12"/>
          </p:nvPr>
        </p:nvSpPr>
        <p:spPr/>
        <p:txBody>
          <a:bodyPr/>
          <a:lstStyle/>
          <a:p>
            <a:fld id="{A0EDFBC5-9E83-48A9-A20F-CEAD086DBFA3}" type="slidenum">
              <a:rPr lang="en-US" smtClean="0"/>
              <a:pPr/>
              <a:t>4</a:t>
            </a:fld>
            <a:endParaRPr lang="en-US" dirty="0"/>
          </a:p>
        </p:txBody>
      </p:sp>
      <p:sp>
        <p:nvSpPr>
          <p:cNvPr id="3" name="عنصر نائب للتاريخ 2"/>
          <p:cNvSpPr>
            <a:spLocks noGrp="1"/>
          </p:cNvSpPr>
          <p:nvPr>
            <p:ph type="dt" sz="half" idx="10"/>
          </p:nvPr>
        </p:nvSpPr>
        <p:spPr/>
        <p:txBody>
          <a:bodyPr/>
          <a:lstStyle/>
          <a:p>
            <a:r>
              <a:rPr lang="en-US"/>
              <a:t>2020-2021</a:t>
            </a:r>
            <a:endParaRPr lang="en-US" dirty="0"/>
          </a:p>
        </p:txBody>
      </p:sp>
      <p:sp>
        <p:nvSpPr>
          <p:cNvPr id="4" name="عنصر نائب للنص 3"/>
          <p:cNvSpPr>
            <a:spLocks noGrp="1"/>
          </p:cNvSpPr>
          <p:nvPr>
            <p:ph type="body" idx="1"/>
          </p:nvPr>
        </p:nvSpPr>
        <p:spPr/>
        <p:txBody>
          <a:bodyPr/>
          <a:lstStyle/>
          <a:p>
            <a:endParaRPr lang="ar-IQ" dirty="0"/>
          </a:p>
        </p:txBody>
      </p:sp>
      <p:sp>
        <p:nvSpPr>
          <p:cNvPr id="5" name="عنوان 4"/>
          <p:cNvSpPr>
            <a:spLocks noGrp="1"/>
          </p:cNvSpPr>
          <p:nvPr>
            <p:ph type="title"/>
          </p:nvPr>
        </p:nvSpPr>
        <p:spPr/>
        <p:txBody>
          <a:bodyPr/>
          <a:lstStyle/>
          <a:p>
            <a:endParaRPr lang="ar-IQ"/>
          </a:p>
        </p:txBody>
      </p:sp>
      <p:pic>
        <p:nvPicPr>
          <p:cNvPr id="6" name="صورة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66093" y="1261344"/>
            <a:ext cx="7675698" cy="4393497"/>
          </a:xfrm>
          <a:prstGeom prst="rect">
            <a:avLst/>
          </a:prstGeom>
        </p:spPr>
      </p:pic>
    </p:spTree>
    <p:extLst>
      <p:ext uri="{BB962C8B-B14F-4D97-AF65-F5344CB8AC3E}">
        <p14:creationId xmlns:p14="http://schemas.microsoft.com/office/powerpoint/2010/main" val="979734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0F649C1-340B-48A2-819A-4D57C1B979A8}"/>
              </a:ext>
            </a:extLst>
          </p:cNvPr>
          <p:cNvSpPr>
            <a:spLocks noGrp="1"/>
          </p:cNvSpPr>
          <p:nvPr>
            <p:ph type="sldNum" sz="quarter" idx="12"/>
          </p:nvPr>
        </p:nvSpPr>
        <p:spPr/>
        <p:txBody>
          <a:bodyPr/>
          <a:lstStyle/>
          <a:p>
            <a:fld id="{A0EDFBC5-9E83-48A9-A20F-CEAD086DBFA3}" type="slidenum">
              <a:rPr lang="en-US" smtClean="0"/>
              <a:pPr/>
              <a:t>5</a:t>
            </a:fld>
            <a:endParaRPr lang="en-US" dirty="0"/>
          </a:p>
        </p:txBody>
      </p:sp>
      <p:sp>
        <p:nvSpPr>
          <p:cNvPr id="3" name="Date Placeholder 2">
            <a:extLst>
              <a:ext uri="{FF2B5EF4-FFF2-40B4-BE49-F238E27FC236}">
                <a16:creationId xmlns:a16="http://schemas.microsoft.com/office/drawing/2014/main" id="{10D9D14A-FBF7-40B0-8C11-6273055AAE1B}"/>
              </a:ext>
            </a:extLst>
          </p:cNvPr>
          <p:cNvSpPr>
            <a:spLocks noGrp="1"/>
          </p:cNvSpPr>
          <p:nvPr>
            <p:ph type="dt" sz="half" idx="10"/>
          </p:nvPr>
        </p:nvSpPr>
        <p:spPr/>
        <p:txBody>
          <a:bodyPr/>
          <a:lstStyle/>
          <a:p>
            <a:r>
              <a:rPr lang="en-US"/>
              <a:t>2020-2021</a:t>
            </a:r>
            <a:endParaRPr lang="en-US" dirty="0"/>
          </a:p>
        </p:txBody>
      </p:sp>
      <p:sp>
        <p:nvSpPr>
          <p:cNvPr id="4" name="Text Placeholder 3">
            <a:extLst>
              <a:ext uri="{FF2B5EF4-FFF2-40B4-BE49-F238E27FC236}">
                <a16:creationId xmlns:a16="http://schemas.microsoft.com/office/drawing/2014/main" id="{DC2A7D38-2CD5-47F3-9A78-215A2F28FCFA}"/>
              </a:ext>
            </a:extLst>
          </p:cNvPr>
          <p:cNvSpPr>
            <a:spLocks noGrp="1"/>
          </p:cNvSpPr>
          <p:nvPr>
            <p:ph type="body" idx="1"/>
          </p:nvPr>
        </p:nvSpPr>
        <p:spPr/>
        <p:txBody>
          <a:bodyPr/>
          <a:lstStyle/>
          <a:p>
            <a:pPr algn="ctr"/>
            <a:r>
              <a:rPr lang="en-US" sz="3200" b="1" dirty="0"/>
              <a:t>GERIATRIC PATIENT ASSESSMENT</a:t>
            </a:r>
          </a:p>
          <a:p>
            <a:pPr algn="just">
              <a:lnSpc>
                <a:spcPct val="150000"/>
              </a:lnSpc>
            </a:pPr>
            <a:r>
              <a:rPr lang="en-US" sz="2400" dirty="0"/>
              <a:t>The medical assessment of an older adult can be </a:t>
            </a:r>
            <a:r>
              <a:rPr lang="en-US" sz="2400" u="sng" dirty="0"/>
              <a:t>quite different and significantly more complicated </a:t>
            </a:r>
            <a:r>
              <a:rPr lang="en-US" sz="2400" dirty="0"/>
              <a:t>than the medical workup of a younger patient:</a:t>
            </a:r>
          </a:p>
          <a:p>
            <a:pPr algn="just">
              <a:lnSpc>
                <a:spcPct val="150000"/>
              </a:lnSpc>
            </a:pPr>
            <a:r>
              <a:rPr lang="en-US" sz="2400" dirty="0">
                <a:solidFill>
                  <a:srgbClr val="FF0000"/>
                </a:solidFill>
              </a:rPr>
              <a:t>First, </a:t>
            </a:r>
            <a:r>
              <a:rPr lang="en-US" sz="2400" dirty="0"/>
              <a:t>older persons commonly present with both atypical symptoms and responses to illness.</a:t>
            </a:r>
          </a:p>
          <a:p>
            <a:pPr algn="just">
              <a:lnSpc>
                <a:spcPct val="150000"/>
              </a:lnSpc>
            </a:pPr>
            <a:r>
              <a:rPr lang="en-US" sz="2400" dirty="0">
                <a:solidFill>
                  <a:srgbClr val="FF0000"/>
                </a:solidFill>
              </a:rPr>
              <a:t>Second, </a:t>
            </a:r>
            <a:r>
              <a:rPr lang="en-US" sz="2400" dirty="0"/>
              <a:t>social and psychological factors can disguise classic disease presentations. Patients are able to mask a disease process, such as dementia, which can lead to physicians missing the diagnosis. </a:t>
            </a:r>
          </a:p>
        </p:txBody>
      </p:sp>
      <p:sp>
        <p:nvSpPr>
          <p:cNvPr id="5" name="Title 4">
            <a:extLst>
              <a:ext uri="{FF2B5EF4-FFF2-40B4-BE49-F238E27FC236}">
                <a16:creationId xmlns:a16="http://schemas.microsoft.com/office/drawing/2014/main" id="{AF72DED0-CC89-4B23-81C7-AA39FC439B51}"/>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23164540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رقم الشريحة 1"/>
          <p:cNvSpPr>
            <a:spLocks noGrp="1"/>
          </p:cNvSpPr>
          <p:nvPr>
            <p:ph type="sldNum" sz="quarter" idx="12"/>
          </p:nvPr>
        </p:nvSpPr>
        <p:spPr/>
        <p:txBody>
          <a:bodyPr/>
          <a:lstStyle/>
          <a:p>
            <a:fld id="{A0EDFBC5-9E83-48A9-A20F-CEAD086DBFA3}" type="slidenum">
              <a:rPr lang="en-US" smtClean="0"/>
              <a:pPr/>
              <a:t>6</a:t>
            </a:fld>
            <a:endParaRPr lang="en-US" dirty="0"/>
          </a:p>
        </p:txBody>
      </p:sp>
      <p:sp>
        <p:nvSpPr>
          <p:cNvPr id="3" name="عنصر نائب للتاريخ 2"/>
          <p:cNvSpPr>
            <a:spLocks noGrp="1"/>
          </p:cNvSpPr>
          <p:nvPr>
            <p:ph type="dt" sz="half" idx="10"/>
          </p:nvPr>
        </p:nvSpPr>
        <p:spPr/>
        <p:txBody>
          <a:bodyPr/>
          <a:lstStyle/>
          <a:p>
            <a:r>
              <a:rPr lang="en-US"/>
              <a:t>2020-2021</a:t>
            </a:r>
            <a:endParaRPr lang="en-US" dirty="0"/>
          </a:p>
        </p:txBody>
      </p:sp>
      <p:sp>
        <p:nvSpPr>
          <p:cNvPr id="4" name="عنصر نائب للنص 3"/>
          <p:cNvSpPr>
            <a:spLocks noGrp="1"/>
          </p:cNvSpPr>
          <p:nvPr>
            <p:ph type="body" idx="1"/>
          </p:nvPr>
        </p:nvSpPr>
        <p:spPr/>
        <p:txBody>
          <a:bodyPr/>
          <a:lstStyle/>
          <a:p>
            <a:pPr algn="just">
              <a:lnSpc>
                <a:spcPct val="150000"/>
              </a:lnSpc>
            </a:pPr>
            <a:r>
              <a:rPr lang="en-US" sz="3600" i="1" dirty="0">
                <a:solidFill>
                  <a:srgbClr val="FF0000"/>
                </a:solidFill>
              </a:rPr>
              <a:t>OSCAR</a:t>
            </a:r>
            <a:r>
              <a:rPr lang="en-US" sz="3600" i="1" dirty="0"/>
              <a:t> </a:t>
            </a:r>
            <a:r>
              <a:rPr lang="en-US" sz="3600" dirty="0"/>
              <a:t>is a multidimensional assessment tool for planning oral healthcare for the older patient, which has been developed by the American Academy of Oral Medicine.</a:t>
            </a:r>
            <a:endParaRPr lang="ar-IQ" sz="3600" dirty="0"/>
          </a:p>
        </p:txBody>
      </p:sp>
      <p:sp>
        <p:nvSpPr>
          <p:cNvPr id="5" name="عنوان 4"/>
          <p:cNvSpPr>
            <a:spLocks noGrp="1"/>
          </p:cNvSpPr>
          <p:nvPr>
            <p:ph type="title"/>
          </p:nvPr>
        </p:nvSpPr>
        <p:spPr/>
        <p:txBody>
          <a:bodyPr/>
          <a:lstStyle/>
          <a:p>
            <a:endParaRPr lang="ar-IQ"/>
          </a:p>
        </p:txBody>
      </p:sp>
    </p:spTree>
    <p:extLst>
      <p:ext uri="{BB962C8B-B14F-4D97-AF65-F5344CB8AC3E}">
        <p14:creationId xmlns:p14="http://schemas.microsoft.com/office/powerpoint/2010/main" val="318877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رقم الشريحة 1"/>
          <p:cNvSpPr>
            <a:spLocks noGrp="1"/>
          </p:cNvSpPr>
          <p:nvPr>
            <p:ph type="sldNum" sz="quarter" idx="12"/>
          </p:nvPr>
        </p:nvSpPr>
        <p:spPr/>
        <p:txBody>
          <a:bodyPr/>
          <a:lstStyle/>
          <a:p>
            <a:fld id="{A0EDFBC5-9E83-48A9-A20F-CEAD086DBFA3}" type="slidenum">
              <a:rPr lang="en-US" smtClean="0"/>
              <a:pPr/>
              <a:t>7</a:t>
            </a:fld>
            <a:endParaRPr lang="en-US" dirty="0"/>
          </a:p>
        </p:txBody>
      </p:sp>
      <p:sp>
        <p:nvSpPr>
          <p:cNvPr id="3" name="عنصر نائب للتاريخ 2"/>
          <p:cNvSpPr>
            <a:spLocks noGrp="1"/>
          </p:cNvSpPr>
          <p:nvPr>
            <p:ph type="dt" sz="half" idx="10"/>
          </p:nvPr>
        </p:nvSpPr>
        <p:spPr/>
        <p:txBody>
          <a:bodyPr/>
          <a:lstStyle/>
          <a:p>
            <a:r>
              <a:rPr lang="en-US"/>
              <a:t>2020-2021</a:t>
            </a:r>
            <a:endParaRPr lang="en-US" dirty="0"/>
          </a:p>
        </p:txBody>
      </p:sp>
      <p:sp>
        <p:nvSpPr>
          <p:cNvPr id="4" name="عنصر نائب للنص 3"/>
          <p:cNvSpPr>
            <a:spLocks noGrp="1"/>
          </p:cNvSpPr>
          <p:nvPr>
            <p:ph type="body" idx="1"/>
          </p:nvPr>
        </p:nvSpPr>
        <p:spPr/>
        <p:txBody>
          <a:bodyPr/>
          <a:lstStyle/>
          <a:p>
            <a:pPr algn="just">
              <a:lnSpc>
                <a:spcPct val="150000"/>
              </a:lnSpc>
            </a:pPr>
            <a:r>
              <a:rPr lang="en-US" sz="3200" dirty="0">
                <a:solidFill>
                  <a:srgbClr val="FF0000"/>
                </a:solidFill>
              </a:rPr>
              <a:t>Oral :</a:t>
            </a:r>
            <a:r>
              <a:rPr lang="en-US" sz="3200" dirty="0"/>
              <a:t>Dentition, restorations, fixed and/or removable prostheses, </a:t>
            </a:r>
            <a:r>
              <a:rPr lang="en-US" sz="3200" dirty="0" err="1"/>
              <a:t>periodontium</a:t>
            </a:r>
            <a:r>
              <a:rPr lang="en-US" sz="3200" dirty="0"/>
              <a:t>, oral mucosa, salivary glands</a:t>
            </a:r>
          </a:p>
          <a:p>
            <a:pPr algn="just">
              <a:lnSpc>
                <a:spcPct val="150000"/>
              </a:lnSpc>
            </a:pPr>
            <a:r>
              <a:rPr lang="en-US" sz="3200" dirty="0">
                <a:solidFill>
                  <a:srgbClr val="FF0000"/>
                </a:solidFill>
              </a:rPr>
              <a:t>Systemic:</a:t>
            </a:r>
            <a:r>
              <a:rPr lang="en-US" sz="3200" dirty="0"/>
              <a:t> Medical problem list, medications, age-related changes, inter-professional communication</a:t>
            </a:r>
          </a:p>
        </p:txBody>
      </p:sp>
      <p:sp>
        <p:nvSpPr>
          <p:cNvPr id="5" name="عنوان 4"/>
          <p:cNvSpPr>
            <a:spLocks noGrp="1"/>
          </p:cNvSpPr>
          <p:nvPr>
            <p:ph type="title"/>
          </p:nvPr>
        </p:nvSpPr>
        <p:spPr/>
        <p:txBody>
          <a:bodyPr/>
          <a:lstStyle/>
          <a:p>
            <a:endParaRPr lang="ar-IQ"/>
          </a:p>
        </p:txBody>
      </p:sp>
    </p:spTree>
    <p:extLst>
      <p:ext uri="{BB962C8B-B14F-4D97-AF65-F5344CB8AC3E}">
        <p14:creationId xmlns:p14="http://schemas.microsoft.com/office/powerpoint/2010/main" val="749842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رقم الشريحة 1"/>
          <p:cNvSpPr>
            <a:spLocks noGrp="1"/>
          </p:cNvSpPr>
          <p:nvPr>
            <p:ph type="sldNum" sz="quarter" idx="12"/>
          </p:nvPr>
        </p:nvSpPr>
        <p:spPr/>
        <p:txBody>
          <a:bodyPr/>
          <a:lstStyle/>
          <a:p>
            <a:fld id="{A0EDFBC5-9E83-48A9-A20F-CEAD086DBFA3}" type="slidenum">
              <a:rPr lang="en-US" smtClean="0"/>
              <a:pPr/>
              <a:t>8</a:t>
            </a:fld>
            <a:endParaRPr lang="en-US" dirty="0"/>
          </a:p>
        </p:txBody>
      </p:sp>
      <p:sp>
        <p:nvSpPr>
          <p:cNvPr id="3" name="عنصر نائب للتاريخ 2"/>
          <p:cNvSpPr>
            <a:spLocks noGrp="1"/>
          </p:cNvSpPr>
          <p:nvPr>
            <p:ph type="dt" sz="half" idx="10"/>
          </p:nvPr>
        </p:nvSpPr>
        <p:spPr/>
        <p:txBody>
          <a:bodyPr/>
          <a:lstStyle/>
          <a:p>
            <a:r>
              <a:rPr lang="en-US"/>
              <a:t>2020-2021</a:t>
            </a:r>
            <a:endParaRPr lang="en-US" dirty="0"/>
          </a:p>
        </p:txBody>
      </p:sp>
      <p:sp>
        <p:nvSpPr>
          <p:cNvPr id="4" name="عنصر نائب للنص 3"/>
          <p:cNvSpPr>
            <a:spLocks noGrp="1"/>
          </p:cNvSpPr>
          <p:nvPr>
            <p:ph type="body" idx="1"/>
          </p:nvPr>
        </p:nvSpPr>
        <p:spPr/>
        <p:txBody>
          <a:bodyPr/>
          <a:lstStyle/>
          <a:p>
            <a:pPr algn="just">
              <a:lnSpc>
                <a:spcPct val="150000"/>
              </a:lnSpc>
            </a:pPr>
            <a:r>
              <a:rPr lang="en-US" sz="3200" dirty="0">
                <a:solidFill>
                  <a:srgbClr val="FF0000"/>
                </a:solidFill>
              </a:rPr>
              <a:t>Capability: </a:t>
            </a:r>
            <a:r>
              <a:rPr lang="en-US" sz="3200" dirty="0"/>
              <a:t>Ability to perform activity of daily living, caregivers, oral hygiene, transportation, mobility</a:t>
            </a:r>
          </a:p>
          <a:p>
            <a:pPr algn="just">
              <a:lnSpc>
                <a:spcPct val="150000"/>
              </a:lnSpc>
            </a:pPr>
            <a:r>
              <a:rPr lang="en-US" sz="3200" dirty="0">
                <a:solidFill>
                  <a:srgbClr val="FF0000"/>
                </a:solidFill>
              </a:rPr>
              <a:t>Autonomy: </a:t>
            </a:r>
            <a:r>
              <a:rPr lang="en-US" sz="3200" dirty="0"/>
              <a:t>Decision-making ability, consent to care, dependence on others for decisions</a:t>
            </a:r>
          </a:p>
          <a:p>
            <a:pPr algn="just">
              <a:lnSpc>
                <a:spcPct val="150000"/>
              </a:lnSpc>
            </a:pPr>
            <a:r>
              <a:rPr lang="en-US" sz="3200" dirty="0">
                <a:solidFill>
                  <a:srgbClr val="FF0000"/>
                </a:solidFill>
              </a:rPr>
              <a:t>Reality:</a:t>
            </a:r>
            <a:r>
              <a:rPr lang="en-US" sz="3200" dirty="0"/>
              <a:t> Financial limitation, life expectancy, prognosis, ability to maintain dental treatment, medical stability</a:t>
            </a:r>
            <a:endParaRPr lang="ar-IQ" sz="3200" dirty="0"/>
          </a:p>
        </p:txBody>
      </p:sp>
      <p:sp>
        <p:nvSpPr>
          <p:cNvPr id="5" name="عنوان 4"/>
          <p:cNvSpPr>
            <a:spLocks noGrp="1"/>
          </p:cNvSpPr>
          <p:nvPr>
            <p:ph type="title"/>
          </p:nvPr>
        </p:nvSpPr>
        <p:spPr/>
        <p:txBody>
          <a:bodyPr/>
          <a:lstStyle/>
          <a:p>
            <a:endParaRPr lang="ar-IQ"/>
          </a:p>
        </p:txBody>
      </p:sp>
    </p:spTree>
    <p:extLst>
      <p:ext uri="{BB962C8B-B14F-4D97-AF65-F5344CB8AC3E}">
        <p14:creationId xmlns:p14="http://schemas.microsoft.com/office/powerpoint/2010/main" val="28256350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p:txBody>
          <a:bodyPr/>
          <a:lstStyle/>
          <a:p>
            <a:endParaRPr lang="ar-IQ"/>
          </a:p>
        </p:txBody>
      </p:sp>
      <p:sp>
        <p:nvSpPr>
          <p:cNvPr id="5" name="عنصر نائب للمحتوى 4"/>
          <p:cNvSpPr>
            <a:spLocks noGrp="1"/>
          </p:cNvSpPr>
          <p:nvPr>
            <p:ph sz="half" idx="1"/>
          </p:nvPr>
        </p:nvSpPr>
        <p:spPr/>
        <p:txBody>
          <a:bodyPr>
            <a:normAutofit/>
          </a:bodyPr>
          <a:lstStyle/>
          <a:p>
            <a:pPr marL="0" indent="0" algn="ctr" rtl="0">
              <a:buNone/>
            </a:pPr>
            <a:endParaRPr lang="en-US" sz="4400" dirty="0">
              <a:solidFill>
                <a:srgbClr val="00B050"/>
              </a:solidFill>
              <a:latin typeface="Andalus" panose="02020603050405020304" pitchFamily="18" charset="-78"/>
              <a:cs typeface="Andalus" panose="02020603050405020304" pitchFamily="18" charset="-78"/>
            </a:endParaRPr>
          </a:p>
          <a:p>
            <a:pPr marL="0" indent="0" algn="ctr" rtl="0">
              <a:buNone/>
            </a:pPr>
            <a:endParaRPr lang="en-US" sz="4400" dirty="0">
              <a:solidFill>
                <a:srgbClr val="00B050"/>
              </a:solidFill>
              <a:latin typeface="Andalus" panose="02020603050405020304" pitchFamily="18" charset="-78"/>
              <a:cs typeface="Andalus" panose="02020603050405020304" pitchFamily="18" charset="-78"/>
            </a:endParaRPr>
          </a:p>
          <a:p>
            <a:pPr marL="0" indent="0" algn="ctr" rtl="0">
              <a:buNone/>
            </a:pPr>
            <a:r>
              <a:rPr lang="en-US" sz="5400" b="1" dirty="0">
                <a:solidFill>
                  <a:srgbClr val="00B050"/>
                </a:solidFill>
                <a:latin typeface="Andalus" panose="02020603050405020304" pitchFamily="18" charset="-78"/>
                <a:cs typeface="Andalus" panose="02020603050405020304" pitchFamily="18" charset="-78"/>
              </a:rPr>
              <a:t>Oral Health</a:t>
            </a:r>
            <a:endParaRPr lang="ar-IQ" sz="5400" b="1" dirty="0">
              <a:solidFill>
                <a:srgbClr val="00B050"/>
              </a:solidFill>
              <a:latin typeface="Andalus" panose="02020603050405020304" pitchFamily="18" charset="-78"/>
              <a:cs typeface="Andalus" panose="02020603050405020304" pitchFamily="18" charset="-78"/>
            </a:endParaRPr>
          </a:p>
        </p:txBody>
      </p:sp>
      <p:sp>
        <p:nvSpPr>
          <p:cNvPr id="6" name="عنصر نائب للمحتوى 5"/>
          <p:cNvSpPr>
            <a:spLocks noGrp="1"/>
          </p:cNvSpPr>
          <p:nvPr>
            <p:ph sz="half" idx="2"/>
          </p:nvPr>
        </p:nvSpPr>
        <p:spPr/>
        <p:txBody>
          <a:bodyPr>
            <a:normAutofit/>
          </a:bodyPr>
          <a:lstStyle/>
          <a:p>
            <a:pPr marL="0" indent="0" algn="ctr" rtl="0">
              <a:buNone/>
            </a:pPr>
            <a:endParaRPr lang="en-US" sz="4400" dirty="0"/>
          </a:p>
          <a:p>
            <a:pPr marL="0" indent="0" algn="ctr" rtl="0">
              <a:buNone/>
            </a:pPr>
            <a:endParaRPr lang="en-US" sz="4400" dirty="0"/>
          </a:p>
          <a:p>
            <a:pPr marL="0" indent="0" algn="ctr" rtl="0">
              <a:buNone/>
            </a:pPr>
            <a:r>
              <a:rPr lang="en-US" sz="5400" b="1" dirty="0">
                <a:solidFill>
                  <a:srgbClr val="00B050"/>
                </a:solidFill>
                <a:latin typeface="Andalus" panose="02020603050405020304" pitchFamily="18" charset="-78"/>
                <a:cs typeface="Andalus" panose="02020603050405020304" pitchFamily="18" charset="-78"/>
              </a:rPr>
              <a:t>Systemic Health</a:t>
            </a:r>
            <a:endParaRPr lang="ar-IQ" sz="5400" b="1" dirty="0">
              <a:solidFill>
                <a:srgbClr val="00B050"/>
              </a:solidFill>
              <a:latin typeface="Andalus" panose="02020603050405020304" pitchFamily="18" charset="-78"/>
              <a:cs typeface="Andalus" panose="02020603050405020304" pitchFamily="18" charset="-78"/>
            </a:endParaRPr>
          </a:p>
        </p:txBody>
      </p:sp>
      <p:sp>
        <p:nvSpPr>
          <p:cNvPr id="2" name="سهم إلى اليسار واليمين 1"/>
          <p:cNvSpPr/>
          <p:nvPr/>
        </p:nvSpPr>
        <p:spPr>
          <a:xfrm>
            <a:off x="5300272" y="2488367"/>
            <a:ext cx="1216152" cy="4846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
        <p:nvSpPr>
          <p:cNvPr id="3" name="سهم إلى اليسار واليمين 2"/>
          <p:cNvSpPr/>
          <p:nvPr/>
        </p:nvSpPr>
        <p:spPr>
          <a:xfrm>
            <a:off x="5300272" y="4332665"/>
            <a:ext cx="1216152" cy="4846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Tree>
    <p:extLst>
      <p:ext uri="{BB962C8B-B14F-4D97-AF65-F5344CB8AC3E}">
        <p14:creationId xmlns:p14="http://schemas.microsoft.com/office/powerpoint/2010/main" val="3284715199"/>
      </p:ext>
    </p:extLst>
  </p:cSld>
  <p:clrMapOvr>
    <a:masterClrMapping/>
  </p:clrMapOvr>
</p:sld>
</file>

<file path=ppt/theme/theme1.xml><?xml version="1.0" encoding="utf-8"?>
<a:theme xmlns:a="http://schemas.openxmlformats.org/drawingml/2006/main" name="Office The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3208</TotalTime>
  <Words>905</Words>
  <Application>Microsoft Office PowerPoint</Application>
  <PresentationFormat>Widescreen</PresentationFormat>
  <Paragraphs>103</Paragraphs>
  <Slides>27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27</vt:i4>
      </vt:variant>
    </vt:vector>
  </HeadingPairs>
  <TitlesOfParts>
    <vt:vector size="35" baseType="lpstr">
      <vt:lpstr>Andalus</vt:lpstr>
      <vt:lpstr>Arial</vt:lpstr>
      <vt:lpstr>Arial Black</vt:lpstr>
      <vt:lpstr>Calibri</vt:lpstr>
      <vt:lpstr>OptimaLTStd-Bold</vt:lpstr>
      <vt:lpstr>Trebuchet MS</vt:lpstr>
      <vt:lpstr>Wingdings 2</vt:lpstr>
      <vt:lpstr>Office Theme</vt:lpstr>
      <vt:lpstr>PowerPoint Presentation</vt:lpstr>
      <vt:lpstr>Geriatrics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Pharmacokinetics</vt:lpstr>
      <vt:lpstr>PowerPoint Presentation</vt:lpstr>
      <vt:lpstr>PowerPoint Presentation</vt:lpstr>
      <vt:lpstr>Oral Motor and Sensory Function</vt:lpstr>
      <vt:lpstr>PowerPoint Presentation</vt:lpstr>
      <vt:lpstr>PowerPoint Presentation</vt:lpstr>
      <vt:lpstr>Dentition</vt:lpstr>
      <vt:lpstr>PowerPoint Presentation</vt:lpstr>
      <vt:lpstr>PowerPoint Presentation</vt:lpstr>
      <vt:lpstr>Oral Mucosa</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zahraa alkhawaja</dc:creator>
  <cp:lastModifiedBy>SamaOffice</cp:lastModifiedBy>
  <cp:revision>109</cp:revision>
  <dcterms:created xsi:type="dcterms:W3CDTF">2020-11-01T11:03:41Z</dcterms:created>
  <dcterms:modified xsi:type="dcterms:W3CDTF">2025-02-19T08:02:44Z</dcterms:modified>
</cp:coreProperties>
</file>