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81" r:id="rId2"/>
    <p:sldId id="256" r:id="rId3"/>
    <p:sldId id="271" r:id="rId4"/>
    <p:sldId id="273" r:id="rId5"/>
    <p:sldId id="258" r:id="rId6"/>
    <p:sldId id="274" r:id="rId7"/>
    <p:sldId id="259" r:id="rId8"/>
    <p:sldId id="260" r:id="rId9"/>
    <p:sldId id="269" r:id="rId10"/>
    <p:sldId id="261" r:id="rId11"/>
    <p:sldId id="280" r:id="rId12"/>
    <p:sldId id="275" r:id="rId13"/>
    <p:sldId id="262" r:id="rId14"/>
    <p:sldId id="263" r:id="rId15"/>
    <p:sldId id="276" r:id="rId16"/>
    <p:sldId id="264" r:id="rId17"/>
    <p:sldId id="265" r:id="rId18"/>
    <p:sldId id="279" r:id="rId19"/>
    <p:sldId id="277" r:id="rId20"/>
    <p:sldId id="272" r:id="rId21"/>
    <p:sldId id="282" r:id="rId2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4" d="100"/>
          <a:sy n="94" d="100"/>
        </p:scale>
        <p:origin x="-702" y="-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2/13/2025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2/13/2025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2/13/2025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2/13/2025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2/13/2025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2/13/2025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2/13/2025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2/13/2025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2/13/2025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2/13/2025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2/13/2025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2/13/2025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3001962"/>
          </a:xfrm>
        </p:spPr>
        <p:txBody>
          <a:bodyPr>
            <a:normAutofit/>
          </a:bodyPr>
          <a:lstStyle/>
          <a:p>
            <a:pPr algn="ctr"/>
            <a:r>
              <a:rPr lang="en-US" dirty="0">
                <a:effectLst/>
              </a:rPr>
              <a:t>From Equations to Applications: The Role of Mathematics in Engineering Design</a:t>
            </a:r>
            <a:br>
              <a:rPr lang="en-US" dirty="0">
                <a:effectLst/>
              </a:rPr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4343400"/>
            <a:ext cx="7498080" cy="1905000"/>
          </a:xfrm>
        </p:spPr>
        <p:txBody>
          <a:bodyPr/>
          <a:lstStyle/>
          <a:p>
            <a:pPr marL="82296" indent="0">
              <a:buNone/>
            </a:pPr>
            <a:r>
              <a:rPr lang="en-US" dirty="0" smtClean="0"/>
              <a:t>By: Dr. Zinah Abbas Abed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110781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>
            <a:normAutofit/>
          </a:bodyPr>
          <a:lstStyle/>
          <a:p>
            <a:pPr algn="ctr"/>
            <a:r>
              <a:rPr lang="en-US" dirty="0" smtClean="0">
                <a:solidFill>
                  <a:srgbClr val="FF0000"/>
                </a:solidFill>
              </a:rPr>
              <a:t>APPROXIMATTION</a:t>
            </a:r>
            <a:endParaRPr lang="en-US" dirty="0">
              <a:solidFill>
                <a:srgbClr val="FF0000"/>
              </a:solidFill>
            </a:endParaRPr>
          </a:p>
        </p:txBody>
      </p:sp>
      <p:pic>
        <p:nvPicPr>
          <p:cNvPr id="4" name="Content Placeholder 3" descr="appd5.pn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57201" y="914400"/>
            <a:ext cx="7248962" cy="5029200"/>
          </a:xfr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  Finding the approximate value</a:t>
            </a:r>
            <a:endParaRPr lang="en-US" dirty="0">
              <a:solidFill>
                <a:srgbClr val="FF0000"/>
              </a:solidFill>
            </a:endParaRPr>
          </a:p>
        </p:txBody>
      </p:sp>
      <p:pic>
        <p:nvPicPr>
          <p:cNvPr id="4" name="Content Placeholder 3" descr="APPROX.pn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85800" y="914400"/>
            <a:ext cx="7162800" cy="4876800"/>
          </a:xfr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APPROX2.pn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85800" y="0"/>
            <a:ext cx="8125428" cy="5943600"/>
          </a:xfr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TANGENTS AND NORMALS</a:t>
            </a:r>
            <a:endParaRPr lang="en-US" dirty="0">
              <a:solidFill>
                <a:srgbClr val="FF0000"/>
              </a:solidFill>
            </a:endParaRPr>
          </a:p>
        </p:txBody>
      </p:sp>
      <p:pic>
        <p:nvPicPr>
          <p:cNvPr id="4" name="Content Placeholder 3" descr="appd6.pn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143000" y="1066801"/>
            <a:ext cx="7620000" cy="5038912"/>
          </a:xfr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TANGENTS AND NORMALS</a:t>
            </a:r>
            <a:endParaRPr lang="en-US" dirty="0">
              <a:solidFill>
                <a:srgbClr val="FF0000"/>
              </a:solidFill>
            </a:endParaRPr>
          </a:p>
        </p:txBody>
      </p:sp>
      <p:pic>
        <p:nvPicPr>
          <p:cNvPr id="4" name="Content Placeholder 3" descr="appd7.pn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85800" y="1066800"/>
            <a:ext cx="7772400" cy="5105400"/>
          </a:xfrm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TANG NOR.pn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11631" y="304801"/>
            <a:ext cx="8375169" cy="5486400"/>
          </a:xfrm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762000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MAXIMA AND MINIMA</a:t>
            </a:r>
            <a:endParaRPr lang="en-US" dirty="0">
              <a:solidFill>
                <a:srgbClr val="FF0000"/>
              </a:solidFill>
            </a:endParaRPr>
          </a:p>
        </p:txBody>
      </p:sp>
      <p:pic>
        <p:nvPicPr>
          <p:cNvPr id="4" name="Content Placeholder 3" descr="appd8.pn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76676" y="533400"/>
            <a:ext cx="8667324" cy="5410200"/>
          </a:xfrm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     </a:t>
            </a:r>
            <a:r>
              <a:rPr lang="en-US" dirty="0" smtClean="0">
                <a:solidFill>
                  <a:srgbClr val="FF0000"/>
                </a:solidFill>
              </a:rPr>
              <a:t>MAXIMA AND MINIMA</a:t>
            </a:r>
            <a:endParaRPr lang="en-US" dirty="0">
              <a:solidFill>
                <a:srgbClr val="FF0000"/>
              </a:solidFill>
            </a:endParaRPr>
          </a:p>
        </p:txBody>
      </p:sp>
      <p:pic>
        <p:nvPicPr>
          <p:cNvPr id="4" name="Content Placeholder 3" descr="appd9.pn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205752" y="838200"/>
            <a:ext cx="7404848" cy="5181600"/>
          </a:xfrm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SECOND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FF0000"/>
                </a:solidFill>
              </a:rPr>
              <a:t>DERIVATIVE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FF0000"/>
                </a:solidFill>
              </a:rPr>
              <a:t>TEST</a:t>
            </a:r>
            <a:endParaRPr lang="en-US" dirty="0">
              <a:solidFill>
                <a:srgbClr val="FF0000"/>
              </a:solidFill>
            </a:endParaRPr>
          </a:p>
        </p:txBody>
      </p:sp>
      <p:pic>
        <p:nvPicPr>
          <p:cNvPr id="4" name="Content Placeholder 3" descr="appd11.pn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71851" y="838200"/>
            <a:ext cx="8519749" cy="5020765"/>
          </a:xfrm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SECOND DER TEST.pn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09601" y="0"/>
            <a:ext cx="8305800" cy="5943600"/>
          </a:xfr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47800" y="685800"/>
            <a:ext cx="7498080" cy="4800600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sz="3900" dirty="0" smtClean="0"/>
              <a:t>CONTENT</a:t>
            </a:r>
          </a:p>
          <a:p>
            <a:r>
              <a:rPr lang="en-US" dirty="0" smtClean="0"/>
              <a:t> INTRODUCTION</a:t>
            </a:r>
          </a:p>
          <a:p>
            <a:r>
              <a:rPr lang="en-US" dirty="0" smtClean="0"/>
              <a:t>EXAMPLES</a:t>
            </a:r>
          </a:p>
          <a:p>
            <a:r>
              <a:rPr lang="en-US" dirty="0" smtClean="0"/>
              <a:t>INCREASING /DECREASING FUNCTIONS</a:t>
            </a:r>
          </a:p>
          <a:p>
            <a:r>
              <a:rPr lang="en-US" dirty="0" smtClean="0"/>
              <a:t>FIRST DERIVATIVE TEST </a:t>
            </a:r>
          </a:p>
          <a:p>
            <a:r>
              <a:rPr lang="en-US" dirty="0" smtClean="0"/>
              <a:t>SECOND DERIVATIVE TEST</a:t>
            </a:r>
          </a:p>
          <a:p>
            <a:r>
              <a:rPr lang="en-US" dirty="0" smtClean="0"/>
              <a:t>APPROXIMATTION</a:t>
            </a:r>
          </a:p>
          <a:p>
            <a:r>
              <a:rPr lang="en-US" dirty="0" smtClean="0"/>
              <a:t>TANGENTS AND NORMALS</a:t>
            </a:r>
          </a:p>
          <a:p>
            <a:r>
              <a:rPr lang="en-US" dirty="0" smtClean="0"/>
              <a:t>MAXIMA AND MINIMA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685800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 IMPORTANT FACTS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169091"/>
          </a:xfrm>
        </p:spPr>
        <p:txBody>
          <a:bodyPr>
            <a:normAutofit fontScale="32500" lnSpcReduction="20000"/>
          </a:bodyPr>
          <a:lstStyle/>
          <a:p>
            <a:r>
              <a:rPr lang="en-US" sz="5800" b="1" dirty="0" smtClean="0">
                <a:latin typeface="Arial" pitchFamily="34" charset="0"/>
                <a:cs typeface="Arial" pitchFamily="34" charset="0"/>
              </a:rPr>
              <a:t>Absolute Minimum Value:</a:t>
            </a:r>
            <a:r>
              <a:rPr lang="en-US" sz="5800" dirty="0" smtClean="0">
                <a:latin typeface="Arial" pitchFamily="34" charset="0"/>
                <a:cs typeface="Arial" pitchFamily="34" charset="0"/>
              </a:rPr>
              <a:t> Let f(x) be a function defined in its domain say Z ⊂ R. Then, f(x) is said to have the minimum value at a point a ∈ Z, if f(x) ≥ f(a), ∀ x ∈ Z.</a:t>
            </a:r>
          </a:p>
          <a:p>
            <a:pPr>
              <a:buNone/>
            </a:pPr>
            <a:endParaRPr lang="en-US" sz="58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5800" b="1" dirty="0" smtClean="0">
                <a:latin typeface="Arial" pitchFamily="34" charset="0"/>
                <a:cs typeface="Arial" pitchFamily="34" charset="0"/>
              </a:rPr>
              <a:t>Absolute Maximum Value:</a:t>
            </a:r>
            <a:r>
              <a:rPr lang="en-US" sz="5800" dirty="0" smtClean="0">
                <a:latin typeface="Arial" pitchFamily="34" charset="0"/>
                <a:cs typeface="Arial" pitchFamily="34" charset="0"/>
              </a:rPr>
              <a:t> Let f(x) be a function defined in its domain say Z ⊂ R. Then, f(x) is said to have the maximum value at a point a ∈ Z, if f(x) ≤ f(a), ∀ x ∈ Z.</a:t>
            </a:r>
          </a:p>
          <a:p>
            <a:r>
              <a:rPr lang="en-US" sz="5800" dirty="0" smtClean="0">
                <a:latin typeface="Arial" pitchFamily="34" charset="0"/>
                <a:cs typeface="Arial" pitchFamily="34" charset="0"/>
              </a:rPr>
              <a:t>Every continuous function on a closed interval has a maximum and a minimum value.</a:t>
            </a:r>
          </a:p>
          <a:p>
            <a:pPr>
              <a:buNone/>
            </a:pPr>
            <a:endParaRPr lang="en-US" sz="58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5800" dirty="0" smtClean="0">
                <a:latin typeface="Arial" pitchFamily="34" charset="0"/>
                <a:cs typeface="Arial" pitchFamily="34" charset="0"/>
              </a:rPr>
              <a:t>Every continuous function defined in a closed interval has a maximum or a minimum value which lies either at the end points or at the solution of f'(x) = 0 or at the point, where the function is not differentiable.</a:t>
            </a:r>
          </a:p>
          <a:p>
            <a:pPr>
              <a:buNone/>
            </a:pPr>
            <a:endParaRPr lang="en-US" sz="58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5800" dirty="0" smtClean="0">
                <a:solidFill>
                  <a:srgbClr val="222222"/>
                </a:solidFill>
                <a:latin typeface="Arial" pitchFamily="34" charset="0"/>
                <a:cs typeface="Arial" pitchFamily="34" charset="0"/>
              </a:rPr>
              <a:t>Let f be a continuous function on an interval I = [a, b]. Then, f has the absolute maximum value and/attains it at least once in I. Also, f has the absolute minimum value and attains it at least once in I.</a:t>
            </a:r>
            <a:endParaRPr lang="en-US" sz="5800" dirty="0" smtClean="0">
              <a:latin typeface="Arial" pitchFamily="34" charset="0"/>
              <a:cs typeface="Arial" pitchFamily="34" charset="0"/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33600" y="2362200"/>
            <a:ext cx="7498080" cy="1143000"/>
          </a:xfrm>
        </p:spPr>
        <p:txBody>
          <a:bodyPr>
            <a:normAutofit fontScale="90000"/>
          </a:bodyPr>
          <a:lstStyle/>
          <a:p>
            <a:r>
              <a:rPr lang="en-US" dirty="0"/>
              <a:t>Thank you </a:t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97798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APPLICATIONS OF DERIVATIVES</a:t>
            </a:r>
            <a:endParaRPr lang="en-US" dirty="0">
              <a:solidFill>
                <a:srgbClr val="FF0000"/>
              </a:solidFill>
            </a:endParaRPr>
          </a:p>
        </p:txBody>
      </p:sp>
      <p:pic>
        <p:nvPicPr>
          <p:cNvPr id="4" name="Content Placeholder 3" descr="appd 1.pn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04800" y="1066800"/>
            <a:ext cx="8534400" cy="4800600"/>
          </a:xfr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AAPD DEMO1.pn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79966" y="0"/>
            <a:ext cx="8459234" cy="5867400"/>
          </a:xfr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838200"/>
          </a:xfrm>
        </p:spPr>
        <p:txBody>
          <a:bodyPr>
            <a:normAutofit/>
          </a:bodyPr>
          <a:lstStyle/>
          <a:p>
            <a:pPr algn="ctr"/>
            <a:r>
              <a:rPr lang="en-US" dirty="0" smtClean="0">
                <a:solidFill>
                  <a:srgbClr val="FF0000"/>
                </a:solidFill>
              </a:rPr>
              <a:t>EXAMPLES </a:t>
            </a:r>
            <a:endParaRPr lang="en-US" dirty="0">
              <a:solidFill>
                <a:srgbClr val="FF0000"/>
              </a:solidFill>
            </a:endParaRPr>
          </a:p>
        </p:txBody>
      </p:sp>
      <p:pic>
        <p:nvPicPr>
          <p:cNvPr id="4" name="Content Placeholder 3" descr="appd2.pn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33400" y="838200"/>
            <a:ext cx="7848600" cy="5151846"/>
          </a:xfr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MARGINAL COST.pn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33400" y="0"/>
            <a:ext cx="8153400" cy="5778624"/>
          </a:xfr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685800"/>
          </a:xfrm>
        </p:spPr>
        <p:txBody>
          <a:bodyPr>
            <a:normAutofit/>
          </a:bodyPr>
          <a:lstStyle/>
          <a:p>
            <a:r>
              <a:rPr lang="en-US" sz="3600" dirty="0" smtClean="0">
                <a:solidFill>
                  <a:srgbClr val="FF0000"/>
                </a:solidFill>
              </a:rPr>
              <a:t>      </a:t>
            </a:r>
            <a:r>
              <a:rPr lang="en-US" sz="3100" dirty="0" smtClean="0">
                <a:solidFill>
                  <a:srgbClr val="FF0000"/>
                </a:solidFill>
              </a:rPr>
              <a:t>INCREASING /DECREASING FUNCTIONS</a:t>
            </a:r>
            <a:endParaRPr lang="en-US" sz="3100" dirty="0">
              <a:solidFill>
                <a:srgbClr val="FF0000"/>
              </a:solidFill>
            </a:endParaRPr>
          </a:p>
        </p:txBody>
      </p:sp>
      <p:pic>
        <p:nvPicPr>
          <p:cNvPr id="4" name="Content Placeholder 3" descr="appd3.pn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359932" y="609600"/>
            <a:ext cx="7809589" cy="5486400"/>
          </a:xfr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>
            <a:normAutofit fontScale="90000"/>
          </a:bodyPr>
          <a:lstStyle/>
          <a:p>
            <a:r>
              <a:rPr lang="en-US" sz="3600" dirty="0" smtClean="0">
                <a:solidFill>
                  <a:srgbClr val="FF0000"/>
                </a:solidFill>
              </a:rPr>
              <a:t>INCREASING /DECREASING FUNCTIONS</a:t>
            </a:r>
            <a:endParaRPr lang="en-US" sz="3600" dirty="0">
              <a:solidFill>
                <a:srgbClr val="FF0000"/>
              </a:solidFill>
            </a:endParaRPr>
          </a:p>
        </p:txBody>
      </p:sp>
      <p:pic>
        <p:nvPicPr>
          <p:cNvPr id="4" name="Content Placeholder 3" descr="appd4.pn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219199" y="1066800"/>
            <a:ext cx="6934201" cy="5036420"/>
          </a:xfr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   FIRST DERIVATIVE TEST </a:t>
            </a:r>
            <a:endParaRPr lang="en-US" dirty="0">
              <a:solidFill>
                <a:srgbClr val="FF0000"/>
              </a:solidFill>
            </a:endParaRPr>
          </a:p>
        </p:txBody>
      </p:sp>
      <p:pic>
        <p:nvPicPr>
          <p:cNvPr id="4" name="Content Placeholder 3" descr="appd10.pn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6840" y="838201"/>
            <a:ext cx="8307160" cy="5181600"/>
          </a:xfrm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38</TotalTime>
  <Words>88</Words>
  <Application>Microsoft Office PowerPoint</Application>
  <PresentationFormat>On-screen Show (4:3)</PresentationFormat>
  <Paragraphs>35</Paragraphs>
  <Slides>21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Solstice</vt:lpstr>
      <vt:lpstr>From Equations to Applications: The Role of Mathematics in Engineering Design </vt:lpstr>
      <vt:lpstr>PowerPoint Presentation</vt:lpstr>
      <vt:lpstr>APPLICATIONS OF DERIVATIVES</vt:lpstr>
      <vt:lpstr>PowerPoint Presentation</vt:lpstr>
      <vt:lpstr>EXAMPLES </vt:lpstr>
      <vt:lpstr>PowerPoint Presentation</vt:lpstr>
      <vt:lpstr>      INCREASING /DECREASING FUNCTIONS</vt:lpstr>
      <vt:lpstr>INCREASING /DECREASING FUNCTIONS</vt:lpstr>
      <vt:lpstr>   FIRST DERIVATIVE TEST </vt:lpstr>
      <vt:lpstr>APPROXIMATTION</vt:lpstr>
      <vt:lpstr>  Finding the approximate value</vt:lpstr>
      <vt:lpstr>PowerPoint Presentation</vt:lpstr>
      <vt:lpstr>TANGENTS AND NORMALS</vt:lpstr>
      <vt:lpstr>TANGENTS AND NORMALS</vt:lpstr>
      <vt:lpstr>PowerPoint Presentation</vt:lpstr>
      <vt:lpstr>MAXIMA AND MINIMA</vt:lpstr>
      <vt:lpstr>     MAXIMA AND MINIMA</vt:lpstr>
      <vt:lpstr>SECOND DERIVATIVE TEST</vt:lpstr>
      <vt:lpstr>PowerPoint Presentation</vt:lpstr>
      <vt:lpstr> IMPORTANT FACTS</vt:lpstr>
      <vt:lpstr>Thank you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CHAPTER-6   APPLICATIONS OF DERIVATIVES</dc:title>
  <dc:creator>D P Singh</dc:creator>
  <cp:lastModifiedBy>Zena</cp:lastModifiedBy>
  <cp:revision>16</cp:revision>
  <dcterms:created xsi:type="dcterms:W3CDTF">2006-08-16T00:00:00Z</dcterms:created>
  <dcterms:modified xsi:type="dcterms:W3CDTF">2025-02-13T19:06:17Z</dcterms:modified>
</cp:coreProperties>
</file>