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49" r:id="rId1"/>
  </p:sldMasterIdLst>
  <p:sldIdLst>
    <p:sldId id="256" r:id="rId2"/>
    <p:sldId id="257" r:id="rId3"/>
    <p:sldId id="265" r:id="rId4"/>
    <p:sldId id="266" r:id="rId5"/>
    <p:sldId id="258" r:id="rId6"/>
    <p:sldId id="259" r:id="rId7"/>
    <p:sldId id="260" r:id="rId8"/>
    <p:sldId id="261" r:id="rId9"/>
    <p:sldId id="262" r:id="rId10"/>
    <p:sldId id="263" r:id="rId11"/>
    <p:sldId id="264" r:id="rId12"/>
    <p:sldId id="267" r:id="rId13"/>
  </p:sldIdLst>
  <p:sldSz cx="12192000" cy="6858000"/>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snapToGrid="0">
      <p:cViewPr varScale="1">
        <p:scale>
          <a:sx n="65" d="100"/>
          <a:sy n="65" d="100"/>
        </p:scale>
        <p:origin x="70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F2026E0D-BF2A-49E5-9FF4-4AE6E4906540}"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3AA8B60-6B88-4248-981F-610B383FF4E7}" type="slidenum">
              <a:rPr lang="en-US" smtClean="0"/>
              <a:t>‹#›</a:t>
            </a:fld>
            <a:endParaRPr lang="en-US"/>
          </a:p>
        </p:txBody>
      </p:sp>
    </p:spTree>
    <p:extLst>
      <p:ext uri="{BB962C8B-B14F-4D97-AF65-F5344CB8AC3E}">
        <p14:creationId xmlns:p14="http://schemas.microsoft.com/office/powerpoint/2010/main" val="40104831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F2026E0D-BF2A-49E5-9FF4-4AE6E4906540}"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3AA8B60-6B88-4248-981F-610B383FF4E7}" type="slidenum">
              <a:rPr lang="en-US" smtClean="0"/>
              <a:t>‹#›</a:t>
            </a:fld>
            <a:endParaRPr lang="en-US"/>
          </a:p>
        </p:txBody>
      </p:sp>
    </p:spTree>
    <p:extLst>
      <p:ext uri="{BB962C8B-B14F-4D97-AF65-F5344CB8AC3E}">
        <p14:creationId xmlns:p14="http://schemas.microsoft.com/office/powerpoint/2010/main" val="226869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تحرير أنماط النص الرئيسي</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F2026E0D-BF2A-49E5-9FF4-4AE6E4906540}"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3AA8B60-6B88-4248-981F-610B383FF4E7}"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344734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تحرير أنماط النص الرئيسي</a:t>
            </a:r>
          </a:p>
        </p:txBody>
      </p:sp>
      <p:sp>
        <p:nvSpPr>
          <p:cNvPr id="5" name="Date Placeholder 4"/>
          <p:cNvSpPr>
            <a:spLocks noGrp="1"/>
          </p:cNvSpPr>
          <p:nvPr>
            <p:ph type="dt" sz="half" idx="10"/>
          </p:nvPr>
        </p:nvSpPr>
        <p:spPr/>
        <p:txBody>
          <a:bodyPr/>
          <a:lstStyle/>
          <a:p>
            <a:fld id="{F2026E0D-BF2A-49E5-9FF4-4AE6E4906540}" type="datetimeFigureOut">
              <a:rPr lang="en-US" smtClean="0"/>
              <a:t>1/17/2025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AA8B60-6B88-4248-981F-610B383FF4E7}" type="slidenum">
              <a:rPr lang="en-US" smtClean="0"/>
              <a:t>‹#›</a:t>
            </a:fld>
            <a:endParaRPr lang="en-US"/>
          </a:p>
        </p:txBody>
      </p:sp>
    </p:spTree>
    <p:extLst>
      <p:ext uri="{BB962C8B-B14F-4D97-AF65-F5344CB8AC3E}">
        <p14:creationId xmlns:p14="http://schemas.microsoft.com/office/powerpoint/2010/main" val="12251413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ar-SA" smtClean="0"/>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تحرير أنماط النص الرئيسي</a:t>
            </a:r>
          </a:p>
        </p:txBody>
      </p:sp>
      <p:sp>
        <p:nvSpPr>
          <p:cNvPr id="5" name="Date Placeholder 4"/>
          <p:cNvSpPr>
            <a:spLocks noGrp="1"/>
          </p:cNvSpPr>
          <p:nvPr>
            <p:ph type="dt" sz="half" idx="10"/>
          </p:nvPr>
        </p:nvSpPr>
        <p:spPr/>
        <p:txBody>
          <a:bodyPr/>
          <a:lstStyle/>
          <a:p>
            <a:fld id="{F2026E0D-BF2A-49E5-9FF4-4AE6E4906540}" type="datetimeFigureOut">
              <a:rPr lang="en-US" smtClean="0"/>
              <a:t>1/17/2025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AA8B60-6B88-4248-981F-610B383FF4E7}"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783520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ar-SA" smtClean="0"/>
              <a:t>انقر لتحرير نمط العنوان الرئيسي</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تحرير أنماط النص الرئيسي</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ar-SA" smtClean="0"/>
              <a:t>تحرير أنماط النص الرئيسي</a:t>
            </a:r>
          </a:p>
        </p:txBody>
      </p:sp>
      <p:sp>
        <p:nvSpPr>
          <p:cNvPr id="5" name="Date Placeholder 4"/>
          <p:cNvSpPr>
            <a:spLocks noGrp="1"/>
          </p:cNvSpPr>
          <p:nvPr>
            <p:ph type="dt" sz="half" idx="10"/>
          </p:nvPr>
        </p:nvSpPr>
        <p:spPr/>
        <p:txBody>
          <a:bodyPr/>
          <a:lstStyle/>
          <a:p>
            <a:fld id="{F2026E0D-BF2A-49E5-9FF4-4AE6E4906540}" type="datetimeFigureOut">
              <a:rPr lang="en-US" smtClean="0"/>
              <a:t>1/17/2025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AA8B60-6B88-4248-981F-610B383FF4E7}" type="slidenum">
              <a:rPr lang="en-US" smtClean="0"/>
              <a:t>‹#›</a:t>
            </a:fld>
            <a:endParaRPr lang="en-US"/>
          </a:p>
        </p:txBody>
      </p:sp>
    </p:spTree>
    <p:extLst>
      <p:ext uri="{BB962C8B-B14F-4D97-AF65-F5344CB8AC3E}">
        <p14:creationId xmlns:p14="http://schemas.microsoft.com/office/powerpoint/2010/main" val="30745807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F2026E0D-BF2A-49E5-9FF4-4AE6E4906540}"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AA8B60-6B88-4248-981F-610B383FF4E7}" type="slidenum">
              <a:rPr lang="en-US" smtClean="0"/>
              <a:t>‹#›</a:t>
            </a:fld>
            <a:endParaRPr lang="en-US"/>
          </a:p>
        </p:txBody>
      </p:sp>
    </p:spTree>
    <p:extLst>
      <p:ext uri="{BB962C8B-B14F-4D97-AF65-F5344CB8AC3E}">
        <p14:creationId xmlns:p14="http://schemas.microsoft.com/office/powerpoint/2010/main" val="41908052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F2026E0D-BF2A-49E5-9FF4-4AE6E4906540}"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AA8B60-6B88-4248-981F-610B383FF4E7}" type="slidenum">
              <a:rPr lang="en-US" smtClean="0"/>
              <a:t>‹#›</a:t>
            </a:fld>
            <a:endParaRPr lang="en-US"/>
          </a:p>
        </p:txBody>
      </p:sp>
    </p:spTree>
    <p:extLst>
      <p:ext uri="{BB962C8B-B14F-4D97-AF65-F5344CB8AC3E}">
        <p14:creationId xmlns:p14="http://schemas.microsoft.com/office/powerpoint/2010/main" val="3875903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F2026E0D-BF2A-49E5-9FF4-4AE6E4906540}"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3AA8B60-6B88-4248-981F-610B383FF4E7}" type="slidenum">
              <a:rPr lang="en-US" smtClean="0"/>
              <a:t>‹#›</a:t>
            </a:fld>
            <a:endParaRPr lang="en-US"/>
          </a:p>
        </p:txBody>
      </p:sp>
    </p:spTree>
    <p:extLst>
      <p:ext uri="{BB962C8B-B14F-4D97-AF65-F5344CB8AC3E}">
        <p14:creationId xmlns:p14="http://schemas.microsoft.com/office/powerpoint/2010/main" val="3008435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F2026E0D-BF2A-49E5-9FF4-4AE6E4906540}"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3AA8B60-6B88-4248-981F-610B383FF4E7}" type="slidenum">
              <a:rPr lang="en-US" smtClean="0"/>
              <a:t>‹#›</a:t>
            </a:fld>
            <a:endParaRPr lang="en-US"/>
          </a:p>
        </p:txBody>
      </p:sp>
    </p:spTree>
    <p:extLst>
      <p:ext uri="{BB962C8B-B14F-4D97-AF65-F5344CB8AC3E}">
        <p14:creationId xmlns:p14="http://schemas.microsoft.com/office/powerpoint/2010/main" val="555090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F2026E0D-BF2A-49E5-9FF4-4AE6E4906540}" type="datetimeFigureOut">
              <a:rPr lang="en-US" smtClean="0"/>
              <a:t>1/17/2025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3AA8B60-6B88-4248-981F-610B383FF4E7}" type="slidenum">
              <a:rPr lang="en-US" smtClean="0"/>
              <a:t>‹#›</a:t>
            </a:fld>
            <a:endParaRPr lang="en-US"/>
          </a:p>
        </p:txBody>
      </p:sp>
    </p:spTree>
    <p:extLst>
      <p:ext uri="{BB962C8B-B14F-4D97-AF65-F5344CB8AC3E}">
        <p14:creationId xmlns:p14="http://schemas.microsoft.com/office/powerpoint/2010/main" val="2333678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F2026E0D-BF2A-49E5-9FF4-4AE6E4906540}" type="datetimeFigureOut">
              <a:rPr lang="en-US" smtClean="0"/>
              <a:t>1/17/2025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3AA8B60-6B88-4248-981F-610B383FF4E7}" type="slidenum">
              <a:rPr lang="en-US" smtClean="0"/>
              <a:t>‹#›</a:t>
            </a:fld>
            <a:endParaRPr lang="en-US"/>
          </a:p>
        </p:txBody>
      </p:sp>
    </p:spTree>
    <p:extLst>
      <p:ext uri="{BB962C8B-B14F-4D97-AF65-F5344CB8AC3E}">
        <p14:creationId xmlns:p14="http://schemas.microsoft.com/office/powerpoint/2010/main" val="1772069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F2026E0D-BF2A-49E5-9FF4-4AE6E4906540}" type="datetimeFigureOut">
              <a:rPr lang="en-US" smtClean="0"/>
              <a:t>1/17/2025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3AA8B60-6B88-4248-981F-610B383FF4E7}" type="slidenum">
              <a:rPr lang="en-US" smtClean="0"/>
              <a:t>‹#›</a:t>
            </a:fld>
            <a:endParaRPr lang="en-US"/>
          </a:p>
        </p:txBody>
      </p:sp>
    </p:spTree>
    <p:extLst>
      <p:ext uri="{BB962C8B-B14F-4D97-AF65-F5344CB8AC3E}">
        <p14:creationId xmlns:p14="http://schemas.microsoft.com/office/powerpoint/2010/main" val="11429918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026E0D-BF2A-49E5-9FF4-4AE6E4906540}" type="datetimeFigureOut">
              <a:rPr lang="en-US" smtClean="0"/>
              <a:t>1/17/2025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3AA8B60-6B88-4248-981F-610B383FF4E7}" type="slidenum">
              <a:rPr lang="en-US" smtClean="0"/>
              <a:t>‹#›</a:t>
            </a:fld>
            <a:endParaRPr lang="en-US"/>
          </a:p>
        </p:txBody>
      </p:sp>
    </p:spTree>
    <p:extLst>
      <p:ext uri="{BB962C8B-B14F-4D97-AF65-F5344CB8AC3E}">
        <p14:creationId xmlns:p14="http://schemas.microsoft.com/office/powerpoint/2010/main" val="94477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F2026E0D-BF2A-49E5-9FF4-4AE6E4906540}" type="datetimeFigureOut">
              <a:rPr lang="en-US" smtClean="0"/>
              <a:t>1/17/2025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3AA8B60-6B88-4248-981F-610B383FF4E7}" type="slidenum">
              <a:rPr lang="en-US" smtClean="0"/>
              <a:t>‹#›</a:t>
            </a:fld>
            <a:endParaRPr lang="en-US"/>
          </a:p>
        </p:txBody>
      </p:sp>
    </p:spTree>
    <p:extLst>
      <p:ext uri="{BB962C8B-B14F-4D97-AF65-F5344CB8AC3E}">
        <p14:creationId xmlns:p14="http://schemas.microsoft.com/office/powerpoint/2010/main" val="2761485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F2026E0D-BF2A-49E5-9FF4-4AE6E4906540}" type="datetimeFigureOut">
              <a:rPr lang="en-US" smtClean="0"/>
              <a:t>1/17/2025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3AA8B60-6B88-4248-981F-610B383FF4E7}" type="slidenum">
              <a:rPr lang="en-US" smtClean="0"/>
              <a:t>‹#›</a:t>
            </a:fld>
            <a:endParaRPr lang="en-US"/>
          </a:p>
        </p:txBody>
      </p:sp>
    </p:spTree>
    <p:extLst>
      <p:ext uri="{BB962C8B-B14F-4D97-AF65-F5344CB8AC3E}">
        <p14:creationId xmlns:p14="http://schemas.microsoft.com/office/powerpoint/2010/main" val="395731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2026E0D-BF2A-49E5-9FF4-4AE6E4906540}" type="datetimeFigureOut">
              <a:rPr lang="en-US" smtClean="0"/>
              <a:t>1/17/2025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3AA8B60-6B88-4248-981F-610B383FF4E7}" type="slidenum">
              <a:rPr lang="en-US" smtClean="0"/>
              <a:t>‹#›</a:t>
            </a:fld>
            <a:endParaRPr lang="en-US"/>
          </a:p>
        </p:txBody>
      </p:sp>
    </p:spTree>
    <p:extLst>
      <p:ext uri="{BB962C8B-B14F-4D97-AF65-F5344CB8AC3E}">
        <p14:creationId xmlns:p14="http://schemas.microsoft.com/office/powerpoint/2010/main" val="1497274505"/>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8000"/>
            <a:lum/>
            <a:extLst>
              <a:ext uri="{BEBA8EAE-BF5A-486C-A8C5-ECC9F3942E4B}">
                <a14:imgProps xmlns:a14="http://schemas.microsoft.com/office/drawing/2010/main">
                  <a14:imgLayer r:embed="rId3">
                    <a14:imgEffect>
                      <a14:artisticMarker size="89"/>
                    </a14:imgEffect>
                    <a14:imgEffect>
                      <a14:colorTemperature colorTemp="5900"/>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794657" y="727587"/>
            <a:ext cx="10820399" cy="5411956"/>
          </a:xfrm>
          <a:solidFill>
            <a:schemeClr val="accent5">
              <a:lumMod val="20000"/>
              <a:lumOff val="80000"/>
            </a:schemeClr>
          </a:solidFill>
        </p:spPr>
        <p:txBody>
          <a:bodyPr/>
          <a:lstStyle/>
          <a:p>
            <a:pPr algn="ctr"/>
            <a:r>
              <a:rPr lang="en-US" sz="4000" b="1" dirty="0" smtClean="0"/>
              <a:t>Challenges in Translating Engineering Terminology into Arabic</a:t>
            </a:r>
            <a:endParaRPr lang="en-US" sz="4000" dirty="0" smtClean="0"/>
          </a:p>
          <a:p>
            <a:endParaRPr lang="en-US" dirty="0" smtClean="0"/>
          </a:p>
          <a:p>
            <a:endParaRPr lang="en-US" dirty="0"/>
          </a:p>
          <a:p>
            <a:endParaRPr lang="en-US" dirty="0" smtClean="0"/>
          </a:p>
          <a:p>
            <a:endParaRPr lang="en-US" dirty="0"/>
          </a:p>
          <a:p>
            <a:r>
              <a:rPr lang="en-US" sz="2800" b="1" dirty="0"/>
              <a:t>Prepared by: Raghad A. Ameer </a:t>
            </a:r>
          </a:p>
          <a:p>
            <a:endParaRPr lang="en-US" dirty="0"/>
          </a:p>
        </p:txBody>
      </p:sp>
    </p:spTree>
    <p:extLst>
      <p:ext uri="{BB962C8B-B14F-4D97-AF65-F5344CB8AC3E}">
        <p14:creationId xmlns:p14="http://schemas.microsoft.com/office/powerpoint/2010/main" val="2917179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35975" y="217130"/>
            <a:ext cx="11769212" cy="1041400"/>
          </a:xfrm>
        </p:spPr>
        <p:txBody>
          <a:bodyPr/>
          <a:lstStyle/>
          <a:p>
            <a:pPr algn="ctr"/>
            <a:r>
              <a:rPr lang="en-US" dirty="0"/>
              <a:t>Challenge 6 - Evolving Language</a:t>
            </a:r>
          </a:p>
        </p:txBody>
      </p:sp>
      <p:sp>
        <p:nvSpPr>
          <p:cNvPr id="3" name="عنصر نائب للنص 2"/>
          <p:cNvSpPr>
            <a:spLocks noGrp="1"/>
          </p:cNvSpPr>
          <p:nvPr>
            <p:ph type="body" idx="1"/>
          </p:nvPr>
        </p:nvSpPr>
        <p:spPr>
          <a:xfrm>
            <a:off x="147484" y="1258530"/>
            <a:ext cx="11857703" cy="5142271"/>
          </a:xfrm>
        </p:spPr>
        <p:txBody>
          <a:bodyPr>
            <a:noAutofit/>
          </a:bodyPr>
          <a:lstStyle/>
          <a:p>
            <a:pPr algn="just"/>
            <a:r>
              <a:rPr lang="en-US" sz="2400" dirty="0"/>
              <a:t>As science evolves, new concepts, technologies, and discoveries emerge rapidly, outpacing the development of corresponding Arabic terms. As a result, translators often have to rely on transliterations (using the original English word or a close approximation), which may not be immediately understandable to Arabic-speaking audiences</a:t>
            </a:r>
            <a:r>
              <a:rPr lang="en-US" sz="2400" dirty="0" smtClean="0"/>
              <a:t>.</a:t>
            </a:r>
          </a:p>
          <a:p>
            <a:pPr algn="just"/>
            <a:endParaRPr lang="en-US" sz="2400" dirty="0" smtClean="0"/>
          </a:p>
          <a:p>
            <a:pPr marL="342900" indent="-342900" algn="just">
              <a:buFont typeface="Arial" panose="020B0604020202020204" pitchFamily="34" charset="0"/>
              <a:buChar char="•"/>
            </a:pPr>
            <a:r>
              <a:rPr lang="en-US" sz="2400" dirty="0" smtClean="0"/>
              <a:t>3D </a:t>
            </a:r>
            <a:r>
              <a:rPr lang="en-US" sz="2400" dirty="0"/>
              <a:t>Printing: </a:t>
            </a:r>
            <a:r>
              <a:rPr lang="ar-SA" sz="2400" dirty="0" smtClean="0"/>
              <a:t>الطباعة </a:t>
            </a:r>
            <a:r>
              <a:rPr lang="ar-SA" sz="2400" dirty="0"/>
              <a:t>ثلاثية </a:t>
            </a:r>
            <a:r>
              <a:rPr lang="ar-SA" sz="2400" dirty="0" smtClean="0"/>
              <a:t>الأبعاد</a:t>
            </a:r>
            <a:r>
              <a:rPr lang="en-US" sz="2400" dirty="0" smtClean="0"/>
              <a:t> Newer </a:t>
            </a:r>
            <a:r>
              <a:rPr lang="en-US" sz="2400" dirty="0"/>
              <a:t>printing methods may lack Arabic-specific terms</a:t>
            </a:r>
            <a:r>
              <a:rPr lang="en-US" sz="2400" dirty="0" smtClean="0"/>
              <a:t>.</a:t>
            </a:r>
          </a:p>
          <a:p>
            <a:pPr marL="342900" indent="-342900" algn="just">
              <a:buFont typeface="Arial" panose="020B0604020202020204" pitchFamily="34" charset="0"/>
              <a:buChar char="•"/>
            </a:pPr>
            <a:r>
              <a:rPr lang="en-US" sz="2400" dirty="0" smtClean="0"/>
              <a:t>Robotics</a:t>
            </a:r>
            <a:r>
              <a:rPr lang="en-US" sz="2400" dirty="0"/>
              <a:t>: </a:t>
            </a:r>
            <a:r>
              <a:rPr lang="ar-SA" sz="2400" dirty="0" smtClean="0"/>
              <a:t>الروبوتات </a:t>
            </a:r>
            <a:r>
              <a:rPr lang="en-US" sz="2400" dirty="0" smtClean="0"/>
              <a:t> Rapidly </a:t>
            </a:r>
            <a:r>
              <a:rPr lang="en-US" sz="2400" dirty="0"/>
              <a:t>evolving field, requiring new terms</a:t>
            </a:r>
            <a:r>
              <a:rPr lang="en-US" sz="2400" dirty="0" smtClean="0"/>
              <a:t>.</a:t>
            </a:r>
          </a:p>
          <a:p>
            <a:pPr marL="342900" indent="-342900" algn="just">
              <a:buFont typeface="Arial" panose="020B0604020202020204" pitchFamily="34" charset="0"/>
              <a:buChar char="•"/>
            </a:pPr>
            <a:r>
              <a:rPr lang="en-US" sz="2400" dirty="0" smtClean="0"/>
              <a:t>Smart </a:t>
            </a:r>
            <a:r>
              <a:rPr lang="en-US" sz="2400" dirty="0"/>
              <a:t>Grid: </a:t>
            </a:r>
            <a:r>
              <a:rPr lang="ar-SA" sz="2400" dirty="0" smtClean="0"/>
              <a:t>الشبكة الذكية</a:t>
            </a:r>
            <a:r>
              <a:rPr lang="en-US" sz="2400" dirty="0" smtClean="0"/>
              <a:t> Technical </a:t>
            </a:r>
            <a:r>
              <a:rPr lang="en-US" sz="2400" dirty="0"/>
              <a:t>aspects may need further explanation</a:t>
            </a:r>
            <a:r>
              <a:rPr lang="en-US" sz="2400" dirty="0" smtClean="0"/>
              <a:t>.</a:t>
            </a:r>
          </a:p>
          <a:p>
            <a:pPr marL="342900" indent="-342900" algn="just">
              <a:buFont typeface="Arial" panose="020B0604020202020204" pitchFamily="34" charset="0"/>
              <a:buChar char="•"/>
            </a:pPr>
            <a:r>
              <a:rPr lang="en-US" sz="2400" dirty="0" smtClean="0"/>
              <a:t>Internet </a:t>
            </a:r>
            <a:r>
              <a:rPr lang="en-US" sz="2400" dirty="0"/>
              <a:t>of Things (</a:t>
            </a:r>
            <a:r>
              <a:rPr lang="en-US" sz="2400" dirty="0" err="1"/>
              <a:t>IoT</a:t>
            </a:r>
            <a:r>
              <a:rPr lang="en-US" sz="2400" dirty="0"/>
              <a:t>): </a:t>
            </a:r>
            <a:r>
              <a:rPr lang="ar-SA" sz="2400" dirty="0" smtClean="0"/>
              <a:t>إنترنت الأشياء </a:t>
            </a:r>
            <a:r>
              <a:rPr lang="en-US" sz="2400" dirty="0" smtClean="0"/>
              <a:t> Complex </a:t>
            </a:r>
            <a:r>
              <a:rPr lang="en-US" sz="2400" dirty="0"/>
              <a:t>applications require additional context.</a:t>
            </a:r>
          </a:p>
        </p:txBody>
      </p:sp>
    </p:spTree>
    <p:extLst>
      <p:ext uri="{BB962C8B-B14F-4D97-AF65-F5344CB8AC3E}">
        <p14:creationId xmlns:p14="http://schemas.microsoft.com/office/powerpoint/2010/main" val="382563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11277" y="354782"/>
            <a:ext cx="11434917" cy="982406"/>
          </a:xfrm>
        </p:spPr>
        <p:txBody>
          <a:bodyPr/>
          <a:lstStyle/>
          <a:p>
            <a:pPr algn="ctr"/>
            <a:r>
              <a:rPr lang="en-US" dirty="0"/>
              <a:t>Influence of English as a Dominant Language</a:t>
            </a:r>
          </a:p>
        </p:txBody>
      </p:sp>
      <p:sp>
        <p:nvSpPr>
          <p:cNvPr id="3" name="عنصر نائب للنص 2"/>
          <p:cNvSpPr>
            <a:spLocks noGrp="1"/>
          </p:cNvSpPr>
          <p:nvPr>
            <p:ph type="body" idx="1"/>
          </p:nvPr>
        </p:nvSpPr>
        <p:spPr>
          <a:xfrm>
            <a:off x="511276" y="1337188"/>
            <a:ext cx="11434917" cy="5152102"/>
          </a:xfrm>
        </p:spPr>
        <p:txBody>
          <a:bodyPr>
            <a:noAutofit/>
          </a:bodyPr>
          <a:lstStyle/>
          <a:p>
            <a:pPr algn="just"/>
            <a:r>
              <a:rPr lang="en-US" sz="2400" dirty="0"/>
              <a:t>The overwhelming influence of English in the global scientific community can lead to the incorporation of English terms directly into Arabic, resulting in "Anglicization" and potentially complicating understanding for Arabic-speaking audiences, especially those not familiar with the </a:t>
            </a:r>
            <a:r>
              <a:rPr lang="en-US" sz="2400" dirty="0" smtClean="0"/>
              <a:t>English </a:t>
            </a:r>
            <a:r>
              <a:rPr lang="en-US" sz="2400" dirty="0"/>
              <a:t>terms</a:t>
            </a:r>
            <a:r>
              <a:rPr lang="en-US" sz="2400" dirty="0" smtClean="0"/>
              <a:t>.</a:t>
            </a:r>
          </a:p>
          <a:p>
            <a:pPr algn="just"/>
            <a:r>
              <a:rPr lang="en-US" sz="2400" dirty="0"/>
              <a:t>Source (English): "The software's user interface (UI) allows easy manipulation of 3D models</a:t>
            </a:r>
            <a:r>
              <a:rPr lang="en-US" sz="2400" dirty="0" smtClean="0"/>
              <a:t>.“</a:t>
            </a:r>
          </a:p>
          <a:p>
            <a:pPr rtl="1"/>
            <a:r>
              <a:rPr lang="en-US" sz="2400" dirty="0" smtClean="0"/>
              <a:t>Arabic </a:t>
            </a:r>
            <a:r>
              <a:rPr lang="en-US" sz="2400" dirty="0" err="1" smtClean="0"/>
              <a:t>Arabic</a:t>
            </a:r>
            <a:r>
              <a:rPr lang="en-US" sz="2400" dirty="0" smtClean="0"/>
              <a:t> Translation:</a:t>
            </a:r>
          </a:p>
          <a:p>
            <a:pPr algn="ctr" rtl="1"/>
            <a:r>
              <a:rPr lang="en-US" sz="2400" dirty="0" smtClean="0"/>
              <a:t>“</a:t>
            </a:r>
            <a:r>
              <a:rPr lang="ar-SA" sz="2400" dirty="0" smtClean="0"/>
              <a:t>تسمح </a:t>
            </a:r>
            <a:r>
              <a:rPr lang="ar-SA" sz="2400" dirty="0"/>
              <a:t>واجهة المستخدم للبرنامج </a:t>
            </a:r>
            <a:r>
              <a:rPr lang="ar-SA" sz="2400" dirty="0" smtClean="0"/>
              <a:t>(</a:t>
            </a:r>
            <a:r>
              <a:rPr lang="en-US" sz="2400" dirty="0" smtClean="0"/>
              <a:t>(UI </a:t>
            </a:r>
            <a:r>
              <a:rPr lang="ar-SA" sz="2400" dirty="0"/>
              <a:t>بالتلاعب بسهولة بالنماذج ثلاثية </a:t>
            </a:r>
            <a:r>
              <a:rPr lang="ar-SA" sz="2400" dirty="0" smtClean="0"/>
              <a:t>الأبعاد</a:t>
            </a:r>
            <a:r>
              <a:rPr lang="en-US" sz="2400" dirty="0" smtClean="0"/>
              <a:t>”</a:t>
            </a:r>
            <a:endParaRPr lang="en-US" sz="2400" dirty="0" smtClean="0"/>
          </a:p>
          <a:p>
            <a:pPr algn="just"/>
            <a:r>
              <a:rPr lang="en-US" sz="2400" dirty="0" smtClean="0"/>
              <a:t>While </a:t>
            </a:r>
            <a:r>
              <a:rPr lang="en-US" sz="2400" dirty="0"/>
              <a:t>this translation might be accurate, the use of "UI" in its English form might leave some readers confused. </a:t>
            </a:r>
            <a:endParaRPr lang="en-US" sz="2400" dirty="0" smtClean="0"/>
          </a:p>
          <a:p>
            <a:pPr algn="just"/>
            <a:r>
              <a:rPr lang="en-US" sz="2400" dirty="0" smtClean="0"/>
              <a:t>The </a:t>
            </a:r>
            <a:r>
              <a:rPr lang="en-US" sz="2400" dirty="0"/>
              <a:t>term </a:t>
            </a:r>
            <a:r>
              <a:rPr lang="en-US" sz="2400" dirty="0" smtClean="0"/>
              <a:t>“ </a:t>
            </a:r>
            <a:r>
              <a:rPr lang="ar-SA" sz="2400" dirty="0" smtClean="0"/>
              <a:t>" واجهة المستخدم </a:t>
            </a:r>
            <a:r>
              <a:rPr lang="en-US" sz="2400" dirty="0"/>
              <a:t>could be used instead to avoid Anglicization, though some technical audiences might still prefer the English acronym.</a:t>
            </a:r>
          </a:p>
        </p:txBody>
      </p:sp>
    </p:spTree>
    <p:extLst>
      <p:ext uri="{BB962C8B-B14F-4D97-AF65-F5344CB8AC3E}">
        <p14:creationId xmlns:p14="http://schemas.microsoft.com/office/powerpoint/2010/main" val="34510509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844418" y="2560209"/>
            <a:ext cx="8534400" cy="1507067"/>
          </a:xfrm>
        </p:spPr>
        <p:txBody>
          <a:bodyPr/>
          <a:lstStyle/>
          <a:p>
            <a:pPr algn="ctr"/>
            <a:r>
              <a:rPr lang="en-US" dirty="0" smtClean="0"/>
              <a:t>Thank you</a:t>
            </a:r>
            <a:endParaRPr lang="en-US" dirty="0"/>
          </a:p>
        </p:txBody>
      </p:sp>
    </p:spTree>
    <p:extLst>
      <p:ext uri="{BB962C8B-B14F-4D97-AF65-F5344CB8AC3E}">
        <p14:creationId xmlns:p14="http://schemas.microsoft.com/office/powerpoint/2010/main" val="1697655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4211" y="337457"/>
            <a:ext cx="11300959" cy="1219201"/>
          </a:xfrm>
        </p:spPr>
        <p:txBody>
          <a:bodyPr/>
          <a:lstStyle/>
          <a:p>
            <a:pPr algn="ctr"/>
            <a:r>
              <a:rPr lang="en-US" dirty="0"/>
              <a:t>Introduction</a:t>
            </a:r>
          </a:p>
        </p:txBody>
      </p:sp>
      <p:sp>
        <p:nvSpPr>
          <p:cNvPr id="4" name="Rectangle 1"/>
          <p:cNvSpPr>
            <a:spLocks noGrp="1" noChangeArrowheads="1"/>
          </p:cNvSpPr>
          <p:nvPr>
            <p:ph type="subTitle" idx="1"/>
          </p:nvPr>
        </p:nvSpPr>
        <p:spPr bwMode="auto">
          <a:xfrm>
            <a:off x="326571" y="2344342"/>
            <a:ext cx="11212286"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3600" b="0" i="0" u="none" strike="noStrike" cap="none" normalizeH="0" baseline="0" dirty="0" smtClean="0">
                <a:ln>
                  <a:noFill/>
                </a:ln>
                <a:solidFill>
                  <a:schemeClr val="tx1"/>
                </a:solidFill>
                <a:effectLst/>
                <a:latin typeface="Arial" panose="020B0604020202020204" pitchFamily="34" charset="0"/>
              </a:rPr>
              <a:t>Translation of scientific and engineering terminology into Arabic involves overcoming various linguistic, cultural, and technical challenges.</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3600" b="0" i="0" u="none" strike="noStrike" cap="none" normalizeH="0" baseline="0" dirty="0" smtClean="0">
                <a:ln>
                  <a:noFill/>
                </a:ln>
                <a:solidFill>
                  <a:schemeClr val="tx1"/>
                </a:solidFill>
                <a:effectLst/>
                <a:latin typeface="Arial" panose="020B0604020202020204" pitchFamily="34" charset="0"/>
              </a:rPr>
              <a:t>Key challenges include the lack of direct equivalents, regional dialects, complex scientific concepts, and the evolving nature of new technologies. </a:t>
            </a:r>
          </a:p>
        </p:txBody>
      </p:sp>
    </p:spTree>
    <p:extLst>
      <p:ext uri="{BB962C8B-B14F-4D97-AF65-F5344CB8AC3E}">
        <p14:creationId xmlns:p14="http://schemas.microsoft.com/office/powerpoint/2010/main" val="3474112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56391" y="256458"/>
            <a:ext cx="11311144" cy="1690329"/>
          </a:xfrm>
        </p:spPr>
        <p:txBody>
          <a:bodyPr/>
          <a:lstStyle/>
          <a:p>
            <a:pPr algn="ctr"/>
            <a:r>
              <a:rPr lang="en-US" dirty="0" smtClean="0"/>
              <a:t>Key terms</a:t>
            </a:r>
            <a:endParaRPr lang="en-US" dirty="0"/>
          </a:p>
        </p:txBody>
      </p:sp>
      <p:sp>
        <p:nvSpPr>
          <p:cNvPr id="3" name="عنصر نائب للنص 2"/>
          <p:cNvSpPr>
            <a:spLocks noGrp="1"/>
          </p:cNvSpPr>
          <p:nvPr>
            <p:ph type="body" idx="1"/>
          </p:nvPr>
        </p:nvSpPr>
        <p:spPr>
          <a:xfrm>
            <a:off x="556391" y="2045110"/>
            <a:ext cx="11311144" cy="3949290"/>
          </a:xfrm>
        </p:spPr>
        <p:txBody>
          <a:bodyPr>
            <a:noAutofit/>
          </a:bodyPr>
          <a:lstStyle/>
          <a:p>
            <a:pPr marL="342900" indent="-342900">
              <a:buFont typeface="Arial" panose="020B0604020202020204" pitchFamily="34" charset="0"/>
              <a:buChar char="•"/>
            </a:pPr>
            <a:r>
              <a:rPr lang="en-US" sz="2800" dirty="0">
                <a:solidFill>
                  <a:srgbClr val="333939"/>
                </a:solidFill>
                <a:latin typeface="Fira Sans"/>
              </a:rPr>
              <a:t> </a:t>
            </a:r>
            <a:r>
              <a:rPr lang="en-US" sz="2800" dirty="0" smtClean="0">
                <a:solidFill>
                  <a:srgbClr val="333939"/>
                </a:solidFill>
                <a:latin typeface="Fira Sans"/>
              </a:rPr>
              <a:t>Translation is </a:t>
            </a:r>
            <a:r>
              <a:rPr lang="en-US" sz="2800" dirty="0" smtClean="0">
                <a:solidFill>
                  <a:srgbClr val="333939"/>
                </a:solidFill>
                <a:latin typeface="Fira Sans"/>
              </a:rPr>
              <a:t>“the </a:t>
            </a:r>
            <a:r>
              <a:rPr lang="en-US" sz="2800" dirty="0">
                <a:solidFill>
                  <a:srgbClr val="333939"/>
                </a:solidFill>
                <a:latin typeface="Fira Sans"/>
              </a:rPr>
              <a:t>activity or process of changing the words of one language into the words in another language that have the same meaning</a:t>
            </a:r>
            <a:r>
              <a:rPr lang="en-US" sz="2800" dirty="0" smtClean="0">
                <a:solidFill>
                  <a:srgbClr val="333939"/>
                </a:solidFill>
                <a:latin typeface="Fira Sans"/>
              </a:rPr>
              <a:t>.”</a:t>
            </a:r>
          </a:p>
          <a:p>
            <a:pPr marL="342900" indent="-342900">
              <a:buFont typeface="Arial" panose="020B0604020202020204" pitchFamily="34" charset="0"/>
              <a:buChar char="•"/>
            </a:pPr>
            <a:endParaRPr lang="en-US" sz="2800" dirty="0">
              <a:solidFill>
                <a:srgbClr val="333939"/>
              </a:solidFill>
              <a:latin typeface="Fira Sans"/>
            </a:endParaRPr>
          </a:p>
          <a:p>
            <a:pPr marL="342900" indent="-342900">
              <a:buFont typeface="Arial" panose="020B0604020202020204" pitchFamily="34" charset="0"/>
              <a:buChar char="•"/>
            </a:pPr>
            <a:r>
              <a:rPr lang="en-US" sz="2800" dirty="0">
                <a:solidFill>
                  <a:srgbClr val="333939"/>
                </a:solidFill>
                <a:latin typeface="Fira Sans"/>
              </a:rPr>
              <a:t> </a:t>
            </a:r>
            <a:r>
              <a:rPr lang="en-US" sz="2800" dirty="0" smtClean="0">
                <a:solidFill>
                  <a:srgbClr val="333939"/>
                </a:solidFill>
                <a:latin typeface="Fira Sans"/>
              </a:rPr>
              <a:t>Transliteration is </a:t>
            </a:r>
            <a:r>
              <a:rPr lang="en-US" sz="2800" dirty="0" smtClean="0">
                <a:solidFill>
                  <a:srgbClr val="333939"/>
                </a:solidFill>
                <a:latin typeface="Fira Sans"/>
              </a:rPr>
              <a:t>“</a:t>
            </a:r>
            <a:r>
              <a:rPr lang="en-US" sz="2800" dirty="0">
                <a:solidFill>
                  <a:srgbClr val="333939"/>
                </a:solidFill>
                <a:latin typeface="Fira Sans"/>
              </a:rPr>
              <a:t>the act or process of writing words using a different alphabet</a:t>
            </a:r>
            <a:r>
              <a:rPr lang="en-US" sz="2800" dirty="0" smtClean="0">
                <a:solidFill>
                  <a:srgbClr val="333939"/>
                </a:solidFill>
                <a:latin typeface="Fira Sans"/>
              </a:rPr>
              <a:t>.”</a:t>
            </a:r>
          </a:p>
          <a:p>
            <a:pPr marL="342900" indent="-342900">
              <a:buFont typeface="Arial" panose="020B0604020202020204" pitchFamily="34" charset="0"/>
              <a:buChar char="•"/>
            </a:pPr>
            <a:r>
              <a:rPr lang="en-US" sz="2800" dirty="0" smtClean="0">
                <a:solidFill>
                  <a:srgbClr val="333939"/>
                </a:solidFill>
                <a:latin typeface="Fira Sans"/>
              </a:rPr>
              <a:t>Laser </a:t>
            </a:r>
            <a:r>
              <a:rPr lang="en-US" sz="2800" dirty="0" smtClean="0">
                <a:solidFill>
                  <a:srgbClr val="333939"/>
                </a:solidFill>
                <a:latin typeface="Calibri" panose="020F0502020204030204" pitchFamily="34" charset="0"/>
                <a:cs typeface="Calibri" panose="020F0502020204030204" pitchFamily="34" charset="0"/>
              </a:rPr>
              <a:t>→ </a:t>
            </a:r>
            <a:r>
              <a:rPr lang="ar-SA" sz="2800" dirty="0" smtClean="0">
                <a:solidFill>
                  <a:srgbClr val="333939"/>
                </a:solidFill>
                <a:latin typeface="Calibri" panose="020F0502020204030204" pitchFamily="34" charset="0"/>
                <a:cs typeface="Calibri" panose="020F0502020204030204" pitchFamily="34" charset="0"/>
              </a:rPr>
              <a:t>ليزر</a:t>
            </a:r>
            <a:endParaRPr lang="en-US" sz="2800" dirty="0" smtClean="0">
              <a:solidFill>
                <a:srgbClr val="333939"/>
              </a:solidFill>
              <a:latin typeface="Fira Sans"/>
            </a:endParaRPr>
          </a:p>
          <a:p>
            <a:pPr marL="342900" indent="-342900">
              <a:buFont typeface="Arial" panose="020B0604020202020204" pitchFamily="34" charset="0"/>
              <a:buChar char="•"/>
            </a:pPr>
            <a:r>
              <a:rPr lang="en-US" sz="2800" dirty="0" smtClean="0">
                <a:solidFill>
                  <a:schemeClr val="tx1"/>
                </a:solidFill>
              </a:rPr>
              <a:t>Internet</a:t>
            </a:r>
            <a:r>
              <a:rPr lang="ar-SA" sz="2800" dirty="0" smtClean="0">
                <a:solidFill>
                  <a:schemeClr val="tx1"/>
                </a:solidFill>
              </a:rPr>
              <a:t> </a:t>
            </a:r>
            <a:r>
              <a:rPr lang="en-US" sz="2800" dirty="0">
                <a:solidFill>
                  <a:schemeClr val="tx1"/>
                </a:solidFill>
              </a:rPr>
              <a:t> </a:t>
            </a:r>
            <a:r>
              <a:rPr lang="en-US" sz="2800" dirty="0" smtClean="0">
                <a:solidFill>
                  <a:schemeClr val="tx1"/>
                </a:solidFill>
              </a:rPr>
              <a:t>→ </a:t>
            </a:r>
            <a:r>
              <a:rPr lang="ar-SA" sz="2800" dirty="0" smtClean="0">
                <a:solidFill>
                  <a:schemeClr val="tx1"/>
                </a:solidFill>
              </a:rPr>
              <a:t>انترنت</a:t>
            </a:r>
            <a:endParaRPr lang="en-US" sz="2800" dirty="0">
              <a:solidFill>
                <a:schemeClr val="tx1"/>
              </a:solidFill>
            </a:endParaRPr>
          </a:p>
        </p:txBody>
      </p:sp>
    </p:spTree>
    <p:extLst>
      <p:ext uri="{BB962C8B-B14F-4D97-AF65-F5344CB8AC3E}">
        <p14:creationId xmlns:p14="http://schemas.microsoft.com/office/powerpoint/2010/main" val="4119432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35277" y="1229032"/>
            <a:ext cx="9330813" cy="4847303"/>
          </a:xfrm>
        </p:spPr>
      </p:pic>
    </p:spTree>
    <p:extLst>
      <p:ext uri="{BB962C8B-B14F-4D97-AF65-F5344CB8AC3E}">
        <p14:creationId xmlns:p14="http://schemas.microsoft.com/office/powerpoint/2010/main" val="10203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84213" y="551426"/>
            <a:ext cx="11212821" cy="815258"/>
          </a:xfrm>
        </p:spPr>
        <p:txBody>
          <a:bodyPr/>
          <a:lstStyle/>
          <a:p>
            <a:r>
              <a:rPr lang="en-US" dirty="0"/>
              <a:t>Challenge 1 - Lack of Direct Equivalents</a:t>
            </a:r>
          </a:p>
        </p:txBody>
      </p:sp>
      <p:sp>
        <p:nvSpPr>
          <p:cNvPr id="3" name="عنصر نائب للنص 2"/>
          <p:cNvSpPr>
            <a:spLocks noGrp="1"/>
          </p:cNvSpPr>
          <p:nvPr>
            <p:ph type="body" idx="1"/>
          </p:nvPr>
        </p:nvSpPr>
        <p:spPr>
          <a:xfrm>
            <a:off x="684212" y="1691147"/>
            <a:ext cx="11212821" cy="4994787"/>
          </a:xfrm>
        </p:spPr>
        <p:txBody>
          <a:bodyPr>
            <a:noAutofit/>
          </a:bodyPr>
          <a:lstStyle/>
          <a:p>
            <a:pPr algn="just"/>
            <a:r>
              <a:rPr lang="en-US" sz="2800" dirty="0"/>
              <a:t>Many scientific terms, especially in fields like technology, medicine, or environmental science, may not have direct counterparts in Arabic</a:t>
            </a:r>
            <a:r>
              <a:rPr lang="en-US" sz="2800" dirty="0" smtClean="0"/>
              <a:t>. </a:t>
            </a:r>
            <a:r>
              <a:rPr lang="en-US" sz="2800" dirty="0" smtClean="0"/>
              <a:t>Examples:</a:t>
            </a:r>
            <a:endParaRPr lang="en-US" sz="2800" dirty="0" smtClean="0"/>
          </a:p>
          <a:p>
            <a:pPr marL="457200" indent="-457200" algn="just">
              <a:buFont typeface="Arial" panose="020B0604020202020204" pitchFamily="34" charset="0"/>
              <a:buChar char="•"/>
            </a:pPr>
            <a:r>
              <a:rPr lang="en-US" sz="2800" dirty="0" smtClean="0"/>
              <a:t>Torque:</a:t>
            </a:r>
            <a:r>
              <a:rPr lang="ar-SA" sz="2800" dirty="0" smtClean="0"/>
              <a:t>عزم الدوران </a:t>
            </a:r>
            <a:r>
              <a:rPr lang="en-US" sz="2800" dirty="0" smtClean="0"/>
              <a:t> Needs </a:t>
            </a:r>
            <a:r>
              <a:rPr lang="en-US" sz="2800" dirty="0"/>
              <a:t>additional clarification for rotational force</a:t>
            </a:r>
            <a:r>
              <a:rPr lang="en-US" sz="2800" dirty="0" smtClean="0"/>
              <a:t>.</a:t>
            </a:r>
          </a:p>
          <a:p>
            <a:pPr marL="457200" indent="-457200" algn="just">
              <a:buFont typeface="Arial" panose="020B0604020202020204" pitchFamily="34" charset="0"/>
              <a:buChar char="•"/>
            </a:pPr>
            <a:r>
              <a:rPr lang="en-US" sz="2800" dirty="0"/>
              <a:t>Elasticity: </a:t>
            </a:r>
            <a:r>
              <a:rPr lang="ar-SA" sz="2800" dirty="0" smtClean="0"/>
              <a:t>مرونة </a:t>
            </a:r>
            <a:r>
              <a:rPr lang="en-US" sz="2800" dirty="0" smtClean="0"/>
              <a:t> The </a:t>
            </a:r>
            <a:r>
              <a:rPr lang="en-US" sz="2800" dirty="0"/>
              <a:t>concept of material elasticity in engineering might need further clarification, as it is often associated with both physics and material science</a:t>
            </a:r>
            <a:r>
              <a:rPr lang="en-US" sz="2800" dirty="0" smtClean="0"/>
              <a:t>.</a:t>
            </a:r>
            <a:endParaRPr lang="ar-SA" sz="2800" dirty="0" smtClean="0"/>
          </a:p>
          <a:p>
            <a:pPr marL="457200" indent="-457200" algn="just">
              <a:buFont typeface="Arial" panose="020B0604020202020204" pitchFamily="34" charset="0"/>
              <a:buChar char="•"/>
            </a:pPr>
            <a:r>
              <a:rPr lang="en-US" sz="2800" dirty="0"/>
              <a:t>Centrifugal </a:t>
            </a:r>
            <a:r>
              <a:rPr lang="en-US" sz="2800" dirty="0" smtClean="0"/>
              <a:t>Force:</a:t>
            </a:r>
            <a:r>
              <a:rPr lang="ar-SA" sz="2800" dirty="0" smtClean="0"/>
              <a:t>القوة </a:t>
            </a:r>
            <a:r>
              <a:rPr lang="ar-SA" sz="2800" dirty="0"/>
              <a:t>الطرد </a:t>
            </a:r>
            <a:r>
              <a:rPr lang="ar-SA" sz="2800" dirty="0" smtClean="0"/>
              <a:t>المركزي</a:t>
            </a:r>
            <a:r>
              <a:rPr lang="en-US" sz="2800" dirty="0" smtClean="0"/>
              <a:t>Needs </a:t>
            </a:r>
            <a:r>
              <a:rPr lang="en-US" sz="2800" dirty="0"/>
              <a:t>clarity in dynamics.</a:t>
            </a:r>
          </a:p>
        </p:txBody>
      </p:sp>
    </p:spTree>
    <p:extLst>
      <p:ext uri="{BB962C8B-B14F-4D97-AF65-F5344CB8AC3E}">
        <p14:creationId xmlns:p14="http://schemas.microsoft.com/office/powerpoint/2010/main" val="3499879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93290" y="462935"/>
            <a:ext cx="11297265" cy="1218381"/>
          </a:xfrm>
        </p:spPr>
        <p:txBody>
          <a:bodyPr>
            <a:normAutofit fontScale="90000"/>
          </a:bodyPr>
          <a:lstStyle/>
          <a:p>
            <a:pPr algn="ctr"/>
            <a:r>
              <a:rPr lang="en-US" dirty="0"/>
              <a:t>Challenge 2 - Diverse Dialects and Standardization</a:t>
            </a:r>
          </a:p>
        </p:txBody>
      </p:sp>
      <p:sp>
        <p:nvSpPr>
          <p:cNvPr id="3" name="عنصر نائب للنص 2"/>
          <p:cNvSpPr>
            <a:spLocks noGrp="1"/>
          </p:cNvSpPr>
          <p:nvPr>
            <p:ph type="body" idx="1"/>
          </p:nvPr>
        </p:nvSpPr>
        <p:spPr>
          <a:xfrm>
            <a:off x="393290" y="1838632"/>
            <a:ext cx="11297265" cy="4650659"/>
          </a:xfrm>
        </p:spPr>
        <p:txBody>
          <a:bodyPr>
            <a:noAutofit/>
          </a:bodyPr>
          <a:lstStyle/>
          <a:p>
            <a:pPr algn="just"/>
            <a:r>
              <a:rPr lang="en-US" sz="2400" dirty="0"/>
              <a:t>Arabic is a language with many regional dialects, and while Modern Standard Arabic (MSA) is used for formal writing, regional variations may influence how terms are understood or used. The absence of a universally accepted Arabic terminology in some scientific fields can create confusion, </a:t>
            </a:r>
            <a:r>
              <a:rPr lang="en-US" sz="2400" dirty="0" smtClean="0"/>
              <a:t>especially </a:t>
            </a:r>
            <a:r>
              <a:rPr lang="en-US" sz="2400" dirty="0"/>
              <a:t>if the translation is not standardized across countries</a:t>
            </a:r>
            <a:r>
              <a:rPr lang="en-US" sz="2400" dirty="0" smtClean="0"/>
              <a:t>.</a:t>
            </a:r>
          </a:p>
          <a:p>
            <a:pPr marL="342900" indent="-342900" algn="just">
              <a:buFont typeface="Arial" panose="020B0604020202020204" pitchFamily="34" charset="0"/>
              <a:buChar char="•"/>
            </a:pPr>
            <a:r>
              <a:rPr lang="en-US" sz="2400" dirty="0" smtClean="0"/>
              <a:t>Circuit</a:t>
            </a:r>
            <a:r>
              <a:rPr lang="en-US" sz="2400" dirty="0"/>
              <a:t>: </a:t>
            </a:r>
            <a:r>
              <a:rPr lang="ar-SA" sz="2400" dirty="0" smtClean="0"/>
              <a:t>دائرة </a:t>
            </a:r>
            <a:r>
              <a:rPr lang="en-US" sz="2400" dirty="0" smtClean="0"/>
              <a:t> May </a:t>
            </a:r>
            <a:r>
              <a:rPr lang="en-US" sz="2400" dirty="0"/>
              <a:t>differ in description across regions</a:t>
            </a:r>
            <a:r>
              <a:rPr lang="en-US" sz="2400" dirty="0" smtClean="0"/>
              <a:t>.</a:t>
            </a:r>
          </a:p>
          <a:p>
            <a:pPr marL="342900" indent="-342900" algn="just">
              <a:buFont typeface="Arial" panose="020B0604020202020204" pitchFamily="34" charset="0"/>
              <a:buChar char="•"/>
            </a:pPr>
            <a:r>
              <a:rPr lang="en-US" sz="2400" dirty="0"/>
              <a:t>Generator: In some dialects, "</a:t>
            </a:r>
            <a:r>
              <a:rPr lang="ar-SA" sz="2400" dirty="0"/>
              <a:t>مولد" </a:t>
            </a:r>
            <a:r>
              <a:rPr lang="en-US" sz="2400" dirty="0"/>
              <a:t>is used, but in formal engineering terms, "</a:t>
            </a:r>
            <a:r>
              <a:rPr lang="ar-SA" sz="2400" dirty="0"/>
              <a:t>مولد كهربائي" </a:t>
            </a:r>
            <a:r>
              <a:rPr lang="en-US" sz="2400" dirty="0"/>
              <a:t>may be more precise</a:t>
            </a:r>
            <a:r>
              <a:rPr lang="en-US" sz="2400" dirty="0" smtClean="0"/>
              <a:t>.</a:t>
            </a:r>
          </a:p>
          <a:p>
            <a:pPr marL="342900" indent="-342900" algn="just">
              <a:buFont typeface="Arial" panose="020B0604020202020204" pitchFamily="34" charset="0"/>
              <a:buChar char="•"/>
            </a:pPr>
            <a:r>
              <a:rPr lang="en-US" sz="2400" dirty="0" smtClean="0"/>
              <a:t>Compressor:</a:t>
            </a:r>
            <a:r>
              <a:rPr lang="ar-SA" sz="2400" dirty="0" smtClean="0"/>
              <a:t>ضاغط </a:t>
            </a:r>
            <a:r>
              <a:rPr lang="en-US" sz="2400" dirty="0" smtClean="0"/>
              <a:t> in </a:t>
            </a:r>
            <a:r>
              <a:rPr lang="en-US" sz="2400" dirty="0"/>
              <a:t>certain dialects may not fully convey the engineering context; "</a:t>
            </a:r>
            <a:r>
              <a:rPr lang="ar-SA" sz="2400" dirty="0"/>
              <a:t>ضاغط هوائي" (</a:t>
            </a:r>
            <a:r>
              <a:rPr lang="en-US" sz="2400" dirty="0"/>
              <a:t>air compressor) is more specific.</a:t>
            </a:r>
          </a:p>
        </p:txBody>
      </p:sp>
    </p:spTree>
    <p:extLst>
      <p:ext uri="{BB962C8B-B14F-4D97-AF65-F5344CB8AC3E}">
        <p14:creationId xmlns:p14="http://schemas.microsoft.com/office/powerpoint/2010/main" val="3858810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81781" y="217129"/>
            <a:ext cx="11464413" cy="1759155"/>
          </a:xfrm>
        </p:spPr>
        <p:txBody>
          <a:bodyPr/>
          <a:lstStyle/>
          <a:p>
            <a:pPr algn="ctr"/>
            <a:r>
              <a:rPr lang="en-US" dirty="0"/>
              <a:t>Challenge 3 - Complexity of Scientific Concepts</a:t>
            </a:r>
          </a:p>
        </p:txBody>
      </p:sp>
      <p:sp>
        <p:nvSpPr>
          <p:cNvPr id="3" name="عنصر نائب للنص 2"/>
          <p:cNvSpPr>
            <a:spLocks noGrp="1"/>
          </p:cNvSpPr>
          <p:nvPr>
            <p:ph type="body" idx="1"/>
          </p:nvPr>
        </p:nvSpPr>
        <p:spPr>
          <a:xfrm>
            <a:off x="481781" y="2054942"/>
            <a:ext cx="11464413" cy="4522839"/>
          </a:xfrm>
        </p:spPr>
        <p:txBody>
          <a:bodyPr/>
          <a:lstStyle/>
          <a:p>
            <a:pPr algn="just"/>
            <a:r>
              <a:rPr lang="en-US" sz="2400" dirty="0"/>
              <a:t>Some scientific concepts are highly specialized and may not have simple or concise translations. Translators need to balance accuracy with readability, making sure that the term conveys the exact meaning intended without oversimplifying the content. </a:t>
            </a:r>
            <a:endParaRPr lang="en-US" sz="2400" dirty="0" smtClean="0"/>
          </a:p>
          <a:p>
            <a:pPr marL="342900" indent="-342900" algn="just">
              <a:buFont typeface="Arial" panose="020B0604020202020204" pitchFamily="34" charset="0"/>
              <a:buChar char="•"/>
            </a:pPr>
            <a:r>
              <a:rPr lang="en-US" sz="2400" dirty="0"/>
              <a:t>Nanotechnology: </a:t>
            </a:r>
            <a:r>
              <a:rPr lang="ar-SA" sz="2400" dirty="0" smtClean="0"/>
              <a:t>تكنولوجيا النانو</a:t>
            </a:r>
            <a:r>
              <a:rPr lang="en-US" sz="2400" dirty="0" smtClean="0"/>
              <a:t> </a:t>
            </a:r>
            <a:r>
              <a:rPr lang="en-US" sz="2400" dirty="0" smtClean="0"/>
              <a:t>is </a:t>
            </a:r>
            <a:r>
              <a:rPr lang="en-US" sz="2400" dirty="0"/>
              <a:t>used, but the depth of this interdisciplinary field involving molecular engineering may need further elaboration</a:t>
            </a:r>
            <a:r>
              <a:rPr lang="en-US" sz="2400" dirty="0" smtClean="0"/>
              <a:t>.</a:t>
            </a:r>
          </a:p>
          <a:p>
            <a:pPr marL="342900" indent="-342900" algn="just">
              <a:buFont typeface="Arial" panose="020B0604020202020204" pitchFamily="34" charset="0"/>
              <a:buChar char="•"/>
            </a:pPr>
            <a:r>
              <a:rPr lang="en-US" sz="2400" dirty="0"/>
              <a:t>Reinforced </a:t>
            </a:r>
            <a:r>
              <a:rPr lang="en-US" sz="2400" dirty="0" smtClean="0"/>
              <a:t>Concrete: </a:t>
            </a:r>
            <a:r>
              <a:rPr lang="ar-SA" sz="2400" dirty="0" smtClean="0"/>
              <a:t>الخرسانة المسلحة</a:t>
            </a:r>
            <a:r>
              <a:rPr lang="en-US" sz="2400" dirty="0" smtClean="0"/>
              <a:t>Understanding </a:t>
            </a:r>
            <a:r>
              <a:rPr lang="en-US" sz="2400" dirty="0"/>
              <a:t>of rebar placement and structural strength is necessary</a:t>
            </a:r>
            <a:r>
              <a:rPr lang="en-US" sz="2400" dirty="0" smtClean="0"/>
              <a:t>.</a:t>
            </a:r>
          </a:p>
          <a:p>
            <a:pPr marL="342900" indent="-342900" algn="just">
              <a:buFont typeface="Arial" panose="020B0604020202020204" pitchFamily="34" charset="0"/>
              <a:buChar char="•"/>
            </a:pPr>
            <a:r>
              <a:rPr lang="en-US" sz="2400" dirty="0"/>
              <a:t>Artificial </a:t>
            </a:r>
            <a:r>
              <a:rPr lang="en-US" sz="2400" dirty="0" smtClean="0"/>
              <a:t>Intelligence:</a:t>
            </a:r>
            <a:r>
              <a:rPr lang="ar-SA" sz="2400" dirty="0" smtClean="0"/>
              <a:t>الذكاء الاصطناعي </a:t>
            </a:r>
            <a:r>
              <a:rPr lang="en-US" sz="2400" dirty="0" smtClean="0"/>
              <a:t>Subfields </a:t>
            </a:r>
            <a:r>
              <a:rPr lang="en-US" sz="2400" dirty="0"/>
              <a:t>like machine learning may need specific terms.</a:t>
            </a:r>
            <a:endParaRPr lang="en-US" sz="2400" dirty="0" smtClean="0"/>
          </a:p>
          <a:p>
            <a:endParaRPr lang="en-US" dirty="0"/>
          </a:p>
        </p:txBody>
      </p:sp>
    </p:spTree>
    <p:extLst>
      <p:ext uri="{BB962C8B-B14F-4D97-AF65-F5344CB8AC3E}">
        <p14:creationId xmlns:p14="http://schemas.microsoft.com/office/powerpoint/2010/main" val="4002294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96414" y="571090"/>
            <a:ext cx="10894142" cy="618613"/>
          </a:xfrm>
        </p:spPr>
        <p:txBody>
          <a:bodyPr>
            <a:normAutofit fontScale="90000"/>
          </a:bodyPr>
          <a:lstStyle/>
          <a:p>
            <a:r>
              <a:rPr lang="en-US" dirty="0"/>
              <a:t>Challenge 4 - Use of Latin and Greek Roots</a:t>
            </a:r>
          </a:p>
        </p:txBody>
      </p:sp>
      <p:sp>
        <p:nvSpPr>
          <p:cNvPr id="3" name="عنصر نائب للنص 2"/>
          <p:cNvSpPr>
            <a:spLocks noGrp="1"/>
          </p:cNvSpPr>
          <p:nvPr>
            <p:ph type="body" idx="1"/>
          </p:nvPr>
        </p:nvSpPr>
        <p:spPr>
          <a:xfrm>
            <a:off x="684214" y="1189703"/>
            <a:ext cx="11006342" cy="5771535"/>
          </a:xfrm>
        </p:spPr>
        <p:txBody>
          <a:bodyPr>
            <a:noAutofit/>
          </a:bodyPr>
          <a:lstStyle/>
          <a:p>
            <a:pPr algn="just"/>
            <a:r>
              <a:rPr lang="en-US" sz="2400" dirty="0"/>
              <a:t>Many scientific terms are derived from Latin or Greek, languages that have contributed significantly to scientific vocabulary worldwide. These roots can be difficult to translate directly into Arabic because of differences in grammatical structure, vocabulary, and phonetic systems. Translating such terms often requires adding descriptive explanations or coining new terms</a:t>
            </a:r>
            <a:r>
              <a:rPr lang="en-US" sz="2400" dirty="0" smtClean="0"/>
              <a:t>.</a:t>
            </a:r>
          </a:p>
          <a:p>
            <a:pPr marL="342900" indent="-342900" algn="just">
              <a:buFont typeface="Arial" panose="020B0604020202020204" pitchFamily="34" charset="0"/>
              <a:buChar char="•"/>
            </a:pPr>
            <a:r>
              <a:rPr lang="en-US" sz="2400" dirty="0" smtClean="0"/>
              <a:t>Hydraulic</a:t>
            </a:r>
            <a:r>
              <a:rPr lang="en-US" sz="2400" dirty="0"/>
              <a:t>: </a:t>
            </a:r>
            <a:r>
              <a:rPr lang="ar-SA" sz="2400" dirty="0" smtClean="0"/>
              <a:t>هيدروليكي </a:t>
            </a:r>
            <a:r>
              <a:rPr lang="en-US" sz="2400" dirty="0" smtClean="0"/>
              <a:t> Derived </a:t>
            </a:r>
            <a:r>
              <a:rPr lang="en-US" sz="2400" dirty="0"/>
              <a:t>from Greek; complex systems require explanation</a:t>
            </a:r>
            <a:r>
              <a:rPr lang="en-US" sz="2400" dirty="0" smtClean="0"/>
              <a:t>.</a:t>
            </a:r>
          </a:p>
          <a:p>
            <a:pPr marL="342900" indent="-342900" algn="just">
              <a:buFont typeface="Arial" panose="020B0604020202020204" pitchFamily="34" charset="0"/>
              <a:buChar char="•"/>
            </a:pPr>
            <a:r>
              <a:rPr lang="en-US" sz="2400" dirty="0" smtClean="0"/>
              <a:t>Electromagnetic: </a:t>
            </a:r>
            <a:r>
              <a:rPr lang="ar-SA" sz="2400" dirty="0" smtClean="0"/>
              <a:t>كهرومغناطيسي</a:t>
            </a:r>
            <a:r>
              <a:rPr lang="en-US" sz="2400" dirty="0" smtClean="0"/>
              <a:t> Greek </a:t>
            </a:r>
            <a:r>
              <a:rPr lang="en-US" sz="2400" dirty="0"/>
              <a:t>term requiring further understanding of electric and magnetic field interactions</a:t>
            </a:r>
            <a:r>
              <a:rPr lang="en-US" sz="2400" dirty="0" smtClean="0"/>
              <a:t>.</a:t>
            </a:r>
          </a:p>
          <a:p>
            <a:pPr marL="342900" indent="-342900" algn="just">
              <a:buFont typeface="Arial" panose="020B0604020202020204" pitchFamily="34" charset="0"/>
              <a:buChar char="•"/>
            </a:pPr>
            <a:r>
              <a:rPr lang="en-US" sz="2400" dirty="0" smtClean="0"/>
              <a:t>Thermodynamics</a:t>
            </a:r>
            <a:r>
              <a:rPr lang="en-US" sz="2400" dirty="0"/>
              <a:t>: </a:t>
            </a:r>
            <a:r>
              <a:rPr lang="ar-SA" sz="2400" dirty="0" smtClean="0"/>
              <a:t>الديناميكا الحرارية </a:t>
            </a:r>
            <a:r>
              <a:rPr lang="en-US" sz="2400" dirty="0" smtClean="0"/>
              <a:t> Requires </a:t>
            </a:r>
            <a:r>
              <a:rPr lang="en-US" sz="2400" dirty="0"/>
              <a:t>explanation of concepts like entropy and heat</a:t>
            </a:r>
            <a:r>
              <a:rPr lang="en-US" sz="2400" dirty="0" smtClean="0"/>
              <a:t>.</a:t>
            </a:r>
          </a:p>
          <a:p>
            <a:pPr marL="342900" indent="-342900" algn="just">
              <a:buFont typeface="Arial" panose="020B0604020202020204" pitchFamily="34" charset="0"/>
              <a:buChar char="•"/>
            </a:pPr>
            <a:r>
              <a:rPr lang="en-US" sz="2400" dirty="0"/>
              <a:t>Quantum: </a:t>
            </a:r>
            <a:r>
              <a:rPr lang="en-US" sz="2400" dirty="0" smtClean="0"/>
              <a:t> </a:t>
            </a:r>
            <a:r>
              <a:rPr lang="ar-SA" sz="2400" dirty="0" smtClean="0"/>
              <a:t>كمومي </a:t>
            </a:r>
            <a:r>
              <a:rPr lang="en-US" sz="2400" dirty="0" smtClean="0"/>
              <a:t> Requires </a:t>
            </a:r>
            <a:r>
              <a:rPr lang="en-US" sz="2400" dirty="0"/>
              <a:t>understanding of quantum mechanics in material and electrical engineering</a:t>
            </a:r>
            <a:r>
              <a:rPr lang="en-US" sz="2400" dirty="0" smtClean="0"/>
              <a:t>.</a:t>
            </a:r>
          </a:p>
          <a:p>
            <a:endParaRPr lang="en-US" sz="2400" dirty="0"/>
          </a:p>
        </p:txBody>
      </p:sp>
    </p:spTree>
    <p:extLst>
      <p:ext uri="{BB962C8B-B14F-4D97-AF65-F5344CB8AC3E}">
        <p14:creationId xmlns:p14="http://schemas.microsoft.com/office/powerpoint/2010/main" val="1935379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03123" y="226961"/>
            <a:ext cx="11385754" cy="1592007"/>
          </a:xfrm>
        </p:spPr>
        <p:txBody>
          <a:bodyPr/>
          <a:lstStyle/>
          <a:p>
            <a:pPr algn="ctr"/>
            <a:r>
              <a:rPr lang="en-US" dirty="0"/>
              <a:t>Challenge 5 - Cultural Context and Interpretations</a:t>
            </a:r>
          </a:p>
        </p:txBody>
      </p:sp>
      <p:sp>
        <p:nvSpPr>
          <p:cNvPr id="3" name="عنصر نائب للنص 2"/>
          <p:cNvSpPr>
            <a:spLocks noGrp="1"/>
          </p:cNvSpPr>
          <p:nvPr>
            <p:ph type="body" idx="1"/>
          </p:nvPr>
        </p:nvSpPr>
        <p:spPr>
          <a:xfrm>
            <a:off x="304800" y="1818968"/>
            <a:ext cx="11484077" cy="5039031"/>
          </a:xfrm>
        </p:spPr>
        <p:txBody>
          <a:bodyPr>
            <a:noAutofit/>
          </a:bodyPr>
          <a:lstStyle/>
          <a:p>
            <a:pPr algn="just"/>
            <a:r>
              <a:rPr lang="en-US" sz="2400" dirty="0"/>
              <a:t>Scientific knowledge often reflects specific cultural or historical contexts. For example, scientific theories developed in Western contexts may have different interpretations or connotations when translated into Arabic. Cultural sensitivities, religious beliefs, or historical views may also shape how certain terms are understood or accepted in the Arab world</a:t>
            </a:r>
            <a:r>
              <a:rPr lang="en-US" sz="2400" dirty="0" smtClean="0"/>
              <a:t>.</a:t>
            </a:r>
          </a:p>
          <a:p>
            <a:pPr marL="342900" indent="-342900" algn="just">
              <a:buFont typeface="Arial" panose="020B0604020202020204" pitchFamily="34" charset="0"/>
              <a:buChar char="•"/>
            </a:pPr>
            <a:r>
              <a:rPr lang="en-US" sz="2400" dirty="0"/>
              <a:t>Risk Assessment: </a:t>
            </a:r>
            <a:r>
              <a:rPr lang="ar-SA" sz="2400" dirty="0" smtClean="0"/>
              <a:t>تقييم المخاطر</a:t>
            </a:r>
            <a:r>
              <a:rPr lang="en-US" sz="2400" dirty="0" smtClean="0"/>
              <a:t> Different </a:t>
            </a:r>
            <a:r>
              <a:rPr lang="en-US" sz="2400" dirty="0"/>
              <a:t>safety practices across regions</a:t>
            </a:r>
            <a:r>
              <a:rPr lang="en-US" sz="2400" dirty="0" smtClean="0"/>
              <a:t>.</a:t>
            </a:r>
          </a:p>
          <a:p>
            <a:pPr marL="342900" indent="-342900" algn="just">
              <a:buFont typeface="Arial" panose="020B0604020202020204" pitchFamily="34" charset="0"/>
              <a:buChar char="•"/>
            </a:pPr>
            <a:r>
              <a:rPr lang="en-US" sz="2400" dirty="0" smtClean="0"/>
              <a:t>Reinforced </a:t>
            </a:r>
            <a:r>
              <a:rPr lang="en-US" sz="2400" dirty="0"/>
              <a:t>Concrete: </a:t>
            </a:r>
            <a:r>
              <a:rPr lang="en-US" sz="2400" dirty="0" smtClean="0"/>
              <a:t> </a:t>
            </a:r>
            <a:r>
              <a:rPr lang="ar-SA" sz="2400" dirty="0" smtClean="0"/>
              <a:t>الخرسانة المسلحة </a:t>
            </a:r>
            <a:r>
              <a:rPr lang="en-US" sz="2400" dirty="0" smtClean="0"/>
              <a:t>Cultural </a:t>
            </a:r>
            <a:r>
              <a:rPr lang="en-US" sz="2400" dirty="0"/>
              <a:t>differences in construction practices</a:t>
            </a:r>
            <a:r>
              <a:rPr lang="en-US" sz="2400" dirty="0" smtClean="0"/>
              <a:t>.</a:t>
            </a:r>
          </a:p>
          <a:p>
            <a:pPr marL="342900" indent="-342900" algn="just">
              <a:buFont typeface="Arial" panose="020B0604020202020204" pitchFamily="34" charset="0"/>
              <a:buChar char="•"/>
            </a:pPr>
            <a:r>
              <a:rPr lang="en-US" sz="2400" dirty="0" smtClean="0"/>
              <a:t>Renewable </a:t>
            </a:r>
            <a:r>
              <a:rPr lang="en-US" sz="2400" dirty="0"/>
              <a:t>Energy: </a:t>
            </a:r>
            <a:r>
              <a:rPr lang="ar-SA" sz="2400" dirty="0" smtClean="0"/>
              <a:t>الطاقة المتجددة</a:t>
            </a:r>
            <a:r>
              <a:rPr lang="en-US" sz="2400" dirty="0" smtClean="0"/>
              <a:t> Regional </a:t>
            </a:r>
            <a:r>
              <a:rPr lang="en-US" sz="2400" dirty="0"/>
              <a:t>infrastructure impacts understanding and application.</a:t>
            </a:r>
          </a:p>
        </p:txBody>
      </p:sp>
    </p:spTree>
    <p:extLst>
      <p:ext uri="{BB962C8B-B14F-4D97-AF65-F5344CB8AC3E}">
        <p14:creationId xmlns:p14="http://schemas.microsoft.com/office/powerpoint/2010/main" val="2507400318"/>
      </p:ext>
    </p:extLst>
  </p:cSld>
  <p:clrMapOvr>
    <a:masterClrMapping/>
  </p:clrMapOvr>
</p:sld>
</file>

<file path=ppt/theme/theme1.xml><?xml version="1.0" encoding="utf-8"?>
<a:theme xmlns:a="http://schemas.openxmlformats.org/drawingml/2006/main" name="ربطة">
  <a:themeElements>
    <a:clrScheme name="ربطة">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ربطة">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ربطة">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6121</TotalTime>
  <Words>875</Words>
  <Application>Microsoft Office PowerPoint</Application>
  <PresentationFormat>شاشة عريضة</PresentationFormat>
  <Paragraphs>57</Paragraphs>
  <Slides>12</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12</vt:i4>
      </vt:variant>
    </vt:vector>
  </HeadingPairs>
  <TitlesOfParts>
    <vt:vector size="19" baseType="lpstr">
      <vt:lpstr>Arial</vt:lpstr>
      <vt:lpstr>Calibri</vt:lpstr>
      <vt:lpstr>Century Gothic</vt:lpstr>
      <vt:lpstr>Fira Sans</vt:lpstr>
      <vt:lpstr>Tahoma</vt:lpstr>
      <vt:lpstr>Wingdings 3</vt:lpstr>
      <vt:lpstr>ربطة</vt:lpstr>
      <vt:lpstr>عرض تقديمي في PowerPoint</vt:lpstr>
      <vt:lpstr>Introduction</vt:lpstr>
      <vt:lpstr>Key terms</vt:lpstr>
      <vt:lpstr>عرض تقديمي في PowerPoint</vt:lpstr>
      <vt:lpstr>Challenge 1 - Lack of Direct Equivalents</vt:lpstr>
      <vt:lpstr>Challenge 2 - Diverse Dialects and Standardization</vt:lpstr>
      <vt:lpstr>Challenge 3 - Complexity of Scientific Concepts</vt:lpstr>
      <vt:lpstr>Challenge 4 - Use of Latin and Greek Roots</vt:lpstr>
      <vt:lpstr>Challenge 5 - Cultural Context and Interpretations</vt:lpstr>
      <vt:lpstr>Challenge 6 - Evolving Language</vt:lpstr>
      <vt:lpstr>Influence of English as a Dominant Language</vt:lpstr>
      <vt:lpstr>Thank you</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Maher</dc:creator>
  <cp:lastModifiedBy>Maher</cp:lastModifiedBy>
  <cp:revision>24</cp:revision>
  <dcterms:created xsi:type="dcterms:W3CDTF">2025-01-14T16:35:08Z</dcterms:created>
  <dcterms:modified xsi:type="dcterms:W3CDTF">2025-01-19T16:20:51Z</dcterms:modified>
</cp:coreProperties>
</file>