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6" d="100"/>
          <a:sy n="66" d="100"/>
        </p:scale>
        <p:origin x="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2685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0889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2197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3491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324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881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8766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7486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898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74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6196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D47A9-A8F4-432A-9DCC-8144EC6B4460}" type="datetimeFigureOut">
              <a:rPr lang="ar-IQ" smtClean="0"/>
              <a:t>20/07/1446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EAB0-A108-49A4-9B0A-A150A1180A3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4980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أحكام العدد والمعدود في اللغة العربية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إعداد</a:t>
            </a:r>
          </a:p>
          <a:p>
            <a:r>
              <a:rPr lang="ar-IQ" dirty="0" smtClean="0"/>
              <a:t>م.م. هند مدحت حميد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92874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/>
          <a:lstStyle/>
          <a:p>
            <a:r>
              <a:rPr lang="ar-IQ" dirty="0" smtClean="0"/>
              <a:t>                      </a:t>
            </a:r>
            <a:r>
              <a:rPr lang="ar-IQ" sz="6000" dirty="0" smtClean="0">
                <a:solidFill>
                  <a:srgbClr val="FF0000"/>
                </a:solidFill>
              </a:rPr>
              <a:t>شكراً لإصغائكم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4" name="عنصر نائب للمحتوى 3" descr="Free stock photo of beautiful, bloom, bloomi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92" y="1825625"/>
            <a:ext cx="11069052" cy="4351338"/>
          </a:xfrm>
        </p:spPr>
      </p:pic>
    </p:spTree>
    <p:extLst>
      <p:ext uri="{BB962C8B-B14F-4D97-AF65-F5344CB8AC3E}">
        <p14:creationId xmlns:p14="http://schemas.microsoft.com/office/powerpoint/2010/main" val="222183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988"/>
            <a:ext cx="12192000" cy="6740012"/>
          </a:xfrm>
        </p:spPr>
        <p:txBody>
          <a:bodyPr/>
          <a:lstStyle/>
          <a:p>
            <a:r>
              <a:rPr lang="ar-IQ" sz="3200" dirty="0" smtClean="0">
                <a:solidFill>
                  <a:srgbClr val="FF0000"/>
                </a:solidFill>
              </a:rPr>
              <a:t>العدد: </a:t>
            </a:r>
            <a:r>
              <a:rPr lang="ar-IQ" sz="3200" dirty="0" smtClean="0"/>
              <a:t>ما دلّ على كمية الأشياء المعدودة ،ويقال له العدد الأصلي ، وإذا دلّ على ترتيب الأشياء يقال له : </a:t>
            </a:r>
            <a:r>
              <a:rPr lang="en-US" sz="3200" dirty="0" smtClean="0"/>
              <a:t>  </a:t>
            </a:r>
            <a:r>
              <a:rPr lang="ar-IQ" sz="3200" dirty="0" smtClean="0"/>
              <a:t>العدد الترتيبي . </a:t>
            </a:r>
          </a:p>
          <a:p>
            <a:r>
              <a:rPr lang="ar-IQ" sz="3200" dirty="0" smtClean="0">
                <a:solidFill>
                  <a:srgbClr val="FF0000"/>
                </a:solidFill>
              </a:rPr>
              <a:t>المعدود أو تمييز العدد : </a:t>
            </a:r>
            <a:r>
              <a:rPr lang="ar-IQ" sz="3200" dirty="0" smtClean="0"/>
              <a:t>هو ال</a:t>
            </a:r>
            <a:r>
              <a:rPr lang="ar-IQ" sz="3200" dirty="0"/>
              <a:t>ا</a:t>
            </a:r>
            <a:r>
              <a:rPr lang="ar-IQ" sz="3200" dirty="0" smtClean="0"/>
              <a:t>سم النكرة الواقع بعد العددوهو إما منصوب أومجرور حسب ألفاظ الأعداد. </a:t>
            </a:r>
          </a:p>
          <a:p>
            <a:pPr marL="0" indent="0">
              <a:buNone/>
            </a:pPr>
            <a:endParaRPr lang="ar-IQ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3200" dirty="0">
                <a:solidFill>
                  <a:srgbClr val="FF0000"/>
                </a:solidFill>
              </a:rPr>
              <a:t> </a:t>
            </a:r>
            <a:r>
              <a:rPr lang="ar-IQ" sz="3200" dirty="0" smtClean="0">
                <a:solidFill>
                  <a:srgbClr val="FF0000"/>
                </a:solidFill>
              </a:rPr>
              <a:t>                                              أنواع العدد</a:t>
            </a:r>
          </a:p>
          <a:p>
            <a:pPr marL="0" indent="0">
              <a:buNone/>
            </a:pPr>
            <a:r>
              <a:rPr lang="ar-IQ" sz="3200" dirty="0" smtClean="0"/>
              <a:t>ينقسم  العدد على أربعة أنواع :</a:t>
            </a:r>
          </a:p>
          <a:p>
            <a:pPr marL="0" indent="0">
              <a:buNone/>
            </a:pPr>
            <a:r>
              <a:rPr lang="ar-IQ" sz="3200" dirty="0" smtClean="0"/>
              <a:t>1- </a:t>
            </a:r>
            <a:r>
              <a:rPr lang="ar-IQ" sz="3200" dirty="0" smtClean="0">
                <a:solidFill>
                  <a:schemeClr val="accent5"/>
                </a:solidFill>
              </a:rPr>
              <a:t>العدد المفرد: </a:t>
            </a:r>
            <a:r>
              <a:rPr lang="ar-IQ" sz="3200" dirty="0" smtClean="0"/>
              <a:t>الأعداد من ثلاثة إلى عشرة ،والأعداد(مائة ،ألف ، مليون ،مليار.....).</a:t>
            </a:r>
          </a:p>
          <a:p>
            <a:pPr marL="0" indent="0">
              <a:buNone/>
            </a:pPr>
            <a:r>
              <a:rPr lang="ar-IQ" sz="3200" dirty="0" smtClean="0"/>
              <a:t>2- </a:t>
            </a:r>
            <a:r>
              <a:rPr lang="ar-IQ" sz="3200" dirty="0" smtClean="0">
                <a:solidFill>
                  <a:schemeClr val="accent5"/>
                </a:solidFill>
              </a:rPr>
              <a:t>العدد المركب : </a:t>
            </a:r>
            <a:r>
              <a:rPr lang="ar-IQ" sz="3200" dirty="0" smtClean="0"/>
              <a:t>الأعداد من أحدعشر إلى تسعة عشر .</a:t>
            </a:r>
          </a:p>
          <a:p>
            <a:pPr marL="0" indent="0">
              <a:buNone/>
            </a:pPr>
            <a:r>
              <a:rPr lang="ar-IQ" sz="3200" dirty="0" smtClean="0"/>
              <a:t>3- </a:t>
            </a:r>
            <a:r>
              <a:rPr lang="ar-IQ" sz="3200" dirty="0" smtClean="0">
                <a:solidFill>
                  <a:schemeClr val="accent5"/>
                </a:solidFill>
              </a:rPr>
              <a:t>ألفاظ العقود : </a:t>
            </a:r>
            <a:r>
              <a:rPr lang="ar-IQ" sz="3200" dirty="0" smtClean="0"/>
              <a:t>وهي عشرون ، ثلاثون ، أربعون ......... تسعون . </a:t>
            </a:r>
          </a:p>
          <a:p>
            <a:pPr marL="0" indent="0">
              <a:buNone/>
            </a:pPr>
            <a:r>
              <a:rPr lang="ar-IQ" sz="3200" dirty="0" smtClean="0"/>
              <a:t>4- </a:t>
            </a:r>
            <a:r>
              <a:rPr lang="ar-IQ" sz="3200" dirty="0" smtClean="0">
                <a:solidFill>
                  <a:schemeClr val="accent5"/>
                </a:solidFill>
              </a:rPr>
              <a:t>المعطوف على العقود : </a:t>
            </a:r>
            <a:r>
              <a:rPr lang="ar-IQ" sz="3200" dirty="0" smtClean="0"/>
              <a:t>الأعداد من واحد وعشرين ...... تسعة وتسعين </a:t>
            </a:r>
            <a:r>
              <a:rPr lang="ar-IQ" dirty="0" smtClean="0"/>
              <a:t>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70467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4524"/>
          </a:xfrm>
        </p:spPr>
        <p:txBody>
          <a:bodyPr/>
          <a:lstStyle/>
          <a:p>
            <a:r>
              <a:rPr lang="ar-IQ" dirty="0" smtClean="0"/>
              <a:t>                                 </a:t>
            </a:r>
            <a:r>
              <a:rPr lang="ar-IQ" dirty="0" smtClean="0">
                <a:solidFill>
                  <a:srgbClr val="FF0000"/>
                </a:solidFill>
              </a:rPr>
              <a:t>أحكام العدد 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4525"/>
            <a:ext cx="12192000" cy="5943600"/>
          </a:xfrm>
        </p:spPr>
        <p:txBody>
          <a:bodyPr>
            <a:normAutofit/>
          </a:bodyPr>
          <a:lstStyle/>
          <a:p>
            <a:r>
              <a:rPr lang="ar-IQ" dirty="0" smtClean="0"/>
              <a:t>نقصد بأحكام العدد : هي قواعد كتابته بشكل صحيح .</a:t>
            </a:r>
          </a:p>
          <a:p>
            <a:r>
              <a:rPr lang="ar-IQ" dirty="0" smtClean="0"/>
              <a:t>أولاً: العددان ( واحد ، اثنان ):</a:t>
            </a:r>
          </a:p>
          <a:p>
            <a:r>
              <a:rPr lang="ar-IQ" dirty="0" smtClean="0"/>
              <a:t>يوافقان المعدود دائماً في التذكير والتأنيث ، ويعربان نعتاً أو صفة،نحو: (حضر رجلٌ واحدٌ) نلاحظ هنا المعدود مفرد مذكر .</a:t>
            </a:r>
          </a:p>
          <a:p>
            <a:r>
              <a:rPr lang="ar-IQ" dirty="0" smtClean="0"/>
              <a:t>(رأيتُ امرأتين اثنتين ) ، نلاحظ هنا العدد طابق المعدود في التأنيث. </a:t>
            </a:r>
          </a:p>
          <a:p>
            <a:r>
              <a:rPr lang="ar-IQ" dirty="0" smtClean="0"/>
              <a:t>ثانياً : الأعداد ( ثلاثة إلى تسعة ):</a:t>
            </a:r>
          </a:p>
          <a:p>
            <a:r>
              <a:rPr lang="ar-IQ" dirty="0" smtClean="0"/>
              <a:t>تكون هذه الأعداد مخالفة للمعدود ،فإذا كان المعدود مذكراً كان العدد مؤنثاً، وبالعكس ، ويأتي المعدود بعدها جمعاً مجروراً ويعرب مضافاً إليه ، أما العدد فيعرب حسب موقعه من الجملة ، نحو : </a:t>
            </a:r>
          </a:p>
          <a:p>
            <a:r>
              <a:rPr lang="ar-IQ" dirty="0" smtClean="0"/>
              <a:t>(صعد ثلاثة أطفالٍ في الطائرةِ ) ( رأيتُ تسعُ حدائقٍ )</a:t>
            </a:r>
          </a:p>
          <a:p>
            <a:r>
              <a:rPr lang="ar-IQ" dirty="0" smtClean="0"/>
              <a:t>ملحوظة مهمة : إذاكان المعدود في حالة الجمع (أطفال ، منازل ، رجال ) فلا نكتب العدد إلا بعد معرفة مفرد المعدود (طفل، منزل ، رجل ) 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76490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50877"/>
          </a:xfrm>
        </p:spPr>
        <p:txBody>
          <a:bodyPr>
            <a:normAutofit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ثالثاً: العدد عشرة :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0878"/>
            <a:ext cx="12192000" cy="5807122"/>
          </a:xfrm>
        </p:spPr>
        <p:txBody>
          <a:bodyPr>
            <a:normAutofit/>
          </a:bodyPr>
          <a:lstStyle/>
          <a:p>
            <a:r>
              <a:rPr lang="ar-IQ" sz="3600" dirty="0" smtClean="0"/>
              <a:t>تخالف المعدود وهي مفردة وتوافقه وهي مركبة </a:t>
            </a:r>
          </a:p>
          <a:p>
            <a:r>
              <a:rPr lang="ar-IQ" sz="3600" dirty="0" smtClean="0"/>
              <a:t>حضر عشرةُ رجالٍ وعشرُ نساءٍ.</a:t>
            </a:r>
          </a:p>
          <a:p>
            <a:r>
              <a:rPr lang="ar-IQ" sz="3600" dirty="0" smtClean="0"/>
              <a:t>حضر أحدَ عشرَ رجلاً و إحدى عشرةَ امرأةً . </a:t>
            </a:r>
          </a:p>
          <a:p>
            <a:pPr marL="0" indent="0">
              <a:buNone/>
            </a:pPr>
            <a:endParaRPr lang="ar-IQ" sz="3600" dirty="0"/>
          </a:p>
          <a:p>
            <a:r>
              <a:rPr lang="ar-IQ" sz="3600" dirty="0" smtClean="0">
                <a:solidFill>
                  <a:srgbClr val="FF0000"/>
                </a:solidFill>
              </a:rPr>
              <a:t>ملحوظة تخص العدد ثمانية ،إذ له استعمال خاص : </a:t>
            </a:r>
          </a:p>
          <a:p>
            <a:pPr marL="0" indent="0">
              <a:buNone/>
            </a:pPr>
            <a:endParaRPr lang="ar-IQ" sz="3600" dirty="0" smtClean="0"/>
          </a:p>
          <a:p>
            <a:r>
              <a:rPr lang="ar-IQ" sz="3600" dirty="0" smtClean="0"/>
              <a:t>إذا كان غير مضاف وكان المعدود مؤنثاً بقيت ياؤه في النصب ، وتحذف في الرفع والجر ، نحو : </a:t>
            </a:r>
          </a:p>
          <a:p>
            <a:r>
              <a:rPr lang="ar-IQ" sz="3600" dirty="0" smtClean="0"/>
              <a:t>رأيتُ من الطالبات </a:t>
            </a:r>
            <a:r>
              <a:rPr lang="ar-IQ" sz="3600" dirty="0" err="1" smtClean="0"/>
              <a:t>ثمانياً</a:t>
            </a:r>
            <a:r>
              <a:rPr lang="ar-IQ" sz="3600" dirty="0" smtClean="0"/>
              <a:t>، جاءت من الطالبات ثمانٍ ، مررتُ بثمانٍ . 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2572534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رابعاً : العدد المركب من أحد عشر إلى التسعة عشر 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825624"/>
            <a:ext cx="12005186" cy="5032375"/>
          </a:xfrm>
        </p:spPr>
        <p:txBody>
          <a:bodyPr>
            <a:normAutofit lnSpcReduction="10000"/>
          </a:bodyPr>
          <a:lstStyle/>
          <a:p>
            <a:r>
              <a:rPr lang="ar-IQ" sz="3500" dirty="0" smtClean="0"/>
              <a:t>سمي لأنه مركب من جزئين :عدد مفرد + عشر </a:t>
            </a:r>
          </a:p>
          <a:p>
            <a:r>
              <a:rPr lang="ar-IQ" sz="3500" dirty="0" smtClean="0"/>
              <a:t>- الجزء الأول منه يخالف المعدود أما الجزء الثاني فيطابقه ماعدا 11 و 12 ، يأتي المعدود بعده منصوباً ويعرب تمييزاً . </a:t>
            </a:r>
          </a:p>
          <a:p>
            <a:pPr marL="0" indent="0">
              <a:buNone/>
            </a:pPr>
            <a:endParaRPr lang="ar-IQ" sz="3500" dirty="0" smtClean="0"/>
          </a:p>
          <a:p>
            <a:r>
              <a:rPr lang="ar-IQ" sz="3500" dirty="0" smtClean="0"/>
              <a:t>واحد واثنان يوافقان المعدود في التذكير والتأنيث ، ويعرب أحد عشر إعراب العدد المركب </a:t>
            </a:r>
          </a:p>
          <a:p>
            <a:endParaRPr lang="ar-IQ" sz="3500" dirty="0" smtClean="0"/>
          </a:p>
          <a:p>
            <a:r>
              <a:rPr lang="ar-IQ" sz="3500" dirty="0" smtClean="0"/>
              <a:t>أما الإثنا عشر فيعرب الجزء الاول منه اعراب المثنى والجزء الثاني بدل نون المثنى نحو : ( حضر أحدَ عشرَ لاعباً , رأيتُ احدى عشرةَ مواطنة , صعد اثنا عشر رجلاً ) </a:t>
            </a:r>
          </a:p>
          <a:p>
            <a:pPr marL="0" indent="0">
              <a:buNone/>
            </a:pPr>
            <a:endParaRPr lang="ar-IQ" sz="3500" dirty="0"/>
          </a:p>
          <a:p>
            <a:pPr marL="0" indent="0">
              <a:buNone/>
            </a:pPr>
            <a:endParaRPr lang="ar-IQ" sz="3500" dirty="0" smtClean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 smtClean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 smtClean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 smtClean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2958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خامساً : ألفاظ العقود من عشرين الى تسعين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3600" dirty="0" smtClean="0"/>
              <a:t>تبقى بلفظ واحد ولا تتغير , وتكون ملحقة بجمع المذكر السالم وتعرب اعرابه , ويأتي المعدود بعدها منصوباً ويعرب تمييزاً , نحو : </a:t>
            </a:r>
          </a:p>
          <a:p>
            <a:pPr marL="0" indent="0">
              <a:buNone/>
            </a:pPr>
            <a:endParaRPr lang="ar-IQ" sz="3600" dirty="0" smtClean="0"/>
          </a:p>
          <a:p>
            <a:r>
              <a:rPr lang="ar-IQ" sz="3600" dirty="0" smtClean="0"/>
              <a:t>نجح عشرونَ طالباً وعشرونَ طالبةً</a:t>
            </a:r>
          </a:p>
          <a:p>
            <a:r>
              <a:rPr lang="ar-IQ" sz="3600" dirty="0" smtClean="0"/>
              <a:t>رأيتُ ثلاثينَ رجلاً و ثلاثينَ امرأةَ </a:t>
            </a:r>
          </a:p>
          <a:p>
            <a:r>
              <a:rPr lang="ar-IQ" sz="3600" dirty="0" smtClean="0"/>
              <a:t>مررتُ بخمسينَ طالباً و سبعينَ طالباً</a:t>
            </a:r>
          </a:p>
          <a:p>
            <a:pPr marL="0" indent="0">
              <a:buNone/>
            </a:pP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818073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سادساً : المعطوف على العقود من واحد وعشرين الى تسعة وتسعين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3200" dirty="0" smtClean="0"/>
              <a:t>يعطف على العقود بعدد مفرد , وهنا يجب ان نطبق قاعدة العدد المفرد حيث قلنا ان العدد واحد و اثنان يوافق المعدود في حين العدد ثلاثة الى تسعة يخالفه </a:t>
            </a:r>
          </a:p>
          <a:p>
            <a:r>
              <a:rPr lang="ar-IQ" sz="3200" dirty="0" smtClean="0"/>
              <a:t>يأتي المعدود بعد العدد المعطوف مفرداً منصوباً ويعرب تمييزاً ويعرب العدد حسب موقعهِ من الجملة , نحو : </a:t>
            </a:r>
          </a:p>
          <a:p>
            <a:r>
              <a:rPr lang="ar-IQ" sz="3200" dirty="0" smtClean="0"/>
              <a:t>جاءَ واحدٌ وعشرون رجلاً , مررتُ بتسعٍ وستينَ مدرسةً </a:t>
            </a:r>
          </a:p>
          <a:p>
            <a:r>
              <a:rPr lang="ar-IQ" sz="3200" dirty="0" smtClean="0"/>
              <a:t>نجحَ اثنان و اربعونَ طالباً , رأيتُ خمسة وسبعينَ طائراً 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4053737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سابعاً : العدد مائة , ألف , ومضاعفاتها :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349" y="1923948"/>
            <a:ext cx="10515600" cy="4351338"/>
          </a:xfrm>
        </p:spPr>
        <p:txBody>
          <a:bodyPr>
            <a:normAutofit/>
          </a:bodyPr>
          <a:lstStyle/>
          <a:p>
            <a:r>
              <a:rPr lang="ar-IQ" sz="3600" dirty="0" smtClean="0"/>
              <a:t>لا يتغير لفظها مع المذكر والمؤنث ويكون المعدود مفرداً مجروراً , ويعرب العدد حسب موقعه من الجملة , نحو : </a:t>
            </a:r>
          </a:p>
          <a:p>
            <a:pPr marL="0" indent="0">
              <a:buNone/>
            </a:pPr>
            <a:endParaRPr lang="ar-IQ" sz="3600" dirty="0" smtClean="0"/>
          </a:p>
          <a:p>
            <a:r>
              <a:rPr lang="ar-IQ" sz="3600" dirty="0" smtClean="0"/>
              <a:t>في الحديقة الفُ زائرٍ , عندي مائةُ كتابٍ 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91113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ثامناً : العدد الترتيبي :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3600" dirty="0" smtClean="0"/>
              <a:t>ويقصد به الأعداد ( اول , ثاني , ثالث , ...... , عاشر ) يطابق المعدود في التذكير و التأنيث , ويعرب حسب موقعه من الجملة، نحو :</a:t>
            </a:r>
          </a:p>
          <a:p>
            <a:pPr marL="0" indent="0">
              <a:buNone/>
            </a:pPr>
            <a:endParaRPr lang="ar-IQ" sz="3600" dirty="0" smtClean="0"/>
          </a:p>
          <a:p>
            <a:r>
              <a:rPr lang="ar-IQ" sz="3600" dirty="0" smtClean="0"/>
              <a:t>حصل زيدٌ على المركز الاول في السباق , مررتُ بمحطةٍ ثالثةٍ</a:t>
            </a:r>
          </a:p>
          <a:p>
            <a:pPr marL="0" indent="0">
              <a:buNone/>
            </a:pPr>
            <a:endParaRPr lang="ar-IQ" sz="3600" dirty="0" smtClean="0"/>
          </a:p>
          <a:p>
            <a:r>
              <a:rPr lang="ar-IQ" sz="3600" dirty="0" smtClean="0"/>
              <a:t>رأيتُ البنتَ الخامسةَ و الولد السابع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72445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636</Words>
  <Application>Microsoft Office PowerPoint</Application>
  <PresentationFormat>شاشة عريضة</PresentationFormat>
  <Paragraphs>66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أحكام العدد والمعدود في اللغة العربية</vt:lpstr>
      <vt:lpstr>عرض تقديمي في PowerPoint</vt:lpstr>
      <vt:lpstr>                                 أحكام العدد </vt:lpstr>
      <vt:lpstr>ثالثاً: العدد عشرة :</vt:lpstr>
      <vt:lpstr>رابعاً : العدد المركب من أحد عشر إلى التسعة عشر </vt:lpstr>
      <vt:lpstr>خامساً : ألفاظ العقود من عشرين الى تسعين</vt:lpstr>
      <vt:lpstr>سادساً : المعطوف على العقود من واحد وعشرين الى تسعة وتسعين</vt:lpstr>
      <vt:lpstr>سابعاً : العدد مائة , ألف , ومضاعفاتها :</vt:lpstr>
      <vt:lpstr>ثامناً : العدد الترتيبي :</vt:lpstr>
      <vt:lpstr>                      شكراً لإصغائكم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sqil</cp:lastModifiedBy>
  <cp:revision>20</cp:revision>
  <dcterms:created xsi:type="dcterms:W3CDTF">2024-08-14T07:26:48Z</dcterms:created>
  <dcterms:modified xsi:type="dcterms:W3CDTF">2025-01-20T07:55:32Z</dcterms:modified>
</cp:coreProperties>
</file>