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1" r:id="rId2"/>
    <p:sldId id="256" r:id="rId3"/>
    <p:sldId id="262" r:id="rId4"/>
    <p:sldId id="263" r:id="rId5"/>
    <p:sldId id="257" r:id="rId6"/>
    <p:sldId id="261" r:id="rId7"/>
    <p:sldId id="260" r:id="rId8"/>
    <p:sldId id="273" r:id="rId9"/>
    <p:sldId id="259" r:id="rId10"/>
    <p:sldId id="258" r:id="rId11"/>
    <p:sldId id="265" r:id="rId12"/>
    <p:sldId id="266" r:id="rId13"/>
    <p:sldId id="268" r:id="rId14"/>
    <p:sldId id="269" r:id="rId15"/>
    <p:sldId id="272" r:id="rId16"/>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4660"/>
  </p:normalViewPr>
  <p:slideViewPr>
    <p:cSldViewPr snapToGrid="0">
      <p:cViewPr varScale="1">
        <p:scale>
          <a:sx n="88" d="100"/>
          <a:sy n="88" d="100"/>
        </p:scale>
        <p:origin x="46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29/11/1443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03225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29/11/1443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594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29/11/1443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28803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29/11/1443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77289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7606D-0375-4D8F-B06C-F67D412C8E31}" type="datetimeFigureOut">
              <a:rPr lang="ar-IQ" smtClean="0"/>
              <a:t>29/11/1443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9800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757606D-0375-4D8F-B06C-F67D412C8E31}" type="datetimeFigureOut">
              <a:rPr lang="ar-IQ" smtClean="0"/>
              <a:t>29/11/1443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4804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757606D-0375-4D8F-B06C-F67D412C8E31}" type="datetimeFigureOut">
              <a:rPr lang="ar-IQ" smtClean="0"/>
              <a:t>29/11/1443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3479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757606D-0375-4D8F-B06C-F67D412C8E31}" type="datetimeFigureOut">
              <a:rPr lang="ar-IQ" smtClean="0"/>
              <a:t>29/11/1443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92248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7606D-0375-4D8F-B06C-F67D412C8E31}" type="datetimeFigureOut">
              <a:rPr lang="ar-IQ" smtClean="0"/>
              <a:t>29/11/1443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9966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29/11/1443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75120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29/11/1443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75731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57606D-0375-4D8F-B06C-F67D412C8E31}" type="datetimeFigureOut">
              <a:rPr lang="ar-IQ" smtClean="0"/>
              <a:t>29/11/1443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66E154-AF86-4384-94B9-43C475F79CA4}" type="slidenum">
              <a:rPr lang="ar-IQ" smtClean="0"/>
              <a:t>‹#›</a:t>
            </a:fld>
            <a:endParaRPr lang="ar-IQ"/>
          </a:p>
        </p:txBody>
      </p:sp>
    </p:spTree>
    <p:extLst>
      <p:ext uri="{BB962C8B-B14F-4D97-AF65-F5344CB8AC3E}">
        <p14:creationId xmlns:p14="http://schemas.microsoft.com/office/powerpoint/2010/main" val="132385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903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0" y="653647"/>
            <a:ext cx="10997485" cy="5850183"/>
          </a:xfrm>
        </p:spPr>
        <p:txBody>
          <a:bodyPr>
            <a:normAutofit lnSpcReduction="10000"/>
          </a:bodyPr>
          <a:lstStyle/>
          <a:p>
            <a:pPr algn="just" rtl="0">
              <a:buFont typeface="Wingdings" panose="05000000000000000000" pitchFamily="2" charset="2"/>
              <a:buChar char="v"/>
            </a:pPr>
            <a:r>
              <a:rPr lang="en-US" dirty="0">
                <a:solidFill>
                  <a:srgbClr val="FF0000"/>
                </a:solidFill>
              </a:rPr>
              <a:t>Among the diverse processes available, the electrochemical method is a well-accepted technique for the synthesis of a wide range of nanostructured materials, e.g. metal nanoparticles, nanowires, </a:t>
            </a:r>
            <a:r>
              <a:rPr lang="en-US" dirty="0" err="1">
                <a:solidFill>
                  <a:srgbClr val="FF0000"/>
                </a:solidFill>
              </a:rPr>
              <a:t>nanofilms</a:t>
            </a:r>
            <a:r>
              <a:rPr lang="en-US" dirty="0">
                <a:solidFill>
                  <a:srgbClr val="FF0000"/>
                </a:solidFill>
              </a:rPr>
              <a:t>, bulk NC metals, laminated composites, multilayered coatings and nanoparticle-reinforced composite coatings.</a:t>
            </a:r>
          </a:p>
          <a:p>
            <a:pPr algn="just" rtl="0">
              <a:buFont typeface="Wingdings" panose="05000000000000000000" pitchFamily="2" charset="2"/>
              <a:buChar char="v"/>
            </a:pPr>
            <a:r>
              <a:rPr lang="en-US" dirty="0">
                <a:solidFill>
                  <a:srgbClr val="00B050"/>
                </a:solidFill>
              </a:rPr>
              <a:t> Electrodeposition techniques can yield porosity-free finished products that do not require subsequent consolidation processing . Further, the process requires low initial capital investment and provides high production rates with few shape and size limitations</a:t>
            </a:r>
            <a:r>
              <a:rPr lang="en-US" dirty="0" smtClean="0">
                <a:solidFill>
                  <a:srgbClr val="00B050"/>
                </a:solidFill>
              </a:rPr>
              <a:t>.</a:t>
            </a:r>
          </a:p>
          <a:p>
            <a:pPr algn="just" rtl="0">
              <a:buFont typeface="Wingdings" panose="05000000000000000000" pitchFamily="2" charset="2"/>
              <a:buChar char="v"/>
            </a:pPr>
            <a:r>
              <a:rPr lang="en-US" dirty="0" smtClean="0">
                <a:solidFill>
                  <a:srgbClr val="7030A0"/>
                </a:solidFill>
              </a:rPr>
              <a:t>Electrodeposition </a:t>
            </a:r>
            <a:r>
              <a:rPr lang="en-US" dirty="0">
                <a:solidFill>
                  <a:srgbClr val="7030A0"/>
                </a:solidFill>
              </a:rPr>
              <a:t>is an important technique for the fabrication of nanostructured materials, offering control over the structure, composition and properties, and thus facilitates the preparation of novel materials with enhanced properties that cannot be obtained by other techniques. Table </a:t>
            </a:r>
            <a:r>
              <a:rPr lang="en-US" dirty="0" smtClean="0">
                <a:solidFill>
                  <a:srgbClr val="7030A0"/>
                </a:solidFill>
              </a:rPr>
              <a:t>2 </a:t>
            </a:r>
            <a:r>
              <a:rPr lang="en-US" dirty="0">
                <a:solidFill>
                  <a:srgbClr val="7030A0"/>
                </a:solidFill>
              </a:rPr>
              <a:t>lists some of the interesting applications of electrodeposited NC </a:t>
            </a:r>
            <a:r>
              <a:rPr lang="en-US" dirty="0" smtClean="0">
                <a:solidFill>
                  <a:srgbClr val="7030A0"/>
                </a:solidFill>
              </a:rPr>
              <a:t>materials.</a:t>
            </a:r>
            <a:endParaRPr lang="en-US" dirty="0">
              <a:solidFill>
                <a:srgbClr val="7030A0"/>
              </a:solidFill>
            </a:endParaRPr>
          </a:p>
          <a:p>
            <a:pPr algn="just" rtl="0"/>
            <a:endParaRPr lang="ar-IQ" dirty="0">
              <a:solidFill>
                <a:srgbClr val="FF0000"/>
              </a:solidFill>
            </a:endParaRPr>
          </a:p>
        </p:txBody>
      </p:sp>
    </p:spTree>
    <p:extLst>
      <p:ext uri="{BB962C8B-B14F-4D97-AF65-F5344CB8AC3E}">
        <p14:creationId xmlns:p14="http://schemas.microsoft.com/office/powerpoint/2010/main" val="1906405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684"/>
          <a:stretch/>
        </p:blipFill>
        <p:spPr>
          <a:xfrm>
            <a:off x="1841679" y="991673"/>
            <a:ext cx="9096468" cy="5756856"/>
          </a:xfrm>
          <a:prstGeom prst="rect">
            <a:avLst/>
          </a:prstGeom>
        </p:spPr>
      </p:pic>
      <p:sp>
        <p:nvSpPr>
          <p:cNvPr id="5" name="Rectangle 4"/>
          <p:cNvSpPr/>
          <p:nvPr/>
        </p:nvSpPr>
        <p:spPr>
          <a:xfrm>
            <a:off x="618186" y="268069"/>
            <a:ext cx="10019763" cy="523220"/>
          </a:xfrm>
          <a:prstGeom prst="rect">
            <a:avLst/>
          </a:prstGeom>
        </p:spPr>
        <p:txBody>
          <a:bodyPr wrap="square">
            <a:spAutoFit/>
          </a:bodyPr>
          <a:lstStyle/>
          <a:p>
            <a:r>
              <a:rPr lang="en-US" sz="2800" b="1" dirty="0" smtClean="0"/>
              <a:t>Table 2. Electrodeposited nanomaterial and their  applications</a:t>
            </a:r>
            <a:endParaRPr lang="ar-IQ" sz="2800" b="1" dirty="0"/>
          </a:p>
        </p:txBody>
      </p:sp>
    </p:spTree>
    <p:extLst>
      <p:ext uri="{BB962C8B-B14F-4D97-AF65-F5344CB8AC3E}">
        <p14:creationId xmlns:p14="http://schemas.microsoft.com/office/powerpoint/2010/main" val="70140659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55" y="352246"/>
            <a:ext cx="7275490" cy="819731"/>
          </a:xfrm>
        </p:spPr>
        <p:txBody>
          <a:bodyPr>
            <a:noAutofit/>
          </a:bodyPr>
          <a:lstStyle/>
          <a:p>
            <a:pPr algn="ctr" rtl="0"/>
            <a:r>
              <a:rPr lang="en-US" sz="3600" b="1" dirty="0" smtClean="0">
                <a:cs typeface="+mn-cs"/>
              </a:rPr>
              <a:t>Examples on the Corrosion </a:t>
            </a:r>
            <a:r>
              <a:rPr lang="en-US" sz="3600" b="1" dirty="0">
                <a:cs typeface="+mn-cs"/>
              </a:rPr>
              <a:t>resistance </a:t>
            </a:r>
            <a:r>
              <a:rPr lang="en-US" sz="3600" b="1" dirty="0" smtClean="0">
                <a:cs typeface="+mn-cs"/>
              </a:rPr>
              <a:t/>
            </a:r>
            <a:br>
              <a:rPr lang="en-US" sz="3600" b="1" dirty="0" smtClean="0">
                <a:cs typeface="+mn-cs"/>
              </a:rPr>
            </a:br>
            <a:r>
              <a:rPr lang="en-US" sz="3600" b="1" dirty="0" smtClean="0">
                <a:cs typeface="+mn-cs"/>
              </a:rPr>
              <a:t>of electrodeposited </a:t>
            </a:r>
            <a:r>
              <a:rPr lang="en-US" sz="3600" b="1" dirty="0" err="1" smtClean="0">
                <a:cs typeface="+mn-cs"/>
              </a:rPr>
              <a:t>nanomaterials</a:t>
            </a:r>
            <a:endParaRPr lang="ar-IQ" sz="3600" b="1" dirty="0">
              <a:cs typeface="+mn-cs"/>
            </a:endParaRPr>
          </a:p>
        </p:txBody>
      </p:sp>
      <p:sp>
        <p:nvSpPr>
          <p:cNvPr id="3" name="Content Placeholder 2"/>
          <p:cNvSpPr>
            <a:spLocks noGrp="1"/>
          </p:cNvSpPr>
          <p:nvPr>
            <p:ph idx="1"/>
          </p:nvPr>
        </p:nvSpPr>
        <p:spPr>
          <a:xfrm>
            <a:off x="419100" y="1284712"/>
            <a:ext cx="11648404" cy="5573288"/>
          </a:xfrm>
        </p:spPr>
        <p:txBody>
          <a:bodyPr>
            <a:noAutofit/>
          </a:bodyPr>
          <a:lstStyle/>
          <a:p>
            <a:pPr algn="just" rtl="0">
              <a:buFont typeface="Wingdings" panose="05000000000000000000" pitchFamily="2" charset="2"/>
              <a:buChar char="v"/>
            </a:pPr>
            <a:r>
              <a:rPr lang="en-US" dirty="0">
                <a:solidFill>
                  <a:srgbClr val="FF0000"/>
                </a:solidFill>
                <a:latin typeface="Times New Roman" panose="02020603050405020304" pitchFamily="18" charset="0"/>
                <a:cs typeface="Times New Roman" panose="02020603050405020304" pitchFamily="18" charset="0"/>
              </a:rPr>
              <a:t>corrosion behavior of NC zinc produced </a:t>
            </a:r>
            <a:r>
              <a:rPr lang="en-US" dirty="0" smtClean="0">
                <a:solidFill>
                  <a:srgbClr val="FF0000"/>
                </a:solidFill>
                <a:latin typeface="Times New Roman" panose="02020603050405020304" pitchFamily="18" charset="0"/>
                <a:cs typeface="Times New Roman" panose="02020603050405020304" pitchFamily="18" charset="0"/>
              </a:rPr>
              <a:t>by pulse </a:t>
            </a:r>
            <a:r>
              <a:rPr lang="en-US" dirty="0">
                <a:solidFill>
                  <a:srgbClr val="FF0000"/>
                </a:solidFill>
                <a:latin typeface="Times New Roman" panose="02020603050405020304" pitchFamily="18" charset="0"/>
                <a:cs typeface="Times New Roman" panose="02020603050405020304" pitchFamily="18" charset="0"/>
              </a:rPr>
              <a:t>current </a:t>
            </a:r>
            <a:r>
              <a:rPr lang="en-US" dirty="0" err="1">
                <a:solidFill>
                  <a:srgbClr val="FF0000"/>
                </a:solidFill>
                <a:latin typeface="Times New Roman" panose="02020603050405020304" pitchFamily="18" charset="0"/>
                <a:cs typeface="Times New Roman" panose="02020603050405020304" pitchFamily="18" charset="0"/>
              </a:rPr>
              <a:t>electrodeposition</a:t>
            </a:r>
            <a:r>
              <a:rPr lang="en-US" dirty="0">
                <a:solidFill>
                  <a:srgbClr val="FF0000"/>
                </a:solidFill>
                <a:latin typeface="Times New Roman" panose="02020603050405020304" pitchFamily="18" charset="0"/>
                <a:cs typeface="Times New Roman" panose="02020603050405020304" pitchFamily="18" charset="0"/>
              </a:rPr>
              <a:t> with </a:t>
            </a:r>
            <a:r>
              <a:rPr lang="en-US" dirty="0" err="1">
                <a:solidFill>
                  <a:srgbClr val="FF0000"/>
                </a:solidFill>
                <a:latin typeface="Times New Roman" panose="02020603050405020304" pitchFamily="18" charset="0"/>
                <a:cs typeface="Times New Roman" panose="02020603050405020304" pitchFamily="18" charset="0"/>
              </a:rPr>
              <a:t>electrogalvanized</a:t>
            </a:r>
            <a:r>
              <a:rPr lang="en-US" dirty="0">
                <a:solidFill>
                  <a:srgbClr val="FF0000"/>
                </a:solidFill>
                <a:latin typeface="Times New Roman" panose="02020603050405020304" pitchFamily="18" charset="0"/>
                <a:cs typeface="Times New Roman" panose="02020603050405020304" pitchFamily="18" charset="0"/>
              </a:rPr>
              <a:t> steel in 0.5 N </a:t>
            </a:r>
            <a:r>
              <a:rPr lang="en-US" dirty="0" err="1" smtClean="0">
                <a:solidFill>
                  <a:srgbClr val="FF0000"/>
                </a:solidFill>
                <a:latin typeface="Times New Roman" panose="02020603050405020304" pitchFamily="18" charset="0"/>
                <a:cs typeface="Times New Roman" panose="02020603050405020304" pitchFamily="18" charset="0"/>
              </a:rPr>
              <a:t>NaOH</a:t>
            </a:r>
            <a:r>
              <a:rPr lang="en-US" dirty="0" smtClean="0">
                <a:solidFill>
                  <a:srgbClr val="FF0000"/>
                </a:solidFill>
                <a:latin typeface="Times New Roman" panose="02020603050405020304" pitchFamily="18" charset="0"/>
                <a:cs typeface="Times New Roman" panose="02020603050405020304" pitchFamily="18" charset="0"/>
              </a:rPr>
              <a:t> electrolyte</a:t>
            </a:r>
            <a:r>
              <a:rPr lang="en-US" dirty="0">
                <a:solidFill>
                  <a:srgbClr val="FF0000"/>
                </a:solidFill>
                <a:latin typeface="Times New Roman" panose="02020603050405020304" pitchFamily="18" charset="0"/>
                <a:cs typeface="Times New Roman" panose="02020603050405020304" pitchFamily="18" charset="0"/>
              </a:rPr>
              <a:t>. The estimated corrosion rate of NC zinc (90 </a:t>
            </a:r>
            <a:r>
              <a:rPr lang="en-US" dirty="0" err="1" smtClean="0">
                <a:solidFill>
                  <a:srgbClr val="FF0000"/>
                </a:solidFill>
                <a:latin typeface="Times New Roman" panose="02020603050405020304" pitchFamily="18" charset="0"/>
                <a:cs typeface="Times New Roman" panose="02020603050405020304" pitchFamily="18" charset="0"/>
              </a:rPr>
              <a:t>μA</a:t>
            </a:r>
            <a:r>
              <a:rPr lang="en-US" dirty="0" smtClean="0">
                <a:solidFill>
                  <a:srgbClr val="FF0000"/>
                </a:solidFill>
                <a:latin typeface="Times New Roman" panose="02020603050405020304" pitchFamily="18" charset="0"/>
                <a:cs typeface="Times New Roman" panose="02020603050405020304" pitchFamily="18" charset="0"/>
              </a:rPr>
              <a:t>/cm2 </a:t>
            </a:r>
            <a:r>
              <a:rPr lang="en-US" dirty="0">
                <a:solidFill>
                  <a:srgbClr val="FF0000"/>
                </a:solidFill>
                <a:latin typeface="Times New Roman" panose="02020603050405020304" pitchFamily="18" charset="0"/>
                <a:cs typeface="Times New Roman" panose="02020603050405020304" pitchFamily="18" charset="0"/>
              </a:rPr>
              <a:t>) was found to </a:t>
            </a:r>
            <a:r>
              <a:rPr lang="en-US" dirty="0" smtClean="0">
                <a:solidFill>
                  <a:srgbClr val="FF0000"/>
                </a:solidFill>
                <a:latin typeface="Times New Roman" panose="02020603050405020304" pitchFamily="18" charset="0"/>
                <a:cs typeface="Times New Roman" panose="02020603050405020304" pitchFamily="18" charset="0"/>
              </a:rPr>
              <a:t>be about </a:t>
            </a:r>
            <a:r>
              <a:rPr lang="en-US" dirty="0">
                <a:solidFill>
                  <a:srgbClr val="FF0000"/>
                </a:solidFill>
                <a:latin typeface="Times New Roman" panose="02020603050405020304" pitchFamily="18" charset="0"/>
                <a:cs typeface="Times New Roman" panose="02020603050405020304" pitchFamily="18" charset="0"/>
              </a:rPr>
              <a:t>60% lower than that of </a:t>
            </a:r>
            <a:r>
              <a:rPr lang="en-US" dirty="0" err="1">
                <a:solidFill>
                  <a:srgbClr val="FF0000"/>
                </a:solidFill>
                <a:latin typeface="Times New Roman" panose="02020603050405020304" pitchFamily="18" charset="0"/>
                <a:cs typeface="Times New Roman" panose="02020603050405020304" pitchFamily="18" charset="0"/>
              </a:rPr>
              <a:t>electrogalvanized</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steel.</a:t>
            </a:r>
            <a:endParaRPr lang="en-US" dirty="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the corrosion behavior of </a:t>
            </a:r>
            <a:r>
              <a:rPr lang="en-US" dirty="0" smtClean="0">
                <a:solidFill>
                  <a:srgbClr val="0070C0"/>
                </a:solidFill>
                <a:latin typeface="Times New Roman" panose="02020603050405020304" pitchFamily="18" charset="0"/>
                <a:cs typeface="Times New Roman" panose="02020603050405020304" pitchFamily="18" charset="0"/>
              </a:rPr>
              <a:t>NC nickel </a:t>
            </a:r>
            <a:r>
              <a:rPr lang="en-US" dirty="0">
                <a:solidFill>
                  <a:srgbClr val="0070C0"/>
                </a:solidFill>
                <a:latin typeface="Times New Roman" panose="02020603050405020304" pitchFamily="18" charset="0"/>
                <a:cs typeface="Times New Roman" panose="02020603050405020304" pitchFamily="18" charset="0"/>
              </a:rPr>
              <a:t>(32 nm grain size) in 2N </a:t>
            </a:r>
            <a:r>
              <a:rPr lang="en-US" dirty="0" smtClean="0">
                <a:solidFill>
                  <a:srgbClr val="0070C0"/>
                </a:solidFill>
                <a:latin typeface="Times New Roman" panose="02020603050405020304" pitchFamily="18" charset="0"/>
                <a:cs typeface="Times New Roman" panose="02020603050405020304" pitchFamily="18" charset="0"/>
              </a:rPr>
              <a:t>H2SO4 </a:t>
            </a:r>
            <a:r>
              <a:rPr lang="en-US" dirty="0">
                <a:solidFill>
                  <a:srgbClr val="0070C0"/>
                </a:solidFill>
                <a:latin typeface="Times New Roman" panose="02020603050405020304" pitchFamily="18" charset="0"/>
                <a:cs typeface="Times New Roman" panose="02020603050405020304" pitchFamily="18" charset="0"/>
              </a:rPr>
              <a:t>in de-aerated media and found that </a:t>
            </a:r>
            <a:r>
              <a:rPr lang="en-US" dirty="0" smtClean="0">
                <a:solidFill>
                  <a:srgbClr val="0070C0"/>
                </a:solidFill>
                <a:latin typeface="Times New Roman" panose="02020603050405020304" pitchFamily="18" charset="0"/>
                <a:cs typeface="Times New Roman" panose="02020603050405020304" pitchFamily="18" charset="0"/>
              </a:rPr>
              <a:t>the corrosion </a:t>
            </a:r>
            <a:r>
              <a:rPr lang="en-US" dirty="0">
                <a:solidFill>
                  <a:srgbClr val="0070C0"/>
                </a:solidFill>
                <a:latin typeface="Times New Roman" panose="02020603050405020304" pitchFamily="18" charset="0"/>
                <a:cs typeface="Times New Roman" panose="02020603050405020304" pitchFamily="18" charset="0"/>
              </a:rPr>
              <a:t>potential of NC nickel was shifted about 200 mV further to the </a:t>
            </a:r>
            <a:r>
              <a:rPr lang="en-US" dirty="0" smtClean="0">
                <a:solidFill>
                  <a:srgbClr val="0070C0"/>
                </a:solidFill>
                <a:latin typeface="Times New Roman" panose="02020603050405020304" pitchFamily="18" charset="0"/>
                <a:cs typeface="Times New Roman" panose="02020603050405020304" pitchFamily="18" charset="0"/>
              </a:rPr>
              <a:t>positive than </a:t>
            </a:r>
            <a:r>
              <a:rPr lang="en-US" dirty="0">
                <a:solidFill>
                  <a:srgbClr val="0070C0"/>
                </a:solidFill>
                <a:latin typeface="Times New Roman" panose="02020603050405020304" pitchFamily="18" charset="0"/>
                <a:cs typeface="Times New Roman" panose="02020603050405020304" pitchFamily="18" charset="0"/>
              </a:rPr>
              <a:t>that of polycrystalline nickel</a:t>
            </a:r>
            <a:r>
              <a:rPr lang="en-US" dirty="0" smtClean="0">
                <a:solidFill>
                  <a:srgbClr val="0070C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endParaRPr lang="en-US" dirty="0">
              <a:solidFill>
                <a:srgbClr val="0070C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endParaRPr lang="en-US" dirty="0" smtClean="0">
              <a:solidFill>
                <a:srgbClr val="0070C0"/>
              </a:solidFill>
              <a:latin typeface="Times New Roman" panose="02020603050405020304" pitchFamily="18" charset="0"/>
              <a:cs typeface="Times New Roman" panose="02020603050405020304" pitchFamily="18" charset="0"/>
            </a:endParaRPr>
          </a:p>
          <a:p>
            <a:pPr marL="0" indent="0" algn="just" rtl="0">
              <a:buNone/>
            </a:pPr>
            <a:endParaRPr lang="ar-IQ" dirty="0"/>
          </a:p>
        </p:txBody>
      </p:sp>
      <p:pic>
        <p:nvPicPr>
          <p:cNvPr id="4" name="Picture 3"/>
          <p:cNvPicPr>
            <a:picLocks noChangeAspect="1"/>
          </p:cNvPicPr>
          <p:nvPr/>
        </p:nvPicPr>
        <p:blipFill>
          <a:blip r:embed="rId2"/>
          <a:stretch>
            <a:fillRect/>
          </a:stretch>
        </p:blipFill>
        <p:spPr>
          <a:xfrm>
            <a:off x="1406477" y="4567142"/>
            <a:ext cx="9601444" cy="2013961"/>
          </a:xfrm>
          <a:prstGeom prst="rect">
            <a:avLst/>
          </a:prstGeom>
        </p:spPr>
      </p:pic>
    </p:spTree>
    <p:extLst>
      <p:ext uri="{BB962C8B-B14F-4D97-AF65-F5344CB8AC3E}">
        <p14:creationId xmlns:p14="http://schemas.microsoft.com/office/powerpoint/2010/main" val="18640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44" y="692284"/>
            <a:ext cx="10515600" cy="5772910"/>
          </a:xfrm>
        </p:spPr>
        <p:txBody>
          <a:bodyPr>
            <a:normAutofit fontScale="92500" lnSpcReduction="10000"/>
          </a:bodyPr>
          <a:lstStyle/>
          <a:p>
            <a:pPr algn="just" rtl="0">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Corrosion behaviors of two types of NC Cu–Ni alloys were compared with cast Monel-400 alloy in 3% </a:t>
            </a:r>
            <a:r>
              <a:rPr lang="en-US" dirty="0" err="1">
                <a:solidFill>
                  <a:srgbClr val="7030A0"/>
                </a:solidFill>
                <a:latin typeface="Times New Roman" panose="02020603050405020304" pitchFamily="18" charset="0"/>
                <a:cs typeface="Times New Roman" panose="02020603050405020304" pitchFamily="18" charset="0"/>
              </a:rPr>
              <a:t>NaCl</a:t>
            </a:r>
            <a:r>
              <a:rPr lang="en-US" dirty="0">
                <a:solidFill>
                  <a:srgbClr val="7030A0"/>
                </a:solidFill>
                <a:latin typeface="Times New Roman" panose="02020603050405020304" pitchFamily="18" charset="0"/>
                <a:cs typeface="Times New Roman" panose="02020603050405020304" pitchFamily="18" charset="0"/>
              </a:rPr>
              <a:t> solution and it was found that corrosion current density ( </a:t>
            </a:r>
            <a:r>
              <a:rPr lang="en-US" dirty="0" err="1">
                <a:solidFill>
                  <a:srgbClr val="7030A0"/>
                </a:solidFill>
                <a:latin typeface="Times New Roman" panose="02020603050405020304" pitchFamily="18" charset="0"/>
                <a:cs typeface="Times New Roman" panose="02020603050405020304" pitchFamily="18" charset="0"/>
              </a:rPr>
              <a:t>i</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corr</a:t>
            </a:r>
            <a:r>
              <a:rPr lang="en-US" dirty="0">
                <a:solidFill>
                  <a:srgbClr val="7030A0"/>
                </a:solidFill>
                <a:latin typeface="Times New Roman" panose="02020603050405020304" pitchFamily="18" charset="0"/>
                <a:cs typeface="Times New Roman" panose="02020603050405020304" pitchFamily="18" charset="0"/>
              </a:rPr>
              <a:t> ) of NC alloys was superior to Monel-400 Both optical and SEM examination of the corroded surface revealed a well-defined pitting type of attack for Monel-400, unlike the homogeneous corrosion of NC alloys</a:t>
            </a:r>
            <a:endParaRPr lang="en-US" dirty="0" smtClean="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endParaRPr lang="en-US" dirty="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dirty="0" smtClean="0">
                <a:solidFill>
                  <a:srgbClr val="FF0000"/>
                </a:solidFill>
                <a:latin typeface="Times New Roman" panose="02020603050405020304" pitchFamily="18" charset="0"/>
                <a:cs typeface="Times New Roman" panose="02020603050405020304" pitchFamily="18" charset="0"/>
              </a:rPr>
              <a:t>incorporation </a:t>
            </a:r>
            <a:r>
              <a:rPr lang="en-US" dirty="0">
                <a:solidFill>
                  <a:srgbClr val="FF0000"/>
                </a:solidFill>
                <a:latin typeface="Times New Roman" panose="02020603050405020304" pitchFamily="18" charset="0"/>
                <a:cs typeface="Times New Roman" panose="02020603050405020304" pitchFamily="18" charset="0"/>
              </a:rPr>
              <a:t>of 20 nm </a:t>
            </a:r>
            <a:r>
              <a:rPr lang="en-US" dirty="0" err="1">
                <a:solidFill>
                  <a:srgbClr val="FF0000"/>
                </a:solidFill>
                <a:latin typeface="Times New Roman" panose="02020603050405020304" pitchFamily="18" charset="0"/>
                <a:cs typeface="Times New Roman" panose="02020603050405020304" pitchFamily="18" charset="0"/>
              </a:rPr>
              <a:t>SiC</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particles during </a:t>
            </a:r>
            <a:r>
              <a:rPr lang="en-US" dirty="0">
                <a:solidFill>
                  <a:srgbClr val="FF0000"/>
                </a:solidFill>
                <a:latin typeface="Times New Roman" panose="02020603050405020304" pitchFamily="18" charset="0"/>
                <a:cs typeface="Times New Roman" panose="02020603050405020304" pitchFamily="18" charset="0"/>
              </a:rPr>
              <a:t>Ni deposition improves the corrosion resistance, as revealed </a:t>
            </a:r>
            <a:r>
              <a:rPr lang="en-US" dirty="0" smtClean="0">
                <a:solidFill>
                  <a:srgbClr val="FF0000"/>
                </a:solidFill>
                <a:latin typeface="Times New Roman" panose="02020603050405020304" pitchFamily="18" charset="0"/>
                <a:cs typeface="Times New Roman" panose="02020603050405020304" pitchFamily="18" charset="0"/>
              </a:rPr>
              <a:t>from impedance </a:t>
            </a:r>
            <a:r>
              <a:rPr lang="en-US" dirty="0">
                <a:solidFill>
                  <a:srgbClr val="FF0000"/>
                </a:solidFill>
                <a:latin typeface="Times New Roman" panose="02020603050405020304" pitchFamily="18" charset="0"/>
                <a:cs typeface="Times New Roman" panose="02020603050405020304" pitchFamily="18" charset="0"/>
              </a:rPr>
              <a:t>and cathodic polarization measurements, due to the </a:t>
            </a:r>
            <a:r>
              <a:rPr lang="en-US" dirty="0" smtClean="0">
                <a:solidFill>
                  <a:srgbClr val="FF0000"/>
                </a:solidFill>
                <a:latin typeface="Times New Roman" panose="02020603050405020304" pitchFamily="18" charset="0"/>
                <a:cs typeface="Times New Roman" panose="02020603050405020304" pitchFamily="18" charset="0"/>
              </a:rPr>
              <a:t>modification of the </a:t>
            </a:r>
            <a:r>
              <a:rPr lang="en-US" dirty="0">
                <a:solidFill>
                  <a:srgbClr val="FF0000"/>
                </a:solidFill>
                <a:latin typeface="Times New Roman" panose="02020603050405020304" pitchFamily="18" charset="0"/>
                <a:cs typeface="Times New Roman" panose="02020603050405020304" pitchFamily="18" charset="0"/>
              </a:rPr>
              <a:t>surface morphology and crystallinity of the nickel </a:t>
            </a:r>
            <a:r>
              <a:rPr lang="en-US" dirty="0" smtClean="0">
                <a:solidFill>
                  <a:srgbClr val="FF0000"/>
                </a:solidFill>
                <a:latin typeface="Times New Roman" panose="02020603050405020304" pitchFamily="18" charset="0"/>
                <a:cs typeface="Times New Roman" panose="02020603050405020304" pitchFamily="18" charset="0"/>
              </a:rPr>
              <a:t>matrix the </a:t>
            </a:r>
            <a:r>
              <a:rPr lang="en-US" dirty="0">
                <a:solidFill>
                  <a:srgbClr val="FF0000"/>
                </a:solidFill>
                <a:latin typeface="Times New Roman" panose="02020603050405020304" pitchFamily="18" charset="0"/>
                <a:cs typeface="Times New Roman" panose="02020603050405020304" pitchFamily="18" charset="0"/>
              </a:rPr>
              <a:t>corrosion resistance of </a:t>
            </a:r>
            <a:r>
              <a:rPr lang="en-US" dirty="0" smtClean="0">
                <a:solidFill>
                  <a:srgbClr val="FF0000"/>
                </a:solidFill>
                <a:latin typeface="Times New Roman" panose="02020603050405020304" pitchFamily="18" charset="0"/>
                <a:cs typeface="Times New Roman" panose="02020603050405020304" pitchFamily="18" charset="0"/>
              </a:rPr>
              <a:t>Cu–TiO</a:t>
            </a:r>
            <a:r>
              <a:rPr lang="en-US" sz="1800" dirty="0" smtClean="0">
                <a:solidFill>
                  <a:srgbClr val="FF0000"/>
                </a:solidFill>
                <a:latin typeface="Times New Roman" panose="02020603050405020304" pitchFamily="18" charset="0"/>
                <a:cs typeface="Times New Roman" panose="02020603050405020304" pitchFamily="18" charset="0"/>
              </a:rPr>
              <a:t>2</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nanocomposite coatings was higher than </a:t>
            </a:r>
            <a:r>
              <a:rPr lang="en-US" dirty="0" smtClean="0">
                <a:solidFill>
                  <a:srgbClr val="FF0000"/>
                </a:solidFill>
                <a:latin typeface="Times New Roman" panose="02020603050405020304" pitchFamily="18" charset="0"/>
                <a:cs typeface="Times New Roman" panose="02020603050405020304" pitchFamily="18" charset="0"/>
              </a:rPr>
              <a:t>that of </a:t>
            </a:r>
            <a:r>
              <a:rPr lang="en-US" dirty="0">
                <a:solidFill>
                  <a:srgbClr val="FF0000"/>
                </a:solidFill>
                <a:latin typeface="Times New Roman" panose="02020603050405020304" pitchFamily="18" charset="0"/>
                <a:cs typeface="Times New Roman" panose="02020603050405020304" pitchFamily="18" charset="0"/>
              </a:rPr>
              <a:t>electrodeposited </a:t>
            </a:r>
            <a:r>
              <a:rPr lang="en-US" dirty="0" smtClean="0">
                <a:solidFill>
                  <a:srgbClr val="FF0000"/>
                </a:solidFill>
                <a:latin typeface="Times New Roman" panose="02020603050405020304" pitchFamily="18" charset="0"/>
                <a:cs typeface="Times New Roman" panose="02020603050405020304" pitchFamily="18" charset="0"/>
              </a:rPr>
              <a:t>copper</a:t>
            </a:r>
          </a:p>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A </a:t>
            </a:r>
            <a:r>
              <a:rPr lang="en-US" dirty="0" smtClean="0">
                <a:solidFill>
                  <a:srgbClr val="0070C0"/>
                </a:solidFill>
                <a:latin typeface="Times New Roman" panose="02020603050405020304" pitchFamily="18" charset="0"/>
                <a:cs typeface="Times New Roman" panose="02020603050405020304" pitchFamily="18" charset="0"/>
              </a:rPr>
              <a:t>Ni–Cr </a:t>
            </a:r>
            <a:r>
              <a:rPr lang="en-US" dirty="0" err="1" smtClean="0">
                <a:solidFill>
                  <a:srgbClr val="0070C0"/>
                </a:solidFill>
                <a:latin typeface="Times New Roman" panose="02020603050405020304" pitchFamily="18" charset="0"/>
                <a:cs typeface="Times New Roman" panose="02020603050405020304" pitchFamily="18" charset="0"/>
              </a:rPr>
              <a:t>nanocomposite</a:t>
            </a: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with an average Cr concentration of 11 </a:t>
            </a:r>
            <a:r>
              <a:rPr lang="en-US" dirty="0" err="1">
                <a:solidFill>
                  <a:srgbClr val="0070C0"/>
                </a:solidFill>
                <a:latin typeface="Times New Roman" panose="02020603050405020304" pitchFamily="18" charset="0"/>
                <a:cs typeface="Times New Roman" panose="02020603050405020304" pitchFamily="18" charset="0"/>
              </a:rPr>
              <a:t>wt</a:t>
            </a:r>
            <a:r>
              <a:rPr lang="en-US" dirty="0">
                <a:solidFill>
                  <a:srgbClr val="0070C0"/>
                </a:solidFill>
                <a:latin typeface="Times New Roman" panose="02020603050405020304" pitchFamily="18" charset="0"/>
                <a:cs typeface="Times New Roman" panose="02020603050405020304" pitchFamily="18" charset="0"/>
              </a:rPr>
              <a:t>% deposited onto </a:t>
            </a:r>
            <a:r>
              <a:rPr lang="en-US" dirty="0" smtClean="0">
                <a:solidFill>
                  <a:srgbClr val="0070C0"/>
                </a:solidFill>
                <a:latin typeface="Times New Roman" panose="02020603050405020304" pitchFamily="18" charset="0"/>
                <a:cs typeface="Times New Roman" panose="02020603050405020304" pitchFamily="18" charset="0"/>
              </a:rPr>
              <a:t>nickel plate </a:t>
            </a:r>
            <a:r>
              <a:rPr lang="en-US" dirty="0">
                <a:solidFill>
                  <a:srgbClr val="0070C0"/>
                </a:solidFill>
                <a:latin typeface="Times New Roman" panose="02020603050405020304" pitchFamily="18" charset="0"/>
                <a:cs typeface="Times New Roman" panose="02020603050405020304" pitchFamily="18" charset="0"/>
              </a:rPr>
              <a:t>by </a:t>
            </a:r>
            <a:r>
              <a:rPr lang="en-US" dirty="0" err="1">
                <a:solidFill>
                  <a:srgbClr val="0070C0"/>
                </a:solidFill>
                <a:latin typeface="Times New Roman" panose="02020603050405020304" pitchFamily="18" charset="0"/>
                <a:cs typeface="Times New Roman" panose="02020603050405020304" pitchFamily="18" charset="0"/>
              </a:rPr>
              <a:t>electrodeposition</a:t>
            </a:r>
            <a:r>
              <a:rPr lang="en-US" dirty="0">
                <a:solidFill>
                  <a:srgbClr val="0070C0"/>
                </a:solidFill>
                <a:latin typeface="Times New Roman" panose="02020603050405020304" pitchFamily="18" charset="0"/>
                <a:cs typeface="Times New Roman" panose="02020603050405020304" pitchFamily="18" charset="0"/>
              </a:rPr>
              <a:t> of Ni and Cr nanoparticles from a nickel sulfate </a:t>
            </a:r>
            <a:r>
              <a:rPr lang="en-US" dirty="0" smtClean="0">
                <a:solidFill>
                  <a:srgbClr val="0070C0"/>
                </a:solidFill>
                <a:latin typeface="Times New Roman" panose="02020603050405020304" pitchFamily="18" charset="0"/>
                <a:cs typeface="Times New Roman" panose="02020603050405020304" pitchFamily="18" charset="0"/>
              </a:rPr>
              <a:t>bath showed </a:t>
            </a:r>
            <a:r>
              <a:rPr lang="en-US" dirty="0">
                <a:solidFill>
                  <a:srgbClr val="0070C0"/>
                </a:solidFill>
                <a:latin typeface="Times New Roman" panose="02020603050405020304" pitchFamily="18" charset="0"/>
                <a:cs typeface="Times New Roman" panose="02020603050405020304" pitchFamily="18" charset="0"/>
              </a:rPr>
              <a:t>superior hot </a:t>
            </a:r>
            <a:r>
              <a:rPr lang="en-US" dirty="0" smtClean="0">
                <a:solidFill>
                  <a:srgbClr val="0070C0"/>
                </a:solidFill>
                <a:latin typeface="Times New Roman" panose="02020603050405020304" pitchFamily="18" charset="0"/>
                <a:cs typeface="Times New Roman" panose="02020603050405020304" pitchFamily="18" charset="0"/>
              </a:rPr>
              <a:t>corrosion </a:t>
            </a:r>
            <a:r>
              <a:rPr lang="en-US" dirty="0">
                <a:solidFill>
                  <a:srgbClr val="0070C0"/>
                </a:solidFill>
                <a:latin typeface="Times New Roman" panose="02020603050405020304" pitchFamily="18" charset="0"/>
                <a:cs typeface="Times New Roman" panose="02020603050405020304" pitchFamily="18" charset="0"/>
              </a:rPr>
              <a:t>resistance under </a:t>
            </a:r>
            <a:r>
              <a:rPr lang="en-US" dirty="0" smtClean="0">
                <a:solidFill>
                  <a:srgbClr val="0070C0"/>
                </a:solidFill>
                <a:latin typeface="Times New Roman" panose="02020603050405020304" pitchFamily="18" charset="0"/>
                <a:cs typeface="Times New Roman" panose="02020603050405020304" pitchFamily="18" charset="0"/>
              </a:rPr>
              <a:t>molten Na</a:t>
            </a:r>
            <a:r>
              <a:rPr lang="en-US" sz="18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SO</a:t>
            </a:r>
            <a:r>
              <a:rPr lang="en-US" sz="1800" dirty="0" smtClean="0">
                <a:solidFill>
                  <a:srgbClr val="0070C0"/>
                </a:solidFill>
                <a:latin typeface="Times New Roman" panose="02020603050405020304" pitchFamily="18" charset="0"/>
                <a:cs typeface="Times New Roman" panose="02020603050405020304" pitchFamily="18" charset="0"/>
              </a:rPr>
              <a:t>4</a:t>
            </a: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t>
            </a:r>
            <a:r>
              <a:rPr lang="en-US" dirty="0" smtClean="0">
                <a:solidFill>
                  <a:srgbClr val="0070C0"/>
                </a:solidFill>
                <a:latin typeface="Times New Roman" panose="02020603050405020304" pitchFamily="18" charset="0"/>
                <a:cs typeface="Times New Roman" panose="02020603050405020304" pitchFamily="18" charset="0"/>
              </a:rPr>
              <a:t>K</a:t>
            </a:r>
            <a:r>
              <a:rPr lang="en-US" sz="18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SO</a:t>
            </a:r>
            <a:r>
              <a:rPr lang="en-US" sz="1800" dirty="0" smtClean="0">
                <a:solidFill>
                  <a:srgbClr val="0070C0"/>
                </a:solidFill>
                <a:latin typeface="Times New Roman" panose="02020603050405020304" pitchFamily="18" charset="0"/>
                <a:cs typeface="Times New Roman" panose="02020603050405020304" pitchFamily="18" charset="0"/>
              </a:rPr>
              <a:t>4</a:t>
            </a: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t>
            </a:r>
            <a:r>
              <a:rPr lang="en-US" dirty="0" err="1">
                <a:solidFill>
                  <a:srgbClr val="0070C0"/>
                </a:solidFill>
                <a:latin typeface="Times New Roman" panose="02020603050405020304" pitchFamily="18" charset="0"/>
                <a:cs typeface="Times New Roman" panose="02020603050405020304" pitchFamily="18" charset="0"/>
              </a:rPr>
              <a:t>NaCl</a:t>
            </a:r>
            <a:r>
              <a:rPr lang="en-US" dirty="0">
                <a:solidFill>
                  <a:srgbClr val="0070C0"/>
                </a:solidFill>
                <a:latin typeface="Times New Roman" panose="02020603050405020304" pitchFamily="18" charset="0"/>
                <a:cs typeface="Times New Roman" panose="02020603050405020304" pitchFamily="18" charset="0"/>
              </a:rPr>
              <a:t> in air at 700°C.</a:t>
            </a:r>
            <a:endParaRPr lang="ar-IQ"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10384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907" y="500063"/>
            <a:ext cx="3221328" cy="710552"/>
          </a:xfrm>
        </p:spPr>
        <p:txBody>
          <a:bodyPr>
            <a:noAutofit/>
          </a:bodyPr>
          <a:lstStyle/>
          <a:p>
            <a:pPr algn="ctr"/>
            <a:r>
              <a:rPr lang="en-US" sz="4800" b="1" dirty="0" smtClean="0">
                <a:latin typeface="Times New Roman" panose="02020603050405020304" pitchFamily="18" charset="0"/>
                <a:cs typeface="Times New Roman" panose="02020603050405020304" pitchFamily="18" charset="0"/>
              </a:rPr>
              <a:t>Conclusion</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944110"/>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Electrodeposition is a versatile technique for the production of </a:t>
            </a:r>
            <a:r>
              <a:rPr lang="en-US" sz="3200" dirty="0" smtClean="0">
                <a:solidFill>
                  <a:srgbClr val="FF0000"/>
                </a:solidFill>
                <a:latin typeface="Times New Roman" panose="02020603050405020304" pitchFamily="18" charset="0"/>
                <a:cs typeface="Times New Roman" panose="02020603050405020304" pitchFamily="18" charset="0"/>
              </a:rPr>
              <a:t>nanostructured materials </a:t>
            </a:r>
            <a:r>
              <a:rPr lang="en-US" sz="3200" dirty="0">
                <a:solidFill>
                  <a:srgbClr val="FF0000"/>
                </a:solidFill>
                <a:latin typeface="Times New Roman" panose="02020603050405020304" pitchFamily="18" charset="0"/>
                <a:cs typeface="Times New Roman" panose="02020603050405020304" pitchFamily="18" charset="0"/>
              </a:rPr>
              <a:t>with lower capital investment, higher production rates and few </a:t>
            </a:r>
            <a:r>
              <a:rPr lang="en-US" sz="3200" dirty="0" smtClean="0">
                <a:solidFill>
                  <a:srgbClr val="FF0000"/>
                </a:solidFill>
                <a:latin typeface="Times New Roman" panose="02020603050405020304" pitchFamily="18" charset="0"/>
                <a:cs typeface="Times New Roman" panose="02020603050405020304" pitchFamily="18" charset="0"/>
              </a:rPr>
              <a:t>shape and </a:t>
            </a:r>
            <a:r>
              <a:rPr lang="en-US" sz="3200" dirty="0">
                <a:solidFill>
                  <a:srgbClr val="FF0000"/>
                </a:solidFill>
                <a:latin typeface="Times New Roman" panose="02020603050405020304" pitchFamily="18" charset="0"/>
                <a:cs typeface="Times New Roman" panose="02020603050405020304" pitchFamily="18" charset="0"/>
              </a:rPr>
              <a:t>size limitations. </a:t>
            </a:r>
            <a:endParaRPr lang="en-US" sz="3200" dirty="0" smtClean="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3200" dirty="0" smtClean="0">
                <a:solidFill>
                  <a:srgbClr val="0070C0"/>
                </a:solidFill>
                <a:latin typeface="Times New Roman" panose="02020603050405020304" pitchFamily="18" charset="0"/>
                <a:cs typeface="Times New Roman" panose="02020603050405020304" pitchFamily="18" charset="0"/>
              </a:rPr>
              <a:t>Electrodeposited </a:t>
            </a:r>
            <a:r>
              <a:rPr lang="en-US" sz="3200" dirty="0" err="1">
                <a:solidFill>
                  <a:srgbClr val="0070C0"/>
                </a:solidFill>
                <a:latin typeface="Times New Roman" panose="02020603050405020304" pitchFamily="18" charset="0"/>
                <a:cs typeface="Times New Roman" panose="02020603050405020304" pitchFamily="18" charset="0"/>
              </a:rPr>
              <a:t>nanomaterials</a:t>
            </a:r>
            <a:r>
              <a:rPr lang="en-US" sz="3200" dirty="0">
                <a:solidFill>
                  <a:srgbClr val="0070C0"/>
                </a:solidFill>
                <a:latin typeface="Times New Roman" panose="02020603050405020304" pitchFamily="18" charset="0"/>
                <a:cs typeface="Times New Roman" panose="02020603050405020304" pitchFamily="18" charset="0"/>
              </a:rPr>
              <a:t> such as </a:t>
            </a:r>
            <a:r>
              <a:rPr lang="en-US" sz="3200" dirty="0" smtClean="0">
                <a:solidFill>
                  <a:srgbClr val="0070C0"/>
                </a:solidFill>
                <a:latin typeface="Times New Roman" panose="02020603050405020304" pitchFamily="18" charset="0"/>
                <a:cs typeface="Times New Roman" panose="02020603050405020304" pitchFamily="18" charset="0"/>
              </a:rPr>
              <a:t>nanostructured metals</a:t>
            </a:r>
            <a:r>
              <a:rPr lang="en-US" sz="3200" dirty="0">
                <a:solidFill>
                  <a:srgbClr val="0070C0"/>
                </a:solidFill>
                <a:latin typeface="Times New Roman" panose="02020603050405020304" pitchFamily="18" charset="0"/>
                <a:cs typeface="Times New Roman" panose="02020603050405020304" pitchFamily="18" charset="0"/>
              </a:rPr>
              <a:t>, alloys and metal matrix composites have proven successful in </a:t>
            </a:r>
            <a:r>
              <a:rPr lang="en-US" sz="3200" dirty="0" smtClean="0">
                <a:solidFill>
                  <a:srgbClr val="0070C0"/>
                </a:solidFill>
                <a:latin typeface="Times New Roman" panose="02020603050405020304" pitchFamily="18" charset="0"/>
                <a:cs typeface="Times New Roman" panose="02020603050405020304" pitchFamily="18" charset="0"/>
              </a:rPr>
              <a:t>providing superior </a:t>
            </a:r>
            <a:r>
              <a:rPr lang="en-US" sz="3200" dirty="0">
                <a:solidFill>
                  <a:srgbClr val="0070C0"/>
                </a:solidFill>
                <a:latin typeface="Times New Roman" panose="02020603050405020304" pitchFamily="18" charset="0"/>
                <a:cs typeface="Times New Roman" panose="02020603050405020304" pitchFamily="18" charset="0"/>
              </a:rPr>
              <a:t>corrosion resistance of substrate materials compared with </a:t>
            </a:r>
            <a:r>
              <a:rPr lang="en-US" sz="3200" dirty="0" smtClean="0">
                <a:solidFill>
                  <a:srgbClr val="0070C0"/>
                </a:solidFill>
                <a:latin typeface="Times New Roman" panose="02020603050405020304" pitchFamily="18" charset="0"/>
                <a:cs typeface="Times New Roman" panose="02020603050405020304" pitchFamily="18" charset="0"/>
              </a:rPr>
              <a:t>the corresponding </a:t>
            </a:r>
            <a:r>
              <a:rPr lang="en-US" sz="3200" dirty="0" err="1">
                <a:solidFill>
                  <a:srgbClr val="0070C0"/>
                </a:solidFill>
                <a:latin typeface="Times New Roman" panose="02020603050405020304" pitchFamily="18" charset="0"/>
                <a:cs typeface="Times New Roman" panose="02020603050405020304" pitchFamily="18" charset="0"/>
              </a:rPr>
              <a:t>microstructured</a:t>
            </a:r>
            <a:r>
              <a:rPr lang="en-US" sz="3200" dirty="0">
                <a:solidFill>
                  <a:srgbClr val="0070C0"/>
                </a:solidFill>
                <a:latin typeface="Times New Roman" panose="02020603050405020304" pitchFamily="18" charset="0"/>
                <a:cs typeface="Times New Roman" panose="02020603050405020304" pitchFamily="18" charset="0"/>
              </a:rPr>
              <a:t> materials.</a:t>
            </a:r>
            <a:endParaRPr lang="ar-IQ"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194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6542" y="1199696"/>
            <a:ext cx="4919937" cy="3785652"/>
          </a:xfrm>
          <a:prstGeom prst="rect">
            <a:avLst/>
          </a:prstGeom>
          <a:noFill/>
        </p:spPr>
        <p:txBody>
          <a:bodyPr wrap="none" rtlCol="0">
            <a:spAutoFit/>
          </a:bodyPr>
          <a:lstStyle/>
          <a:p>
            <a:pPr algn="ctr"/>
            <a:r>
              <a:rPr lang="en-US" sz="12000" b="1" dirty="0" smtClean="0">
                <a:latin typeface="AR DECODE" panose="02000000000000000000" pitchFamily="2" charset="0"/>
              </a:rPr>
              <a:t>Thank</a:t>
            </a:r>
          </a:p>
          <a:p>
            <a:pPr algn="ctr"/>
            <a:r>
              <a:rPr lang="en-US" sz="12000" b="1" dirty="0" smtClean="0">
                <a:latin typeface="AR DECODE" panose="02000000000000000000" pitchFamily="2" charset="0"/>
              </a:rPr>
              <a:t> you</a:t>
            </a:r>
            <a:endParaRPr lang="en-US" sz="12000" b="1" dirty="0">
              <a:latin typeface="AR DECODE" panose="02000000000000000000" pitchFamily="2" charset="0"/>
            </a:endParaRPr>
          </a:p>
        </p:txBody>
      </p:sp>
    </p:spTree>
    <p:extLst>
      <p:ext uri="{BB962C8B-B14F-4D97-AF65-F5344CB8AC3E}">
        <p14:creationId xmlns:p14="http://schemas.microsoft.com/office/powerpoint/2010/main" val="3221975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578" y="476518"/>
            <a:ext cx="11307650" cy="2647080"/>
          </a:xfrm>
        </p:spPr>
        <p:txBody>
          <a:bodyPr>
            <a:noAutofit/>
          </a:bodyPr>
          <a:lstStyle/>
          <a:p>
            <a:r>
              <a:rPr lang="en-US" b="1" dirty="0">
                <a:solidFill>
                  <a:srgbClr val="00B050"/>
                </a:solidFill>
                <a:latin typeface="Times New Roman" panose="02020603050405020304" pitchFamily="18" charset="0"/>
                <a:cs typeface="Times New Roman" panose="02020603050405020304" pitchFamily="18" charset="0"/>
              </a:rPr>
              <a:t>Corrosion </a:t>
            </a:r>
            <a:r>
              <a:rPr lang="en-US" b="1" dirty="0" smtClean="0">
                <a:solidFill>
                  <a:srgbClr val="00B050"/>
                </a:solidFill>
                <a:latin typeface="Times New Roman" panose="02020603050405020304" pitchFamily="18" charset="0"/>
                <a:cs typeface="Times New Roman" panose="02020603050405020304" pitchFamily="18" charset="0"/>
              </a:rPr>
              <a:t>protection </a:t>
            </a:r>
            <a:r>
              <a:rPr lang="en-US" b="1" dirty="0">
                <a:solidFill>
                  <a:srgbClr val="00B050"/>
                </a:solidFill>
                <a:latin typeface="Times New Roman" panose="02020603050405020304" pitchFamily="18" charset="0"/>
                <a:cs typeface="Times New Roman" panose="02020603050405020304" pitchFamily="18" charset="0"/>
              </a:rPr>
              <a:t>and control </a:t>
            </a:r>
            <a:r>
              <a:rPr lang="en-US" b="1" dirty="0" smtClean="0">
                <a:solidFill>
                  <a:srgbClr val="00B050"/>
                </a:solidFill>
                <a:latin typeface="Times New Roman" panose="02020603050405020304" pitchFamily="18" charset="0"/>
                <a:cs typeface="Times New Roman" panose="02020603050405020304" pitchFamily="18" charset="0"/>
              </a:rPr>
              <a:t>Using </a:t>
            </a:r>
            <a:br>
              <a:rPr lang="en-US" b="1" dirty="0" smtClean="0">
                <a:solidFill>
                  <a:srgbClr val="00B050"/>
                </a:solidFill>
                <a:latin typeface="Times New Roman" panose="02020603050405020304" pitchFamily="18" charset="0"/>
                <a:cs typeface="Times New Roman" panose="02020603050405020304" pitchFamily="18" charset="0"/>
              </a:rPr>
            </a:br>
            <a:r>
              <a:rPr lang="en-US" b="1" dirty="0" err="1" smtClean="0">
                <a:solidFill>
                  <a:srgbClr val="00B050"/>
                </a:solidFill>
                <a:latin typeface="Times New Roman" panose="02020603050405020304" pitchFamily="18" charset="0"/>
                <a:cs typeface="Times New Roman" panose="02020603050405020304" pitchFamily="18" charset="0"/>
              </a:rPr>
              <a:t>Nanomaterials</a:t>
            </a:r>
            <a:endParaRPr lang="ar-IQ" b="1" dirty="0">
              <a:solidFill>
                <a:srgbClr val="00B05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936888"/>
            <a:ext cx="9144000" cy="2451032"/>
          </a:xfrm>
        </p:spPr>
        <p:txBody>
          <a:bodyPr>
            <a:noAutofit/>
          </a:bodyPr>
          <a:lstStyle/>
          <a:p>
            <a:r>
              <a:rPr lang="en-US" sz="3600" dirty="0" smtClean="0">
                <a:solidFill>
                  <a:srgbClr val="FF0000"/>
                </a:solidFill>
              </a:rPr>
              <a:t>Dr. Ali H. Abbar</a:t>
            </a:r>
          </a:p>
          <a:p>
            <a:r>
              <a:rPr lang="en-US" sz="3600" i="1" dirty="0">
                <a:latin typeface="Times New Roman" panose="02020603050405020304" pitchFamily="18" charset="0"/>
                <a:ea typeface="Times New Roman" panose="02020603050405020304" pitchFamily="18" charset="0"/>
              </a:rPr>
              <a:t>Department of Biochemical Engineering, Al-Khwarizmi College of Engineering, University of Baghdad, Baghdad, Iraq</a:t>
            </a:r>
            <a:endParaRPr lang="ar-IQ" sz="3600" dirty="0">
              <a:solidFill>
                <a:srgbClr val="0070C0"/>
              </a:solidFill>
            </a:endParaRPr>
          </a:p>
        </p:txBody>
      </p:sp>
    </p:spTree>
    <p:extLst>
      <p:ext uri="{BB962C8B-B14F-4D97-AF65-F5344CB8AC3E}">
        <p14:creationId xmlns:p14="http://schemas.microsoft.com/office/powerpoint/2010/main" val="412382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490" y="184821"/>
            <a:ext cx="4657324" cy="613669"/>
          </a:xfrm>
        </p:spPr>
        <p:txBody>
          <a:bodyPr>
            <a:noAutofit/>
          </a:bodyPr>
          <a:lstStyle/>
          <a:p>
            <a:pPr algn="ctr"/>
            <a:r>
              <a:rPr lang="en-US" sz="6600" b="1" dirty="0" smtClean="0">
                <a:latin typeface="Aldhabi" panose="01000000000000000000" pitchFamily="2" charset="-78"/>
                <a:cs typeface="Aldhabi" panose="01000000000000000000" pitchFamily="2" charset="-78"/>
              </a:rPr>
              <a:t>INTRODUCTION</a:t>
            </a:r>
            <a:endParaRPr lang="ar-IQ" sz="6600" b="1" dirty="0">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a:xfrm>
            <a:off x="337265" y="692283"/>
            <a:ext cx="11665845" cy="5978974"/>
          </a:xfrm>
        </p:spPr>
        <p:txBody>
          <a:bodyPr>
            <a:noAutofit/>
          </a:bodyPr>
          <a:lstStyle/>
          <a:p>
            <a:pPr algn="just" rtl="0">
              <a:buFont typeface="Wingdings" panose="05000000000000000000" pitchFamily="2" charset="2"/>
              <a:buChar char="v"/>
            </a:pPr>
            <a:r>
              <a:rPr lang="en-US" sz="3000" dirty="0">
                <a:solidFill>
                  <a:srgbClr val="0070C0"/>
                </a:solidFill>
                <a:latin typeface="Times New Roman" panose="02020603050405020304" pitchFamily="18" charset="0"/>
                <a:cs typeface="Times New Roman" panose="02020603050405020304" pitchFamily="18" charset="0"/>
              </a:rPr>
              <a:t>In spite of much advancement in the science and technology of </a:t>
            </a:r>
            <a:r>
              <a:rPr lang="en-US" sz="3000" dirty="0" smtClean="0">
                <a:solidFill>
                  <a:srgbClr val="0070C0"/>
                </a:solidFill>
                <a:latin typeface="Times New Roman" panose="02020603050405020304" pitchFamily="18" charset="0"/>
                <a:cs typeface="Times New Roman" panose="02020603050405020304" pitchFamily="18" charset="0"/>
              </a:rPr>
              <a:t>Corrosion prevention </a:t>
            </a:r>
            <a:r>
              <a:rPr lang="en-US" sz="3000" dirty="0">
                <a:solidFill>
                  <a:srgbClr val="0070C0"/>
                </a:solidFill>
                <a:latin typeface="Times New Roman" panose="02020603050405020304" pitchFamily="18" charset="0"/>
                <a:cs typeface="Times New Roman" panose="02020603050405020304" pitchFamily="18" charset="0"/>
              </a:rPr>
              <a:t>and control, the phenomenon of corrosion (usually of metals and alloys) continues to pose a major concern to many industries around the world. The direct and indirect cost of corrosion is huge (estimated to be US$2.2 </a:t>
            </a:r>
            <a:r>
              <a:rPr lang="en-US" sz="3000" dirty="0" smtClean="0">
                <a:solidFill>
                  <a:srgbClr val="0070C0"/>
                </a:solidFill>
                <a:latin typeface="Times New Roman" panose="02020603050405020304" pitchFamily="18" charset="0"/>
                <a:cs typeface="Times New Roman" panose="02020603050405020304" pitchFamily="18" charset="0"/>
              </a:rPr>
              <a:t>trillion).</a:t>
            </a:r>
            <a:endParaRPr lang="en-US" sz="3000" dirty="0">
              <a:solidFill>
                <a:srgbClr val="0070C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In general, corrosion can be prevented by suitable </a:t>
            </a:r>
            <a:r>
              <a:rPr lang="en-US" sz="3000" dirty="0" smtClean="0">
                <a:solidFill>
                  <a:srgbClr val="FF0000"/>
                </a:solidFill>
                <a:latin typeface="Times New Roman" panose="02020603050405020304" pitchFamily="18" charset="0"/>
                <a:cs typeface="Times New Roman" panose="02020603050405020304" pitchFamily="18" charset="0"/>
              </a:rPr>
              <a:t>modifications </a:t>
            </a:r>
            <a:r>
              <a:rPr lang="en-US" sz="3000" dirty="0">
                <a:solidFill>
                  <a:srgbClr val="FF0000"/>
                </a:solidFill>
                <a:latin typeface="Times New Roman" panose="02020603050405020304" pitchFamily="18" charset="0"/>
                <a:cs typeface="Times New Roman" panose="02020603050405020304" pitchFamily="18" charset="0"/>
              </a:rPr>
              <a:t>in: material (e.g. selection of corrosion resistant materials), environment (e.g. addition of inhibitors) and material surfaces (e.g. coatings). Metals can be protected </a:t>
            </a:r>
            <a:r>
              <a:rPr lang="en-US" sz="3000" dirty="0" err="1">
                <a:solidFill>
                  <a:srgbClr val="FF0000"/>
                </a:solidFill>
                <a:latin typeface="Times New Roman" panose="02020603050405020304" pitchFamily="18" charset="0"/>
                <a:cs typeface="Times New Roman" panose="02020603050405020304" pitchFamily="18" charset="0"/>
              </a:rPr>
              <a:t>cathodically</a:t>
            </a:r>
            <a:r>
              <a:rPr lang="en-US" sz="3000" dirty="0">
                <a:solidFill>
                  <a:srgbClr val="FF0000"/>
                </a:solidFill>
                <a:latin typeface="Times New Roman" panose="02020603050405020304" pitchFamily="18" charset="0"/>
                <a:cs typeface="Times New Roman" panose="02020603050405020304" pitchFamily="18" charset="0"/>
              </a:rPr>
              <a:t> (e.g. </a:t>
            </a:r>
            <a:r>
              <a:rPr lang="en-US" sz="3000" dirty="0" err="1">
                <a:solidFill>
                  <a:srgbClr val="FF0000"/>
                </a:solidFill>
                <a:latin typeface="Times New Roman" panose="02020603050405020304" pitchFamily="18" charset="0"/>
                <a:cs typeface="Times New Roman" panose="02020603050405020304" pitchFamily="18" charset="0"/>
              </a:rPr>
              <a:t>cathodic</a:t>
            </a:r>
            <a:r>
              <a:rPr lang="en-US" sz="3000" dirty="0">
                <a:solidFill>
                  <a:srgbClr val="FF0000"/>
                </a:solidFill>
                <a:latin typeface="Times New Roman" panose="02020603050405020304" pitchFamily="18" charset="0"/>
                <a:cs typeface="Times New Roman" panose="02020603050405020304" pitchFamily="18" charset="0"/>
              </a:rPr>
              <a:t> protection) as well as </a:t>
            </a:r>
            <a:r>
              <a:rPr lang="en-US" sz="3000" dirty="0" err="1">
                <a:solidFill>
                  <a:srgbClr val="FF0000"/>
                </a:solidFill>
                <a:latin typeface="Times New Roman" panose="02020603050405020304" pitchFamily="18" charset="0"/>
                <a:cs typeface="Times New Roman" panose="02020603050405020304" pitchFamily="18" charset="0"/>
              </a:rPr>
              <a:t>anodically</a:t>
            </a:r>
            <a:r>
              <a:rPr lang="en-US" sz="3000" dirty="0">
                <a:solidFill>
                  <a:srgbClr val="FF0000"/>
                </a:solidFill>
                <a:latin typeface="Times New Roman" panose="02020603050405020304" pitchFamily="18" charset="0"/>
                <a:cs typeface="Times New Roman" panose="02020603050405020304" pitchFamily="18" charset="0"/>
              </a:rPr>
              <a:t> (e.g. passivation). In practice, effective corrosion control is achieved by combining two or more of these methods. Usually, highly corrosion resistant materials are associated with a high cost factor</a:t>
            </a:r>
            <a:r>
              <a:rPr lang="en-US" sz="3000" dirty="0" smtClean="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000" dirty="0" smtClean="0">
                <a:solidFill>
                  <a:srgbClr val="7030A0"/>
                </a:solidFill>
                <a:latin typeface="Times New Roman" panose="02020603050405020304" pitchFamily="18" charset="0"/>
                <a:cs typeface="Times New Roman" panose="02020603050405020304" pitchFamily="18" charset="0"/>
              </a:rPr>
              <a:t> The </a:t>
            </a:r>
            <a:r>
              <a:rPr lang="en-US" sz="3000" dirty="0">
                <a:solidFill>
                  <a:srgbClr val="7030A0"/>
                </a:solidFill>
                <a:latin typeface="Times New Roman" panose="02020603050405020304" pitchFamily="18" charset="0"/>
                <a:cs typeface="Times New Roman" panose="02020603050405020304" pitchFamily="18" charset="0"/>
              </a:rPr>
              <a:t>use of cheaper metallic materials along with proper corrosion control strategies is therefore economic for many applications</a:t>
            </a:r>
            <a:r>
              <a:rPr lang="en-US" sz="3000" dirty="0" smtClean="0">
                <a:solidFill>
                  <a:srgbClr val="7030A0"/>
                </a:solidFill>
                <a:latin typeface="Times New Roman" panose="02020603050405020304" pitchFamily="18" charset="0"/>
                <a:cs typeface="Times New Roman" panose="02020603050405020304" pitchFamily="18" charset="0"/>
              </a:rPr>
              <a:t>.</a:t>
            </a:r>
            <a:endParaRPr lang="ar-IQ" sz="3000" dirty="0">
              <a:solidFill>
                <a:srgbClr val="7030A0"/>
              </a:solidFill>
            </a:endParaRPr>
          </a:p>
        </p:txBody>
      </p:sp>
    </p:spTree>
    <p:extLst>
      <p:ext uri="{BB962C8B-B14F-4D97-AF65-F5344CB8AC3E}">
        <p14:creationId xmlns:p14="http://schemas.microsoft.com/office/powerpoint/2010/main" val="351738154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9" y="788876"/>
            <a:ext cx="11269016" cy="6069124"/>
          </a:xfrm>
        </p:spPr>
        <p:txBody>
          <a:bodyPr>
            <a:normAutofit/>
          </a:bodyPr>
          <a:lstStyle/>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Among the different corrosion prevention strategies, coatings (both passive and active) are benefited appreciably by </a:t>
            </a:r>
            <a:r>
              <a:rPr lang="en-US" dirty="0" err="1">
                <a:solidFill>
                  <a:srgbClr val="0070C0"/>
                </a:solidFill>
                <a:latin typeface="Times New Roman" panose="02020603050405020304" pitchFamily="18" charset="0"/>
                <a:cs typeface="Times New Roman" panose="02020603050405020304" pitchFamily="18" charset="0"/>
              </a:rPr>
              <a:t>nanomaterials</a:t>
            </a:r>
            <a:r>
              <a:rPr lang="en-US" dirty="0" smtClean="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 </a:t>
            </a:r>
            <a:r>
              <a:rPr lang="en-US" dirty="0" err="1">
                <a:solidFill>
                  <a:srgbClr val="FF0000"/>
                </a:solidFill>
                <a:latin typeface="Times New Roman" panose="02020603050405020304" pitchFamily="18" charset="0"/>
                <a:cs typeface="Times New Roman" panose="02020603050405020304" pitchFamily="18" charset="0"/>
              </a:rPr>
              <a:t>nanocoating</a:t>
            </a:r>
            <a:r>
              <a:rPr lang="en-US" dirty="0">
                <a:solidFill>
                  <a:srgbClr val="FF0000"/>
                </a:solidFill>
                <a:latin typeface="Times New Roman" panose="02020603050405020304" pitchFamily="18" charset="0"/>
                <a:cs typeface="Times New Roman" panose="02020603050405020304" pitchFamily="18" charset="0"/>
              </a:rPr>
              <a:t> can be defined as having either the thickness of the coating in </a:t>
            </a:r>
            <a:r>
              <a:rPr lang="en-US" dirty="0" err="1">
                <a:solidFill>
                  <a:srgbClr val="FF0000"/>
                </a:solidFill>
                <a:latin typeface="Times New Roman" panose="02020603050405020304" pitchFamily="18" charset="0"/>
                <a:cs typeface="Times New Roman" panose="02020603050405020304" pitchFamily="18" charset="0"/>
              </a:rPr>
              <a:t>nanoscale</a:t>
            </a:r>
            <a:r>
              <a:rPr lang="en-US" dirty="0">
                <a:solidFill>
                  <a:srgbClr val="FF0000"/>
                </a:solidFill>
                <a:latin typeface="Times New Roman" panose="02020603050405020304" pitchFamily="18" charset="0"/>
                <a:cs typeface="Times New Roman" panose="02020603050405020304" pitchFamily="18" charset="0"/>
              </a:rPr>
              <a:t> or the second phase particles that are dispersed into the matrix in the </a:t>
            </a:r>
            <a:r>
              <a:rPr lang="en-US" dirty="0" err="1">
                <a:solidFill>
                  <a:srgbClr val="FF0000"/>
                </a:solidFill>
                <a:latin typeface="Times New Roman" panose="02020603050405020304" pitchFamily="18" charset="0"/>
                <a:cs typeface="Times New Roman" panose="02020603050405020304" pitchFamily="18" charset="0"/>
              </a:rPr>
              <a:t>nanosize</a:t>
            </a:r>
            <a:r>
              <a:rPr lang="en-US" dirty="0">
                <a:solidFill>
                  <a:srgbClr val="FF0000"/>
                </a:solidFill>
                <a:latin typeface="Times New Roman" panose="02020603050405020304" pitchFamily="18" charset="0"/>
                <a:cs typeface="Times New Roman" panose="02020603050405020304" pitchFamily="18" charset="0"/>
              </a:rPr>
              <a:t> range or coatings having </a:t>
            </a:r>
            <a:r>
              <a:rPr lang="en-US" dirty="0" err="1">
                <a:solidFill>
                  <a:srgbClr val="FF0000"/>
                </a:solidFill>
                <a:latin typeface="Times New Roman" panose="02020603050405020304" pitchFamily="18" charset="0"/>
                <a:cs typeface="Times New Roman" panose="02020603050405020304" pitchFamily="18" charset="0"/>
              </a:rPr>
              <a:t>nanosized</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grains/phases</a:t>
            </a:r>
            <a:r>
              <a:rPr lang="en-US" dirty="0">
                <a:solidFill>
                  <a:srgbClr val="FF0000"/>
                </a:solidFill>
                <a:latin typeface="Times New Roman" panose="02020603050405020304" pitchFamily="18" charset="0"/>
                <a:cs typeface="Times New Roman" panose="02020603050405020304" pitchFamily="18" charset="0"/>
              </a:rPr>
              <a:t>.</a:t>
            </a:r>
            <a:endParaRPr lang="en-US" dirty="0" smtClean="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dirty="0" smtClean="0">
                <a:solidFill>
                  <a:srgbClr val="002060"/>
                </a:solidFill>
                <a:latin typeface="Times New Roman" panose="02020603050405020304" pitchFamily="18" charset="0"/>
                <a:cs typeface="Times New Roman" panose="02020603050405020304" pitchFamily="18" charset="0"/>
              </a:rPr>
              <a:t>When </a:t>
            </a:r>
            <a:r>
              <a:rPr lang="en-US" dirty="0">
                <a:solidFill>
                  <a:srgbClr val="002060"/>
                </a:solidFill>
                <a:latin typeface="Times New Roman" panose="02020603050405020304" pitchFamily="18" charset="0"/>
                <a:cs typeface="Times New Roman" panose="02020603050405020304" pitchFamily="18" charset="0"/>
              </a:rPr>
              <a:t>conferring </a:t>
            </a:r>
            <a:r>
              <a:rPr lang="en-US" dirty="0" smtClean="0">
                <a:solidFill>
                  <a:srgbClr val="002060"/>
                </a:solidFill>
                <a:latin typeface="Times New Roman" panose="02020603050405020304" pitchFamily="18" charset="0"/>
                <a:cs typeface="Times New Roman" panose="02020603050405020304" pitchFamily="18" charset="0"/>
              </a:rPr>
              <a:t>corrosion </a:t>
            </a:r>
            <a:r>
              <a:rPr lang="en-US" dirty="0">
                <a:solidFill>
                  <a:srgbClr val="002060"/>
                </a:solidFill>
                <a:latin typeface="Times New Roman" panose="02020603050405020304" pitchFamily="18" charset="0"/>
                <a:cs typeface="Times New Roman" panose="02020603050405020304" pitchFamily="18" charset="0"/>
              </a:rPr>
              <a:t>control by nanomaterials, there are two </a:t>
            </a:r>
            <a:r>
              <a:rPr lang="en-US" dirty="0" smtClean="0">
                <a:solidFill>
                  <a:srgbClr val="002060"/>
                </a:solidFill>
                <a:latin typeface="Times New Roman" panose="02020603050405020304" pitchFamily="18" charset="0"/>
                <a:cs typeface="Times New Roman" panose="02020603050405020304" pitchFamily="18" charset="0"/>
              </a:rPr>
              <a:t>main considerations: </a:t>
            </a:r>
          </a:p>
          <a:p>
            <a:pPr marL="0" indent="0" algn="just" rtl="0">
              <a:buNone/>
            </a:pPr>
            <a:r>
              <a:rPr lang="en-US" dirty="0" smtClean="0">
                <a:solidFill>
                  <a:srgbClr val="00B050"/>
                </a:solidFill>
                <a:latin typeface="Times New Roman" panose="02020603050405020304" pitchFamily="18" charset="0"/>
                <a:cs typeface="Times New Roman" panose="02020603050405020304" pitchFamily="18" charset="0"/>
              </a:rPr>
              <a:t>1)The </a:t>
            </a:r>
            <a:r>
              <a:rPr lang="en-US" dirty="0">
                <a:solidFill>
                  <a:srgbClr val="00B050"/>
                </a:solidFill>
                <a:latin typeface="Times New Roman" panose="02020603050405020304" pitchFamily="18" charset="0"/>
                <a:cs typeface="Times New Roman" panose="02020603050405020304" pitchFamily="18" charset="0"/>
              </a:rPr>
              <a:t>first aspect is the understanding of corrosion behaviors of nanostructured materials; whether or not a nanostructured material possesses better corrosion resistance </a:t>
            </a:r>
            <a:r>
              <a:rPr lang="en-US" dirty="0" smtClean="0">
                <a:solidFill>
                  <a:srgbClr val="00B050"/>
                </a:solidFill>
                <a:latin typeface="Times New Roman" panose="02020603050405020304" pitchFamily="18" charset="0"/>
                <a:cs typeface="Times New Roman" panose="02020603050405020304" pitchFamily="18" charset="0"/>
              </a:rPr>
              <a:t>when </a:t>
            </a:r>
            <a:r>
              <a:rPr lang="en-US" dirty="0">
                <a:solidFill>
                  <a:srgbClr val="00B050"/>
                </a:solidFill>
                <a:latin typeface="Times New Roman" panose="02020603050405020304" pitchFamily="18" charset="0"/>
                <a:cs typeface="Times New Roman" panose="02020603050405020304" pitchFamily="18" charset="0"/>
              </a:rPr>
              <a:t>compared with the </a:t>
            </a:r>
            <a:r>
              <a:rPr lang="en-US" dirty="0" smtClean="0">
                <a:solidFill>
                  <a:srgbClr val="00B050"/>
                </a:solidFill>
                <a:latin typeface="Times New Roman" panose="02020603050405020304" pitchFamily="18" charset="0"/>
                <a:cs typeface="Times New Roman" panose="02020603050405020304" pitchFamily="18" charset="0"/>
              </a:rPr>
              <a:t>micro structured counterpart. </a:t>
            </a:r>
          </a:p>
          <a:p>
            <a:pPr marL="0" indent="0" algn="just" rtl="0">
              <a:buNone/>
            </a:pPr>
            <a:r>
              <a:rPr lang="en-US" dirty="0" smtClean="0">
                <a:solidFill>
                  <a:srgbClr val="C00000"/>
                </a:solidFill>
                <a:latin typeface="Times New Roman" panose="02020603050405020304" pitchFamily="18" charset="0"/>
                <a:cs typeface="Times New Roman" panose="02020603050405020304" pitchFamily="18" charset="0"/>
              </a:rPr>
              <a:t>2)The </a:t>
            </a:r>
            <a:r>
              <a:rPr lang="en-US" dirty="0">
                <a:solidFill>
                  <a:srgbClr val="C00000"/>
                </a:solidFill>
                <a:latin typeface="Times New Roman" panose="02020603050405020304" pitchFamily="18" charset="0"/>
                <a:cs typeface="Times New Roman" panose="02020603050405020304" pitchFamily="18" charset="0"/>
              </a:rPr>
              <a:t>second aspect is how </a:t>
            </a:r>
            <a:r>
              <a:rPr lang="en-US" dirty="0" err="1">
                <a:solidFill>
                  <a:srgbClr val="C00000"/>
                </a:solidFill>
                <a:latin typeface="Times New Roman" panose="02020603050405020304" pitchFamily="18" charset="0"/>
                <a:cs typeface="Times New Roman" panose="02020603050405020304" pitchFamily="18" charset="0"/>
              </a:rPr>
              <a:t>nanosized</a:t>
            </a:r>
            <a:r>
              <a:rPr lang="en-US" dirty="0">
                <a:solidFill>
                  <a:srgbClr val="C00000"/>
                </a:solidFill>
                <a:latin typeface="Times New Roman" panose="02020603050405020304" pitchFamily="18" charset="0"/>
                <a:cs typeface="Times New Roman" panose="02020603050405020304" pitchFamily="18" charset="0"/>
              </a:rPr>
              <a:t> materials can be effectively employed in corrosion prevention strategies (e.g. in an automobile or aerospace coating) </a:t>
            </a:r>
            <a:r>
              <a:rPr lang="en-US" dirty="0" smtClean="0">
                <a:solidFill>
                  <a:srgbClr val="C00000"/>
                </a:solidFill>
                <a:latin typeface="Times New Roman" panose="02020603050405020304" pitchFamily="18" charset="0"/>
                <a:cs typeface="Times New Roman" panose="02020603050405020304" pitchFamily="18" charset="0"/>
              </a:rPr>
              <a:t>,an </a:t>
            </a:r>
            <a:r>
              <a:rPr lang="en-US" dirty="0">
                <a:solidFill>
                  <a:srgbClr val="C00000"/>
                </a:solidFill>
                <a:latin typeface="Times New Roman" panose="02020603050405020304" pitchFamily="18" charset="0"/>
                <a:cs typeface="Times New Roman" panose="02020603050405020304" pitchFamily="18" charset="0"/>
              </a:rPr>
              <a:t>area where nanotechnology corrosion control benefits are </a:t>
            </a:r>
            <a:r>
              <a:rPr lang="en-US" dirty="0" smtClean="0">
                <a:solidFill>
                  <a:srgbClr val="C00000"/>
                </a:solidFill>
                <a:latin typeface="Times New Roman" panose="02020603050405020304" pitchFamily="18" charset="0"/>
                <a:cs typeface="Times New Roman" panose="02020603050405020304" pitchFamily="18" charset="0"/>
              </a:rPr>
              <a:t>considerable.</a:t>
            </a:r>
            <a:endParaRPr lang="ar-IQ"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56365" y="0"/>
            <a:ext cx="7721794" cy="646331"/>
          </a:xfrm>
          <a:prstGeom prst="rect">
            <a:avLst/>
          </a:prstGeom>
        </p:spPr>
        <p:txBody>
          <a:bodyPr wrap="none">
            <a:spAutoFit/>
          </a:bodyPr>
          <a:lstStyle/>
          <a:p>
            <a:r>
              <a:rPr lang="en-US" sz="3600" b="1" dirty="0" smtClean="0">
                <a:solidFill>
                  <a:srgbClr val="C00000"/>
                </a:solidFill>
              </a:rPr>
              <a:t>Nanomaterials </a:t>
            </a:r>
            <a:r>
              <a:rPr lang="en-US" sz="3600" b="1" dirty="0">
                <a:solidFill>
                  <a:srgbClr val="C00000"/>
                </a:solidFill>
              </a:rPr>
              <a:t>in corrosion prevention</a:t>
            </a:r>
            <a:endParaRPr lang="ar-IQ" sz="3600" b="1" dirty="0">
              <a:solidFill>
                <a:srgbClr val="C00000"/>
              </a:solidFill>
            </a:endParaRPr>
          </a:p>
        </p:txBody>
      </p:sp>
    </p:spTree>
    <p:extLst>
      <p:ext uri="{BB962C8B-B14F-4D97-AF65-F5344CB8AC3E}">
        <p14:creationId xmlns:p14="http://schemas.microsoft.com/office/powerpoint/2010/main" val="723572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53" y="1015836"/>
            <a:ext cx="11478296" cy="5496015"/>
          </a:xfrm>
        </p:spPr>
        <p:txBody>
          <a:bodyPr>
            <a:noAutofit/>
          </a:bodyPr>
          <a:lstStyle/>
          <a:p>
            <a:pPr algn="just" rtl="0">
              <a:buFont typeface="Wingdings" panose="05000000000000000000" pitchFamily="2" charset="2"/>
              <a:buChar char="v"/>
            </a:pPr>
            <a:r>
              <a:rPr lang="en-US" sz="3200" dirty="0">
                <a:solidFill>
                  <a:srgbClr val="0070C0"/>
                </a:solidFill>
                <a:latin typeface="Times New Roman" panose="02020603050405020304" pitchFamily="18" charset="0"/>
                <a:cs typeface="Times New Roman" panose="02020603050405020304" pitchFamily="18" charset="0"/>
              </a:rPr>
              <a:t>Materials with morphological features on the </a:t>
            </a:r>
            <a:r>
              <a:rPr lang="en-US" sz="3200" dirty="0" err="1">
                <a:solidFill>
                  <a:srgbClr val="0070C0"/>
                </a:solidFill>
                <a:latin typeface="Times New Roman" panose="02020603050405020304" pitchFamily="18" charset="0"/>
                <a:cs typeface="Times New Roman" panose="02020603050405020304" pitchFamily="18" charset="0"/>
              </a:rPr>
              <a:t>nanoscale</a:t>
            </a:r>
            <a:r>
              <a:rPr lang="en-US" sz="3200" dirty="0">
                <a:solidFill>
                  <a:srgbClr val="0070C0"/>
                </a:solidFill>
                <a:latin typeface="Times New Roman" panose="02020603050405020304" pitchFamily="18" charset="0"/>
                <a:cs typeface="Times New Roman" panose="02020603050405020304" pitchFamily="18" charset="0"/>
              </a:rPr>
              <a:t> (usually smaller than 100 nm) in at least one dimension are referred to as </a:t>
            </a:r>
            <a:r>
              <a:rPr lang="en-US" sz="3200" dirty="0" err="1" smtClean="0">
                <a:solidFill>
                  <a:srgbClr val="0070C0"/>
                </a:solidFill>
                <a:latin typeface="Times New Roman" panose="02020603050405020304" pitchFamily="18" charset="0"/>
                <a:cs typeface="Times New Roman" panose="02020603050405020304" pitchFamily="18" charset="0"/>
              </a:rPr>
              <a:t>nanomaterials</a:t>
            </a:r>
            <a:r>
              <a:rPr lang="en-US" sz="3200" dirty="0" smtClean="0">
                <a:solidFill>
                  <a:srgbClr val="0070C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200" dirty="0" smtClean="0">
                <a:solidFill>
                  <a:srgbClr val="FF0000"/>
                </a:solidFill>
                <a:latin typeface="Times New Roman" panose="02020603050405020304" pitchFamily="18" charset="0"/>
                <a:cs typeface="Times New Roman" panose="02020603050405020304" pitchFamily="18" charset="0"/>
              </a:rPr>
              <a:t> The </a:t>
            </a:r>
            <a:r>
              <a:rPr lang="en-US" sz="3200" dirty="0">
                <a:solidFill>
                  <a:srgbClr val="FF0000"/>
                </a:solidFill>
                <a:latin typeface="Times New Roman" panose="02020603050405020304" pitchFamily="18" charset="0"/>
                <a:cs typeface="Times New Roman" panose="02020603050405020304" pitchFamily="18" charset="0"/>
              </a:rPr>
              <a:t>overall property of a nanostructured material depends essentially on parameters such as the size and distribution of the constituent phases (particle, grain, phase, etc.), nature of grain boundaries and interaction between the phases</a:t>
            </a:r>
            <a:r>
              <a:rPr lang="en-US" sz="3200" dirty="0" smtClean="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Due to the small size of the building blocks, high surface to volume ratio and the very high relative number of atoms in the grain/phase boundaries, these materials are expected to have improved and diversified properties when compared with their </a:t>
            </a:r>
            <a:r>
              <a:rPr lang="en-US" sz="3200" dirty="0" smtClean="0">
                <a:solidFill>
                  <a:srgbClr val="002060"/>
                </a:solidFill>
                <a:latin typeface="Times New Roman" panose="02020603050405020304" pitchFamily="18" charset="0"/>
                <a:cs typeface="Times New Roman" panose="02020603050405020304" pitchFamily="18" charset="0"/>
              </a:rPr>
              <a:t>micro-structured </a:t>
            </a:r>
            <a:r>
              <a:rPr lang="en-US" sz="3200" dirty="0">
                <a:solidFill>
                  <a:srgbClr val="002060"/>
                </a:solidFill>
                <a:latin typeface="Times New Roman" panose="02020603050405020304" pitchFamily="18" charset="0"/>
                <a:cs typeface="Times New Roman" panose="02020603050405020304" pitchFamily="18" charset="0"/>
              </a:rPr>
              <a:t>counterparts. </a:t>
            </a:r>
            <a:endParaRPr lang="ar-IQ"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12960" y="307950"/>
            <a:ext cx="6135334" cy="707886"/>
          </a:xfrm>
          <a:prstGeom prst="rect">
            <a:avLst/>
          </a:prstGeom>
        </p:spPr>
        <p:txBody>
          <a:bodyPr wrap="none">
            <a:spAutoFit/>
          </a:bodyPr>
          <a:lstStyle/>
          <a:p>
            <a:r>
              <a:rPr lang="en-US" sz="4000" b="1" dirty="0" smtClean="0"/>
              <a:t>Properties </a:t>
            </a:r>
            <a:r>
              <a:rPr lang="en-US" sz="4000" b="1" dirty="0"/>
              <a:t>of </a:t>
            </a:r>
            <a:r>
              <a:rPr lang="en-US" sz="4000" b="1" dirty="0" err="1" smtClean="0"/>
              <a:t>Nanomaterials</a:t>
            </a:r>
            <a:endParaRPr lang="en-US" sz="4000" b="1" dirty="0"/>
          </a:p>
        </p:txBody>
      </p:sp>
    </p:spTree>
    <p:extLst>
      <p:ext uri="{BB962C8B-B14F-4D97-AF65-F5344CB8AC3E}">
        <p14:creationId xmlns:p14="http://schemas.microsoft.com/office/powerpoint/2010/main" val="23911705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15025"/>
          <a:stretch/>
        </p:blipFill>
        <p:spPr bwMode="auto">
          <a:xfrm>
            <a:off x="334849" y="1068946"/>
            <a:ext cx="11380631" cy="5447763"/>
          </a:xfrm>
          <a:prstGeom prst="rect">
            <a:avLst/>
          </a:prstGeom>
          <a:noFill/>
          <a:ln w="31750">
            <a:solidFill>
              <a:schemeClr val="tx1"/>
            </a:solidFill>
          </a:ln>
        </p:spPr>
      </p:pic>
      <p:sp>
        <p:nvSpPr>
          <p:cNvPr id="2" name="Rectangle 1"/>
          <p:cNvSpPr/>
          <p:nvPr/>
        </p:nvSpPr>
        <p:spPr>
          <a:xfrm>
            <a:off x="4396616" y="385224"/>
            <a:ext cx="3596242" cy="523220"/>
          </a:xfrm>
          <a:prstGeom prst="rect">
            <a:avLst/>
          </a:prstGeom>
        </p:spPr>
        <p:txBody>
          <a:bodyPr wrap="none">
            <a:spAutoFit/>
          </a:bodyPr>
          <a:lstStyle/>
          <a:p>
            <a:r>
              <a:rPr lang="en-US" sz="2800" b="1" dirty="0" smtClean="0"/>
              <a:t>Table 1 Nano materials</a:t>
            </a:r>
            <a:endParaRPr lang="ar-IQ" sz="2800" b="1" dirty="0"/>
          </a:p>
        </p:txBody>
      </p:sp>
    </p:spTree>
    <p:extLst>
      <p:ext uri="{BB962C8B-B14F-4D97-AF65-F5344CB8AC3E}">
        <p14:creationId xmlns:p14="http://schemas.microsoft.com/office/powerpoint/2010/main" val="57403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93" y="94668"/>
            <a:ext cx="8159838" cy="690943"/>
          </a:xfrm>
        </p:spPr>
        <p:txBody>
          <a:bodyPr>
            <a:normAutofit fontScale="90000"/>
          </a:bodyPr>
          <a:lstStyle/>
          <a:p>
            <a:r>
              <a:rPr lang="en-US" b="1" dirty="0" smtClean="0">
                <a:solidFill>
                  <a:srgbClr val="0070C0"/>
                </a:solidFill>
              </a:rPr>
              <a:t>Fabrication of nanostructured materials</a:t>
            </a:r>
            <a:endParaRPr lang="ar-IQ" b="1" dirty="0">
              <a:solidFill>
                <a:srgbClr val="0070C0"/>
              </a:solidFill>
            </a:endParaRPr>
          </a:p>
        </p:txBody>
      </p:sp>
      <p:sp>
        <p:nvSpPr>
          <p:cNvPr id="3" name="Content Placeholder 2"/>
          <p:cNvSpPr>
            <a:spLocks noGrp="1"/>
          </p:cNvSpPr>
          <p:nvPr>
            <p:ph idx="1"/>
          </p:nvPr>
        </p:nvSpPr>
        <p:spPr>
          <a:xfrm>
            <a:off x="225379" y="669701"/>
            <a:ext cx="11603865" cy="6027313"/>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There are various strategies available (both vacuum and non-vacuum based) for the fabrication of nanostructured </a:t>
            </a:r>
            <a:r>
              <a:rPr lang="en-US" sz="3200" dirty="0" smtClean="0">
                <a:solidFill>
                  <a:srgbClr val="FF0000"/>
                </a:solidFill>
                <a:latin typeface="Times New Roman" panose="02020603050405020304" pitchFamily="18" charset="0"/>
                <a:cs typeface="Times New Roman" panose="02020603050405020304" pitchFamily="18" charset="0"/>
              </a:rPr>
              <a:t>materials, These are plasma, arching</a:t>
            </a:r>
            <a:r>
              <a:rPr lang="en-US" sz="3200" dirty="0">
                <a:solidFill>
                  <a:srgbClr val="FF0000"/>
                </a:solidFill>
                <a:latin typeface="Times New Roman" panose="02020603050405020304" pitchFamily="18" charset="0"/>
                <a:cs typeface="Times New Roman" panose="02020603050405020304" pitchFamily="18" charset="0"/>
              </a:rPr>
              <a:t>, chemical vapor deposition,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sol-gel synthesis, </a:t>
            </a:r>
            <a:r>
              <a:rPr lang="en-US" sz="3200" dirty="0" smtClean="0">
                <a:solidFill>
                  <a:srgbClr val="FF0000"/>
                </a:solidFill>
                <a:latin typeface="Times New Roman" panose="02020603050405020304" pitchFamily="18" charset="0"/>
                <a:cs typeface="Times New Roman" panose="02020603050405020304" pitchFamily="18" charset="0"/>
              </a:rPr>
              <a:t>mechanical attrition </a:t>
            </a:r>
            <a:r>
              <a:rPr lang="en-US" sz="3200" dirty="0">
                <a:solidFill>
                  <a:srgbClr val="FF0000"/>
                </a:solidFill>
                <a:latin typeface="Times New Roman" panose="02020603050405020304" pitchFamily="18" charset="0"/>
                <a:cs typeface="Times New Roman" panose="02020603050405020304" pitchFamily="18" charset="0"/>
              </a:rPr>
              <a:t>and the use of natural </a:t>
            </a:r>
            <a:r>
              <a:rPr lang="en-US" sz="3200" dirty="0" err="1" smtClean="0">
                <a:solidFill>
                  <a:srgbClr val="FF0000"/>
                </a:solidFill>
                <a:latin typeface="Times New Roman" panose="02020603050405020304" pitchFamily="18" charset="0"/>
                <a:cs typeface="Times New Roman" panose="02020603050405020304" pitchFamily="18" charset="0"/>
              </a:rPr>
              <a:t>nanosystems</a:t>
            </a:r>
            <a:r>
              <a:rPr lang="en-US" sz="3200" dirty="0" smtClean="0">
                <a:solidFill>
                  <a:srgbClr val="FF0000"/>
                </a:solidFill>
                <a:latin typeface="Times New Roman" panose="02020603050405020304" pitchFamily="18" charset="0"/>
                <a:cs typeface="Times New Roman" panose="02020603050405020304" pitchFamily="18" charset="0"/>
              </a:rPr>
              <a:t>. Among </a:t>
            </a:r>
            <a:r>
              <a:rPr lang="en-US" sz="3200" dirty="0">
                <a:solidFill>
                  <a:srgbClr val="FF0000"/>
                </a:solidFill>
                <a:latin typeface="Times New Roman" panose="02020603050405020304" pitchFamily="18" charset="0"/>
                <a:cs typeface="Times New Roman" panose="02020603050405020304" pitchFamily="18" charset="0"/>
              </a:rPr>
              <a:t>which simple and economic solution-based (non-vacuum) approaches such as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and sol–gel techniques are particularly interesting</a:t>
            </a:r>
            <a:r>
              <a:rPr lang="en-US" sz="3200" dirty="0" smtClean="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Electrodeposition is perhaps the cheapest strategy for making </a:t>
            </a:r>
            <a:r>
              <a:rPr lang="en-US" sz="3200" dirty="0" err="1">
                <a:solidFill>
                  <a:srgbClr val="7030A0"/>
                </a:solidFill>
                <a:latin typeface="Times New Roman" panose="02020603050405020304" pitchFamily="18" charset="0"/>
                <a:cs typeface="Times New Roman" panose="02020603050405020304" pitchFamily="18" charset="0"/>
              </a:rPr>
              <a:t>nanocrystalline</a:t>
            </a:r>
            <a:r>
              <a:rPr lang="en-US" sz="3200" dirty="0">
                <a:solidFill>
                  <a:srgbClr val="7030A0"/>
                </a:solidFill>
                <a:latin typeface="Times New Roman" panose="02020603050405020304" pitchFamily="18" charset="0"/>
                <a:cs typeface="Times New Roman" panose="02020603050405020304" pitchFamily="18" charset="0"/>
              </a:rPr>
              <a:t> metals, alloys and metal </a:t>
            </a:r>
            <a:r>
              <a:rPr lang="en-US" sz="3200" dirty="0" smtClean="0">
                <a:solidFill>
                  <a:srgbClr val="7030A0"/>
                </a:solidFill>
                <a:latin typeface="Times New Roman" panose="02020603050405020304" pitchFamily="18" charset="0"/>
                <a:cs typeface="Times New Roman" panose="02020603050405020304" pitchFamily="18" charset="0"/>
              </a:rPr>
              <a:t>matrix composites, both </a:t>
            </a:r>
            <a:r>
              <a:rPr lang="en-US" sz="3200" dirty="0">
                <a:solidFill>
                  <a:srgbClr val="7030A0"/>
                </a:solidFill>
                <a:latin typeface="Times New Roman" panose="02020603050405020304" pitchFamily="18" charset="0"/>
                <a:cs typeface="Times New Roman" panose="02020603050405020304" pitchFamily="18" charset="0"/>
              </a:rPr>
              <a:t>in bulk form and as </a:t>
            </a:r>
            <a:r>
              <a:rPr lang="en-US" sz="3200" dirty="0" smtClean="0">
                <a:solidFill>
                  <a:srgbClr val="7030A0"/>
                </a:solidFill>
                <a:latin typeface="Times New Roman" panose="02020603050405020304" pitchFamily="18" charset="0"/>
                <a:cs typeface="Times New Roman" panose="02020603050405020304" pitchFamily="18" charset="0"/>
              </a:rPr>
              <a:t>coatings. </a:t>
            </a:r>
          </a:p>
          <a:p>
            <a:pPr algn="just" rtl="0">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Likewise</a:t>
            </a:r>
            <a:r>
              <a:rPr lang="en-US" sz="3200" dirty="0">
                <a:latin typeface="Times New Roman" panose="02020603050405020304" pitchFamily="18" charset="0"/>
                <a:cs typeface="Times New Roman" panose="02020603050405020304" pitchFamily="18" charset="0"/>
              </a:rPr>
              <a:t>, many investigations have been performed on silica, zirconia, </a:t>
            </a:r>
            <a:r>
              <a:rPr lang="en-US" sz="3200" dirty="0" err="1">
                <a:latin typeface="Times New Roman" panose="02020603050405020304" pitchFamily="18" charset="0"/>
                <a:cs typeface="Times New Roman" panose="02020603050405020304" pitchFamily="18" charset="0"/>
              </a:rPr>
              <a:t>titania</a:t>
            </a:r>
            <a:r>
              <a:rPr lang="en-US" sz="3200" dirty="0">
                <a:latin typeface="Times New Roman" panose="02020603050405020304" pitchFamily="18" charset="0"/>
                <a:cs typeface="Times New Roman" panose="02020603050405020304" pitchFamily="18" charset="0"/>
              </a:rPr>
              <a:t> and their composite sol–gel thin films for application in corrosion protection.</a:t>
            </a:r>
          </a:p>
          <a:p>
            <a:pPr algn="l" rtl="0"/>
            <a:endParaRPr lang="ar-IQ" dirty="0"/>
          </a:p>
        </p:txBody>
      </p:sp>
    </p:spTree>
    <p:extLst>
      <p:ext uri="{BB962C8B-B14F-4D97-AF65-F5344CB8AC3E}">
        <p14:creationId xmlns:p14="http://schemas.microsoft.com/office/powerpoint/2010/main" val="29917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82" y="203188"/>
            <a:ext cx="11987218" cy="1368412"/>
          </a:xfrm>
        </p:spPr>
        <p:txBody>
          <a:bodyPr>
            <a:noAutofit/>
          </a:bodyPr>
          <a:lstStyle/>
          <a:p>
            <a:pPr algn="ctr"/>
            <a:r>
              <a:rPr lang="en-US" sz="2400" b="1" dirty="0">
                <a:latin typeface="Times New Roman" panose="02020603050405020304" pitchFamily="18" charset="0"/>
                <a:cs typeface="Times New Roman" panose="02020603050405020304" pitchFamily="18" charset="0"/>
              </a:rPr>
              <a:t>Examples of Nanomaterials</a:t>
            </a:r>
            <a:br>
              <a:rPr lang="en-US" sz="2400" b="1"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Nanomaterials</a:t>
            </a:r>
            <a:r>
              <a:rPr lang="en-US" sz="2800" dirty="0">
                <a:latin typeface="Times New Roman" panose="02020603050405020304" pitchFamily="18" charset="0"/>
                <a:cs typeface="Times New Roman" panose="02020603050405020304" pitchFamily="18" charset="0"/>
              </a:rPr>
              <a:t> (gold, carbon, metals, meta oxides and alloys) with variety of morphologies (shapes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2452663" y="2143117"/>
            <a:ext cx="2162175" cy="1643059"/>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952993" y="2143116"/>
            <a:ext cx="2390775" cy="17145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765109" y="4298412"/>
            <a:ext cx="2286000" cy="1643074"/>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646392" y="4369850"/>
            <a:ext cx="2219325" cy="1571636"/>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8009291" y="2243128"/>
            <a:ext cx="2214578" cy="1514475"/>
          </a:xfrm>
          <a:prstGeom prst="rect">
            <a:avLst/>
          </a:prstGeom>
          <a:noFill/>
          <a:ln w="9525">
            <a:noFill/>
            <a:miter lim="800000"/>
            <a:headEnd/>
            <a:tailEnd/>
          </a:ln>
          <a:effectLst/>
        </p:spPr>
      </p:pic>
      <p:sp>
        <p:nvSpPr>
          <p:cNvPr id="10" name="مستطيل 9"/>
          <p:cNvSpPr/>
          <p:nvPr/>
        </p:nvSpPr>
        <p:spPr>
          <a:xfrm>
            <a:off x="2666977" y="3929066"/>
            <a:ext cx="1677061" cy="369332"/>
          </a:xfrm>
          <a:prstGeom prst="rect">
            <a:avLst/>
          </a:prstGeom>
        </p:spPr>
        <p:txBody>
          <a:bodyPr wrap="none">
            <a:spAutoFit/>
          </a:bodyPr>
          <a:lstStyle/>
          <a:p>
            <a:r>
              <a:rPr lang="en-US" dirty="0"/>
              <a:t>Au </a:t>
            </a:r>
            <a:r>
              <a:rPr lang="en-US" dirty="0" err="1"/>
              <a:t>nanoparticle</a:t>
            </a:r>
            <a:endParaRPr lang="en-US" dirty="0"/>
          </a:p>
        </p:txBody>
      </p:sp>
      <p:sp>
        <p:nvSpPr>
          <p:cNvPr id="12" name="مستطيل 11"/>
          <p:cNvSpPr/>
          <p:nvPr/>
        </p:nvSpPr>
        <p:spPr>
          <a:xfrm>
            <a:off x="5238745" y="3857628"/>
            <a:ext cx="1769779" cy="369332"/>
          </a:xfrm>
          <a:prstGeom prst="rect">
            <a:avLst/>
          </a:prstGeom>
        </p:spPr>
        <p:txBody>
          <a:bodyPr wrap="none">
            <a:spAutoFit/>
          </a:bodyPr>
          <a:lstStyle/>
          <a:p>
            <a:r>
              <a:rPr lang="en-US" dirty="0" err="1"/>
              <a:t>FePt</a:t>
            </a:r>
            <a:r>
              <a:rPr lang="en-US" dirty="0"/>
              <a:t> </a:t>
            </a:r>
            <a:r>
              <a:rPr lang="en-US" dirty="0" err="1"/>
              <a:t>nanosphere</a:t>
            </a:r>
            <a:endParaRPr lang="en-US" dirty="0"/>
          </a:p>
        </p:txBody>
      </p:sp>
      <p:sp>
        <p:nvSpPr>
          <p:cNvPr id="13" name="مستطيل 12"/>
          <p:cNvSpPr/>
          <p:nvPr/>
        </p:nvSpPr>
        <p:spPr>
          <a:xfrm>
            <a:off x="8144323" y="3845488"/>
            <a:ext cx="1813573" cy="369332"/>
          </a:xfrm>
          <a:prstGeom prst="rect">
            <a:avLst/>
          </a:prstGeom>
        </p:spPr>
        <p:txBody>
          <a:bodyPr wrap="none">
            <a:spAutoFit/>
          </a:bodyPr>
          <a:lstStyle/>
          <a:p>
            <a:r>
              <a:rPr lang="en-US" dirty="0"/>
              <a:t>SnO2 </a:t>
            </a:r>
            <a:r>
              <a:rPr lang="en-US" dirty="0" err="1"/>
              <a:t>nanoflower</a:t>
            </a:r>
            <a:endParaRPr lang="en-US" dirty="0"/>
          </a:p>
        </p:txBody>
      </p:sp>
      <p:sp>
        <p:nvSpPr>
          <p:cNvPr id="14" name="مستطيل 13"/>
          <p:cNvSpPr/>
          <p:nvPr/>
        </p:nvSpPr>
        <p:spPr>
          <a:xfrm>
            <a:off x="3871357" y="6084388"/>
            <a:ext cx="1769394" cy="369332"/>
          </a:xfrm>
          <a:prstGeom prst="rect">
            <a:avLst/>
          </a:prstGeom>
        </p:spPr>
        <p:txBody>
          <a:bodyPr wrap="none">
            <a:spAutoFit/>
          </a:bodyPr>
          <a:lstStyle/>
          <a:p>
            <a:r>
              <a:rPr lang="en-US" dirty="0"/>
              <a:t>Silver </a:t>
            </a:r>
            <a:r>
              <a:rPr lang="en-US" dirty="0" err="1"/>
              <a:t>nanocubes</a:t>
            </a:r>
            <a:endParaRPr lang="en-US" dirty="0"/>
          </a:p>
        </p:txBody>
      </p:sp>
      <p:sp>
        <p:nvSpPr>
          <p:cNvPr id="15" name="مستطيل 14"/>
          <p:cNvSpPr/>
          <p:nvPr/>
        </p:nvSpPr>
        <p:spPr>
          <a:xfrm>
            <a:off x="6834417" y="6095771"/>
            <a:ext cx="2147383" cy="369332"/>
          </a:xfrm>
          <a:prstGeom prst="rect">
            <a:avLst/>
          </a:prstGeom>
        </p:spPr>
        <p:txBody>
          <a:bodyPr wrap="none">
            <a:spAutoFit/>
          </a:bodyPr>
          <a:lstStyle/>
          <a:p>
            <a:r>
              <a:rPr lang="en-US" dirty="0"/>
              <a:t>Titanium </a:t>
            </a:r>
            <a:r>
              <a:rPr lang="en-US" dirty="0" err="1"/>
              <a:t>nanoflower</a:t>
            </a:r>
            <a:endParaRPr lang="en-US" dirty="0"/>
          </a:p>
        </p:txBody>
      </p:sp>
    </p:spTree>
    <p:extLst>
      <p:ext uri="{BB962C8B-B14F-4D97-AF65-F5344CB8AC3E}">
        <p14:creationId xmlns:p14="http://schemas.microsoft.com/office/powerpoint/2010/main" val="345826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8" y="184820"/>
            <a:ext cx="9650568" cy="871247"/>
          </a:xfrm>
        </p:spPr>
        <p:txBody>
          <a:bodyPr>
            <a:normAutofit fontScale="90000"/>
          </a:bodyPr>
          <a:lstStyle/>
          <a:p>
            <a:pPr algn="ctr"/>
            <a:r>
              <a:rPr lang="en-US" sz="4000" b="1" dirty="0" smtClean="0">
                <a:latin typeface="Aharoni" panose="02010803020104030203" pitchFamily="2" charset="-79"/>
                <a:cs typeface="Aharoni" panose="02010803020104030203" pitchFamily="2" charset="-79"/>
              </a:rPr>
              <a:t>Electrodeposition</a:t>
            </a:r>
            <a:br>
              <a:rPr lang="en-US" sz="4000" b="1" dirty="0" smtClean="0">
                <a:latin typeface="Aharoni" panose="02010803020104030203" pitchFamily="2" charset="-79"/>
                <a:cs typeface="Aharoni" panose="02010803020104030203" pitchFamily="2" charset="-79"/>
              </a:rPr>
            </a:br>
            <a:r>
              <a:rPr lang="en-US" sz="4000" b="1" dirty="0" smtClean="0">
                <a:latin typeface="Aharoni" panose="02010803020104030203" pitchFamily="2" charset="-79"/>
                <a:cs typeface="Aharoni" panose="02010803020104030203" pitchFamily="2" charset="-79"/>
              </a:rPr>
              <a:t> The </a:t>
            </a:r>
            <a:r>
              <a:rPr lang="en-US" sz="4000" b="1" dirty="0">
                <a:latin typeface="Aharoni" panose="02010803020104030203" pitchFamily="2" charset="-79"/>
                <a:cs typeface="Aharoni" panose="02010803020104030203" pitchFamily="2" charset="-79"/>
              </a:rPr>
              <a:t>versatile technique </a:t>
            </a:r>
            <a:r>
              <a:rPr lang="en-US" sz="4000" b="1" dirty="0" smtClean="0">
                <a:latin typeface="Aharoni" panose="02010803020104030203" pitchFamily="2" charset="-79"/>
                <a:cs typeface="Aharoni" panose="02010803020104030203" pitchFamily="2" charset="-79"/>
              </a:rPr>
              <a:t>for </a:t>
            </a:r>
            <a:r>
              <a:rPr lang="en-US" sz="4000" b="1" dirty="0" err="1" smtClean="0">
                <a:latin typeface="Aharoni" panose="02010803020104030203" pitchFamily="2" charset="-79"/>
                <a:cs typeface="Aharoni" panose="02010803020104030203" pitchFamily="2" charset="-79"/>
              </a:rPr>
              <a:t>nanomaterials</a:t>
            </a:r>
            <a:endParaRPr lang="ar-IQ" sz="4000" b="1" dirty="0">
              <a:latin typeface="Aharoni" panose="02010803020104030203" pitchFamily="2" charset="-79"/>
            </a:endParaRPr>
          </a:p>
        </p:txBody>
      </p:sp>
      <p:sp>
        <p:nvSpPr>
          <p:cNvPr id="3" name="Content Placeholder 2"/>
          <p:cNvSpPr>
            <a:spLocks noGrp="1"/>
          </p:cNvSpPr>
          <p:nvPr>
            <p:ph idx="1"/>
          </p:nvPr>
        </p:nvSpPr>
        <p:spPr>
          <a:xfrm>
            <a:off x="141668" y="1246074"/>
            <a:ext cx="11745531" cy="5611925"/>
          </a:xfrm>
        </p:spPr>
        <p:txBody>
          <a:bodyPr>
            <a:normAutofit fontScale="92500"/>
          </a:bodyPr>
          <a:lstStyle/>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The </a:t>
            </a:r>
            <a:r>
              <a:rPr lang="en-US" sz="3000" dirty="0" err="1">
                <a:solidFill>
                  <a:srgbClr val="FF0000"/>
                </a:solidFill>
                <a:latin typeface="Times New Roman" panose="02020603050405020304" pitchFamily="18" charset="0"/>
                <a:cs typeface="Times New Roman" panose="02020603050405020304" pitchFamily="18" charset="0"/>
              </a:rPr>
              <a:t>electrodeposition</a:t>
            </a:r>
            <a:r>
              <a:rPr lang="en-US" sz="3000" dirty="0">
                <a:solidFill>
                  <a:srgbClr val="FF0000"/>
                </a:solidFill>
                <a:latin typeface="Times New Roman" panose="02020603050405020304" pitchFamily="18" charset="0"/>
                <a:cs typeface="Times New Roman" panose="02020603050405020304" pitchFamily="18" charset="0"/>
              </a:rPr>
              <a:t> technique involves deposition of a metal or alloy coating over a conducting surface by means of electrolysis from a well-formulated electrolyte known as a </a:t>
            </a:r>
            <a:r>
              <a:rPr lang="en-US" sz="3000" dirty="0" smtClean="0">
                <a:solidFill>
                  <a:srgbClr val="FF0000"/>
                </a:solidFill>
                <a:latin typeface="Times New Roman" panose="02020603050405020304" pitchFamily="18" charset="0"/>
                <a:cs typeface="Times New Roman" panose="02020603050405020304" pitchFamily="18" charset="0"/>
              </a:rPr>
              <a:t>bath, </a:t>
            </a:r>
            <a:r>
              <a:rPr lang="en-US" sz="3000" dirty="0">
                <a:solidFill>
                  <a:srgbClr val="FF0000"/>
                </a:solidFill>
                <a:latin typeface="Times New Roman" panose="02020603050405020304" pitchFamily="18" charset="0"/>
                <a:cs typeface="Times New Roman" panose="02020603050405020304" pitchFamily="18" charset="0"/>
              </a:rPr>
              <a:t>which can be an aqueous solution of a simple salt or a complex salt type. The discharge of a metal depends on its position in the electrochemical </a:t>
            </a:r>
            <a:r>
              <a:rPr lang="en-US" sz="3000" dirty="0" smtClean="0">
                <a:solidFill>
                  <a:srgbClr val="FF0000"/>
                </a:solidFill>
                <a:latin typeface="Times New Roman" panose="02020603050405020304" pitchFamily="18" charset="0"/>
                <a:cs typeface="Times New Roman" panose="02020603050405020304" pitchFamily="18" charset="0"/>
              </a:rPr>
              <a:t>series </a:t>
            </a:r>
            <a:r>
              <a:rPr lang="en-US" sz="3000" dirty="0">
                <a:solidFill>
                  <a:srgbClr val="FF0000"/>
                </a:solidFill>
                <a:latin typeface="Times New Roman" panose="02020603050405020304" pitchFamily="18" charset="0"/>
                <a:cs typeface="Times New Roman" panose="02020603050405020304" pitchFamily="18" charset="0"/>
              </a:rPr>
              <a:t>and the chemistry of the solution from which deposition is done</a:t>
            </a:r>
            <a:r>
              <a:rPr lang="en-US" sz="3000" dirty="0" smtClean="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000" dirty="0">
                <a:solidFill>
                  <a:srgbClr val="7030A0"/>
                </a:solidFill>
                <a:latin typeface="Times New Roman" panose="02020603050405020304" pitchFamily="18" charset="0"/>
                <a:cs typeface="Times New Roman" panose="02020603050405020304" pitchFamily="18" charset="0"/>
              </a:rPr>
              <a:t>Electrodeposition of a pure metal, or </a:t>
            </a:r>
            <a:r>
              <a:rPr lang="en-US" sz="3000" dirty="0" err="1">
                <a:solidFill>
                  <a:srgbClr val="7030A0"/>
                </a:solidFill>
                <a:latin typeface="Times New Roman" panose="02020603050405020304" pitchFamily="18" charset="0"/>
                <a:cs typeface="Times New Roman" panose="02020603050405020304" pitchFamily="18" charset="0"/>
              </a:rPr>
              <a:t>codeposition</a:t>
            </a:r>
            <a:r>
              <a:rPr lang="en-US" sz="3000" dirty="0">
                <a:solidFill>
                  <a:srgbClr val="7030A0"/>
                </a:solidFill>
                <a:latin typeface="Times New Roman" panose="02020603050405020304" pitchFamily="18" charset="0"/>
                <a:cs typeface="Times New Roman" panose="02020603050405020304" pitchFamily="18" charset="0"/>
              </a:rPr>
              <a:t> of an alloy from an electrolyte, takes place on the surface of the target, which is the cathode of the electrochemical system of the coating process. This process happens by applying an external current (direct or pulsed) to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system. By this method, 2D and 3D nanostructures of metals, alloys and </a:t>
            </a:r>
            <a:r>
              <a:rPr lang="en-US" sz="3000" dirty="0" err="1">
                <a:solidFill>
                  <a:srgbClr val="7030A0"/>
                </a:solidFill>
                <a:latin typeface="Times New Roman" panose="02020603050405020304" pitchFamily="18" charset="0"/>
                <a:cs typeface="Times New Roman" panose="02020603050405020304" pitchFamily="18" charset="0"/>
              </a:rPr>
              <a:t>nanocomposites</a:t>
            </a:r>
            <a:r>
              <a:rPr lang="en-US" sz="3000" dirty="0">
                <a:solidFill>
                  <a:srgbClr val="7030A0"/>
                </a:solidFill>
                <a:latin typeface="Times New Roman" panose="02020603050405020304" pitchFamily="18" charset="0"/>
                <a:cs typeface="Times New Roman" panose="02020603050405020304" pitchFamily="18" charset="0"/>
              </a:rPr>
              <a:t> have been deposited successfully. 1D nanostructure crystallites can also be prepared using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method by utilizing the interference of one ion with the deposition of the other.</a:t>
            </a:r>
          </a:p>
          <a:p>
            <a:pPr algn="just" rtl="0"/>
            <a:endParaRPr lang="en-US" dirty="0" smtClean="0">
              <a:solidFill>
                <a:srgbClr val="7030A0"/>
              </a:solidFill>
            </a:endParaRPr>
          </a:p>
        </p:txBody>
      </p:sp>
    </p:spTree>
    <p:extLst>
      <p:ext uri="{BB962C8B-B14F-4D97-AF65-F5344CB8AC3E}">
        <p14:creationId xmlns:p14="http://schemas.microsoft.com/office/powerpoint/2010/main" val="422835792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TotalTime>
  <Words>1212</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Aharoni</vt:lpstr>
      <vt:lpstr>Aldhabi</vt:lpstr>
      <vt:lpstr>AR DECODE</vt:lpstr>
      <vt:lpstr>Arial</vt:lpstr>
      <vt:lpstr>Calibri</vt:lpstr>
      <vt:lpstr>Calibri Light</vt:lpstr>
      <vt:lpstr>Times New Roman</vt:lpstr>
      <vt:lpstr>Wingdings</vt:lpstr>
      <vt:lpstr>Office Theme</vt:lpstr>
      <vt:lpstr>PowerPoint Presentation</vt:lpstr>
      <vt:lpstr>Corrosion protection and control Using  Nanomaterials</vt:lpstr>
      <vt:lpstr>INTRODUCTION</vt:lpstr>
      <vt:lpstr>PowerPoint Presentation</vt:lpstr>
      <vt:lpstr>PowerPoint Presentation</vt:lpstr>
      <vt:lpstr>PowerPoint Presentation</vt:lpstr>
      <vt:lpstr>Fabrication of nanostructured materials</vt:lpstr>
      <vt:lpstr>Examples of Nanomaterials Nanomaterials (gold, carbon, metals, meta oxides and alloys) with variety of morphologies (shapes)</vt:lpstr>
      <vt:lpstr>Electrodeposition  The versatile technique for nanomaterials</vt:lpstr>
      <vt:lpstr>PowerPoint Presentation</vt:lpstr>
      <vt:lpstr>PowerPoint Presentation</vt:lpstr>
      <vt:lpstr>Examples on the Corrosion resistance  of electrodeposited nanomaterials</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Corrosion protection and control using nanomaterials </dc:title>
  <dc:creator>ali abbar</dc:creator>
  <cp:lastModifiedBy>Maher</cp:lastModifiedBy>
  <cp:revision>28</cp:revision>
  <cp:lastPrinted>2022-06-27T21:12:47Z</cp:lastPrinted>
  <dcterms:created xsi:type="dcterms:W3CDTF">2016-01-05T18:53:32Z</dcterms:created>
  <dcterms:modified xsi:type="dcterms:W3CDTF">2022-06-27T21:12:51Z</dcterms:modified>
</cp:coreProperties>
</file>