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bookmarkIdSeed="6">
  <p:sldMasterIdLst>
    <p:sldMasterId id="2147483660" r:id="rId1"/>
  </p:sldMasterIdLst>
  <p:notesMasterIdLst>
    <p:notesMasterId r:id="rId50"/>
  </p:notesMasterIdLst>
  <p:sldIdLst>
    <p:sldId id="256" r:id="rId2"/>
    <p:sldId id="257" r:id="rId3"/>
    <p:sldId id="258" r:id="rId4"/>
    <p:sldId id="259" r:id="rId5"/>
    <p:sldId id="260" r:id="rId6"/>
    <p:sldId id="308" r:id="rId7"/>
    <p:sldId id="262" r:id="rId8"/>
    <p:sldId id="302" r:id="rId9"/>
    <p:sldId id="265" r:id="rId10"/>
    <p:sldId id="270" r:id="rId11"/>
    <p:sldId id="269" r:id="rId12"/>
    <p:sldId id="303" r:id="rId13"/>
    <p:sldId id="304" r:id="rId14"/>
    <p:sldId id="305" r:id="rId15"/>
    <p:sldId id="307" r:id="rId16"/>
    <p:sldId id="306" r:id="rId17"/>
    <p:sldId id="271" r:id="rId18"/>
    <p:sldId id="273" r:id="rId19"/>
    <p:sldId id="274" r:id="rId20"/>
    <p:sldId id="275" r:id="rId21"/>
    <p:sldId id="276" r:id="rId22"/>
    <p:sldId id="282" r:id="rId23"/>
    <p:sldId id="281" r:id="rId24"/>
    <p:sldId id="280" r:id="rId25"/>
    <p:sldId id="279" r:id="rId26"/>
    <p:sldId id="278" r:id="rId27"/>
    <p:sldId id="277" r:id="rId28"/>
    <p:sldId id="285" r:id="rId29"/>
    <p:sldId id="284" r:id="rId30"/>
    <p:sldId id="283" r:id="rId31"/>
    <p:sldId id="289" r:id="rId32"/>
    <p:sldId id="288" r:id="rId33"/>
    <p:sldId id="287" r:id="rId34"/>
    <p:sldId id="291" r:id="rId35"/>
    <p:sldId id="290" r:id="rId36"/>
    <p:sldId id="294" r:id="rId37"/>
    <p:sldId id="293" r:id="rId38"/>
    <p:sldId id="292" r:id="rId39"/>
    <p:sldId id="286" r:id="rId40"/>
    <p:sldId id="296" r:id="rId41"/>
    <p:sldId id="295" r:id="rId42"/>
    <p:sldId id="298" r:id="rId43"/>
    <p:sldId id="297" r:id="rId44"/>
    <p:sldId id="300" r:id="rId45"/>
    <p:sldId id="301" r:id="rId46"/>
    <p:sldId id="310" r:id="rId47"/>
    <p:sldId id="311" r:id="rId48"/>
    <p:sldId id="264" r:id="rId49"/>
  </p:sldIdLst>
  <p:sldSz cx="9144000" cy="5143500" type="screen16x9"/>
  <p:notesSz cx="6858000" cy="9144000"/>
  <p:embeddedFontLst>
    <p:embeddedFont>
      <p:font typeface="Oswald" charset="0"/>
      <p:regular r:id="rId51"/>
      <p:bold r:id="rId52"/>
    </p:embeddedFont>
    <p:embeddedFont>
      <p:font typeface="Tahoma" pitchFamily="34" charset="0"/>
      <p:regular r:id="rId53"/>
      <p:bold r:id="rId54"/>
    </p:embeddedFont>
    <p:embeddedFont>
      <p:font typeface="Calibri" pitchFamily="34" charset="0"/>
      <p:regular r:id="rId55"/>
      <p:bold r:id="rId56"/>
      <p:italic r:id="rId57"/>
      <p:boldItalic r:id="rId58"/>
    </p:embeddedFont>
    <p:embeddedFont>
      <p:font typeface="Tinos"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B6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DB7D5CAF-C5C0-430F-A390-3F806F24974C}">
  <a:tblStyle styleId="{DB7D5CAF-C5C0-430F-A390-3F806F24974C}"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نمط ذو نسُق 1 - تميي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نمط ذو نسُق 1 - تميي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نمط ذو نسُق 1 - تمييز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نمط ذو نسُق 1 - تمييز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نمط ذو نسُق 1 - تميي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7" autoAdjust="0"/>
    <p:restoredTop sz="95033" autoAdjust="0"/>
  </p:normalViewPr>
  <p:slideViewPr>
    <p:cSldViewPr snapToGrid="0">
      <p:cViewPr>
        <p:scale>
          <a:sx n="100" d="100"/>
          <a:sy n="100" d="100"/>
        </p:scale>
        <p:origin x="-534" y="-6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139908-2E88-4F5E-8AAD-88309DE4BA7D}" type="doc">
      <dgm:prSet loTypeId="urn:microsoft.com/office/officeart/2005/8/layout/hierarchy6" loCatId="hierarchy" qsTypeId="urn:microsoft.com/office/officeart/2005/8/quickstyle/simple3" qsCatId="simple" csTypeId="urn:microsoft.com/office/officeart/2005/8/colors/accent1_2" csCatId="accent1" phldr="1"/>
      <dgm:spPr/>
      <dgm:t>
        <a:bodyPr/>
        <a:lstStyle/>
        <a:p>
          <a:pPr rtl="1"/>
          <a:endParaRPr lang="ar-SA"/>
        </a:p>
      </dgm:t>
    </dgm:pt>
    <dgm:pt modelId="{5D076791-F9B8-419F-AE43-C1C66FEC91CD}" type="pres">
      <dgm:prSet presAssocID="{A1139908-2E88-4F5E-8AAD-88309DE4BA7D}" presName="mainComposite" presStyleCnt="0">
        <dgm:presLayoutVars>
          <dgm:chPref val="1"/>
          <dgm:dir/>
          <dgm:animOne val="branch"/>
          <dgm:animLvl val="lvl"/>
          <dgm:resizeHandles val="exact"/>
        </dgm:presLayoutVars>
      </dgm:prSet>
      <dgm:spPr/>
      <dgm:t>
        <a:bodyPr/>
        <a:lstStyle/>
        <a:p>
          <a:endParaRPr lang="en-US"/>
        </a:p>
      </dgm:t>
    </dgm:pt>
    <dgm:pt modelId="{F7598F08-8764-41A0-92C1-35D8DB40B724}" type="pres">
      <dgm:prSet presAssocID="{A1139908-2E88-4F5E-8AAD-88309DE4BA7D}" presName="hierFlow" presStyleCnt="0"/>
      <dgm:spPr/>
    </dgm:pt>
    <dgm:pt modelId="{C2A470E6-9907-44C5-9CD5-1BDADCFD2B93}" type="pres">
      <dgm:prSet presAssocID="{A1139908-2E88-4F5E-8AAD-88309DE4BA7D}" presName="hierChild1" presStyleCnt="0">
        <dgm:presLayoutVars>
          <dgm:chPref val="1"/>
          <dgm:animOne val="branch"/>
          <dgm:animLvl val="lvl"/>
        </dgm:presLayoutVars>
      </dgm:prSet>
      <dgm:spPr/>
    </dgm:pt>
    <dgm:pt modelId="{98A58CA5-E52F-4429-A18D-E8ED53B1F823}" type="pres">
      <dgm:prSet presAssocID="{A1139908-2E88-4F5E-8AAD-88309DE4BA7D}" presName="bgShapesFlow" presStyleCnt="0"/>
      <dgm:spPr/>
    </dgm:pt>
  </dgm:ptLst>
  <dgm:cxnLst>
    <dgm:cxn modelId="{5502339C-477B-41FF-B6DE-BB4DB3CC9E2C}" type="presOf" srcId="{A1139908-2E88-4F5E-8AAD-88309DE4BA7D}" destId="{5D076791-F9B8-419F-AE43-C1C66FEC91CD}" srcOrd="0" destOrd="0" presId="urn:microsoft.com/office/officeart/2005/8/layout/hierarchy6"/>
    <dgm:cxn modelId="{9EA873DC-D97B-4523-909E-D4A11A07BC84}" type="presParOf" srcId="{5D076791-F9B8-419F-AE43-C1C66FEC91CD}" destId="{F7598F08-8764-41A0-92C1-35D8DB40B724}" srcOrd="0" destOrd="0" presId="urn:microsoft.com/office/officeart/2005/8/layout/hierarchy6"/>
    <dgm:cxn modelId="{A0E97A4B-B95B-4475-B1B4-C90A6F9A3F24}" type="presParOf" srcId="{F7598F08-8764-41A0-92C1-35D8DB40B724}" destId="{C2A470E6-9907-44C5-9CD5-1BDADCFD2B93}" srcOrd="0" destOrd="0" presId="urn:microsoft.com/office/officeart/2005/8/layout/hierarchy6"/>
    <dgm:cxn modelId="{A882D3AB-AEA9-4B2F-842A-B37E73684C7B}" type="presParOf" srcId="{5D076791-F9B8-419F-AE43-C1C66FEC91CD}" destId="{98A58CA5-E52F-4429-A18D-E8ED53B1F823}" srcOrd="1" destOrd="0" presId="urn:microsoft.com/office/officeart/2005/8/layout/hierarchy6"/>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63797872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64666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672713" y="333900"/>
            <a:ext cx="7798575" cy="4809601"/>
          </a:xfrm>
          <a:prstGeom prst="rect">
            <a:avLst/>
          </a:prstGeom>
          <a:noFill/>
          <a:ln>
            <a:noFill/>
          </a:ln>
        </p:spPr>
      </p:pic>
      <p:sp>
        <p:nvSpPr>
          <p:cNvPr id="11" name="Google Shape;11;p2"/>
          <p:cNvSpPr txBox="1">
            <a:spLocks noGrp="1"/>
          </p:cNvSpPr>
          <p:nvPr>
            <p:ph type="ctrTitle"/>
          </p:nvPr>
        </p:nvSpPr>
        <p:spPr>
          <a:xfrm>
            <a:off x="1912650" y="1915625"/>
            <a:ext cx="5469600" cy="1159800"/>
          </a:xfrm>
          <a:prstGeom prst="rect">
            <a:avLst/>
          </a:prstGeom>
          <a:effectLst>
            <a:outerShdw blurRad="14288" dist="9525" dir="16200000" algn="bl" rotWithShape="0">
              <a:schemeClr val="dk1">
                <a:alpha val="50000"/>
              </a:schemeClr>
            </a:outerShdw>
          </a:effectLst>
        </p:spPr>
        <p:txBody>
          <a:bodyPr spcFirstLastPara="1" wrap="square" lIns="91425" tIns="91425" rIns="91425" bIns="91425" anchor="ctr" anchorCtr="0">
            <a:noAutofit/>
          </a:bodyPr>
          <a:lstStyle>
            <a:lvl1pPr lvl="0">
              <a:spcBef>
                <a:spcPts val="0"/>
              </a:spcBef>
              <a:spcAft>
                <a:spcPts val="0"/>
              </a:spcAft>
              <a:buClr>
                <a:schemeClr val="accent6"/>
              </a:buClr>
              <a:buSzPts val="4800"/>
              <a:buNone/>
              <a:defRPr sz="4800">
                <a:solidFill>
                  <a:schemeClr val="accent6"/>
                </a:solidFill>
              </a:defRPr>
            </a:lvl1pPr>
            <a:lvl2pPr lvl="1">
              <a:spcBef>
                <a:spcPts val="0"/>
              </a:spcBef>
              <a:spcAft>
                <a:spcPts val="0"/>
              </a:spcAft>
              <a:buClr>
                <a:schemeClr val="accent6"/>
              </a:buClr>
              <a:buSzPts val="4800"/>
              <a:buNone/>
              <a:defRPr sz="4800">
                <a:solidFill>
                  <a:schemeClr val="accent6"/>
                </a:solidFill>
              </a:defRPr>
            </a:lvl2pPr>
            <a:lvl3pPr lvl="2">
              <a:spcBef>
                <a:spcPts val="0"/>
              </a:spcBef>
              <a:spcAft>
                <a:spcPts val="0"/>
              </a:spcAft>
              <a:buClr>
                <a:schemeClr val="accent6"/>
              </a:buClr>
              <a:buSzPts val="4800"/>
              <a:buNone/>
              <a:defRPr sz="4800">
                <a:solidFill>
                  <a:schemeClr val="accent6"/>
                </a:solidFill>
              </a:defRPr>
            </a:lvl3pPr>
            <a:lvl4pPr lvl="3">
              <a:spcBef>
                <a:spcPts val="0"/>
              </a:spcBef>
              <a:spcAft>
                <a:spcPts val="0"/>
              </a:spcAft>
              <a:buClr>
                <a:schemeClr val="accent6"/>
              </a:buClr>
              <a:buSzPts val="4800"/>
              <a:buNone/>
              <a:defRPr sz="4800">
                <a:solidFill>
                  <a:schemeClr val="accent6"/>
                </a:solidFill>
              </a:defRPr>
            </a:lvl4pPr>
            <a:lvl5pPr lvl="4">
              <a:spcBef>
                <a:spcPts val="0"/>
              </a:spcBef>
              <a:spcAft>
                <a:spcPts val="0"/>
              </a:spcAft>
              <a:buClr>
                <a:schemeClr val="accent6"/>
              </a:buClr>
              <a:buSzPts val="4800"/>
              <a:buNone/>
              <a:defRPr sz="4800">
                <a:solidFill>
                  <a:schemeClr val="accent6"/>
                </a:solidFill>
              </a:defRPr>
            </a:lvl5pPr>
            <a:lvl6pPr lvl="5">
              <a:spcBef>
                <a:spcPts val="0"/>
              </a:spcBef>
              <a:spcAft>
                <a:spcPts val="0"/>
              </a:spcAft>
              <a:buClr>
                <a:schemeClr val="accent6"/>
              </a:buClr>
              <a:buSzPts val="4800"/>
              <a:buNone/>
              <a:defRPr sz="4800">
                <a:solidFill>
                  <a:schemeClr val="accent6"/>
                </a:solidFill>
              </a:defRPr>
            </a:lvl6pPr>
            <a:lvl7pPr lvl="6">
              <a:spcBef>
                <a:spcPts val="0"/>
              </a:spcBef>
              <a:spcAft>
                <a:spcPts val="0"/>
              </a:spcAft>
              <a:buClr>
                <a:schemeClr val="accent6"/>
              </a:buClr>
              <a:buSzPts val="4800"/>
              <a:buNone/>
              <a:defRPr sz="4800">
                <a:solidFill>
                  <a:schemeClr val="accent6"/>
                </a:solidFill>
              </a:defRPr>
            </a:lvl7pPr>
            <a:lvl8pPr lvl="7">
              <a:spcBef>
                <a:spcPts val="0"/>
              </a:spcBef>
              <a:spcAft>
                <a:spcPts val="0"/>
              </a:spcAft>
              <a:buClr>
                <a:schemeClr val="accent6"/>
              </a:buClr>
              <a:buSzPts val="4800"/>
              <a:buNone/>
              <a:defRPr sz="4800">
                <a:solidFill>
                  <a:schemeClr val="accent6"/>
                </a:solidFill>
              </a:defRPr>
            </a:lvl8pPr>
            <a:lvl9pPr lvl="8">
              <a:spcBef>
                <a:spcPts val="0"/>
              </a:spcBef>
              <a:spcAft>
                <a:spcPts val="0"/>
              </a:spcAft>
              <a:buClr>
                <a:schemeClr val="accent6"/>
              </a:buClr>
              <a:buSzPts val="4800"/>
              <a:buNone/>
              <a:defRPr sz="4800">
                <a:solidFill>
                  <a:schemeClr val="accent6"/>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2"/>
        <p:cNvGrpSpPr/>
        <p:nvPr/>
      </p:nvGrpSpPr>
      <p:grpSpPr>
        <a:xfrm>
          <a:off x="0" y="0"/>
          <a:ext cx="0" cy="0"/>
          <a:chOff x="0" y="0"/>
          <a:chExt cx="0" cy="0"/>
        </a:xfrm>
      </p:grpSpPr>
      <p:pic>
        <p:nvPicPr>
          <p:cNvPr id="13" name="Google Shape;13;p3" descr="libro.png"/>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 name="Google Shape;14;p3"/>
          <p:cNvSpPr txBox="1">
            <a:spLocks noGrp="1"/>
          </p:cNvSpPr>
          <p:nvPr>
            <p:ph type="ctrTitle"/>
          </p:nvPr>
        </p:nvSpPr>
        <p:spPr>
          <a:xfrm>
            <a:off x="1912025" y="2116750"/>
            <a:ext cx="58026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 name="Google Shape;15;p3"/>
          <p:cNvSpPr txBox="1">
            <a:spLocks noGrp="1"/>
          </p:cNvSpPr>
          <p:nvPr>
            <p:ph type="subTitle" idx="1"/>
          </p:nvPr>
        </p:nvSpPr>
        <p:spPr>
          <a:xfrm>
            <a:off x="1912025" y="3144851"/>
            <a:ext cx="58026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666666"/>
              </a:buClr>
              <a:buSzPts val="1800"/>
              <a:buNone/>
              <a:defRPr sz="1800" i="1">
                <a:solidFill>
                  <a:srgbClr val="666666"/>
                </a:solidFill>
              </a:defRPr>
            </a:lvl1pPr>
            <a:lvl2pPr lvl="1" rtl="0">
              <a:spcBef>
                <a:spcPts val="0"/>
              </a:spcBef>
              <a:spcAft>
                <a:spcPts val="0"/>
              </a:spcAft>
              <a:buClr>
                <a:srgbClr val="666666"/>
              </a:buClr>
              <a:buSzPts val="1800"/>
              <a:buNone/>
              <a:defRPr sz="1800" i="1">
                <a:solidFill>
                  <a:srgbClr val="666666"/>
                </a:solidFill>
              </a:defRPr>
            </a:lvl2pPr>
            <a:lvl3pPr lvl="2" rtl="0">
              <a:spcBef>
                <a:spcPts val="0"/>
              </a:spcBef>
              <a:spcAft>
                <a:spcPts val="0"/>
              </a:spcAft>
              <a:buClr>
                <a:srgbClr val="666666"/>
              </a:buClr>
              <a:buSzPts val="1800"/>
              <a:buNone/>
              <a:defRPr sz="1800" i="1">
                <a:solidFill>
                  <a:srgbClr val="666666"/>
                </a:solidFill>
              </a:defRPr>
            </a:lvl3pPr>
            <a:lvl4pPr lvl="3" rtl="0">
              <a:spcBef>
                <a:spcPts val="0"/>
              </a:spcBef>
              <a:spcAft>
                <a:spcPts val="0"/>
              </a:spcAft>
              <a:buClr>
                <a:srgbClr val="666666"/>
              </a:buClr>
              <a:buSzPts val="1800"/>
              <a:buNone/>
              <a:defRPr i="1">
                <a:solidFill>
                  <a:srgbClr val="666666"/>
                </a:solidFill>
              </a:defRPr>
            </a:lvl4pPr>
            <a:lvl5pPr lvl="4" rtl="0">
              <a:spcBef>
                <a:spcPts val="0"/>
              </a:spcBef>
              <a:spcAft>
                <a:spcPts val="0"/>
              </a:spcAft>
              <a:buClr>
                <a:srgbClr val="666666"/>
              </a:buClr>
              <a:buSzPts val="1800"/>
              <a:buNone/>
              <a:defRPr i="1">
                <a:solidFill>
                  <a:srgbClr val="666666"/>
                </a:solidFill>
              </a:defRPr>
            </a:lvl5pPr>
            <a:lvl6pPr lvl="5" rtl="0">
              <a:spcBef>
                <a:spcPts val="0"/>
              </a:spcBef>
              <a:spcAft>
                <a:spcPts val="0"/>
              </a:spcAft>
              <a:buClr>
                <a:srgbClr val="666666"/>
              </a:buClr>
              <a:buSzPts val="1800"/>
              <a:buNone/>
              <a:defRPr i="1">
                <a:solidFill>
                  <a:srgbClr val="666666"/>
                </a:solidFill>
              </a:defRPr>
            </a:lvl6pPr>
            <a:lvl7pPr lvl="6" rtl="0">
              <a:spcBef>
                <a:spcPts val="0"/>
              </a:spcBef>
              <a:spcAft>
                <a:spcPts val="0"/>
              </a:spcAft>
              <a:buClr>
                <a:srgbClr val="666666"/>
              </a:buClr>
              <a:buSzPts val="1800"/>
              <a:buNone/>
              <a:defRPr i="1">
                <a:solidFill>
                  <a:srgbClr val="666666"/>
                </a:solidFill>
              </a:defRPr>
            </a:lvl7pPr>
            <a:lvl8pPr lvl="7" rtl="0">
              <a:spcBef>
                <a:spcPts val="0"/>
              </a:spcBef>
              <a:spcAft>
                <a:spcPts val="0"/>
              </a:spcAft>
              <a:buClr>
                <a:srgbClr val="666666"/>
              </a:buClr>
              <a:buSzPts val="1800"/>
              <a:buNone/>
              <a:defRPr i="1">
                <a:solidFill>
                  <a:srgbClr val="666666"/>
                </a:solidFill>
              </a:defRPr>
            </a:lvl8pPr>
            <a:lvl9pPr lvl="8" rtl="0">
              <a:spcBef>
                <a:spcPts val="0"/>
              </a:spcBef>
              <a:spcAft>
                <a:spcPts val="0"/>
              </a:spcAft>
              <a:buClr>
                <a:srgbClr val="666666"/>
              </a:buClr>
              <a:buSzPts val="1800"/>
              <a:buNone/>
              <a:defRPr i="1">
                <a:solidFill>
                  <a:srgbClr val="666666"/>
                </a:solidFill>
              </a:defRPr>
            </a:lvl9pPr>
          </a:lstStyle>
          <a:p>
            <a:endParaRPr/>
          </a:p>
        </p:txBody>
      </p:sp>
      <p:sp>
        <p:nvSpPr>
          <p:cNvPr id="16" name="Google Shape;16;p3"/>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7"/>
        <p:cNvGrpSpPr/>
        <p:nvPr/>
      </p:nvGrpSpPr>
      <p:grpSpPr>
        <a:xfrm>
          <a:off x="0" y="0"/>
          <a:ext cx="0" cy="0"/>
          <a:chOff x="0" y="0"/>
          <a:chExt cx="0" cy="0"/>
        </a:xfrm>
      </p:grpSpPr>
      <p:pic>
        <p:nvPicPr>
          <p:cNvPr id="18" name="Google Shape;18;p4" descr="libro.png"/>
          <p:cNvPicPr preferRelativeResize="0"/>
          <p:nvPr/>
        </p:nvPicPr>
        <p:blipFill>
          <a:blip r:embed="rId2">
            <a:alphaModFix/>
          </a:blip>
          <a:stretch>
            <a:fillRect/>
          </a:stretch>
        </p:blipFill>
        <p:spPr>
          <a:xfrm>
            <a:off x="0" y="0"/>
            <a:ext cx="9144000" cy="5143500"/>
          </a:xfrm>
          <a:prstGeom prst="rect">
            <a:avLst/>
          </a:prstGeom>
          <a:noFill/>
          <a:ln>
            <a:noFill/>
          </a:ln>
        </p:spPr>
      </p:pic>
      <p:sp>
        <p:nvSpPr>
          <p:cNvPr id="19" name="Google Shape;19;p4"/>
          <p:cNvSpPr txBox="1">
            <a:spLocks noGrp="1"/>
          </p:cNvSpPr>
          <p:nvPr>
            <p:ph type="body" idx="1"/>
          </p:nvPr>
        </p:nvSpPr>
        <p:spPr>
          <a:xfrm>
            <a:off x="1809500" y="1476000"/>
            <a:ext cx="6128100" cy="8199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SzPts val="3000"/>
              <a:buChar char="◈"/>
              <a:defRPr b="1" i="1"/>
            </a:lvl1pPr>
            <a:lvl2pPr marL="914400" lvl="1" indent="-381000" rtl="0">
              <a:spcBef>
                <a:spcPts val="0"/>
              </a:spcBef>
              <a:spcAft>
                <a:spcPts val="0"/>
              </a:spcAft>
              <a:buSzPts val="2400"/>
              <a:buChar char="◆"/>
              <a:defRPr b="1" i="1"/>
            </a:lvl2pPr>
            <a:lvl3pPr marL="1371600" lvl="2" indent="-381000" rtl="0">
              <a:spcBef>
                <a:spcPts val="0"/>
              </a:spcBef>
              <a:spcAft>
                <a:spcPts val="0"/>
              </a:spcAft>
              <a:buSzPts val="2400"/>
              <a:buChar char="◇"/>
              <a:defRPr b="1" i="1"/>
            </a:lvl3pPr>
            <a:lvl4pPr marL="1828800" lvl="3" indent="-342900" rtl="0">
              <a:spcBef>
                <a:spcPts val="0"/>
              </a:spcBef>
              <a:spcAft>
                <a:spcPts val="0"/>
              </a:spcAft>
              <a:buSzPts val="1800"/>
              <a:buChar char="⬥"/>
              <a:defRPr b="1" i="1"/>
            </a:lvl4pPr>
            <a:lvl5pPr marL="2286000" lvl="4" indent="-342900" rtl="0">
              <a:spcBef>
                <a:spcPts val="0"/>
              </a:spcBef>
              <a:spcAft>
                <a:spcPts val="0"/>
              </a:spcAft>
              <a:buSzPts val="1800"/>
              <a:buChar char="⬦"/>
              <a:defRPr b="1" i="1"/>
            </a:lvl5pPr>
            <a:lvl6pPr marL="2743200" lvl="5" indent="-342900" rtl="0">
              <a:spcBef>
                <a:spcPts val="0"/>
              </a:spcBef>
              <a:spcAft>
                <a:spcPts val="0"/>
              </a:spcAft>
              <a:buSzPts val="1800"/>
              <a:buChar char="⬦"/>
              <a:defRPr b="1" i="1"/>
            </a:lvl6pPr>
            <a:lvl7pPr marL="3200400" lvl="6" indent="-342900" rtl="0">
              <a:spcBef>
                <a:spcPts val="0"/>
              </a:spcBef>
              <a:spcAft>
                <a:spcPts val="0"/>
              </a:spcAft>
              <a:buSzPts val="1800"/>
              <a:buChar char="⬦"/>
              <a:defRPr b="1" i="1"/>
            </a:lvl7pPr>
            <a:lvl8pPr marL="3657600" lvl="7" indent="-342900" rtl="0">
              <a:spcBef>
                <a:spcPts val="0"/>
              </a:spcBef>
              <a:spcAft>
                <a:spcPts val="0"/>
              </a:spcAft>
              <a:buSzPts val="1800"/>
              <a:buChar char="⬦"/>
              <a:defRPr b="1" i="1"/>
            </a:lvl8pPr>
            <a:lvl9pPr marL="4114800" lvl="8" indent="-342900">
              <a:spcBef>
                <a:spcPts val="0"/>
              </a:spcBef>
              <a:spcAft>
                <a:spcPts val="0"/>
              </a:spcAft>
              <a:buSzPts val="1800"/>
              <a:buChar char="⬦"/>
              <a:defRPr b="1" i="1"/>
            </a:lvl9pPr>
          </a:lstStyle>
          <a:p>
            <a:endParaRPr/>
          </a:p>
        </p:txBody>
      </p:sp>
      <p:sp>
        <p:nvSpPr>
          <p:cNvPr id="20" name="Google Shape;20;p4"/>
          <p:cNvSpPr txBox="1"/>
          <p:nvPr/>
        </p:nvSpPr>
        <p:spPr>
          <a:xfrm>
            <a:off x="1705475" y="975394"/>
            <a:ext cx="1957200" cy="65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600" b="1">
                <a:solidFill>
                  <a:srgbClr val="25212A"/>
                </a:solidFill>
                <a:latin typeface="Oswald"/>
                <a:ea typeface="Oswald"/>
                <a:cs typeface="Oswald"/>
                <a:sym typeface="Oswald"/>
              </a:rPr>
              <a:t>“</a:t>
            </a:r>
            <a:endParaRPr sz="9600" b="1">
              <a:solidFill>
                <a:srgbClr val="25212A"/>
              </a:solidFill>
              <a:latin typeface="Oswald"/>
              <a:ea typeface="Oswald"/>
              <a:cs typeface="Oswald"/>
              <a:sym typeface="Oswald"/>
            </a:endParaRPr>
          </a:p>
        </p:txBody>
      </p:sp>
      <p:sp>
        <p:nvSpPr>
          <p:cNvPr id="21" name="Google Shape;21;p4"/>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8"/>
        <p:cNvGrpSpPr/>
        <p:nvPr/>
      </p:nvGrpSpPr>
      <p:grpSpPr>
        <a:xfrm>
          <a:off x="0" y="0"/>
          <a:ext cx="0" cy="0"/>
          <a:chOff x="0" y="0"/>
          <a:chExt cx="0" cy="0"/>
        </a:xfrm>
      </p:grpSpPr>
      <p:pic>
        <p:nvPicPr>
          <p:cNvPr id="29" name="Google Shape;29;p6" descr="libro.png"/>
          <p:cNvPicPr preferRelativeResize="0"/>
          <p:nvPr/>
        </p:nvPicPr>
        <p:blipFill>
          <a:blip r:embed="rId2">
            <a:alphaModFix/>
          </a:blip>
          <a:stretch>
            <a:fillRect/>
          </a:stretch>
        </p:blipFill>
        <p:spPr>
          <a:xfrm>
            <a:off x="0" y="0"/>
            <a:ext cx="9144000" cy="5143500"/>
          </a:xfrm>
          <a:prstGeom prst="rect">
            <a:avLst/>
          </a:prstGeom>
          <a:noFill/>
          <a:ln>
            <a:noFill/>
          </a:ln>
        </p:spPr>
      </p:pic>
      <p:sp>
        <p:nvSpPr>
          <p:cNvPr id="30" name="Google Shape;30;p6"/>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1" name="Google Shape;31;p6"/>
          <p:cNvSpPr txBox="1">
            <a:spLocks noGrp="1"/>
          </p:cNvSpPr>
          <p:nvPr>
            <p:ph type="body" idx="1"/>
          </p:nvPr>
        </p:nvSpPr>
        <p:spPr>
          <a:xfrm>
            <a:off x="1556175" y="1479375"/>
            <a:ext cx="3211800" cy="35988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32" name="Google Shape;32;p6"/>
          <p:cNvSpPr txBox="1">
            <a:spLocks noGrp="1"/>
          </p:cNvSpPr>
          <p:nvPr>
            <p:ph type="body" idx="2"/>
          </p:nvPr>
        </p:nvSpPr>
        <p:spPr>
          <a:xfrm>
            <a:off x="4961272" y="1479375"/>
            <a:ext cx="3211800" cy="35988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33" name="Google Shape;33;p6"/>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cxnSp>
        <p:nvCxnSpPr>
          <p:cNvPr id="34" name="Google Shape;34;p6"/>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pic>
        <p:nvPicPr>
          <p:cNvPr id="49" name="Google Shape;49;p9" descr="libro.png"/>
          <p:cNvPicPr preferRelativeResize="0"/>
          <p:nvPr/>
        </p:nvPicPr>
        <p:blipFill>
          <a:blip r:embed="rId2">
            <a:alphaModFix/>
          </a:blip>
          <a:stretch>
            <a:fillRect/>
          </a:stretch>
        </p:blipFill>
        <p:spPr>
          <a:xfrm>
            <a:off x="0" y="0"/>
            <a:ext cx="9144000" cy="5143500"/>
          </a:xfrm>
          <a:prstGeom prst="rect">
            <a:avLst/>
          </a:prstGeom>
          <a:noFill/>
          <a:ln>
            <a:noFill/>
          </a:ln>
        </p:spPr>
      </p:pic>
      <p:sp>
        <p:nvSpPr>
          <p:cNvPr id="50" name="Google Shape;50;p9"/>
          <p:cNvSpPr txBox="1">
            <a:spLocks noGrp="1"/>
          </p:cNvSpPr>
          <p:nvPr>
            <p:ph type="body" idx="1"/>
          </p:nvPr>
        </p:nvSpPr>
        <p:spPr>
          <a:xfrm>
            <a:off x="1592350" y="3640275"/>
            <a:ext cx="6562500" cy="519600"/>
          </a:xfrm>
          <a:prstGeom prst="rect">
            <a:avLst/>
          </a:prstGeom>
        </p:spPr>
        <p:txBody>
          <a:bodyPr spcFirstLastPara="1" wrap="square" lIns="91425" tIns="91425" rIns="91425" bIns="91425" anchor="t" anchorCtr="0">
            <a:noAutofit/>
          </a:bodyPr>
          <a:lstStyle>
            <a:lvl1pPr marL="457200" lvl="0" indent="-228600">
              <a:spcBef>
                <a:spcPts val="360"/>
              </a:spcBef>
              <a:spcAft>
                <a:spcPts val="0"/>
              </a:spcAft>
              <a:buClr>
                <a:srgbClr val="666666"/>
              </a:buClr>
              <a:buSzPts val="1600"/>
              <a:buNone/>
              <a:defRPr sz="1600" i="1">
                <a:solidFill>
                  <a:srgbClr val="666666"/>
                </a:solidFill>
              </a:defRPr>
            </a:lvl1pPr>
          </a:lstStyle>
          <a:p>
            <a:endParaRPr/>
          </a:p>
        </p:txBody>
      </p:sp>
      <p:sp>
        <p:nvSpPr>
          <p:cNvPr id="51" name="Google Shape;51;p9"/>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cxnSp>
        <p:nvCxnSpPr>
          <p:cNvPr id="52" name="Google Shape;52;p9"/>
          <p:cNvCxnSpPr/>
          <p:nvPr/>
        </p:nvCxnSpPr>
        <p:spPr>
          <a:xfrm>
            <a:off x="1706950" y="3643125"/>
            <a:ext cx="63213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pic>
        <p:nvPicPr>
          <p:cNvPr id="59" name="Google Shape;59;p11" descr="libro.png"/>
          <p:cNvPicPr preferRelativeResize="0"/>
          <p:nvPr/>
        </p:nvPicPr>
        <p:blipFill>
          <a:blip r:embed="rId2">
            <a:alphaModFix/>
          </a:blip>
          <a:stretch>
            <a:fillRect/>
          </a:stretch>
        </p:blipFill>
        <p:spPr>
          <a:xfrm>
            <a:off x="0" y="0"/>
            <a:ext cx="9144000" cy="5143500"/>
          </a:xfrm>
          <a:prstGeom prst="rect">
            <a:avLst/>
          </a:prstGeom>
          <a:noFill/>
          <a:ln>
            <a:noFill/>
          </a:ln>
        </p:spPr>
      </p:pic>
      <p:sp>
        <p:nvSpPr>
          <p:cNvPr id="60" name="Google Shape;60;p11"/>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556175" y="719375"/>
            <a:ext cx="6616800" cy="699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1pPr>
            <a:lvl2pPr lvl="1">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2pPr>
            <a:lvl3pPr lvl="2">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3pPr>
            <a:lvl4pPr lvl="3">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4pPr>
            <a:lvl5pPr lvl="4">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5pPr>
            <a:lvl6pPr lvl="5">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6pPr>
            <a:lvl7pPr lvl="6">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7pPr>
            <a:lvl8pPr lvl="7">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8pPr>
            <a:lvl9pPr lvl="8">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1556175" y="1378821"/>
            <a:ext cx="6616800" cy="30423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Tinos"/>
              <a:buChar char="◈"/>
              <a:defRPr sz="3000">
                <a:solidFill>
                  <a:schemeClr val="dk1"/>
                </a:solidFill>
                <a:latin typeface="Tinos"/>
                <a:ea typeface="Tinos"/>
                <a:cs typeface="Tinos"/>
                <a:sym typeface="Tinos"/>
              </a:defRPr>
            </a:lvl1pPr>
            <a:lvl2pPr marL="914400" lvl="1"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2pPr>
            <a:lvl3pPr marL="1371600" lvl="2"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3pPr>
            <a:lvl4pPr marL="1828800" lvl="3"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4pPr>
            <a:lvl5pPr marL="2286000" lvl="4"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5pPr>
            <a:lvl6pPr marL="2743200" lvl="5"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6pPr>
            <a:lvl7pPr marL="3200400" lvl="6"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7pPr>
            <a:lvl8pPr marL="3657600" lvl="7"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8pPr>
            <a:lvl9pPr marL="4114800" lvl="8"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9pPr>
          </a:lstStyle>
          <a:p>
            <a:endParaRPr/>
          </a:p>
        </p:txBody>
      </p:sp>
      <p:sp>
        <p:nvSpPr>
          <p:cNvPr id="8" name="Google Shape;8;p1"/>
          <p:cNvSpPr txBox="1">
            <a:spLocks noGrp="1"/>
          </p:cNvSpPr>
          <p:nvPr>
            <p:ph type="sldNum" idx="12"/>
          </p:nvPr>
        </p:nvSpPr>
        <p:spPr>
          <a:xfrm>
            <a:off x="7899350" y="4098426"/>
            <a:ext cx="548700" cy="393600"/>
          </a:xfrm>
          <a:prstGeom prst="rect">
            <a:avLst/>
          </a:prstGeom>
          <a:noFill/>
          <a:ln>
            <a:noFill/>
          </a:ln>
        </p:spPr>
        <p:txBody>
          <a:bodyPr spcFirstLastPara="1" wrap="square" lIns="91425" tIns="91425" rIns="91425" bIns="91425" anchor="ctr" anchorCtr="0">
            <a:noAutofit/>
          </a:bodyPr>
          <a:lstStyle>
            <a:lvl1pPr lvl="0" algn="r">
              <a:buNone/>
              <a:defRPr sz="1200">
                <a:solidFill>
                  <a:schemeClr val="dk2"/>
                </a:solidFill>
                <a:latin typeface="Tinos"/>
                <a:ea typeface="Tinos"/>
                <a:cs typeface="Tinos"/>
                <a:sym typeface="Tinos"/>
              </a:defRPr>
            </a:lvl1pPr>
            <a:lvl2pPr lvl="1" algn="r">
              <a:buNone/>
              <a:defRPr sz="1200">
                <a:solidFill>
                  <a:schemeClr val="dk2"/>
                </a:solidFill>
                <a:latin typeface="Tinos"/>
                <a:ea typeface="Tinos"/>
                <a:cs typeface="Tinos"/>
                <a:sym typeface="Tinos"/>
              </a:defRPr>
            </a:lvl2pPr>
            <a:lvl3pPr lvl="2" algn="r">
              <a:buNone/>
              <a:defRPr sz="1200">
                <a:solidFill>
                  <a:schemeClr val="dk2"/>
                </a:solidFill>
                <a:latin typeface="Tinos"/>
                <a:ea typeface="Tinos"/>
                <a:cs typeface="Tinos"/>
                <a:sym typeface="Tinos"/>
              </a:defRPr>
            </a:lvl3pPr>
            <a:lvl4pPr lvl="3" algn="r">
              <a:buNone/>
              <a:defRPr sz="1200">
                <a:solidFill>
                  <a:schemeClr val="dk2"/>
                </a:solidFill>
                <a:latin typeface="Tinos"/>
                <a:ea typeface="Tinos"/>
                <a:cs typeface="Tinos"/>
                <a:sym typeface="Tinos"/>
              </a:defRPr>
            </a:lvl4pPr>
            <a:lvl5pPr lvl="4" algn="r">
              <a:buNone/>
              <a:defRPr sz="1200">
                <a:solidFill>
                  <a:schemeClr val="dk2"/>
                </a:solidFill>
                <a:latin typeface="Tinos"/>
                <a:ea typeface="Tinos"/>
                <a:cs typeface="Tinos"/>
                <a:sym typeface="Tinos"/>
              </a:defRPr>
            </a:lvl5pPr>
            <a:lvl6pPr lvl="5" algn="r">
              <a:buNone/>
              <a:defRPr sz="1200">
                <a:solidFill>
                  <a:schemeClr val="dk2"/>
                </a:solidFill>
                <a:latin typeface="Tinos"/>
                <a:ea typeface="Tinos"/>
                <a:cs typeface="Tinos"/>
                <a:sym typeface="Tinos"/>
              </a:defRPr>
            </a:lvl6pPr>
            <a:lvl7pPr lvl="6" algn="r">
              <a:buNone/>
              <a:defRPr sz="1200">
                <a:solidFill>
                  <a:schemeClr val="dk2"/>
                </a:solidFill>
                <a:latin typeface="Tinos"/>
                <a:ea typeface="Tinos"/>
                <a:cs typeface="Tinos"/>
                <a:sym typeface="Tinos"/>
              </a:defRPr>
            </a:lvl7pPr>
            <a:lvl8pPr lvl="7" algn="r">
              <a:buNone/>
              <a:defRPr sz="1200">
                <a:solidFill>
                  <a:schemeClr val="dk2"/>
                </a:solidFill>
                <a:latin typeface="Tinos"/>
                <a:ea typeface="Tinos"/>
                <a:cs typeface="Tinos"/>
                <a:sym typeface="Tinos"/>
              </a:defRPr>
            </a:lvl8pPr>
            <a:lvl9pPr lvl="8" algn="r">
              <a:buNone/>
              <a:defRPr sz="1200">
                <a:solidFill>
                  <a:schemeClr val="dk2"/>
                </a:solidFill>
                <a:latin typeface="Tinos"/>
                <a:ea typeface="Tinos"/>
                <a:cs typeface="Tinos"/>
                <a:sym typeface="Tinos"/>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5" r:id="rId5"/>
    <p:sldLayoutId id="2147483657"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extLst>
              <a:ext uri="{BEBA8EAE-BF5A-486C-A8C5-ECC9F3942E4B}">
                <a14:imgProps xmlns:a14="http://schemas.microsoft.com/office/drawing/2010/main">
                  <a14:imgLayer r:embed="rId4">
                    <a14:imgEffect>
                      <a14:colorTemperature colorTemp="11500"/>
                    </a14:imgEffect>
                  </a14:imgLayer>
                </a14:imgProps>
              </a:ext>
            </a:extLst>
          </a:blip>
          <a:stretch>
            <a:fillRect/>
          </a:stretch>
        </a:blipFill>
        <a:effectLst/>
      </p:bgPr>
    </p:bg>
    <p:spTree>
      <p:nvGrpSpPr>
        <p:cNvPr id="1" name="Shape 68"/>
        <p:cNvGrpSpPr/>
        <p:nvPr/>
      </p:nvGrpSpPr>
      <p:grpSpPr>
        <a:xfrm>
          <a:off x="0" y="0"/>
          <a:ext cx="0" cy="0"/>
          <a:chOff x="0" y="0"/>
          <a:chExt cx="0" cy="0"/>
        </a:xfrm>
      </p:grpSpPr>
      <p:sp>
        <p:nvSpPr>
          <p:cNvPr id="7" name="مربع نص 6">
            <a:extLst>
              <a:ext uri="{FF2B5EF4-FFF2-40B4-BE49-F238E27FC236}">
                <a16:creationId xmlns="" xmlns:a16="http://schemas.microsoft.com/office/drawing/2014/main" id="{9965DE37-6247-4513-A61D-EEEC68C5315C}"/>
              </a:ext>
            </a:extLst>
          </p:cNvPr>
          <p:cNvSpPr txBox="1"/>
          <p:nvPr/>
        </p:nvSpPr>
        <p:spPr>
          <a:xfrm>
            <a:off x="2626799" y="2851347"/>
            <a:ext cx="3705107" cy="351378"/>
          </a:xfrm>
          <a:prstGeom prst="rect">
            <a:avLst/>
          </a:prstGeom>
          <a:noFill/>
        </p:spPr>
        <p:txBody>
          <a:bodyPr wrap="square">
            <a:spAutoFit/>
          </a:bodyPr>
          <a:lstStyle/>
          <a:p>
            <a:pPr algn="ctr" rtl="0">
              <a:lnSpc>
                <a:spcPct val="115000"/>
              </a:lnSpc>
              <a:spcAft>
                <a:spcPts val="400"/>
              </a:spcAft>
            </a:pPr>
            <a:endParaRPr lang="en-US" sz="1600" dirty="0">
              <a:solidFill>
                <a:srgbClr val="E4B681"/>
              </a:solidFill>
              <a:effectLst/>
              <a:latin typeface="+mn-lt"/>
              <a:ea typeface="Calibri" panose="020F0502020204030204" pitchFamily="34" charset="0"/>
              <a:cs typeface="+mj-cs"/>
            </a:endParaRPr>
          </a:p>
        </p:txBody>
      </p:sp>
      <p:sp>
        <p:nvSpPr>
          <p:cNvPr id="11" name="مربع نص 10">
            <a:extLst>
              <a:ext uri="{FF2B5EF4-FFF2-40B4-BE49-F238E27FC236}">
                <a16:creationId xmlns="" xmlns:a16="http://schemas.microsoft.com/office/drawing/2014/main" id="{7C2AA53C-40A5-4E48-807B-A47DFFAF2821}"/>
              </a:ext>
            </a:extLst>
          </p:cNvPr>
          <p:cNvSpPr txBox="1"/>
          <p:nvPr/>
        </p:nvSpPr>
        <p:spPr>
          <a:xfrm>
            <a:off x="1446757" y="488165"/>
            <a:ext cx="2304788" cy="1169551"/>
          </a:xfrm>
          <a:prstGeom prst="rect">
            <a:avLst/>
          </a:prstGeom>
          <a:noFill/>
        </p:spPr>
        <p:txBody>
          <a:bodyPr wrap="square">
            <a:spAutoFit/>
          </a:bodyPr>
          <a:lstStyle/>
          <a:p>
            <a:pPr algn="just" rtl="0">
              <a:spcAft>
                <a:spcPts val="600"/>
              </a:spcAft>
              <a:tabLst>
                <a:tab pos="4524375" algn="l"/>
              </a:tabLst>
            </a:pPr>
            <a:r>
              <a:rPr lang="en-US" sz="1000" b="1" dirty="0">
                <a:solidFill>
                  <a:srgbClr val="E4B681"/>
                </a:solidFill>
                <a:effectLst/>
                <a:latin typeface="+mn-lt"/>
                <a:ea typeface="Calibri" panose="020F0502020204030204" pitchFamily="34" charset="0"/>
                <a:cs typeface="Arial" panose="020B0604020202020204" pitchFamily="34" charset="0"/>
              </a:rPr>
              <a:t>Republic of Iraq</a:t>
            </a:r>
          </a:p>
          <a:p>
            <a:pPr algn="just" rtl="0">
              <a:spcAft>
                <a:spcPts val="600"/>
              </a:spcAft>
            </a:pPr>
            <a:r>
              <a:rPr lang="en-US" sz="1000" b="1" dirty="0">
                <a:solidFill>
                  <a:srgbClr val="E4B681"/>
                </a:solidFill>
                <a:effectLst/>
                <a:latin typeface="+mn-lt"/>
                <a:ea typeface="Calibri" panose="020F0502020204030204" pitchFamily="34" charset="0"/>
                <a:cs typeface="Arial" panose="020B0604020202020204" pitchFamily="34" charset="0"/>
              </a:rPr>
              <a:t>Ministry of Higher Education </a:t>
            </a:r>
          </a:p>
          <a:p>
            <a:pPr algn="just" rtl="0">
              <a:spcAft>
                <a:spcPts val="600"/>
              </a:spcAft>
            </a:pPr>
            <a:r>
              <a:rPr lang="en-US" sz="1000" b="1" dirty="0">
                <a:solidFill>
                  <a:srgbClr val="E4B681"/>
                </a:solidFill>
                <a:effectLst/>
                <a:latin typeface="+mn-lt"/>
                <a:ea typeface="Calibri" panose="020F0502020204030204" pitchFamily="34" charset="0"/>
                <a:cs typeface="Arial" panose="020B0604020202020204" pitchFamily="34" charset="0"/>
              </a:rPr>
              <a:t>and Scientific Research</a:t>
            </a:r>
          </a:p>
          <a:p>
            <a:pPr algn="just" rtl="0">
              <a:spcAft>
                <a:spcPts val="600"/>
              </a:spcAft>
              <a:tabLst>
                <a:tab pos="4476750" algn="l"/>
              </a:tabLst>
            </a:pPr>
            <a:r>
              <a:rPr lang="en-US" sz="1000" b="1" dirty="0">
                <a:solidFill>
                  <a:srgbClr val="E4B681"/>
                </a:solidFill>
                <a:effectLst/>
                <a:latin typeface="+mn-lt"/>
                <a:ea typeface="Calibri" panose="020F0502020204030204" pitchFamily="34" charset="0"/>
                <a:cs typeface="Arial" panose="020B0604020202020204" pitchFamily="34" charset="0"/>
              </a:rPr>
              <a:t>University of Baghdad</a:t>
            </a:r>
          </a:p>
          <a:p>
            <a:pPr algn="just" rtl="0">
              <a:spcAft>
                <a:spcPts val="600"/>
              </a:spcAft>
            </a:pPr>
            <a:r>
              <a:rPr lang="en-US" sz="1000" b="1" dirty="0">
                <a:solidFill>
                  <a:srgbClr val="E4B681"/>
                </a:solidFill>
                <a:effectLst/>
                <a:latin typeface="+mn-lt"/>
                <a:ea typeface="Calibri" panose="020F0502020204030204" pitchFamily="34" charset="0"/>
                <a:cs typeface="Arial" panose="020B0604020202020204" pitchFamily="34" charset="0"/>
              </a:rPr>
              <a:t>College of Veterinary Medicine </a:t>
            </a:r>
          </a:p>
        </p:txBody>
      </p:sp>
      <p:sp>
        <p:nvSpPr>
          <p:cNvPr id="13" name="مربع نص 12">
            <a:extLst>
              <a:ext uri="{FF2B5EF4-FFF2-40B4-BE49-F238E27FC236}">
                <a16:creationId xmlns="" xmlns:a16="http://schemas.microsoft.com/office/drawing/2014/main" id="{3B7F8E02-3421-814A-C82C-DF5EE215F58F}"/>
              </a:ext>
            </a:extLst>
          </p:cNvPr>
          <p:cNvSpPr txBox="1"/>
          <p:nvPr/>
        </p:nvSpPr>
        <p:spPr>
          <a:xfrm>
            <a:off x="1559490" y="4193401"/>
            <a:ext cx="6657583" cy="325538"/>
          </a:xfrm>
          <a:prstGeom prst="rect">
            <a:avLst/>
          </a:prstGeom>
          <a:noFill/>
        </p:spPr>
        <p:txBody>
          <a:bodyPr wrap="square">
            <a:spAutoFit/>
          </a:bodyPr>
          <a:lstStyle/>
          <a:p>
            <a:pPr algn="l" rtl="0">
              <a:lnSpc>
                <a:spcPct val="115000"/>
              </a:lnSpc>
              <a:spcAft>
                <a:spcPts val="1000"/>
              </a:spcAft>
            </a:pPr>
            <a:r>
              <a:rPr lang="en-US" sz="1400" dirty="0">
                <a:solidFill>
                  <a:srgbClr val="E4B681"/>
                </a:solidFill>
                <a:effectLst/>
                <a:latin typeface="Calibri" panose="020F0502020204030204" pitchFamily="34" charset="0"/>
                <a:ea typeface="Calibri" panose="020F0502020204030204" pitchFamily="34" charset="0"/>
                <a:cs typeface="Arial" panose="020B0604020202020204" pitchFamily="34" charset="0"/>
              </a:rPr>
              <a:t> </a:t>
            </a:r>
            <a:endParaRPr lang="en-US" sz="1050" dirty="0">
              <a:solidFill>
                <a:srgbClr val="E4B68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5" name="مربع نص 14">
            <a:extLst>
              <a:ext uri="{FF2B5EF4-FFF2-40B4-BE49-F238E27FC236}">
                <a16:creationId xmlns="" xmlns:a16="http://schemas.microsoft.com/office/drawing/2014/main" id="{10758368-550F-E3F6-3047-83EA1F16DB65}"/>
              </a:ext>
            </a:extLst>
          </p:cNvPr>
          <p:cNvSpPr txBox="1"/>
          <p:nvPr/>
        </p:nvSpPr>
        <p:spPr>
          <a:xfrm>
            <a:off x="1440493" y="1927904"/>
            <a:ext cx="6538586" cy="764376"/>
          </a:xfrm>
          <a:prstGeom prst="rect">
            <a:avLst/>
          </a:prstGeom>
          <a:noFill/>
        </p:spPr>
        <p:txBody>
          <a:bodyPr wrap="square">
            <a:spAutoFit/>
          </a:bodyPr>
          <a:lstStyle/>
          <a:p>
            <a:pPr algn="ctr" rtl="1">
              <a:lnSpc>
                <a:spcPct val="115000"/>
              </a:lnSpc>
              <a:spcAft>
                <a:spcPts val="1000"/>
              </a:spcAft>
            </a:pPr>
            <a:r>
              <a:rPr lang="en-US" sz="2000" b="1" dirty="0">
                <a:solidFill>
                  <a:srgbClr val="E4B681"/>
                </a:solidFill>
                <a:latin typeface="Tahoma" panose="020B0604030504040204" pitchFamily="34" charset="0"/>
                <a:ea typeface="Tahoma" panose="020B0604030504040204" pitchFamily="34" charset="0"/>
                <a:cs typeface="Tahoma" panose="020B0604030504040204" pitchFamily="34" charset="0"/>
              </a:rPr>
              <a:t>Pathological investigation of the main skin lesion in dogs</a:t>
            </a:r>
          </a:p>
        </p:txBody>
      </p:sp>
      <p:pic>
        <p:nvPicPr>
          <p:cNvPr id="3" name="صورة 2">
            <a:extLst>
              <a:ext uri="{FF2B5EF4-FFF2-40B4-BE49-F238E27FC236}">
                <a16:creationId xmlns="" xmlns:a16="http://schemas.microsoft.com/office/drawing/2014/main" id="{7F50665B-167C-AA6F-CA60-DE9423737A26}"/>
              </a:ext>
            </a:extLst>
          </p:cNvPr>
          <p:cNvPicPr>
            <a:picLocks noChangeAspect="1"/>
          </p:cNvPicPr>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colorTemperature colorTemp="11200"/>
                    </a14:imgEffect>
                    <a14:imgEffect>
                      <a14:saturation sat="0"/>
                    </a14:imgEffect>
                  </a14:imgLayer>
                </a14:imgProps>
              </a:ext>
            </a:extLst>
          </a:blip>
          <a:stretch>
            <a:fillRect/>
          </a:stretch>
        </p:blipFill>
        <p:spPr>
          <a:xfrm>
            <a:off x="6545728" y="484562"/>
            <a:ext cx="1433351" cy="1433351"/>
          </a:xfrm>
          <a:prstGeom prst="rect">
            <a:avLst/>
          </a:prstGeom>
        </p:spPr>
      </p:pic>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86B96565-6D71-70FE-7FC1-FD5F210CD3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10</a:t>
            </a:fld>
            <a:endParaRPr lang="en"/>
          </a:p>
        </p:txBody>
      </p:sp>
      <p:graphicFrame>
        <p:nvGraphicFramePr>
          <p:cNvPr id="2" name="جدول 1">
            <a:extLst>
              <a:ext uri="{FF2B5EF4-FFF2-40B4-BE49-F238E27FC236}">
                <a16:creationId xmlns="" xmlns:a16="http://schemas.microsoft.com/office/drawing/2014/main" id="{2913A938-3B24-1EBE-8D56-91B587E5070B}"/>
              </a:ext>
            </a:extLst>
          </p:cNvPr>
          <p:cNvGraphicFramePr>
            <a:graphicFrameLocks noGrp="1"/>
          </p:cNvGraphicFramePr>
          <p:nvPr>
            <p:extLst>
              <p:ext uri="{D42A27DB-BD31-4B8C-83A1-F6EECF244321}">
                <p14:modId xmlns:p14="http://schemas.microsoft.com/office/powerpoint/2010/main" val="1253439639"/>
              </p:ext>
            </p:extLst>
          </p:nvPr>
        </p:nvGraphicFramePr>
        <p:xfrm>
          <a:off x="1454150" y="1494340"/>
          <a:ext cx="6616700" cy="1757068"/>
        </p:xfrm>
        <a:graphic>
          <a:graphicData uri="http://schemas.openxmlformats.org/drawingml/2006/table">
            <a:tbl>
              <a:tblPr rtl="1" firstRow="1" firstCol="1" bandRow="1">
                <a:tableStyleId>{3C2FFA5D-87B4-456A-9821-1D502468CF0F}</a:tableStyleId>
              </a:tblPr>
              <a:tblGrid>
                <a:gridCol w="1444925">
                  <a:extLst>
                    <a:ext uri="{9D8B030D-6E8A-4147-A177-3AD203B41FA5}">
                      <a16:colId xmlns="" xmlns:a16="http://schemas.microsoft.com/office/drawing/2014/main" val="2218481664"/>
                    </a:ext>
                  </a:extLst>
                </a:gridCol>
                <a:gridCol w="1324095">
                  <a:extLst>
                    <a:ext uri="{9D8B030D-6E8A-4147-A177-3AD203B41FA5}">
                      <a16:colId xmlns="" xmlns:a16="http://schemas.microsoft.com/office/drawing/2014/main" val="3160207681"/>
                    </a:ext>
                  </a:extLst>
                </a:gridCol>
                <a:gridCol w="3847680">
                  <a:extLst>
                    <a:ext uri="{9D8B030D-6E8A-4147-A177-3AD203B41FA5}">
                      <a16:colId xmlns="" xmlns:a16="http://schemas.microsoft.com/office/drawing/2014/main" val="91401688"/>
                    </a:ext>
                  </a:extLst>
                </a:gridCol>
              </a:tblGrid>
              <a:tr h="439267">
                <a:tc>
                  <a:txBody>
                    <a:bodyPr/>
                    <a:lstStyle/>
                    <a:p>
                      <a:pPr algn="ctr" rtl="1">
                        <a:lnSpc>
                          <a:spcPct val="200000"/>
                        </a:lnSpc>
                        <a:spcBef>
                          <a:spcPts val="1200"/>
                        </a:spcBef>
                        <a:spcAft>
                          <a:spcPts val="1000"/>
                        </a:spcAft>
                      </a:pPr>
                      <a:r>
                        <a:rPr lang="en-US" sz="1200" b="1" kern="100">
                          <a:effectLst/>
                        </a:rPr>
                        <a:t>%</a:t>
                      </a:r>
                      <a:endParaRPr lang="en-US" sz="1100" b="1" kern="100">
                        <a:effectLst/>
                        <a:latin typeface="Calibri" panose="020F0502020204030204" pitchFamily="34" charset="0"/>
                        <a:ea typeface="Calibri" panose="020F0502020204030204" pitchFamily="34" charset="0"/>
                        <a:cs typeface="Arial" panose="020B0604020202020204" pitchFamily="34" charset="0"/>
                      </a:endParaRPr>
                    </a:p>
                  </a:txBody>
                  <a:tcPr marL="67967" marR="67967" marT="0" marB="0"/>
                </a:tc>
                <a:tc>
                  <a:txBody>
                    <a:bodyPr/>
                    <a:lstStyle/>
                    <a:p>
                      <a:pPr algn="ctr" rtl="1">
                        <a:lnSpc>
                          <a:spcPct val="200000"/>
                        </a:lnSpc>
                        <a:spcBef>
                          <a:spcPts val="1200"/>
                        </a:spcBef>
                        <a:spcAft>
                          <a:spcPts val="1000"/>
                        </a:spcAft>
                      </a:pPr>
                      <a:r>
                        <a:rPr lang="en-US" sz="1200" b="1" kern="100">
                          <a:effectLst/>
                        </a:rPr>
                        <a:t>No. of isolation</a:t>
                      </a:r>
                      <a:endParaRPr lang="en-US" sz="1100" b="1" kern="100">
                        <a:effectLst/>
                        <a:latin typeface="Calibri" panose="020F0502020204030204" pitchFamily="34" charset="0"/>
                        <a:ea typeface="Calibri" panose="020F0502020204030204" pitchFamily="34" charset="0"/>
                        <a:cs typeface="Arial" panose="020B0604020202020204" pitchFamily="34" charset="0"/>
                      </a:endParaRPr>
                    </a:p>
                  </a:txBody>
                  <a:tcPr marL="67967" marR="67967" marT="0" marB="0"/>
                </a:tc>
                <a:tc>
                  <a:txBody>
                    <a:bodyPr/>
                    <a:lstStyle/>
                    <a:p>
                      <a:pPr algn="ctr" rtl="1">
                        <a:lnSpc>
                          <a:spcPct val="200000"/>
                        </a:lnSpc>
                        <a:spcBef>
                          <a:spcPts val="1200"/>
                        </a:spcBef>
                        <a:spcAft>
                          <a:spcPts val="1000"/>
                        </a:spcAft>
                      </a:pPr>
                      <a:r>
                        <a:rPr lang="en-US" sz="1200" b="1" kern="100" dirty="0">
                          <a:effectLst/>
                        </a:rPr>
                        <a:t>Types of fungal isolation</a:t>
                      </a:r>
                      <a:endParaRPr lang="en-US" sz="1100" b="1" kern="100" dirty="0">
                        <a:effectLst/>
                        <a:latin typeface="Calibri" panose="020F0502020204030204" pitchFamily="34" charset="0"/>
                        <a:ea typeface="Calibri" panose="020F0502020204030204" pitchFamily="34" charset="0"/>
                        <a:cs typeface="Arial" panose="020B0604020202020204" pitchFamily="34" charset="0"/>
                      </a:endParaRPr>
                    </a:p>
                  </a:txBody>
                  <a:tcPr marL="67967" marR="67967" marT="0" marB="0"/>
                </a:tc>
                <a:extLst>
                  <a:ext uri="{0D108BD9-81ED-4DB2-BD59-A6C34878D82A}">
                    <a16:rowId xmlns="" xmlns:a16="http://schemas.microsoft.com/office/drawing/2014/main" val="716061583"/>
                  </a:ext>
                </a:extLst>
              </a:tr>
              <a:tr h="439267">
                <a:tc>
                  <a:txBody>
                    <a:bodyPr/>
                    <a:lstStyle/>
                    <a:p>
                      <a:pPr algn="ctr" rtl="1">
                        <a:lnSpc>
                          <a:spcPct val="200000"/>
                        </a:lnSpc>
                        <a:spcBef>
                          <a:spcPts val="1200"/>
                        </a:spcBef>
                        <a:spcAft>
                          <a:spcPts val="1000"/>
                        </a:spcAft>
                      </a:pPr>
                      <a:r>
                        <a:rPr lang="en-US" sz="1100" b="1" kern="100">
                          <a:effectLst/>
                        </a:rPr>
                        <a:t>60</a:t>
                      </a:r>
                      <a:endParaRPr lang="en-US" sz="1100" b="1" kern="100">
                        <a:effectLst/>
                        <a:latin typeface="Calibri" panose="020F0502020204030204" pitchFamily="34" charset="0"/>
                        <a:ea typeface="Calibri" panose="020F0502020204030204" pitchFamily="34" charset="0"/>
                        <a:cs typeface="Arial" panose="020B0604020202020204" pitchFamily="34" charset="0"/>
                      </a:endParaRPr>
                    </a:p>
                  </a:txBody>
                  <a:tcPr marL="67967" marR="67967" marT="0" marB="0"/>
                </a:tc>
                <a:tc>
                  <a:txBody>
                    <a:bodyPr/>
                    <a:lstStyle/>
                    <a:p>
                      <a:pPr algn="ctr" rtl="1">
                        <a:lnSpc>
                          <a:spcPct val="200000"/>
                        </a:lnSpc>
                        <a:spcBef>
                          <a:spcPts val="1200"/>
                        </a:spcBef>
                        <a:spcAft>
                          <a:spcPts val="1000"/>
                        </a:spcAft>
                      </a:pPr>
                      <a:r>
                        <a:rPr lang="en-US" sz="1100" b="1" kern="100">
                          <a:effectLst/>
                        </a:rPr>
                        <a:t>60</a:t>
                      </a:r>
                      <a:endParaRPr lang="en-US" sz="1100" b="1" kern="100">
                        <a:effectLst/>
                        <a:latin typeface="Calibri" panose="020F0502020204030204" pitchFamily="34" charset="0"/>
                        <a:ea typeface="Calibri" panose="020F0502020204030204" pitchFamily="34" charset="0"/>
                        <a:cs typeface="Arial" panose="020B0604020202020204" pitchFamily="34" charset="0"/>
                      </a:endParaRPr>
                    </a:p>
                  </a:txBody>
                  <a:tcPr marL="67967" marR="67967" marT="0" marB="0"/>
                </a:tc>
                <a:tc>
                  <a:txBody>
                    <a:bodyPr/>
                    <a:lstStyle/>
                    <a:p>
                      <a:pPr algn="ctr" rtl="1">
                        <a:lnSpc>
                          <a:spcPct val="200000"/>
                        </a:lnSpc>
                        <a:spcBef>
                          <a:spcPts val="1200"/>
                        </a:spcBef>
                        <a:spcAft>
                          <a:spcPts val="1000"/>
                        </a:spcAft>
                      </a:pPr>
                      <a:r>
                        <a:rPr lang="en-US" sz="1200" b="1" kern="100" dirty="0">
                          <a:effectLst/>
                        </a:rPr>
                        <a:t>Aspergillus niger</a:t>
                      </a:r>
                      <a:endParaRPr lang="en-US" sz="1100" b="1" kern="100" dirty="0">
                        <a:effectLst/>
                        <a:latin typeface="Calibri" panose="020F0502020204030204" pitchFamily="34" charset="0"/>
                        <a:ea typeface="Calibri" panose="020F0502020204030204" pitchFamily="34" charset="0"/>
                        <a:cs typeface="Arial" panose="020B0604020202020204" pitchFamily="34" charset="0"/>
                      </a:endParaRPr>
                    </a:p>
                  </a:txBody>
                  <a:tcPr marL="67967" marR="67967" marT="0" marB="0"/>
                </a:tc>
                <a:extLst>
                  <a:ext uri="{0D108BD9-81ED-4DB2-BD59-A6C34878D82A}">
                    <a16:rowId xmlns="" xmlns:a16="http://schemas.microsoft.com/office/drawing/2014/main" val="3318164179"/>
                  </a:ext>
                </a:extLst>
              </a:tr>
              <a:tr h="439267">
                <a:tc>
                  <a:txBody>
                    <a:bodyPr/>
                    <a:lstStyle/>
                    <a:p>
                      <a:pPr algn="ctr" rtl="1">
                        <a:lnSpc>
                          <a:spcPct val="200000"/>
                        </a:lnSpc>
                        <a:spcBef>
                          <a:spcPts val="1200"/>
                        </a:spcBef>
                        <a:spcAft>
                          <a:spcPts val="1000"/>
                        </a:spcAft>
                      </a:pPr>
                      <a:r>
                        <a:rPr lang="en-US" sz="1100" b="1" kern="100">
                          <a:effectLst/>
                        </a:rPr>
                        <a:t>30</a:t>
                      </a:r>
                      <a:endParaRPr lang="en-US" sz="1100" b="1" kern="100">
                        <a:effectLst/>
                        <a:latin typeface="Calibri" panose="020F0502020204030204" pitchFamily="34" charset="0"/>
                        <a:ea typeface="Calibri" panose="020F0502020204030204" pitchFamily="34" charset="0"/>
                        <a:cs typeface="Arial" panose="020B0604020202020204" pitchFamily="34" charset="0"/>
                      </a:endParaRPr>
                    </a:p>
                  </a:txBody>
                  <a:tcPr marL="67967" marR="67967" marT="0" marB="0"/>
                </a:tc>
                <a:tc>
                  <a:txBody>
                    <a:bodyPr/>
                    <a:lstStyle/>
                    <a:p>
                      <a:pPr algn="ctr" rtl="1">
                        <a:lnSpc>
                          <a:spcPct val="200000"/>
                        </a:lnSpc>
                        <a:spcBef>
                          <a:spcPts val="1200"/>
                        </a:spcBef>
                        <a:spcAft>
                          <a:spcPts val="1000"/>
                        </a:spcAft>
                      </a:pPr>
                      <a:r>
                        <a:rPr lang="en-US" sz="1100" b="1" kern="100">
                          <a:effectLst/>
                        </a:rPr>
                        <a:t>30</a:t>
                      </a:r>
                      <a:endParaRPr lang="en-US" sz="1100" b="1" kern="100">
                        <a:effectLst/>
                        <a:latin typeface="Calibri" panose="020F0502020204030204" pitchFamily="34" charset="0"/>
                        <a:ea typeface="Calibri" panose="020F0502020204030204" pitchFamily="34" charset="0"/>
                        <a:cs typeface="Arial" panose="020B0604020202020204" pitchFamily="34" charset="0"/>
                      </a:endParaRPr>
                    </a:p>
                  </a:txBody>
                  <a:tcPr marL="67967" marR="67967" marT="0" marB="0"/>
                </a:tc>
                <a:tc>
                  <a:txBody>
                    <a:bodyPr/>
                    <a:lstStyle/>
                    <a:p>
                      <a:pPr algn="ctr" rtl="1">
                        <a:lnSpc>
                          <a:spcPct val="200000"/>
                        </a:lnSpc>
                        <a:spcBef>
                          <a:spcPts val="1200"/>
                        </a:spcBef>
                        <a:spcAft>
                          <a:spcPts val="1000"/>
                        </a:spcAft>
                      </a:pPr>
                      <a:r>
                        <a:rPr lang="en-US" sz="1200" b="1" kern="100" dirty="0">
                          <a:effectLst/>
                          <a:cs typeface="+mj-cs"/>
                        </a:rPr>
                        <a:t>Trichophyton Verrucosum</a:t>
                      </a:r>
                      <a:endParaRPr lang="en-US" sz="1100" b="1" kern="100" dirty="0">
                        <a:effectLst/>
                        <a:latin typeface="Calibri" panose="020F0502020204030204" pitchFamily="34" charset="0"/>
                        <a:ea typeface="Calibri" panose="020F0502020204030204" pitchFamily="34" charset="0"/>
                        <a:cs typeface="+mj-cs"/>
                      </a:endParaRPr>
                    </a:p>
                  </a:txBody>
                  <a:tcPr marL="67967" marR="67967" marT="0" marB="0"/>
                </a:tc>
                <a:extLst>
                  <a:ext uri="{0D108BD9-81ED-4DB2-BD59-A6C34878D82A}">
                    <a16:rowId xmlns="" xmlns:a16="http://schemas.microsoft.com/office/drawing/2014/main" val="1965420437"/>
                  </a:ext>
                </a:extLst>
              </a:tr>
              <a:tr h="439267">
                <a:tc>
                  <a:txBody>
                    <a:bodyPr/>
                    <a:lstStyle/>
                    <a:p>
                      <a:pPr algn="ctr" rtl="1">
                        <a:lnSpc>
                          <a:spcPct val="200000"/>
                        </a:lnSpc>
                        <a:spcBef>
                          <a:spcPts val="1200"/>
                        </a:spcBef>
                        <a:spcAft>
                          <a:spcPts val="1000"/>
                        </a:spcAft>
                      </a:pPr>
                      <a:r>
                        <a:rPr lang="en-US" sz="1100" b="1" kern="100">
                          <a:effectLst/>
                        </a:rPr>
                        <a:t>10</a:t>
                      </a:r>
                      <a:endParaRPr lang="en-US" sz="1100" b="1" kern="100">
                        <a:effectLst/>
                        <a:latin typeface="Calibri" panose="020F0502020204030204" pitchFamily="34" charset="0"/>
                        <a:ea typeface="Calibri" panose="020F0502020204030204" pitchFamily="34" charset="0"/>
                        <a:cs typeface="Arial" panose="020B0604020202020204" pitchFamily="34" charset="0"/>
                      </a:endParaRPr>
                    </a:p>
                  </a:txBody>
                  <a:tcPr marL="67967" marR="67967" marT="0" marB="0"/>
                </a:tc>
                <a:tc>
                  <a:txBody>
                    <a:bodyPr/>
                    <a:lstStyle/>
                    <a:p>
                      <a:pPr algn="ctr" rtl="0">
                        <a:lnSpc>
                          <a:spcPct val="200000"/>
                        </a:lnSpc>
                        <a:spcBef>
                          <a:spcPts val="1200"/>
                        </a:spcBef>
                        <a:spcAft>
                          <a:spcPts val="1000"/>
                        </a:spcAft>
                      </a:pPr>
                      <a:r>
                        <a:rPr lang="en-US" sz="1100" b="1" kern="100">
                          <a:effectLst/>
                        </a:rPr>
                        <a:t>10</a:t>
                      </a:r>
                      <a:endParaRPr lang="en-US" sz="1100" b="1" kern="100">
                        <a:effectLst/>
                        <a:latin typeface="Calibri" panose="020F0502020204030204" pitchFamily="34" charset="0"/>
                        <a:ea typeface="Calibri" panose="020F0502020204030204" pitchFamily="34" charset="0"/>
                        <a:cs typeface="Arial" panose="020B0604020202020204" pitchFamily="34" charset="0"/>
                      </a:endParaRPr>
                    </a:p>
                  </a:txBody>
                  <a:tcPr marL="67967" marR="67967" marT="0" marB="0"/>
                </a:tc>
                <a:tc>
                  <a:txBody>
                    <a:bodyPr/>
                    <a:lstStyle/>
                    <a:p>
                      <a:pPr algn="ctr" rtl="1">
                        <a:lnSpc>
                          <a:spcPct val="200000"/>
                        </a:lnSpc>
                        <a:spcBef>
                          <a:spcPts val="1200"/>
                        </a:spcBef>
                        <a:spcAft>
                          <a:spcPts val="1000"/>
                        </a:spcAft>
                      </a:pPr>
                      <a:r>
                        <a:rPr lang="en-US" sz="1200" b="1" kern="100" dirty="0">
                          <a:effectLst/>
                        </a:rPr>
                        <a:t>Alternaria spp.</a:t>
                      </a:r>
                      <a:endParaRPr lang="en-US" sz="1100" b="1" kern="100" dirty="0">
                        <a:effectLst/>
                        <a:latin typeface="Calibri" panose="020F0502020204030204" pitchFamily="34" charset="0"/>
                        <a:ea typeface="Calibri" panose="020F0502020204030204" pitchFamily="34" charset="0"/>
                        <a:cs typeface="Arial" panose="020B0604020202020204" pitchFamily="34" charset="0"/>
                      </a:endParaRPr>
                    </a:p>
                  </a:txBody>
                  <a:tcPr marL="67967" marR="67967" marT="0" marB="0"/>
                </a:tc>
                <a:extLst>
                  <a:ext uri="{0D108BD9-81ED-4DB2-BD59-A6C34878D82A}">
                    <a16:rowId xmlns="" xmlns:a16="http://schemas.microsoft.com/office/drawing/2014/main" val="479787576"/>
                  </a:ext>
                </a:extLst>
              </a:tr>
            </a:tbl>
          </a:graphicData>
        </a:graphic>
      </p:graphicFrame>
      <p:sp>
        <p:nvSpPr>
          <p:cNvPr id="3" name="Rectangle 1">
            <a:extLst>
              <a:ext uri="{FF2B5EF4-FFF2-40B4-BE49-F238E27FC236}">
                <a16:creationId xmlns="" xmlns:a16="http://schemas.microsoft.com/office/drawing/2014/main" id="{E4CA640C-9AA9-2084-0F1E-A0E9918E1A44}"/>
              </a:ext>
            </a:extLst>
          </p:cNvPr>
          <p:cNvSpPr>
            <a:spLocks noChangeArrowheads="1"/>
          </p:cNvSpPr>
          <p:nvPr/>
        </p:nvSpPr>
        <p:spPr bwMode="auto">
          <a:xfrm>
            <a:off x="1361017" y="755676"/>
            <a:ext cx="603883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2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Table 2: Fungal isolation from dog skin: the No. of dogs which examined (200), </a:t>
            </a:r>
          </a:p>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2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100 of them were pathogenic fungal infected.</a:t>
            </a:r>
            <a:endParaRPr kumimoji="0" lang="en-US" altLang="ar-IQ" sz="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76948299"/>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86B96565-6D71-70FE-7FC1-FD5F210CD3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11</a:t>
            </a:fld>
            <a:endParaRPr lang="en"/>
          </a:p>
        </p:txBody>
      </p:sp>
      <p:graphicFrame>
        <p:nvGraphicFramePr>
          <p:cNvPr id="2" name="جدول 1">
            <a:extLst>
              <a:ext uri="{FF2B5EF4-FFF2-40B4-BE49-F238E27FC236}">
                <a16:creationId xmlns="" xmlns:a16="http://schemas.microsoft.com/office/drawing/2014/main" id="{0E936FD4-D361-A970-5576-777202DDDC48}"/>
              </a:ext>
            </a:extLst>
          </p:cNvPr>
          <p:cNvGraphicFramePr>
            <a:graphicFrameLocks noGrp="1"/>
          </p:cNvGraphicFramePr>
          <p:nvPr>
            <p:extLst>
              <p:ext uri="{D42A27DB-BD31-4B8C-83A1-F6EECF244321}">
                <p14:modId xmlns:p14="http://schemas.microsoft.com/office/powerpoint/2010/main" val="664359058"/>
              </p:ext>
            </p:extLst>
          </p:nvPr>
        </p:nvGraphicFramePr>
        <p:xfrm>
          <a:off x="1557867" y="1194781"/>
          <a:ext cx="6426199" cy="3041651"/>
        </p:xfrm>
        <a:graphic>
          <a:graphicData uri="http://schemas.openxmlformats.org/drawingml/2006/table">
            <a:tbl>
              <a:tblPr firstRow="1" firstCol="1" bandRow="1">
                <a:tableStyleId>{3C2FFA5D-87B4-456A-9821-1D502468CF0F}</a:tableStyleId>
              </a:tblPr>
              <a:tblGrid>
                <a:gridCol w="1229004">
                  <a:extLst>
                    <a:ext uri="{9D8B030D-6E8A-4147-A177-3AD203B41FA5}">
                      <a16:colId xmlns="" xmlns:a16="http://schemas.microsoft.com/office/drawing/2014/main" val="2716771127"/>
                    </a:ext>
                  </a:extLst>
                </a:gridCol>
                <a:gridCol w="2199792">
                  <a:extLst>
                    <a:ext uri="{9D8B030D-6E8A-4147-A177-3AD203B41FA5}">
                      <a16:colId xmlns="" xmlns:a16="http://schemas.microsoft.com/office/drawing/2014/main" val="1926180726"/>
                    </a:ext>
                  </a:extLst>
                </a:gridCol>
                <a:gridCol w="2997403">
                  <a:extLst>
                    <a:ext uri="{9D8B030D-6E8A-4147-A177-3AD203B41FA5}">
                      <a16:colId xmlns="" xmlns:a16="http://schemas.microsoft.com/office/drawing/2014/main" val="1962758154"/>
                    </a:ext>
                  </a:extLst>
                </a:gridCol>
              </a:tblGrid>
              <a:tr h="313523">
                <a:tc>
                  <a:txBody>
                    <a:bodyPr/>
                    <a:lstStyle/>
                    <a:p>
                      <a:pPr marR="90170" algn="ctr" rtl="0">
                        <a:lnSpc>
                          <a:spcPct val="150000"/>
                        </a:lnSpc>
                        <a:spcBef>
                          <a:spcPts val="1200"/>
                        </a:spcBef>
                        <a:spcAft>
                          <a:spcPts val="1000"/>
                        </a:spcAft>
                      </a:pPr>
                      <a:r>
                        <a:rPr lang="en-US" sz="700" kern="100" dirty="0">
                          <a:effectLst/>
                        </a:rPr>
                        <a:t>Species of dog</a:t>
                      </a:r>
                      <a:endParaRPr lang="en-US" sz="700" kern="100" dirty="0">
                        <a:effectLst/>
                        <a:latin typeface="Calibri" panose="020F0502020204030204" pitchFamily="34" charset="0"/>
                        <a:ea typeface="Calibri" panose="020F0502020204030204" pitchFamily="34" charset="0"/>
                        <a:cs typeface="Arial" panose="020B0604020202020204" pitchFamily="34" charset="0"/>
                      </a:endParaRPr>
                    </a:p>
                  </a:txBody>
                  <a:tcPr marL="46576" marR="46576" marT="0" marB="0"/>
                </a:tc>
                <a:tc>
                  <a:txBody>
                    <a:bodyPr/>
                    <a:lstStyle/>
                    <a:p>
                      <a:pPr marR="90170" algn="ctr" rtl="0">
                        <a:lnSpc>
                          <a:spcPct val="150000"/>
                        </a:lnSpc>
                        <a:spcBef>
                          <a:spcPts val="1200"/>
                        </a:spcBef>
                        <a:spcAft>
                          <a:spcPts val="1000"/>
                        </a:spcAft>
                      </a:pPr>
                      <a:r>
                        <a:rPr lang="en-US" sz="700" kern="100" dirty="0">
                          <a:effectLst/>
                        </a:rPr>
                        <a:t>Grossly appearance</a:t>
                      </a:r>
                      <a:endParaRPr lang="en-US" sz="700" kern="100" dirty="0">
                        <a:effectLst/>
                        <a:latin typeface="Calibri" panose="020F0502020204030204" pitchFamily="34" charset="0"/>
                        <a:ea typeface="Calibri" panose="020F0502020204030204" pitchFamily="34" charset="0"/>
                        <a:cs typeface="Arial" panose="020B0604020202020204" pitchFamily="34" charset="0"/>
                      </a:endParaRPr>
                    </a:p>
                  </a:txBody>
                  <a:tcPr marL="46576" marR="46576" marT="0" marB="0"/>
                </a:tc>
                <a:tc>
                  <a:txBody>
                    <a:bodyPr/>
                    <a:lstStyle/>
                    <a:p>
                      <a:pPr marR="90170" algn="ctr" rtl="0">
                        <a:lnSpc>
                          <a:spcPct val="150000"/>
                        </a:lnSpc>
                        <a:spcBef>
                          <a:spcPts val="1200"/>
                        </a:spcBef>
                        <a:spcAft>
                          <a:spcPts val="1000"/>
                        </a:spcAft>
                      </a:pPr>
                      <a:r>
                        <a:rPr lang="en-US" sz="700" kern="100">
                          <a:effectLst/>
                        </a:rPr>
                        <a:t>Microscopic appearance</a:t>
                      </a:r>
                      <a:endParaRPr lang="en-US" sz="700" kern="100">
                        <a:effectLst/>
                        <a:latin typeface="Calibri" panose="020F0502020204030204" pitchFamily="34" charset="0"/>
                        <a:ea typeface="Calibri" panose="020F0502020204030204" pitchFamily="34" charset="0"/>
                        <a:cs typeface="Arial" panose="020B0604020202020204" pitchFamily="34" charset="0"/>
                      </a:endParaRPr>
                    </a:p>
                  </a:txBody>
                  <a:tcPr marL="46576" marR="46576" marT="0" marB="0"/>
                </a:tc>
                <a:extLst>
                  <a:ext uri="{0D108BD9-81ED-4DB2-BD59-A6C34878D82A}">
                    <a16:rowId xmlns="" xmlns:a16="http://schemas.microsoft.com/office/drawing/2014/main" val="2227059398"/>
                  </a:ext>
                </a:extLst>
              </a:tr>
              <a:tr h="759658">
                <a:tc>
                  <a:txBody>
                    <a:bodyPr/>
                    <a:lstStyle/>
                    <a:p>
                      <a:pPr marR="90170" algn="ctr" rtl="0">
                        <a:lnSpc>
                          <a:spcPct val="150000"/>
                        </a:lnSpc>
                        <a:spcBef>
                          <a:spcPts val="1200"/>
                        </a:spcBef>
                        <a:spcAft>
                          <a:spcPts val="1000"/>
                        </a:spcAft>
                      </a:pPr>
                      <a:r>
                        <a:rPr lang="en-US" sz="700" kern="100">
                          <a:effectLst/>
                        </a:rPr>
                        <a:t>K9 dogs</a:t>
                      </a:r>
                      <a:endParaRPr lang="en-US" sz="700" kern="100">
                        <a:effectLst/>
                        <a:latin typeface="Calibri" panose="020F0502020204030204" pitchFamily="34" charset="0"/>
                        <a:ea typeface="Calibri" panose="020F0502020204030204" pitchFamily="34" charset="0"/>
                        <a:cs typeface="Arial" panose="020B0604020202020204" pitchFamily="34" charset="0"/>
                      </a:endParaRPr>
                    </a:p>
                  </a:txBody>
                  <a:tcPr marL="46576" marR="46576" marT="0" marB="0"/>
                </a:tc>
                <a:tc>
                  <a:txBody>
                    <a:bodyPr/>
                    <a:lstStyle/>
                    <a:p>
                      <a:pPr marR="90170" algn="justLow" rtl="0">
                        <a:lnSpc>
                          <a:spcPct val="150000"/>
                        </a:lnSpc>
                        <a:spcBef>
                          <a:spcPts val="1200"/>
                        </a:spcBef>
                        <a:spcAft>
                          <a:spcPts val="1000"/>
                        </a:spcAft>
                      </a:pPr>
                      <a:r>
                        <a:rPr lang="en-US" sz="700" kern="100" dirty="0">
                          <a:effectLst/>
                        </a:rPr>
                        <a:t>6 samples cauliflower-like appearance nodules with ulcered skin</a:t>
                      </a:r>
                      <a:endParaRPr lang="en-US" sz="700" kern="100" dirty="0">
                        <a:effectLst/>
                        <a:latin typeface="Calibri" panose="020F0502020204030204" pitchFamily="34" charset="0"/>
                        <a:ea typeface="Calibri" panose="020F0502020204030204" pitchFamily="34" charset="0"/>
                        <a:cs typeface="Arial" panose="020B0604020202020204" pitchFamily="34" charset="0"/>
                      </a:endParaRPr>
                    </a:p>
                  </a:txBody>
                  <a:tcPr marL="46576" marR="46576" marT="0" marB="0"/>
                </a:tc>
                <a:tc>
                  <a:txBody>
                    <a:bodyPr/>
                    <a:lstStyle/>
                    <a:p>
                      <a:pPr marR="90170" algn="just" rtl="0">
                        <a:lnSpc>
                          <a:spcPct val="150000"/>
                        </a:lnSpc>
                        <a:spcBef>
                          <a:spcPts val="1200"/>
                        </a:spcBef>
                        <a:spcAft>
                          <a:spcPts val="1000"/>
                        </a:spcAft>
                      </a:pPr>
                      <a:r>
                        <a:rPr lang="en-US" sz="700" kern="100" dirty="0">
                          <a:effectLst/>
                        </a:rPr>
                        <a:t>Multinodular concentric lamination of keratin (cancer pearls) with market stromal fibroma. Tumor cells large, polyhedral and similar to cells of stratum spinosum of epidermis, the cell is immature and mor hyperchromatic.</a:t>
                      </a:r>
                      <a:endParaRPr lang="en-US" sz="700" kern="100" dirty="0">
                        <a:effectLst/>
                        <a:latin typeface="Calibri" panose="020F0502020204030204" pitchFamily="34" charset="0"/>
                        <a:ea typeface="Calibri" panose="020F0502020204030204" pitchFamily="34" charset="0"/>
                        <a:cs typeface="Arial" panose="020B0604020202020204" pitchFamily="34" charset="0"/>
                      </a:endParaRPr>
                    </a:p>
                  </a:txBody>
                  <a:tcPr marL="46576" marR="46576" marT="0" marB="0"/>
                </a:tc>
                <a:extLst>
                  <a:ext uri="{0D108BD9-81ED-4DB2-BD59-A6C34878D82A}">
                    <a16:rowId xmlns="" xmlns:a16="http://schemas.microsoft.com/office/drawing/2014/main" val="342507713"/>
                  </a:ext>
                </a:extLst>
              </a:tr>
              <a:tr h="759658">
                <a:tc>
                  <a:txBody>
                    <a:bodyPr/>
                    <a:lstStyle/>
                    <a:p>
                      <a:pPr marR="90170" algn="ctr" rtl="0">
                        <a:lnSpc>
                          <a:spcPct val="150000"/>
                        </a:lnSpc>
                        <a:spcBef>
                          <a:spcPts val="1200"/>
                        </a:spcBef>
                        <a:spcAft>
                          <a:spcPts val="1000"/>
                        </a:spcAft>
                      </a:pPr>
                      <a:r>
                        <a:rPr lang="en-US" sz="700" kern="100">
                          <a:effectLst/>
                        </a:rPr>
                        <a:t>Ornamental dogs</a:t>
                      </a:r>
                      <a:endParaRPr lang="en-US" sz="700" kern="100">
                        <a:effectLst/>
                        <a:latin typeface="Calibri" panose="020F0502020204030204" pitchFamily="34" charset="0"/>
                        <a:ea typeface="Calibri" panose="020F0502020204030204" pitchFamily="34" charset="0"/>
                        <a:cs typeface="Arial" panose="020B0604020202020204" pitchFamily="34" charset="0"/>
                      </a:endParaRPr>
                    </a:p>
                  </a:txBody>
                  <a:tcPr marL="46576" marR="46576" marT="0" marB="0"/>
                </a:tc>
                <a:tc>
                  <a:txBody>
                    <a:bodyPr/>
                    <a:lstStyle/>
                    <a:p>
                      <a:pPr marR="90170" algn="justLow" rtl="0">
                        <a:lnSpc>
                          <a:spcPct val="150000"/>
                        </a:lnSpc>
                        <a:spcBef>
                          <a:spcPts val="1200"/>
                        </a:spcBef>
                        <a:spcAft>
                          <a:spcPts val="1000"/>
                        </a:spcAft>
                      </a:pPr>
                      <a:r>
                        <a:rPr lang="en-US" sz="700" kern="100">
                          <a:effectLst/>
                        </a:rPr>
                        <a:t>4 samples cauliflower-like appearance with ulcered skin and allopecia fig (6)</a:t>
                      </a:r>
                      <a:endParaRPr lang="en-US" sz="700" kern="100">
                        <a:effectLst/>
                        <a:latin typeface="Calibri" panose="020F0502020204030204" pitchFamily="34" charset="0"/>
                        <a:ea typeface="Calibri" panose="020F0502020204030204" pitchFamily="34" charset="0"/>
                        <a:cs typeface="Arial" panose="020B0604020202020204" pitchFamily="34" charset="0"/>
                      </a:endParaRPr>
                    </a:p>
                  </a:txBody>
                  <a:tcPr marL="46576" marR="46576" marT="0" marB="0"/>
                </a:tc>
                <a:tc>
                  <a:txBody>
                    <a:bodyPr/>
                    <a:lstStyle/>
                    <a:p>
                      <a:pPr marR="90170" algn="just" rtl="0">
                        <a:lnSpc>
                          <a:spcPct val="150000"/>
                        </a:lnSpc>
                        <a:spcBef>
                          <a:spcPts val="1200"/>
                        </a:spcBef>
                        <a:spcAft>
                          <a:spcPts val="1000"/>
                        </a:spcAft>
                      </a:pPr>
                      <a:r>
                        <a:rPr lang="en-US" sz="700" kern="100" dirty="0">
                          <a:effectLst/>
                        </a:rPr>
                        <a:t>infected hyperkeratosis with necrotic debris, acanthosis of dermis layer, concentration multinodular lamination of keratin (cancer pearls), mononuclear cells infiltration in the dermis and muscular layer</a:t>
                      </a:r>
                      <a:endParaRPr lang="en-US" sz="700" kern="100" dirty="0">
                        <a:effectLst/>
                        <a:latin typeface="Calibri" panose="020F0502020204030204" pitchFamily="34" charset="0"/>
                        <a:ea typeface="Calibri" panose="020F0502020204030204" pitchFamily="34" charset="0"/>
                        <a:cs typeface="Arial" panose="020B0604020202020204" pitchFamily="34" charset="0"/>
                      </a:endParaRPr>
                    </a:p>
                  </a:txBody>
                  <a:tcPr marL="46576" marR="46576" marT="0" marB="0"/>
                </a:tc>
                <a:extLst>
                  <a:ext uri="{0D108BD9-81ED-4DB2-BD59-A6C34878D82A}">
                    <a16:rowId xmlns="" xmlns:a16="http://schemas.microsoft.com/office/drawing/2014/main" val="588489961"/>
                  </a:ext>
                </a:extLst>
              </a:tr>
              <a:tr h="604406">
                <a:tc>
                  <a:txBody>
                    <a:bodyPr/>
                    <a:lstStyle/>
                    <a:p>
                      <a:pPr marR="90170" algn="ctr" rtl="0">
                        <a:lnSpc>
                          <a:spcPct val="150000"/>
                        </a:lnSpc>
                        <a:spcBef>
                          <a:spcPts val="1200"/>
                        </a:spcBef>
                        <a:spcAft>
                          <a:spcPts val="1000"/>
                        </a:spcAft>
                      </a:pPr>
                      <a:r>
                        <a:rPr lang="en-US" sz="700" kern="100">
                          <a:effectLst/>
                        </a:rPr>
                        <a:t>Stray dogs</a:t>
                      </a:r>
                      <a:endParaRPr lang="en-US" sz="700" kern="100">
                        <a:effectLst/>
                        <a:latin typeface="Calibri" panose="020F0502020204030204" pitchFamily="34" charset="0"/>
                        <a:ea typeface="Calibri" panose="020F0502020204030204" pitchFamily="34" charset="0"/>
                        <a:cs typeface="Arial" panose="020B0604020202020204" pitchFamily="34" charset="0"/>
                      </a:endParaRPr>
                    </a:p>
                  </a:txBody>
                  <a:tcPr marL="46576" marR="46576" marT="0" marB="0"/>
                </a:tc>
                <a:tc>
                  <a:txBody>
                    <a:bodyPr/>
                    <a:lstStyle/>
                    <a:p>
                      <a:pPr marR="90170" algn="justLow" rtl="0">
                        <a:lnSpc>
                          <a:spcPct val="150000"/>
                        </a:lnSpc>
                        <a:spcBef>
                          <a:spcPts val="1200"/>
                        </a:spcBef>
                        <a:spcAft>
                          <a:spcPts val="1000"/>
                        </a:spcAft>
                      </a:pPr>
                      <a:r>
                        <a:rPr lang="en-US" sz="700" kern="100">
                          <a:effectLst/>
                        </a:rPr>
                        <a:t>6 samples of papilloma on forelimbs fig (7)</a:t>
                      </a:r>
                      <a:endParaRPr lang="en-US" sz="700" kern="100">
                        <a:effectLst/>
                        <a:latin typeface="Calibri" panose="020F0502020204030204" pitchFamily="34" charset="0"/>
                        <a:ea typeface="Calibri" panose="020F0502020204030204" pitchFamily="34" charset="0"/>
                        <a:cs typeface="Arial" panose="020B0604020202020204" pitchFamily="34" charset="0"/>
                      </a:endParaRPr>
                    </a:p>
                  </a:txBody>
                  <a:tcPr marL="46576" marR="46576" marT="0" marB="0"/>
                </a:tc>
                <a:tc>
                  <a:txBody>
                    <a:bodyPr/>
                    <a:lstStyle/>
                    <a:p>
                      <a:pPr marR="90170" algn="just" rtl="0">
                        <a:lnSpc>
                          <a:spcPct val="150000"/>
                        </a:lnSpc>
                        <a:spcBef>
                          <a:spcPts val="1200"/>
                        </a:spcBef>
                        <a:spcAft>
                          <a:spcPts val="1000"/>
                        </a:spcAft>
                      </a:pPr>
                      <a:r>
                        <a:rPr lang="en-US" sz="700" kern="100" dirty="0">
                          <a:effectLst/>
                        </a:rPr>
                        <a:t>hyperkeratosis and acanthosis of epidermal layer papilloma like of epidermis layer, hyperplasia of hair follicle with mononuclear cells surrounds the follicles</a:t>
                      </a:r>
                      <a:endParaRPr lang="en-US" sz="700" kern="100" dirty="0">
                        <a:effectLst/>
                        <a:latin typeface="Calibri" panose="020F0502020204030204" pitchFamily="34" charset="0"/>
                        <a:ea typeface="Calibri" panose="020F0502020204030204" pitchFamily="34" charset="0"/>
                        <a:cs typeface="Arial" panose="020B0604020202020204" pitchFamily="34" charset="0"/>
                      </a:endParaRPr>
                    </a:p>
                  </a:txBody>
                  <a:tcPr marL="46576" marR="46576" marT="0" marB="0"/>
                </a:tc>
                <a:extLst>
                  <a:ext uri="{0D108BD9-81ED-4DB2-BD59-A6C34878D82A}">
                    <a16:rowId xmlns="" xmlns:a16="http://schemas.microsoft.com/office/drawing/2014/main" val="3989539584"/>
                  </a:ext>
                </a:extLst>
              </a:tr>
              <a:tr h="604406">
                <a:tc>
                  <a:txBody>
                    <a:bodyPr/>
                    <a:lstStyle/>
                    <a:p>
                      <a:pPr marR="90170" algn="just" rtl="0">
                        <a:lnSpc>
                          <a:spcPct val="150000"/>
                        </a:lnSpc>
                        <a:spcBef>
                          <a:spcPts val="1200"/>
                        </a:spcBef>
                        <a:spcAft>
                          <a:spcPts val="1000"/>
                        </a:spcAft>
                      </a:pPr>
                      <a:r>
                        <a:rPr lang="en-US" sz="700" kern="100">
                          <a:effectLst/>
                        </a:rPr>
                        <a:t> </a:t>
                      </a:r>
                      <a:endParaRPr lang="en-US" sz="700" kern="100">
                        <a:effectLst/>
                        <a:latin typeface="Calibri" panose="020F0502020204030204" pitchFamily="34" charset="0"/>
                        <a:ea typeface="Calibri" panose="020F0502020204030204" pitchFamily="34" charset="0"/>
                        <a:cs typeface="Arial" panose="020B0604020202020204" pitchFamily="34" charset="0"/>
                      </a:endParaRPr>
                    </a:p>
                  </a:txBody>
                  <a:tcPr marL="46576" marR="46576" marT="0" marB="0"/>
                </a:tc>
                <a:tc>
                  <a:txBody>
                    <a:bodyPr/>
                    <a:lstStyle/>
                    <a:p>
                      <a:pPr marR="90170" algn="justLow" rtl="0">
                        <a:lnSpc>
                          <a:spcPct val="150000"/>
                        </a:lnSpc>
                        <a:spcBef>
                          <a:spcPts val="1200"/>
                        </a:spcBef>
                        <a:spcAft>
                          <a:spcPts val="1000"/>
                        </a:spcAft>
                      </a:pPr>
                      <a:r>
                        <a:rPr lang="en-US" sz="700" kern="100">
                          <a:effectLst/>
                        </a:rPr>
                        <a:t>4 samples with enlarged nodules (0.5-1cm) on limbs dermatofibroma      fig (10)</a:t>
                      </a:r>
                      <a:endParaRPr lang="en-US" sz="700" kern="100">
                        <a:effectLst/>
                        <a:latin typeface="Calibri" panose="020F0502020204030204" pitchFamily="34" charset="0"/>
                        <a:ea typeface="Calibri" panose="020F0502020204030204" pitchFamily="34" charset="0"/>
                        <a:cs typeface="Arial" panose="020B0604020202020204" pitchFamily="34" charset="0"/>
                      </a:endParaRPr>
                    </a:p>
                  </a:txBody>
                  <a:tcPr marL="46576" marR="46576" marT="0" marB="0"/>
                </a:tc>
                <a:tc>
                  <a:txBody>
                    <a:bodyPr/>
                    <a:lstStyle/>
                    <a:p>
                      <a:pPr marR="90170" algn="just" rtl="0">
                        <a:lnSpc>
                          <a:spcPct val="150000"/>
                        </a:lnSpc>
                        <a:spcBef>
                          <a:spcPts val="1200"/>
                        </a:spcBef>
                        <a:spcAft>
                          <a:spcPts val="1000"/>
                        </a:spcAft>
                      </a:pPr>
                      <a:r>
                        <a:rPr lang="en-US" sz="700" kern="100" dirty="0">
                          <a:effectLst/>
                        </a:rPr>
                        <a:t>ulceration of necrotic epidermic and dermis layer with necrotic debris and inflammatory cells, infected granulation tissue in dermis layer, congested blood vessels</a:t>
                      </a:r>
                      <a:endParaRPr lang="en-US" sz="700" kern="100" dirty="0">
                        <a:effectLst/>
                        <a:latin typeface="Calibri" panose="020F0502020204030204" pitchFamily="34" charset="0"/>
                        <a:ea typeface="Calibri" panose="020F0502020204030204" pitchFamily="34" charset="0"/>
                        <a:cs typeface="Arial" panose="020B0604020202020204" pitchFamily="34" charset="0"/>
                      </a:endParaRPr>
                    </a:p>
                  </a:txBody>
                  <a:tcPr marL="46576" marR="46576" marT="0" marB="0"/>
                </a:tc>
                <a:extLst>
                  <a:ext uri="{0D108BD9-81ED-4DB2-BD59-A6C34878D82A}">
                    <a16:rowId xmlns="" xmlns:a16="http://schemas.microsoft.com/office/drawing/2014/main" val="1059864954"/>
                  </a:ext>
                </a:extLst>
              </a:tr>
            </a:tbl>
          </a:graphicData>
        </a:graphic>
      </p:graphicFrame>
      <p:sp>
        <p:nvSpPr>
          <p:cNvPr id="3" name="Rectangle 1">
            <a:extLst>
              <a:ext uri="{FF2B5EF4-FFF2-40B4-BE49-F238E27FC236}">
                <a16:creationId xmlns="" xmlns:a16="http://schemas.microsoft.com/office/drawing/2014/main" id="{EC610AB3-781A-20CE-7CF5-BD57605ADED0}"/>
              </a:ext>
            </a:extLst>
          </p:cNvPr>
          <p:cNvSpPr>
            <a:spLocks noChangeArrowheads="1"/>
          </p:cNvSpPr>
          <p:nvPr/>
        </p:nvSpPr>
        <p:spPr bwMode="auto">
          <a:xfrm>
            <a:off x="1395941" y="640783"/>
            <a:ext cx="362479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Table 3: (20) samples isolation from dog skin.</a:t>
            </a: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40507582"/>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86B96565-6D71-70FE-7FC1-FD5F210CD3E2}"/>
              </a:ext>
            </a:extLst>
          </p:cNvPr>
          <p:cNvSpPr>
            <a:spLocks noGrp="1"/>
          </p:cNvSpPr>
          <p:nvPr>
            <p:ph type="sldNum" idx="12"/>
          </p:nvPr>
        </p:nvSpPr>
        <p:spPr>
          <a:xfrm>
            <a:off x="8511601" y="-728016"/>
            <a:ext cx="548700" cy="393600"/>
          </a:xfrm>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12</a:t>
            </a:fld>
            <a:endParaRPr lang="en" dirty="0"/>
          </a:p>
        </p:txBody>
      </p:sp>
      <p:sp>
        <p:nvSpPr>
          <p:cNvPr id="6" name="Rectangle 1">
            <a:extLst>
              <a:ext uri="{FF2B5EF4-FFF2-40B4-BE49-F238E27FC236}">
                <a16:creationId xmlns="" xmlns:a16="http://schemas.microsoft.com/office/drawing/2014/main" id="{6D9CED86-3859-3FD4-EA74-56165DDF0F83}"/>
              </a:ext>
            </a:extLst>
          </p:cNvPr>
          <p:cNvSpPr>
            <a:spLocks noChangeArrowheads="1"/>
          </p:cNvSpPr>
          <p:nvPr/>
        </p:nvSpPr>
        <p:spPr bwMode="auto">
          <a:xfrm>
            <a:off x="198782" y="254014"/>
            <a:ext cx="874643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65150" algn="r"/>
              </a:tabLst>
              <a:defRPr>
                <a:solidFill>
                  <a:schemeClr val="tx1"/>
                </a:solidFill>
                <a:latin typeface="Arial" panose="020B0604020202020204" pitchFamily="34" charset="0"/>
              </a:defRPr>
            </a:lvl1pPr>
            <a:lvl2pPr marL="457200" eaLnBrk="0" fontAlgn="base" hangingPunct="0">
              <a:spcBef>
                <a:spcPct val="0"/>
              </a:spcBef>
              <a:spcAft>
                <a:spcPct val="0"/>
              </a:spcAft>
              <a:tabLst>
                <a:tab pos="565150" algn="r"/>
              </a:tabLst>
              <a:defRPr>
                <a:solidFill>
                  <a:schemeClr val="tx1"/>
                </a:solidFill>
                <a:latin typeface="Arial" panose="020B0604020202020204" pitchFamily="34" charset="0"/>
              </a:defRPr>
            </a:lvl2pPr>
            <a:lvl3pPr marL="914400" eaLnBrk="0" fontAlgn="base" hangingPunct="0">
              <a:spcBef>
                <a:spcPct val="0"/>
              </a:spcBef>
              <a:spcAft>
                <a:spcPct val="0"/>
              </a:spcAft>
              <a:tabLst>
                <a:tab pos="565150" algn="r"/>
              </a:tabLst>
              <a:defRPr>
                <a:solidFill>
                  <a:schemeClr val="tx1"/>
                </a:solidFill>
                <a:latin typeface="Arial" panose="020B0604020202020204" pitchFamily="34" charset="0"/>
              </a:defRPr>
            </a:lvl3pPr>
            <a:lvl4pPr marL="1371600" eaLnBrk="0" fontAlgn="base" hangingPunct="0">
              <a:spcBef>
                <a:spcPct val="0"/>
              </a:spcBef>
              <a:spcAft>
                <a:spcPct val="0"/>
              </a:spcAft>
              <a:tabLst>
                <a:tab pos="565150" algn="r"/>
              </a:tabLst>
              <a:defRPr>
                <a:solidFill>
                  <a:schemeClr val="tx1"/>
                </a:solidFill>
                <a:latin typeface="Arial" panose="020B0604020202020204" pitchFamily="34" charset="0"/>
              </a:defRPr>
            </a:lvl4pPr>
            <a:lvl5pPr marL="1828800" eaLnBrk="0" fontAlgn="base" hangingPunct="0">
              <a:spcBef>
                <a:spcPct val="0"/>
              </a:spcBef>
              <a:spcAft>
                <a:spcPct val="0"/>
              </a:spcAft>
              <a:tabLst>
                <a:tab pos="565150" algn="r"/>
              </a:tabLst>
              <a:defRPr>
                <a:solidFill>
                  <a:schemeClr val="tx1"/>
                </a:solidFill>
                <a:latin typeface="Arial" panose="020B0604020202020204" pitchFamily="34" charset="0"/>
              </a:defRPr>
            </a:lvl5pPr>
            <a:lvl6pPr marL="2286000" eaLnBrk="0" fontAlgn="base" hangingPunct="0">
              <a:spcBef>
                <a:spcPct val="0"/>
              </a:spcBef>
              <a:spcAft>
                <a:spcPct val="0"/>
              </a:spcAft>
              <a:tabLst>
                <a:tab pos="565150" algn="r"/>
              </a:tabLst>
              <a:defRPr>
                <a:solidFill>
                  <a:schemeClr val="tx1"/>
                </a:solidFill>
                <a:latin typeface="Arial" panose="020B0604020202020204" pitchFamily="34" charset="0"/>
              </a:defRPr>
            </a:lvl6pPr>
            <a:lvl7pPr marL="2743200" eaLnBrk="0" fontAlgn="base" hangingPunct="0">
              <a:spcBef>
                <a:spcPct val="0"/>
              </a:spcBef>
              <a:spcAft>
                <a:spcPct val="0"/>
              </a:spcAft>
              <a:tabLst>
                <a:tab pos="565150" algn="r"/>
              </a:tabLst>
              <a:defRPr>
                <a:solidFill>
                  <a:schemeClr val="tx1"/>
                </a:solidFill>
                <a:latin typeface="Arial" panose="020B0604020202020204" pitchFamily="34" charset="0"/>
              </a:defRPr>
            </a:lvl7pPr>
            <a:lvl8pPr marL="3200400" eaLnBrk="0" fontAlgn="base" hangingPunct="0">
              <a:spcBef>
                <a:spcPct val="0"/>
              </a:spcBef>
              <a:spcAft>
                <a:spcPct val="0"/>
              </a:spcAft>
              <a:tabLst>
                <a:tab pos="565150" algn="r"/>
              </a:tabLst>
              <a:defRPr>
                <a:solidFill>
                  <a:schemeClr val="tx1"/>
                </a:solidFill>
                <a:latin typeface="Arial" panose="020B0604020202020204" pitchFamily="34" charset="0"/>
              </a:defRPr>
            </a:lvl8pPr>
            <a:lvl9pPr marL="3657600" eaLnBrk="0" fontAlgn="base" hangingPunct="0">
              <a:spcBef>
                <a:spcPct val="0"/>
              </a:spcBef>
              <a:spcAft>
                <a:spcPct val="0"/>
              </a:spcAft>
              <a:tabLst>
                <a:tab pos="565150" algn="r"/>
              </a:tabLs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tab pos="565150" algn="r"/>
              </a:tabLst>
            </a:pPr>
            <a:r>
              <a:rPr kumimoji="0" lang="en-US" altLang="ar-IQ"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Table 4: clinical signs and gross lesion of pathogenic bacterial, fungal and parasites with tumors in K9, ornamental and stray dog.</a:t>
            </a: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graphicFrame>
        <p:nvGraphicFramePr>
          <p:cNvPr id="7" name="جدول 6">
            <a:extLst>
              <a:ext uri="{FF2B5EF4-FFF2-40B4-BE49-F238E27FC236}">
                <a16:creationId xmlns="" xmlns:a16="http://schemas.microsoft.com/office/drawing/2014/main" id="{5C958CB5-08B3-75D2-374C-3E503E81F114}"/>
              </a:ext>
            </a:extLst>
          </p:cNvPr>
          <p:cNvGraphicFramePr>
            <a:graphicFrameLocks noGrp="1"/>
          </p:cNvGraphicFramePr>
          <p:nvPr>
            <p:extLst>
              <p:ext uri="{D42A27DB-BD31-4B8C-83A1-F6EECF244321}">
                <p14:modId xmlns:p14="http://schemas.microsoft.com/office/powerpoint/2010/main" val="1401138432"/>
              </p:ext>
            </p:extLst>
          </p:nvPr>
        </p:nvGraphicFramePr>
        <p:xfrm>
          <a:off x="198782" y="722699"/>
          <a:ext cx="8746433" cy="4150614"/>
        </p:xfrm>
        <a:graphic>
          <a:graphicData uri="http://schemas.openxmlformats.org/drawingml/2006/table">
            <a:tbl>
              <a:tblPr firstRow="1" firstCol="1" bandRow="1">
                <a:tableStyleId>{3C2FFA5D-87B4-456A-9821-1D502468CF0F}</a:tableStyleId>
              </a:tblPr>
              <a:tblGrid>
                <a:gridCol w="1178413">
                  <a:extLst>
                    <a:ext uri="{9D8B030D-6E8A-4147-A177-3AD203B41FA5}">
                      <a16:colId xmlns="" xmlns:a16="http://schemas.microsoft.com/office/drawing/2014/main" val="4284045714"/>
                    </a:ext>
                  </a:extLst>
                </a:gridCol>
                <a:gridCol w="2366958">
                  <a:extLst>
                    <a:ext uri="{9D8B030D-6E8A-4147-A177-3AD203B41FA5}">
                      <a16:colId xmlns="" xmlns:a16="http://schemas.microsoft.com/office/drawing/2014/main" val="3051674571"/>
                    </a:ext>
                  </a:extLst>
                </a:gridCol>
                <a:gridCol w="1780346">
                  <a:extLst>
                    <a:ext uri="{9D8B030D-6E8A-4147-A177-3AD203B41FA5}">
                      <a16:colId xmlns="" xmlns:a16="http://schemas.microsoft.com/office/drawing/2014/main" val="1160401320"/>
                    </a:ext>
                  </a:extLst>
                </a:gridCol>
                <a:gridCol w="1866900">
                  <a:extLst>
                    <a:ext uri="{9D8B030D-6E8A-4147-A177-3AD203B41FA5}">
                      <a16:colId xmlns="" xmlns:a16="http://schemas.microsoft.com/office/drawing/2014/main" val="2503256910"/>
                    </a:ext>
                  </a:extLst>
                </a:gridCol>
                <a:gridCol w="609600">
                  <a:extLst>
                    <a:ext uri="{9D8B030D-6E8A-4147-A177-3AD203B41FA5}">
                      <a16:colId xmlns="" xmlns:a16="http://schemas.microsoft.com/office/drawing/2014/main" val="2337822322"/>
                    </a:ext>
                  </a:extLst>
                </a:gridCol>
                <a:gridCol w="944216">
                  <a:extLst>
                    <a:ext uri="{9D8B030D-6E8A-4147-A177-3AD203B41FA5}">
                      <a16:colId xmlns="" xmlns:a16="http://schemas.microsoft.com/office/drawing/2014/main" val="2920579647"/>
                    </a:ext>
                  </a:extLst>
                </a:gridCol>
              </a:tblGrid>
              <a:tr h="213979">
                <a:tc>
                  <a:txBody>
                    <a:bodyPr/>
                    <a:lstStyle/>
                    <a:p>
                      <a:pPr marR="90170" algn="ctr" rtl="1">
                        <a:lnSpc>
                          <a:spcPct val="115000"/>
                        </a:lnSpc>
                        <a:spcBef>
                          <a:spcPts val="1200"/>
                        </a:spcBef>
                        <a:spcAft>
                          <a:spcPts val="1000"/>
                        </a:spcAft>
                      </a:pPr>
                      <a:r>
                        <a:rPr lang="en-US" sz="700" kern="100" dirty="0">
                          <a:effectLst/>
                        </a:rPr>
                        <a:t>Dog species</a:t>
                      </a:r>
                      <a:endParaRPr lang="en-US" sz="700" kern="100" dirty="0">
                        <a:effectLst/>
                        <a:latin typeface="Calibri" panose="020F0502020204030204" pitchFamily="34" charset="0"/>
                        <a:ea typeface="Calibri" panose="020F0502020204030204" pitchFamily="34" charset="0"/>
                        <a:cs typeface="Arial" panose="020B0604020202020204" pitchFamily="34" charset="0"/>
                      </a:endParaRPr>
                    </a:p>
                  </a:txBody>
                  <a:tcPr marL="19153" marR="19153" marT="0" marB="0" anchor="ctr"/>
                </a:tc>
                <a:tc>
                  <a:txBody>
                    <a:bodyPr/>
                    <a:lstStyle/>
                    <a:p>
                      <a:pPr marR="90170" algn="ctr" rtl="1">
                        <a:lnSpc>
                          <a:spcPct val="115000"/>
                        </a:lnSpc>
                        <a:spcBef>
                          <a:spcPts val="1200"/>
                        </a:spcBef>
                        <a:spcAft>
                          <a:spcPts val="1000"/>
                        </a:spcAft>
                      </a:pPr>
                      <a:r>
                        <a:rPr lang="en-US" sz="700" kern="100" dirty="0">
                          <a:effectLst/>
                        </a:rPr>
                        <a:t>Clinical signs &amp; gross lesion</a:t>
                      </a:r>
                      <a:endParaRPr lang="en-US" sz="700" kern="100" dirty="0">
                        <a:effectLst/>
                        <a:latin typeface="Calibri" panose="020F0502020204030204" pitchFamily="34" charset="0"/>
                        <a:ea typeface="Calibri" panose="020F0502020204030204" pitchFamily="34" charset="0"/>
                        <a:cs typeface="Arial" panose="020B0604020202020204" pitchFamily="34" charset="0"/>
                      </a:endParaRPr>
                    </a:p>
                  </a:txBody>
                  <a:tcPr marL="19153" marR="19153" marT="0" marB="0" anchor="ctr"/>
                </a:tc>
                <a:tc>
                  <a:txBody>
                    <a:bodyPr/>
                    <a:lstStyle/>
                    <a:p>
                      <a:pPr marR="90170" algn="ctr" rtl="1">
                        <a:lnSpc>
                          <a:spcPct val="115000"/>
                        </a:lnSpc>
                        <a:spcBef>
                          <a:spcPts val="1200"/>
                        </a:spcBef>
                        <a:spcAft>
                          <a:spcPts val="1000"/>
                        </a:spcAft>
                      </a:pPr>
                      <a:r>
                        <a:rPr lang="en-US" sz="700" kern="100" dirty="0">
                          <a:effectLst/>
                        </a:rPr>
                        <a:t>Types of pathogenic bacteria</a:t>
                      </a:r>
                      <a:endParaRPr lang="en-US" sz="700" kern="100" dirty="0">
                        <a:effectLst/>
                        <a:latin typeface="Calibri" panose="020F0502020204030204" pitchFamily="34" charset="0"/>
                        <a:ea typeface="Calibri" panose="020F0502020204030204" pitchFamily="34" charset="0"/>
                        <a:cs typeface="Arial" panose="020B0604020202020204" pitchFamily="34" charset="0"/>
                      </a:endParaRPr>
                    </a:p>
                  </a:txBody>
                  <a:tcPr marL="19153" marR="19153" marT="0" marB="0" anchor="ctr"/>
                </a:tc>
                <a:tc>
                  <a:txBody>
                    <a:bodyPr/>
                    <a:lstStyle/>
                    <a:p>
                      <a:pPr marR="90170" algn="ctr" rtl="1">
                        <a:lnSpc>
                          <a:spcPct val="115000"/>
                        </a:lnSpc>
                        <a:spcBef>
                          <a:spcPts val="1200"/>
                        </a:spcBef>
                        <a:spcAft>
                          <a:spcPts val="1000"/>
                        </a:spcAft>
                      </a:pPr>
                      <a:r>
                        <a:rPr lang="en-US" sz="700" kern="100" dirty="0">
                          <a:effectLst/>
                        </a:rPr>
                        <a:t>Types of pathogenic fungal</a:t>
                      </a:r>
                      <a:endParaRPr lang="en-US" sz="700" kern="100" dirty="0">
                        <a:effectLst/>
                        <a:latin typeface="Calibri" panose="020F0502020204030204" pitchFamily="34" charset="0"/>
                        <a:ea typeface="Calibri" panose="020F0502020204030204" pitchFamily="34" charset="0"/>
                        <a:cs typeface="Arial" panose="020B0604020202020204" pitchFamily="34" charset="0"/>
                      </a:endParaRPr>
                    </a:p>
                  </a:txBody>
                  <a:tcPr marL="19153" marR="19153" marT="0" marB="0" anchor="ctr"/>
                </a:tc>
                <a:tc>
                  <a:txBody>
                    <a:bodyPr/>
                    <a:lstStyle/>
                    <a:p>
                      <a:pPr marR="90170" algn="ctr" rtl="1">
                        <a:lnSpc>
                          <a:spcPct val="115000"/>
                        </a:lnSpc>
                        <a:spcBef>
                          <a:spcPts val="1200"/>
                        </a:spcBef>
                        <a:spcAft>
                          <a:spcPts val="1000"/>
                        </a:spcAft>
                      </a:pPr>
                      <a:r>
                        <a:rPr lang="en-US" sz="700" kern="100" dirty="0">
                          <a:effectLst/>
                        </a:rPr>
                        <a:t>Types of parasite</a:t>
                      </a:r>
                      <a:endParaRPr lang="en-US" sz="700" kern="100" dirty="0">
                        <a:effectLst/>
                        <a:latin typeface="Calibri" panose="020F0502020204030204" pitchFamily="34" charset="0"/>
                        <a:ea typeface="Calibri" panose="020F0502020204030204" pitchFamily="34" charset="0"/>
                        <a:cs typeface="Arial" panose="020B0604020202020204" pitchFamily="34" charset="0"/>
                      </a:endParaRPr>
                    </a:p>
                  </a:txBody>
                  <a:tcPr marL="19153" marR="19153" marT="0" marB="0" anchor="ctr"/>
                </a:tc>
                <a:tc>
                  <a:txBody>
                    <a:bodyPr/>
                    <a:lstStyle/>
                    <a:p>
                      <a:pPr marR="90170" algn="ctr" rtl="1">
                        <a:lnSpc>
                          <a:spcPct val="115000"/>
                        </a:lnSpc>
                        <a:spcBef>
                          <a:spcPts val="1200"/>
                        </a:spcBef>
                        <a:spcAft>
                          <a:spcPts val="1000"/>
                        </a:spcAft>
                      </a:pPr>
                      <a:r>
                        <a:rPr lang="en-US" sz="700" kern="100" dirty="0">
                          <a:effectLst/>
                        </a:rPr>
                        <a:t>tumors</a:t>
                      </a:r>
                      <a:endParaRPr lang="en-US" sz="700" kern="100" dirty="0">
                        <a:effectLst/>
                        <a:latin typeface="Calibri" panose="020F0502020204030204" pitchFamily="34" charset="0"/>
                        <a:ea typeface="Calibri" panose="020F0502020204030204" pitchFamily="34" charset="0"/>
                        <a:cs typeface="Arial" panose="020B0604020202020204" pitchFamily="34" charset="0"/>
                      </a:endParaRPr>
                    </a:p>
                  </a:txBody>
                  <a:tcPr marL="19153" marR="19153" marT="0" marB="0" anchor="ctr"/>
                </a:tc>
                <a:extLst>
                  <a:ext uri="{0D108BD9-81ED-4DB2-BD59-A6C34878D82A}">
                    <a16:rowId xmlns="" xmlns:a16="http://schemas.microsoft.com/office/drawing/2014/main" val="3680260709"/>
                  </a:ext>
                </a:extLst>
              </a:tr>
              <a:tr h="324515">
                <a:tc>
                  <a:txBody>
                    <a:bodyPr/>
                    <a:lstStyle/>
                    <a:p>
                      <a:pPr marR="90170" algn="ctr" rtl="1">
                        <a:lnSpc>
                          <a:spcPct val="115000"/>
                        </a:lnSpc>
                        <a:spcBef>
                          <a:spcPts val="1200"/>
                        </a:spcBef>
                        <a:spcAft>
                          <a:spcPts val="1000"/>
                        </a:spcAft>
                      </a:pPr>
                      <a:r>
                        <a:rPr lang="en-US" sz="700" kern="100" dirty="0">
                          <a:effectLst/>
                        </a:rPr>
                        <a:t>K9 dog</a:t>
                      </a:r>
                      <a:endParaRPr lang="en-US" sz="700" kern="100" dirty="0">
                        <a:effectLst/>
                        <a:latin typeface="Calibri" panose="020F0502020204030204" pitchFamily="34" charset="0"/>
                        <a:ea typeface="Calibri" panose="020F0502020204030204" pitchFamily="34" charset="0"/>
                        <a:cs typeface="Arial" panose="020B0604020202020204" pitchFamily="34" charset="0"/>
                      </a:endParaRPr>
                    </a:p>
                  </a:txBody>
                  <a:tcPr marL="19153" marR="19153" marT="0" marB="0" anchor="ctr"/>
                </a:tc>
                <a:tc>
                  <a:txBody>
                    <a:bodyPr/>
                    <a:lstStyle/>
                    <a:p>
                      <a:pPr marL="171450" lvl="0" indent="-171450" algn="l" rtl="0">
                        <a:lnSpc>
                          <a:spcPct val="115000"/>
                        </a:lnSpc>
                        <a:spcBef>
                          <a:spcPts val="1200"/>
                        </a:spcBef>
                        <a:buFont typeface="Arial" panose="020B0604020202020204" pitchFamily="34" charset="0"/>
                        <a:buChar char="•"/>
                      </a:pPr>
                      <a:r>
                        <a:rPr lang="en-US" sz="700" kern="100" dirty="0">
                          <a:effectLst/>
                        </a:rPr>
                        <a:t>Skin allopecia fig (4)</a:t>
                      </a:r>
                    </a:p>
                    <a:p>
                      <a:pPr marL="171450" lvl="0" indent="-171450" algn="l">
                        <a:lnSpc>
                          <a:spcPct val="115000"/>
                        </a:lnSpc>
                        <a:buFont typeface="Arial" panose="020B0604020202020204" pitchFamily="34" charset="0"/>
                        <a:buChar char="•"/>
                      </a:pPr>
                      <a:r>
                        <a:rPr lang="en-US" sz="700" kern="100" dirty="0">
                          <a:effectLst/>
                        </a:rPr>
                        <a:t>Skin ulcer on flank fig (4)</a:t>
                      </a:r>
                    </a:p>
                    <a:p>
                      <a:pPr marL="171450" lvl="0" indent="-171450" algn="l">
                        <a:lnSpc>
                          <a:spcPct val="115000"/>
                        </a:lnSpc>
                        <a:buFont typeface="Arial" panose="020B0604020202020204" pitchFamily="34" charset="0"/>
                        <a:buChar char="•"/>
                      </a:pPr>
                      <a:r>
                        <a:rPr lang="en-US" sz="700" kern="100" dirty="0">
                          <a:effectLst/>
                        </a:rPr>
                        <a:t>Cauliflower-like appearance with ulcer skin</a:t>
                      </a:r>
                      <a:endParaRPr lang="en-US" sz="700" kern="100" dirty="0">
                        <a:effectLst/>
                        <a:latin typeface="Calibri" panose="020F0502020204030204" pitchFamily="34" charset="0"/>
                        <a:ea typeface="Calibri" panose="020F0502020204030204" pitchFamily="34" charset="0"/>
                        <a:cs typeface="Arial" panose="020B0604020202020204" pitchFamily="34" charset="0"/>
                      </a:endParaRPr>
                    </a:p>
                  </a:txBody>
                  <a:tcPr marL="19153" marR="19153" marT="0" marB="0" anchor="ctr"/>
                </a:tc>
                <a:tc>
                  <a:txBody>
                    <a:bodyPr/>
                    <a:lstStyle/>
                    <a:p>
                      <a:pPr marR="90170" algn="ctr" rtl="1">
                        <a:lnSpc>
                          <a:spcPct val="115000"/>
                        </a:lnSpc>
                        <a:spcBef>
                          <a:spcPts val="1200"/>
                        </a:spcBef>
                        <a:spcAft>
                          <a:spcPts val="1000"/>
                        </a:spcAft>
                      </a:pPr>
                      <a:r>
                        <a:rPr lang="en-US" sz="700" kern="100" dirty="0">
                          <a:effectLst/>
                        </a:rPr>
                        <a:t>pseudomonas aeruginosa</a:t>
                      </a:r>
                      <a:endParaRPr lang="en-US" sz="700" i="1" kern="100" dirty="0">
                        <a:effectLst/>
                        <a:latin typeface="Calibri" panose="020F0502020204030204" pitchFamily="34" charset="0"/>
                        <a:ea typeface="Calibri" panose="020F0502020204030204" pitchFamily="34" charset="0"/>
                        <a:cs typeface="Arial" panose="020B0604020202020204" pitchFamily="34" charset="0"/>
                      </a:endParaRPr>
                    </a:p>
                  </a:txBody>
                  <a:tcPr marL="19153" marR="19153" marT="0" marB="0" anchor="ctr"/>
                </a:tc>
                <a:tc>
                  <a:txBody>
                    <a:bodyPr/>
                    <a:lstStyle/>
                    <a:p>
                      <a:pPr marR="90170" algn="ctr" rtl="1">
                        <a:lnSpc>
                          <a:spcPct val="115000"/>
                        </a:lnSpc>
                        <a:spcBef>
                          <a:spcPts val="1200"/>
                        </a:spcBef>
                        <a:spcAft>
                          <a:spcPts val="1000"/>
                        </a:spcAft>
                      </a:pPr>
                      <a:r>
                        <a:rPr lang="en-US" sz="700" kern="100" dirty="0">
                          <a:effectLst/>
                        </a:rPr>
                        <a:t>Aspergillus niger</a:t>
                      </a:r>
                      <a:endParaRPr lang="en-US" sz="700" i="1" kern="100" dirty="0">
                        <a:effectLst/>
                        <a:latin typeface="Calibri" panose="020F0502020204030204" pitchFamily="34" charset="0"/>
                        <a:ea typeface="Calibri" panose="020F0502020204030204" pitchFamily="34" charset="0"/>
                        <a:cs typeface="Arial" panose="020B0604020202020204" pitchFamily="34" charset="0"/>
                      </a:endParaRPr>
                    </a:p>
                  </a:txBody>
                  <a:tcPr marL="19153" marR="19153" marT="0" marB="0" anchor="ctr"/>
                </a:tc>
                <a:tc>
                  <a:txBody>
                    <a:bodyPr/>
                    <a:lstStyle/>
                    <a:p>
                      <a:pPr marR="90170" algn="ctr" rtl="1">
                        <a:lnSpc>
                          <a:spcPct val="115000"/>
                        </a:lnSpc>
                        <a:spcBef>
                          <a:spcPts val="1200"/>
                        </a:spcBef>
                        <a:spcAft>
                          <a:spcPts val="1000"/>
                        </a:spcAft>
                      </a:pPr>
                      <a:r>
                        <a:rPr lang="en-US" sz="700" kern="100">
                          <a:effectLst/>
                        </a:rPr>
                        <a:t>-</a:t>
                      </a:r>
                      <a:endParaRPr lang="en-US" sz="700" kern="100">
                        <a:effectLst/>
                        <a:latin typeface="Calibri" panose="020F0502020204030204" pitchFamily="34" charset="0"/>
                        <a:ea typeface="Calibri" panose="020F0502020204030204" pitchFamily="34" charset="0"/>
                        <a:cs typeface="Arial" panose="020B0604020202020204" pitchFamily="34" charset="0"/>
                      </a:endParaRPr>
                    </a:p>
                  </a:txBody>
                  <a:tcPr marL="19153" marR="19153" marT="0" marB="0"/>
                </a:tc>
                <a:tc>
                  <a:txBody>
                    <a:bodyPr/>
                    <a:lstStyle/>
                    <a:p>
                      <a:pPr marR="90170" algn="ctr" rtl="1">
                        <a:lnSpc>
                          <a:spcPct val="115000"/>
                        </a:lnSpc>
                        <a:spcBef>
                          <a:spcPts val="1200"/>
                        </a:spcBef>
                        <a:spcAft>
                          <a:spcPts val="1000"/>
                        </a:spcAft>
                      </a:pPr>
                      <a:r>
                        <a:rPr lang="en-US" sz="700" kern="100" dirty="0">
                          <a:effectLst/>
                        </a:rPr>
                        <a:t>Squamous cell carcinoma</a:t>
                      </a:r>
                      <a:endParaRPr lang="en-US" sz="700" kern="100" dirty="0">
                        <a:effectLst/>
                        <a:latin typeface="Calibri" panose="020F0502020204030204" pitchFamily="34" charset="0"/>
                        <a:ea typeface="Calibri" panose="020F0502020204030204" pitchFamily="34" charset="0"/>
                        <a:cs typeface="Arial" panose="020B0604020202020204" pitchFamily="34" charset="0"/>
                      </a:endParaRPr>
                    </a:p>
                  </a:txBody>
                  <a:tcPr marL="19153" marR="19153" marT="0" marB="0" anchor="ctr"/>
                </a:tc>
                <a:extLst>
                  <a:ext uri="{0D108BD9-81ED-4DB2-BD59-A6C34878D82A}">
                    <a16:rowId xmlns="" xmlns:a16="http://schemas.microsoft.com/office/drawing/2014/main" val="2728947240"/>
                  </a:ext>
                </a:extLst>
              </a:tr>
              <a:tr h="213979">
                <a:tc>
                  <a:txBody>
                    <a:bodyPr/>
                    <a:lstStyle/>
                    <a:p>
                      <a:pPr marR="90170" algn="ctr" rtl="1">
                        <a:lnSpc>
                          <a:spcPct val="115000"/>
                        </a:lnSpc>
                        <a:spcBef>
                          <a:spcPts val="1200"/>
                        </a:spcBef>
                        <a:spcAft>
                          <a:spcPts val="1000"/>
                        </a:spcAft>
                      </a:pPr>
                      <a:r>
                        <a:rPr lang="en-US" sz="700" kern="100" dirty="0">
                          <a:effectLst/>
                        </a:rPr>
                        <a:t>ornamental dog</a:t>
                      </a:r>
                      <a:endParaRPr lang="en-US" sz="700" kern="100" dirty="0">
                        <a:effectLst/>
                        <a:latin typeface="Calibri" panose="020F0502020204030204" pitchFamily="34" charset="0"/>
                        <a:ea typeface="Calibri" panose="020F0502020204030204" pitchFamily="34" charset="0"/>
                        <a:cs typeface="Arial" panose="020B0604020202020204" pitchFamily="34" charset="0"/>
                      </a:endParaRPr>
                    </a:p>
                  </a:txBody>
                  <a:tcPr marL="19153" marR="19153" marT="0" marB="0" anchor="ctr"/>
                </a:tc>
                <a:tc>
                  <a:txBody>
                    <a:bodyPr/>
                    <a:lstStyle/>
                    <a:p>
                      <a:pPr marR="90170" algn="r" rtl="1">
                        <a:lnSpc>
                          <a:spcPct val="115000"/>
                        </a:lnSpc>
                        <a:spcBef>
                          <a:spcPts val="1200"/>
                        </a:spcBef>
                        <a:spcAft>
                          <a:spcPts val="1000"/>
                        </a:spcAft>
                      </a:pPr>
                      <a:r>
                        <a:rPr lang="en-US" sz="700" kern="100" dirty="0">
                          <a:effectLst/>
                        </a:rPr>
                        <a:t>Cauliflower-like appearance nodules with ulcer skin</a:t>
                      </a:r>
                      <a:endParaRPr lang="en-US" sz="700" kern="100" dirty="0">
                        <a:effectLst/>
                        <a:latin typeface="Calibri" panose="020F0502020204030204" pitchFamily="34" charset="0"/>
                        <a:ea typeface="Calibri" panose="020F0502020204030204" pitchFamily="34" charset="0"/>
                        <a:cs typeface="Arial" panose="020B0604020202020204" pitchFamily="34" charset="0"/>
                      </a:endParaRPr>
                    </a:p>
                  </a:txBody>
                  <a:tcPr marL="19153" marR="19153" marT="0" marB="0" anchor="ctr"/>
                </a:tc>
                <a:tc>
                  <a:txBody>
                    <a:bodyPr/>
                    <a:lstStyle/>
                    <a:p>
                      <a:pPr marR="90170" algn="ctr" rtl="1">
                        <a:lnSpc>
                          <a:spcPct val="115000"/>
                        </a:lnSpc>
                        <a:spcBef>
                          <a:spcPts val="1200"/>
                        </a:spcBef>
                        <a:spcAft>
                          <a:spcPts val="1000"/>
                        </a:spcAft>
                      </a:pPr>
                      <a:r>
                        <a:rPr lang="en-US" sz="700" kern="100">
                          <a:effectLst/>
                        </a:rPr>
                        <a:t>-</a:t>
                      </a:r>
                      <a:endParaRPr lang="en-US" sz="700" kern="100">
                        <a:effectLst/>
                        <a:latin typeface="Calibri" panose="020F0502020204030204" pitchFamily="34" charset="0"/>
                        <a:ea typeface="Calibri" panose="020F0502020204030204" pitchFamily="34" charset="0"/>
                        <a:cs typeface="Arial" panose="020B0604020202020204" pitchFamily="34" charset="0"/>
                      </a:endParaRPr>
                    </a:p>
                  </a:txBody>
                  <a:tcPr marL="19153" marR="19153" marT="0" marB="0"/>
                </a:tc>
                <a:tc>
                  <a:txBody>
                    <a:bodyPr/>
                    <a:lstStyle/>
                    <a:p>
                      <a:pPr marR="90170" algn="ctr" rtl="1">
                        <a:lnSpc>
                          <a:spcPct val="115000"/>
                        </a:lnSpc>
                        <a:spcBef>
                          <a:spcPts val="1200"/>
                        </a:spcBef>
                        <a:spcAft>
                          <a:spcPts val="1000"/>
                        </a:spcAft>
                      </a:pPr>
                      <a:r>
                        <a:rPr lang="en-US" sz="700" kern="100" dirty="0">
                          <a:effectLst/>
                        </a:rPr>
                        <a:t>Alternaria spp.</a:t>
                      </a:r>
                      <a:endParaRPr lang="en-US" sz="700" i="1" kern="100" dirty="0">
                        <a:effectLst/>
                        <a:latin typeface="Calibri" panose="020F0502020204030204" pitchFamily="34" charset="0"/>
                        <a:ea typeface="Calibri" panose="020F0502020204030204" pitchFamily="34" charset="0"/>
                        <a:cs typeface="Arial" panose="020B0604020202020204" pitchFamily="34" charset="0"/>
                      </a:endParaRPr>
                    </a:p>
                  </a:txBody>
                  <a:tcPr marL="19153" marR="19153" marT="0" marB="0" anchor="ctr"/>
                </a:tc>
                <a:tc>
                  <a:txBody>
                    <a:bodyPr/>
                    <a:lstStyle/>
                    <a:p>
                      <a:pPr marR="90170" algn="ctr" rtl="1">
                        <a:lnSpc>
                          <a:spcPct val="115000"/>
                        </a:lnSpc>
                        <a:spcBef>
                          <a:spcPts val="1200"/>
                        </a:spcBef>
                        <a:spcAft>
                          <a:spcPts val="1000"/>
                        </a:spcAft>
                      </a:pPr>
                      <a:r>
                        <a:rPr lang="en-US" sz="700" kern="100">
                          <a:effectLst/>
                        </a:rPr>
                        <a:t>-</a:t>
                      </a:r>
                      <a:endParaRPr lang="en-US" sz="700" kern="100">
                        <a:effectLst/>
                        <a:latin typeface="Calibri" panose="020F0502020204030204" pitchFamily="34" charset="0"/>
                        <a:ea typeface="Calibri" panose="020F0502020204030204" pitchFamily="34" charset="0"/>
                        <a:cs typeface="Arial" panose="020B0604020202020204" pitchFamily="34" charset="0"/>
                      </a:endParaRPr>
                    </a:p>
                  </a:txBody>
                  <a:tcPr marL="19153" marR="19153" marT="0" marB="0"/>
                </a:tc>
                <a:tc>
                  <a:txBody>
                    <a:bodyPr/>
                    <a:lstStyle/>
                    <a:p>
                      <a:pPr marR="90170" algn="ctr" rtl="1">
                        <a:lnSpc>
                          <a:spcPct val="115000"/>
                        </a:lnSpc>
                        <a:spcBef>
                          <a:spcPts val="1200"/>
                        </a:spcBef>
                        <a:spcAft>
                          <a:spcPts val="1000"/>
                        </a:spcAft>
                      </a:pPr>
                      <a:r>
                        <a:rPr lang="en-US" sz="700" kern="100" dirty="0">
                          <a:effectLst/>
                        </a:rPr>
                        <a:t>Squamous cell carcinoma fig (6)</a:t>
                      </a:r>
                      <a:endParaRPr lang="en-US" sz="700" kern="100" dirty="0">
                        <a:effectLst/>
                        <a:latin typeface="Calibri" panose="020F0502020204030204" pitchFamily="34" charset="0"/>
                        <a:ea typeface="Calibri" panose="020F0502020204030204" pitchFamily="34" charset="0"/>
                        <a:cs typeface="Arial" panose="020B0604020202020204" pitchFamily="34" charset="0"/>
                      </a:endParaRPr>
                    </a:p>
                  </a:txBody>
                  <a:tcPr marL="19153" marR="19153" marT="0" marB="0" anchor="ctr"/>
                </a:tc>
                <a:extLst>
                  <a:ext uri="{0D108BD9-81ED-4DB2-BD59-A6C34878D82A}">
                    <a16:rowId xmlns="" xmlns:a16="http://schemas.microsoft.com/office/drawing/2014/main" val="708108477"/>
                  </a:ext>
                </a:extLst>
              </a:tr>
              <a:tr h="3080751">
                <a:tc>
                  <a:txBody>
                    <a:bodyPr/>
                    <a:lstStyle/>
                    <a:p>
                      <a:pPr marR="90170" algn="ctr" rtl="1">
                        <a:lnSpc>
                          <a:spcPct val="115000"/>
                        </a:lnSpc>
                        <a:spcBef>
                          <a:spcPts val="1200"/>
                        </a:spcBef>
                        <a:spcAft>
                          <a:spcPts val="1000"/>
                        </a:spcAft>
                      </a:pPr>
                      <a:r>
                        <a:rPr lang="en-US" sz="700" kern="100" dirty="0">
                          <a:effectLst/>
                        </a:rPr>
                        <a:t>Stray dog</a:t>
                      </a:r>
                      <a:endParaRPr lang="en-US" sz="700" kern="100" dirty="0">
                        <a:effectLst/>
                        <a:latin typeface="Calibri" panose="020F0502020204030204" pitchFamily="34" charset="0"/>
                        <a:ea typeface="Calibri" panose="020F0502020204030204" pitchFamily="34" charset="0"/>
                        <a:cs typeface="Arial" panose="020B0604020202020204" pitchFamily="34" charset="0"/>
                      </a:endParaRPr>
                    </a:p>
                  </a:txBody>
                  <a:tcPr marL="19153" marR="19153" marT="0" marB="0" anchor="ctr"/>
                </a:tc>
                <a:tc>
                  <a:txBody>
                    <a:bodyPr/>
                    <a:lstStyle/>
                    <a:p>
                      <a:pPr marL="171450" marR="90170" lvl="0" indent="-171450" algn="l" rtl="0">
                        <a:lnSpc>
                          <a:spcPct val="200000"/>
                        </a:lnSpc>
                        <a:spcBef>
                          <a:spcPts val="1200"/>
                        </a:spcBef>
                        <a:spcAft>
                          <a:spcPts val="0"/>
                        </a:spcAft>
                        <a:buFont typeface="Arial" panose="020B0604020202020204" pitchFamily="34" charset="0"/>
                        <a:buChar char="•"/>
                      </a:pPr>
                      <a:r>
                        <a:rPr lang="en-US" sz="700" kern="100" dirty="0">
                          <a:effectLst/>
                        </a:rPr>
                        <a:t>Skin allopecia</a:t>
                      </a:r>
                    </a:p>
                    <a:p>
                      <a:pPr marL="171450" marR="90170" lvl="0" indent="-171450" algn="l" defTabSz="914400" rtl="0" eaLnBrk="1" fontAlgn="auto" latinLnBrk="0" hangingPunct="1">
                        <a:lnSpc>
                          <a:spcPct val="200000"/>
                        </a:lnSpc>
                        <a:spcBef>
                          <a:spcPts val="1200"/>
                        </a:spcBef>
                        <a:spcAft>
                          <a:spcPts val="0"/>
                        </a:spcAft>
                        <a:buClr>
                          <a:srgbClr val="000000"/>
                        </a:buClr>
                        <a:buSzTx/>
                        <a:buFont typeface="Arial" panose="020B0604020202020204" pitchFamily="34" charset="0"/>
                        <a:buChar char="•"/>
                        <a:tabLst/>
                        <a:defRPr/>
                      </a:pPr>
                      <a:r>
                        <a:rPr lang="en-US" sz="700" kern="100" dirty="0" err="1">
                          <a:effectLst/>
                        </a:rPr>
                        <a:t>Odematous</a:t>
                      </a:r>
                      <a:r>
                        <a:rPr lang="en-US" sz="700" kern="100" dirty="0">
                          <a:effectLst/>
                        </a:rPr>
                        <a:t> necrotic skin fig (5)                                                                                 </a:t>
                      </a:r>
                    </a:p>
                    <a:p>
                      <a:pPr marL="171450" marR="90170" lvl="0" indent="-171450" algn="l">
                        <a:lnSpc>
                          <a:spcPct val="200000"/>
                        </a:lnSpc>
                        <a:spcBef>
                          <a:spcPts val="1200"/>
                        </a:spcBef>
                        <a:spcAft>
                          <a:spcPts val="0"/>
                        </a:spcAft>
                        <a:buFont typeface="Arial" panose="020B0604020202020204" pitchFamily="34" charset="0"/>
                        <a:buChar char="•"/>
                      </a:pPr>
                      <a:r>
                        <a:rPr lang="en-US" sz="700" kern="100" dirty="0">
                          <a:effectLst/>
                        </a:rPr>
                        <a:t>Papilloma on the limb’s fig (7) </a:t>
                      </a:r>
                    </a:p>
                    <a:p>
                      <a:pPr marL="171450" marR="90170" lvl="0" indent="-171450" algn="l">
                        <a:lnSpc>
                          <a:spcPct val="200000"/>
                        </a:lnSpc>
                        <a:spcBef>
                          <a:spcPts val="1200"/>
                        </a:spcBef>
                        <a:spcAft>
                          <a:spcPts val="0"/>
                        </a:spcAft>
                        <a:buFont typeface="Arial" panose="020B0604020202020204" pitchFamily="34" charset="0"/>
                        <a:buChar char="•"/>
                      </a:pPr>
                      <a:r>
                        <a:rPr lang="en-US" sz="700" kern="100" dirty="0">
                          <a:effectLst/>
                        </a:rPr>
                        <a:t>Large skin ulcer on dermis and epidermis</a:t>
                      </a:r>
                    </a:p>
                    <a:p>
                      <a:pPr marL="171450" marR="90170" lvl="0" indent="-171450" algn="l">
                        <a:lnSpc>
                          <a:spcPct val="200000"/>
                        </a:lnSpc>
                        <a:spcBef>
                          <a:spcPts val="1200"/>
                        </a:spcBef>
                        <a:spcAft>
                          <a:spcPts val="0"/>
                        </a:spcAft>
                        <a:buFont typeface="Arial" panose="020B0604020202020204" pitchFamily="34" charset="0"/>
                        <a:buChar char="•"/>
                      </a:pPr>
                      <a:r>
                        <a:rPr lang="en-US" sz="700" kern="100" dirty="0">
                          <a:effectLst/>
                        </a:rPr>
                        <a:t>Complete neck ulcer and allopecia fig (9)</a:t>
                      </a:r>
                    </a:p>
                    <a:p>
                      <a:pPr marL="171450" marR="90170" lvl="0" indent="-171450" algn="l">
                        <a:lnSpc>
                          <a:spcPct val="200000"/>
                        </a:lnSpc>
                        <a:spcBef>
                          <a:spcPts val="1200"/>
                        </a:spcBef>
                        <a:spcAft>
                          <a:spcPts val="0"/>
                        </a:spcAft>
                        <a:buFont typeface="Arial" panose="020B0604020202020204" pitchFamily="34" charset="0"/>
                        <a:buChar char="•"/>
                      </a:pPr>
                      <a:r>
                        <a:rPr lang="en-US" sz="700" kern="100" dirty="0">
                          <a:effectLst/>
                        </a:rPr>
                        <a:t>Elevated nodule (0.5-1cm) on limb fig (10)</a:t>
                      </a:r>
                      <a:endParaRPr lang="en-US" sz="700" kern="100" dirty="0">
                        <a:effectLst/>
                        <a:latin typeface="Calibri" panose="020F0502020204030204" pitchFamily="34" charset="0"/>
                        <a:ea typeface="Calibri" panose="020F0502020204030204" pitchFamily="34" charset="0"/>
                        <a:cs typeface="Arial" panose="020B0604020202020204" pitchFamily="34" charset="0"/>
                      </a:endParaRPr>
                    </a:p>
                  </a:txBody>
                  <a:tcPr marL="19153" marR="19153" marT="0" marB="0"/>
                </a:tc>
                <a:tc>
                  <a:txBody>
                    <a:bodyPr/>
                    <a:lstStyle/>
                    <a:p>
                      <a:pPr marR="90170" algn="ctr" rtl="1">
                        <a:lnSpc>
                          <a:spcPct val="200000"/>
                        </a:lnSpc>
                        <a:spcAft>
                          <a:spcPts val="1200"/>
                        </a:spcAft>
                      </a:pPr>
                      <a:r>
                        <a:rPr lang="en-US" sz="700" kern="100" dirty="0">
                          <a:effectLst/>
                        </a:rPr>
                        <a:t>-</a:t>
                      </a:r>
                    </a:p>
                    <a:p>
                      <a:pPr marL="171450" marR="90170" indent="-171450" algn="l" rtl="0">
                        <a:lnSpc>
                          <a:spcPct val="200000"/>
                        </a:lnSpc>
                        <a:spcAft>
                          <a:spcPts val="1200"/>
                        </a:spcAft>
                        <a:buFont typeface="Arial" panose="020B0604020202020204" pitchFamily="34" charset="0"/>
                        <a:buChar char="•"/>
                      </a:pPr>
                      <a:r>
                        <a:rPr lang="en-US" sz="700" kern="100" dirty="0">
                          <a:effectLst/>
                        </a:rPr>
                        <a:t>Staphylococcus pseudintermedius</a:t>
                      </a:r>
                    </a:p>
                    <a:p>
                      <a:pPr marL="171450" marR="90170" lvl="0" indent="-171450" algn="just">
                        <a:lnSpc>
                          <a:spcPct val="200000"/>
                        </a:lnSpc>
                        <a:spcAft>
                          <a:spcPts val="1200"/>
                        </a:spcAft>
                        <a:buFont typeface="Arial" panose="020B0604020202020204" pitchFamily="34" charset="0"/>
                        <a:buChar char="•"/>
                      </a:pPr>
                      <a:r>
                        <a:rPr lang="en-US" sz="700" kern="100" dirty="0">
                          <a:effectLst/>
                        </a:rPr>
                        <a:t>Escherichia coli</a:t>
                      </a:r>
                    </a:p>
                    <a:p>
                      <a:pPr marL="171450" marR="90170" lvl="0" indent="-171450" algn="just">
                        <a:lnSpc>
                          <a:spcPct val="200000"/>
                        </a:lnSpc>
                        <a:spcAft>
                          <a:spcPts val="1200"/>
                        </a:spcAft>
                        <a:buFont typeface="Arial" panose="020B0604020202020204" pitchFamily="34" charset="0"/>
                        <a:buChar char="•"/>
                      </a:pPr>
                      <a:r>
                        <a:rPr lang="en-US" sz="700" kern="100" dirty="0">
                          <a:effectLst/>
                        </a:rPr>
                        <a:t>Staphylococcus pseudintermedius</a:t>
                      </a:r>
                    </a:p>
                    <a:p>
                      <a:pPr marL="171450" marR="90170" lvl="0" indent="-171450" algn="just">
                        <a:lnSpc>
                          <a:spcPct val="200000"/>
                        </a:lnSpc>
                        <a:spcAft>
                          <a:spcPts val="1200"/>
                        </a:spcAft>
                        <a:buFont typeface="Arial" panose="020B0604020202020204" pitchFamily="34" charset="0"/>
                        <a:buChar char="•"/>
                      </a:pPr>
                      <a:r>
                        <a:rPr lang="en-US" sz="700" kern="100" dirty="0">
                          <a:effectLst/>
                        </a:rPr>
                        <a:t>Staphylococcus pseudintermedius</a:t>
                      </a:r>
                    </a:p>
                    <a:p>
                      <a:pPr marL="171450" marR="90170" lvl="0" indent="-171450" algn="just">
                        <a:lnSpc>
                          <a:spcPct val="200000"/>
                        </a:lnSpc>
                        <a:spcAft>
                          <a:spcPts val="1200"/>
                        </a:spcAft>
                        <a:buFont typeface="Arial" panose="020B0604020202020204" pitchFamily="34" charset="0"/>
                        <a:buChar char="•"/>
                      </a:pPr>
                      <a:r>
                        <a:rPr lang="en-US" sz="700" kern="100" dirty="0">
                          <a:effectLst/>
                        </a:rPr>
                        <a:t>Proteus mirabilis</a:t>
                      </a:r>
                    </a:p>
                    <a:p>
                      <a:pPr marL="113030" marR="90170" algn="just">
                        <a:lnSpc>
                          <a:spcPct val="200000"/>
                        </a:lnSpc>
                        <a:spcAft>
                          <a:spcPts val="1200"/>
                        </a:spcAft>
                      </a:pPr>
                      <a:r>
                        <a:rPr lang="en-US" sz="700" kern="100" dirty="0">
                          <a:effectLst/>
                        </a:rPr>
                        <a:t> </a:t>
                      </a:r>
                    </a:p>
                    <a:p>
                      <a:pPr marL="457200" marR="90170" algn="just">
                        <a:lnSpc>
                          <a:spcPct val="200000"/>
                        </a:lnSpc>
                        <a:spcAft>
                          <a:spcPts val="1200"/>
                        </a:spcAft>
                      </a:pPr>
                      <a:r>
                        <a:rPr lang="en-US" sz="700" kern="100" dirty="0">
                          <a:effectLst/>
                        </a:rPr>
                        <a:t> </a:t>
                      </a:r>
                    </a:p>
                    <a:p>
                      <a:pPr marR="90170" algn="ctr" rtl="1">
                        <a:lnSpc>
                          <a:spcPct val="200000"/>
                        </a:lnSpc>
                        <a:spcBef>
                          <a:spcPts val="1200"/>
                        </a:spcBef>
                        <a:spcAft>
                          <a:spcPts val="1200"/>
                        </a:spcAft>
                      </a:pPr>
                      <a:r>
                        <a:rPr lang="en-US" sz="700" kern="100" dirty="0">
                          <a:effectLst/>
                        </a:rPr>
                        <a:t> </a:t>
                      </a:r>
                      <a:endParaRPr lang="en-US" sz="700" kern="100" dirty="0">
                        <a:effectLst/>
                        <a:latin typeface="Calibri" panose="020F0502020204030204" pitchFamily="34" charset="0"/>
                        <a:ea typeface="Calibri" panose="020F0502020204030204" pitchFamily="34" charset="0"/>
                        <a:cs typeface="Arial" panose="020B0604020202020204" pitchFamily="34" charset="0"/>
                      </a:endParaRPr>
                    </a:p>
                  </a:txBody>
                  <a:tcPr marL="19153" marR="19153" marT="0" marB="0"/>
                </a:tc>
                <a:tc>
                  <a:txBody>
                    <a:bodyPr/>
                    <a:lstStyle/>
                    <a:p>
                      <a:pPr marR="90170" algn="ctr" rtl="1">
                        <a:lnSpc>
                          <a:spcPct val="200000"/>
                        </a:lnSpc>
                        <a:spcAft>
                          <a:spcPts val="1200"/>
                        </a:spcAft>
                      </a:pPr>
                      <a:endParaRPr lang="en-US" sz="700" kern="100" dirty="0">
                        <a:effectLst/>
                      </a:endParaRPr>
                    </a:p>
                    <a:p>
                      <a:pPr marL="171450" marR="90170" indent="-171450" algn="l" rtl="0">
                        <a:lnSpc>
                          <a:spcPct val="200000"/>
                        </a:lnSpc>
                        <a:spcAft>
                          <a:spcPts val="1200"/>
                        </a:spcAft>
                        <a:buFont typeface="Arial" panose="020B0604020202020204" pitchFamily="34" charset="0"/>
                        <a:buChar char="•"/>
                      </a:pPr>
                      <a:r>
                        <a:rPr lang="en-US" sz="700" kern="100" dirty="0">
                          <a:effectLst/>
                        </a:rPr>
                        <a:t>Trichophyton Verrucosum</a:t>
                      </a:r>
                    </a:p>
                    <a:p>
                      <a:pPr marL="171450" marR="90170" indent="-171450" algn="l" rtl="0">
                        <a:lnSpc>
                          <a:spcPct val="200000"/>
                        </a:lnSpc>
                        <a:spcAft>
                          <a:spcPts val="1200"/>
                        </a:spcAft>
                        <a:buFont typeface="Arial" panose="020B0604020202020204" pitchFamily="34" charset="0"/>
                        <a:buChar char="•"/>
                      </a:pPr>
                      <a:r>
                        <a:rPr lang="en-US" sz="700" kern="100" dirty="0">
                          <a:effectLst/>
                        </a:rPr>
                        <a:t>Aspergillus niger</a:t>
                      </a:r>
                    </a:p>
                    <a:p>
                      <a:pPr marL="171450" marR="90170" indent="-171450" algn="l" rtl="0">
                        <a:lnSpc>
                          <a:spcPct val="200000"/>
                        </a:lnSpc>
                        <a:spcAft>
                          <a:spcPts val="1200"/>
                        </a:spcAft>
                        <a:buFont typeface="Arial" panose="020B0604020202020204" pitchFamily="34" charset="0"/>
                        <a:buChar char="•"/>
                      </a:pPr>
                      <a:r>
                        <a:rPr lang="en-US" sz="700" kern="100" dirty="0">
                          <a:effectLst/>
                        </a:rPr>
                        <a:t>-</a:t>
                      </a:r>
                    </a:p>
                    <a:p>
                      <a:pPr marL="171450" marR="90170" indent="-171450" algn="l" rtl="0">
                        <a:lnSpc>
                          <a:spcPct val="200000"/>
                        </a:lnSpc>
                        <a:spcAft>
                          <a:spcPts val="1200"/>
                        </a:spcAft>
                        <a:buFont typeface="Arial" panose="020B0604020202020204" pitchFamily="34" charset="0"/>
                        <a:buChar char="•"/>
                      </a:pPr>
                      <a:r>
                        <a:rPr lang="en-US" sz="700" kern="100" dirty="0">
                          <a:effectLst/>
                        </a:rPr>
                        <a:t>Aspergillus niger</a:t>
                      </a:r>
                    </a:p>
                    <a:p>
                      <a:pPr marL="171450" marR="90170" indent="-171450" algn="l" rtl="0">
                        <a:lnSpc>
                          <a:spcPct val="200000"/>
                        </a:lnSpc>
                        <a:spcAft>
                          <a:spcPts val="1200"/>
                        </a:spcAft>
                        <a:buFont typeface="Arial" panose="020B0604020202020204" pitchFamily="34" charset="0"/>
                        <a:buChar char="•"/>
                      </a:pPr>
                      <a:r>
                        <a:rPr lang="en-US" sz="700" kern="100" dirty="0">
                          <a:effectLst/>
                        </a:rPr>
                        <a:t>Aspergillus niger</a:t>
                      </a:r>
                      <a:endParaRPr lang="en-US" sz="700" i="1" kern="100" dirty="0">
                        <a:effectLst/>
                      </a:endParaRPr>
                    </a:p>
                  </a:txBody>
                  <a:tcPr marL="19153" marR="19153" marT="0" marB="0"/>
                </a:tc>
                <a:tc>
                  <a:txBody>
                    <a:bodyPr/>
                    <a:lstStyle/>
                    <a:p>
                      <a:pPr marR="90170" algn="r" rtl="1">
                        <a:lnSpc>
                          <a:spcPct val="115000"/>
                        </a:lnSpc>
                        <a:spcBef>
                          <a:spcPts val="1200"/>
                        </a:spcBef>
                        <a:spcAft>
                          <a:spcPts val="1000"/>
                        </a:spcAft>
                      </a:pPr>
                      <a:endParaRPr lang="en-US" sz="700" kern="100" dirty="0">
                        <a:effectLst/>
                        <a:latin typeface="Calibri" panose="020F0502020204030204" pitchFamily="34" charset="0"/>
                        <a:ea typeface="Calibri" panose="020F0502020204030204" pitchFamily="34" charset="0"/>
                        <a:cs typeface="Arial" panose="020B0604020202020204" pitchFamily="34" charset="0"/>
                      </a:endParaRPr>
                    </a:p>
                  </a:txBody>
                  <a:tcPr marL="19153" marR="19153" marT="0" marB="0"/>
                </a:tc>
                <a:tc>
                  <a:txBody>
                    <a:bodyPr/>
                    <a:lstStyle/>
                    <a:p>
                      <a:pPr marR="90170" algn="ctr" rtl="1">
                        <a:lnSpc>
                          <a:spcPct val="300000"/>
                        </a:lnSpc>
                        <a:spcBef>
                          <a:spcPts val="1200"/>
                        </a:spcBef>
                        <a:spcAft>
                          <a:spcPts val="1000"/>
                        </a:spcAft>
                      </a:pPr>
                      <a:r>
                        <a:rPr lang="en-US" sz="700" kern="100" dirty="0">
                          <a:effectLst/>
                        </a:rPr>
                        <a:t>Papilloma fig (7)</a:t>
                      </a:r>
                    </a:p>
                    <a:p>
                      <a:pPr marL="20320" marR="110490" algn="ctr" rtl="1">
                        <a:lnSpc>
                          <a:spcPct val="300000"/>
                        </a:lnSpc>
                        <a:spcBef>
                          <a:spcPts val="1200"/>
                        </a:spcBef>
                        <a:spcAft>
                          <a:spcPts val="1000"/>
                        </a:spcAft>
                      </a:pPr>
                      <a:r>
                        <a:rPr lang="en-US" sz="700" kern="100" dirty="0">
                          <a:effectLst/>
                        </a:rPr>
                        <a:t>Dermatofibroma</a:t>
                      </a:r>
                      <a:endParaRPr lang="en-US" sz="700" kern="100" dirty="0">
                        <a:effectLst/>
                        <a:latin typeface="Calibri" panose="020F0502020204030204" pitchFamily="34" charset="0"/>
                        <a:ea typeface="Calibri" panose="020F0502020204030204" pitchFamily="34" charset="0"/>
                        <a:cs typeface="Arial" panose="020B0604020202020204" pitchFamily="34" charset="0"/>
                      </a:endParaRPr>
                    </a:p>
                  </a:txBody>
                  <a:tcPr marL="19153" marR="19153" marT="0" marB="0"/>
                </a:tc>
                <a:extLst>
                  <a:ext uri="{0D108BD9-81ED-4DB2-BD59-A6C34878D82A}">
                    <a16:rowId xmlns="" xmlns:a16="http://schemas.microsoft.com/office/drawing/2014/main" val="2990190077"/>
                  </a:ext>
                </a:extLst>
              </a:tr>
            </a:tbl>
          </a:graphicData>
        </a:graphic>
      </p:graphicFrame>
    </p:spTree>
    <p:extLst>
      <p:ext uri="{BB962C8B-B14F-4D97-AF65-F5344CB8AC3E}">
        <p14:creationId xmlns:p14="http://schemas.microsoft.com/office/powerpoint/2010/main" val="1874409471"/>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86B96565-6D71-70FE-7FC1-FD5F210CD3E2}"/>
              </a:ext>
            </a:extLst>
          </p:cNvPr>
          <p:cNvSpPr>
            <a:spLocks noGrp="1"/>
          </p:cNvSpPr>
          <p:nvPr>
            <p:ph type="sldNum" idx="12"/>
          </p:nvPr>
        </p:nvSpPr>
        <p:spPr>
          <a:xfrm>
            <a:off x="8424136" y="4686300"/>
            <a:ext cx="548700" cy="393600"/>
          </a:xfrm>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13</a:t>
            </a:fld>
            <a:endParaRPr lang="en" dirty="0"/>
          </a:p>
        </p:txBody>
      </p:sp>
      <p:sp>
        <p:nvSpPr>
          <p:cNvPr id="6" name="Rectangle 4">
            <a:extLst>
              <a:ext uri="{FF2B5EF4-FFF2-40B4-BE49-F238E27FC236}">
                <a16:creationId xmlns="" xmlns:a16="http://schemas.microsoft.com/office/drawing/2014/main" id="{F3BC9545-C49E-37B4-31E7-826549ACDCFC}"/>
              </a:ext>
            </a:extLst>
          </p:cNvPr>
          <p:cNvSpPr>
            <a:spLocks noChangeArrowheads="1"/>
          </p:cNvSpPr>
          <p:nvPr/>
        </p:nvSpPr>
        <p:spPr bwMode="auto">
          <a:xfrm>
            <a:off x="930275"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7" name="Rectangle 6">
            <a:extLst>
              <a:ext uri="{FF2B5EF4-FFF2-40B4-BE49-F238E27FC236}">
                <a16:creationId xmlns="" xmlns:a16="http://schemas.microsoft.com/office/drawing/2014/main" id="{38E0A6BC-81E9-64AD-AAC7-178F2EC80EE8}"/>
              </a:ext>
            </a:extLst>
          </p:cNvPr>
          <p:cNvSpPr>
            <a:spLocks noChangeArrowheads="1"/>
          </p:cNvSpPr>
          <p:nvPr/>
        </p:nvSpPr>
        <p:spPr bwMode="auto">
          <a:xfrm>
            <a:off x="1020763"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chemeClr val="tx1"/>
                </a:solidFill>
                <a:effectLst/>
                <a:latin typeface="Arial" panose="020B0604020202020204" pitchFamily="34" charset="0"/>
              </a:rPr>
              <a:t/>
            </a:r>
            <a:br>
              <a:rPr kumimoji="0" lang="en-US" altLang="ar-IQ" sz="1800" b="0" i="0" u="none" strike="noStrike" cap="none" normalizeH="0" baseline="0">
                <a:ln>
                  <a:noFill/>
                </a:ln>
                <a:solidFill>
                  <a:schemeClr val="tx1"/>
                </a:solidFill>
                <a:effectLst/>
                <a:latin typeface="Arial" panose="020B0604020202020204" pitchFamily="34" charset="0"/>
              </a:rPr>
            </a:br>
            <a:endParaRPr kumimoji="0" lang="en-US" altLang="ar-IQ" sz="1800" b="0" i="0" u="none" strike="noStrike" cap="none" normalizeH="0" baseline="0">
              <a:ln>
                <a:noFill/>
              </a:ln>
              <a:solidFill>
                <a:schemeClr val="tx1"/>
              </a:solidFill>
              <a:effectLst/>
              <a:latin typeface="Arial" panose="020B0604020202020204" pitchFamily="34" charset="0"/>
            </a:endParaRPr>
          </a:p>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chemeClr val="tx1"/>
              </a:solidFill>
              <a:effectLst/>
              <a:latin typeface="Arial" panose="020B0604020202020204" pitchFamily="34" charset="0"/>
            </a:endParaRPr>
          </a:p>
        </p:txBody>
      </p:sp>
      <p:sp>
        <p:nvSpPr>
          <p:cNvPr id="9" name="Rectangle 2">
            <a:extLst>
              <a:ext uri="{FF2B5EF4-FFF2-40B4-BE49-F238E27FC236}">
                <a16:creationId xmlns="" xmlns:a16="http://schemas.microsoft.com/office/drawing/2014/main" id="{41175691-2166-B3D9-E919-C79814FA6950}"/>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2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Fungal isolation:</a:t>
            </a: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chemeClr val="tx1"/>
              </a:solidFill>
              <a:effectLst/>
              <a:latin typeface="Arial" panose="020B0604020202020204" pitchFamily="34" charset="0"/>
            </a:endParaRPr>
          </a:p>
        </p:txBody>
      </p:sp>
      <p:pic>
        <p:nvPicPr>
          <p:cNvPr id="2049" name="صورة 5">
            <a:extLst>
              <a:ext uri="{FF2B5EF4-FFF2-40B4-BE49-F238E27FC236}">
                <a16:creationId xmlns="" xmlns:a16="http://schemas.microsoft.com/office/drawing/2014/main" id="{E6F6746F-0339-49D1-6D94-6860FB7494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027" y="59265"/>
            <a:ext cx="3365597" cy="496807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a:extLst>
              <a:ext uri="{FF2B5EF4-FFF2-40B4-BE49-F238E27FC236}">
                <a16:creationId xmlns="" xmlns:a16="http://schemas.microsoft.com/office/drawing/2014/main" id="{67D0CE67-742E-A33D-E1A8-46D36B5443DB}"/>
              </a:ext>
            </a:extLst>
          </p:cNvPr>
          <p:cNvSpPr>
            <a:spLocks noChangeArrowheads="1"/>
          </p:cNvSpPr>
          <p:nvPr/>
        </p:nvSpPr>
        <p:spPr bwMode="auto">
          <a:xfrm>
            <a:off x="59267" y="409750"/>
            <a:ext cx="8568266" cy="437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ar-IQ"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ar-IQ"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Fig (2)</a:t>
            </a:r>
            <a:r>
              <a:rPr kumimoji="0" lang="en-US" altLang="ar-IQ" sz="1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ar-IQ" sz="10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Aspergillus niger                                                                                                                                       </a:t>
            </a:r>
            <a:r>
              <a:rPr kumimoji="0" lang="en-US" altLang="ar-IQ" sz="1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ar-IQ"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Fig (3)</a:t>
            </a:r>
            <a:r>
              <a:rPr kumimoji="0" lang="en-US" altLang="ar-IQ" sz="1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ar-IQ" sz="10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Aspergillus niger     </a:t>
            </a:r>
            <a:r>
              <a:rPr kumimoji="0" lang="ar-IQ" altLang="ar-IQ" sz="10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ar-IQ" sz="10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dirty="0">
              <a:ln>
                <a:noFill/>
              </a:ln>
              <a:solidFill>
                <a:schemeClr val="tx1"/>
              </a:solidFill>
              <a:effectLs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ar-IQ" sz="1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Black growth                                                                                                                                                   (</a:t>
            </a:r>
            <a:r>
              <a:rPr kumimoji="0" lang="en-US" altLang="ar-IQ"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Lactophenol blue stain, 40x)</a:t>
            </a:r>
            <a:r>
              <a:rPr kumimoji="0" lang="ar-IQ" altLang="ar-IQ"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r>
              <a:rPr lang="en-US" altLang="ar-IQ" sz="1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ar-IQ"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lang="en-US" altLang="ar-IQ" sz="1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ar-IQ"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lang="en-US" altLang="ar-IQ" sz="1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ar-IQ"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lang="en-US" altLang="ar-IQ" sz="1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lang="en-US" altLang="ar-IQ" sz="1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lang="en-US" altLang="ar-IQ" sz="1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ar-IQ"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ar-IQ"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Fig (4)</a:t>
            </a:r>
            <a:r>
              <a:rPr kumimoji="0" lang="en-US" altLang="ar-IQ" sz="1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ar-IQ" sz="10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trichophyton Verrucosum                                                                                                                                      </a:t>
            </a:r>
            <a:r>
              <a:rPr kumimoji="0" lang="en-US" altLang="ar-IQ" sz="1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ar-IQ"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Fig (5)</a:t>
            </a:r>
            <a:r>
              <a:rPr kumimoji="0" lang="en-US" altLang="ar-IQ" sz="1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ar-IQ" sz="10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trichophyton Verrucosum</a:t>
            </a:r>
            <a:r>
              <a:rPr kumimoji="0" lang="ar-IQ" altLang="ar-IQ" sz="1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dirty="0">
              <a:ln>
                <a:noFill/>
              </a:ln>
              <a:solidFill>
                <a:schemeClr val="tx1"/>
              </a:solidFill>
              <a:effectLst/>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ar-IQ" sz="1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Irregular growth                                                                                                                                                           </a:t>
            </a:r>
            <a:r>
              <a:rPr kumimoji="0" lang="en-US" altLang="ar-IQ"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(Lactophenol blue stain, 40x)</a:t>
            </a:r>
          </a:p>
          <a:p>
            <a:pPr marL="0" marR="0" lvl="0" indent="0" algn="r" defTabSz="914400" rtl="1" eaLnBrk="0" fontAlgn="base" latinLnBrk="0" hangingPunct="0">
              <a:lnSpc>
                <a:spcPct val="100000"/>
              </a:lnSpc>
              <a:spcBef>
                <a:spcPct val="0"/>
              </a:spcBef>
              <a:spcAft>
                <a:spcPct val="0"/>
              </a:spcAft>
              <a:buClrTx/>
              <a:buSzTx/>
              <a:buFontTx/>
              <a:buNone/>
              <a:tabLst/>
            </a:pPr>
            <a:endParaRPr lang="en-US" altLang="ar-IQ" sz="1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914400" rtl="1" eaLnBrk="0" fontAlgn="base" latinLnBrk="0" hangingPunct="0">
              <a:lnSpc>
                <a:spcPct val="100000"/>
              </a:lnSpc>
              <a:spcBef>
                <a:spcPct val="0"/>
              </a:spcBef>
              <a:spcAft>
                <a:spcPct val="0"/>
              </a:spcAft>
              <a:buClrTx/>
              <a:buSzTx/>
              <a:buFontTx/>
              <a:buNone/>
              <a:tabLst/>
            </a:pPr>
            <a:endParaRPr kumimoji="0" lang="en-US" altLang="ar-IQ"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914400" rtl="1" eaLnBrk="0" fontAlgn="base" latinLnBrk="0" hangingPunct="0">
              <a:lnSpc>
                <a:spcPct val="100000"/>
              </a:lnSpc>
              <a:spcBef>
                <a:spcPct val="0"/>
              </a:spcBef>
              <a:spcAft>
                <a:spcPct val="0"/>
              </a:spcAft>
              <a:buClrTx/>
              <a:buSzTx/>
              <a:buFontTx/>
              <a:buNone/>
              <a:tabLst/>
            </a:pPr>
            <a:endParaRPr lang="en-US" altLang="ar-IQ" sz="1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914400" rtl="1" eaLnBrk="0" fontAlgn="base" latinLnBrk="0" hangingPunct="0">
              <a:lnSpc>
                <a:spcPct val="100000"/>
              </a:lnSpc>
              <a:spcBef>
                <a:spcPct val="0"/>
              </a:spcBef>
              <a:spcAft>
                <a:spcPct val="0"/>
              </a:spcAft>
              <a:buClrTx/>
              <a:buSzTx/>
              <a:buFontTx/>
              <a:buNone/>
              <a:tabLst/>
            </a:pPr>
            <a:endParaRPr kumimoji="0" lang="en-US" altLang="ar-IQ"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914400" rtl="1" eaLnBrk="0" fontAlgn="base" latinLnBrk="0" hangingPunct="0">
              <a:lnSpc>
                <a:spcPct val="100000"/>
              </a:lnSpc>
              <a:spcBef>
                <a:spcPct val="0"/>
              </a:spcBef>
              <a:spcAft>
                <a:spcPct val="0"/>
              </a:spcAft>
              <a:buClrTx/>
              <a:buSzTx/>
              <a:buFontTx/>
              <a:buNone/>
              <a:tabLst/>
            </a:pPr>
            <a:endParaRPr lang="en-US" altLang="ar-IQ" sz="1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914400" rtl="1" eaLnBrk="0" fontAlgn="base" latinLnBrk="0" hangingPunct="0">
              <a:lnSpc>
                <a:spcPct val="100000"/>
              </a:lnSpc>
              <a:spcBef>
                <a:spcPct val="0"/>
              </a:spcBef>
              <a:spcAft>
                <a:spcPct val="0"/>
              </a:spcAft>
              <a:buClrTx/>
              <a:buSzTx/>
              <a:buFontTx/>
              <a:buNone/>
              <a:tabLst/>
            </a:pPr>
            <a:endParaRPr kumimoji="0" lang="en-US" altLang="ar-IQ"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914400" rtl="1" eaLnBrk="0" fontAlgn="base" latinLnBrk="0" hangingPunct="0">
              <a:lnSpc>
                <a:spcPct val="100000"/>
              </a:lnSpc>
              <a:spcBef>
                <a:spcPct val="0"/>
              </a:spcBef>
              <a:spcAft>
                <a:spcPct val="0"/>
              </a:spcAft>
              <a:buClrTx/>
              <a:buSzTx/>
              <a:buFontTx/>
              <a:buNone/>
              <a:tabLst/>
            </a:pPr>
            <a:endParaRPr lang="en-US" altLang="ar-IQ" sz="1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914400" rtl="1" eaLnBrk="0" fontAlgn="base" latinLnBrk="0" hangingPunct="0">
              <a:lnSpc>
                <a:spcPct val="100000"/>
              </a:lnSpc>
              <a:spcBef>
                <a:spcPct val="0"/>
              </a:spcBef>
              <a:spcAft>
                <a:spcPct val="0"/>
              </a:spcAft>
              <a:buClrTx/>
              <a:buSzTx/>
              <a:buFontTx/>
              <a:buNone/>
              <a:tabLst/>
            </a:pPr>
            <a:endParaRPr kumimoji="0" lang="en-US" altLang="ar-IQ"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914400" rtl="1" eaLnBrk="0" fontAlgn="base" latinLnBrk="0" hangingPunct="0">
              <a:lnSpc>
                <a:spcPct val="100000"/>
              </a:lnSpc>
              <a:spcBef>
                <a:spcPct val="0"/>
              </a:spcBef>
              <a:spcAft>
                <a:spcPct val="0"/>
              </a:spcAft>
              <a:buClrTx/>
              <a:buSzTx/>
              <a:buFontTx/>
              <a:buNone/>
              <a:tabLst/>
            </a:pPr>
            <a:endParaRPr lang="en-US" altLang="ar-IQ" sz="1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ar-IQ"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dirty="0">
              <a:ln>
                <a:noFill/>
              </a:ln>
              <a:solidFill>
                <a:schemeClr val="tx1"/>
              </a:solidFill>
              <a:effectLst/>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ar-IQ"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Fig (6)</a:t>
            </a:r>
            <a:r>
              <a:rPr kumimoji="0" lang="en-US" altLang="ar-IQ" sz="1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ar-IQ" sz="10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Alternaria spp</a:t>
            </a:r>
            <a:r>
              <a:rPr kumimoji="0" lang="en-US" altLang="ar-IQ" sz="1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n-US" altLang="ar-IQ" sz="10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ar-IQ" sz="1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ar-IQ"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Fig (7)</a:t>
            </a:r>
            <a:r>
              <a:rPr kumimoji="0" lang="en-US" altLang="ar-IQ" sz="1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ar-IQ" sz="10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Alternaria spp</a:t>
            </a:r>
            <a:r>
              <a:rPr kumimoji="0" lang="en-US" altLang="ar-IQ" sz="1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ar-IQ" altLang="ar-IQ" sz="1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ar-IQ" sz="1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dirty="0">
              <a:ln>
                <a:noFill/>
              </a:ln>
              <a:solidFill>
                <a:schemeClr val="tx1"/>
              </a:solidFill>
              <a:effectLst/>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ar-IQ"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(Lactophenol blue stain, 40x)</a:t>
            </a:r>
            <a:r>
              <a:rPr kumimoji="0" lang="ar-IQ" altLang="ar-IQ"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ar-IQ" altLang="ar-IQ"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937848"/>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86B96565-6D71-70FE-7FC1-FD5F210CD3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14</a:t>
            </a:fld>
            <a:endParaRPr lang="en"/>
          </a:p>
        </p:txBody>
      </p:sp>
      <p:sp>
        <p:nvSpPr>
          <p:cNvPr id="6" name="Rectangle 4">
            <a:extLst>
              <a:ext uri="{FF2B5EF4-FFF2-40B4-BE49-F238E27FC236}">
                <a16:creationId xmlns="" xmlns:a16="http://schemas.microsoft.com/office/drawing/2014/main" id="{F3BC9545-C49E-37B4-31E7-826549ACDCFC}"/>
              </a:ext>
            </a:extLst>
          </p:cNvPr>
          <p:cNvSpPr>
            <a:spLocks noChangeArrowheads="1"/>
          </p:cNvSpPr>
          <p:nvPr/>
        </p:nvSpPr>
        <p:spPr bwMode="auto">
          <a:xfrm>
            <a:off x="930275"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7" name="Rectangle 6">
            <a:extLst>
              <a:ext uri="{FF2B5EF4-FFF2-40B4-BE49-F238E27FC236}">
                <a16:creationId xmlns="" xmlns:a16="http://schemas.microsoft.com/office/drawing/2014/main" id="{38E0A6BC-81E9-64AD-AAC7-178F2EC80EE8}"/>
              </a:ext>
            </a:extLst>
          </p:cNvPr>
          <p:cNvSpPr>
            <a:spLocks noChangeArrowheads="1"/>
          </p:cNvSpPr>
          <p:nvPr/>
        </p:nvSpPr>
        <p:spPr bwMode="auto">
          <a:xfrm>
            <a:off x="1020763"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chemeClr val="tx1"/>
                </a:solidFill>
                <a:effectLst/>
                <a:latin typeface="Arial" panose="020B0604020202020204" pitchFamily="34" charset="0"/>
              </a:rPr>
              <a:t/>
            </a:r>
            <a:br>
              <a:rPr kumimoji="0" lang="en-US" altLang="ar-IQ" sz="1800" b="0" i="0" u="none" strike="noStrike" cap="none" normalizeH="0" baseline="0">
                <a:ln>
                  <a:noFill/>
                </a:ln>
                <a:solidFill>
                  <a:schemeClr val="tx1"/>
                </a:solidFill>
                <a:effectLst/>
                <a:latin typeface="Arial" panose="020B0604020202020204" pitchFamily="34" charset="0"/>
              </a:rPr>
            </a:br>
            <a:endParaRPr kumimoji="0" lang="en-US" altLang="ar-IQ" sz="1800" b="0" i="0" u="none" strike="noStrike" cap="none" normalizeH="0" baseline="0">
              <a:ln>
                <a:noFill/>
              </a:ln>
              <a:solidFill>
                <a:schemeClr val="tx1"/>
              </a:solidFill>
              <a:effectLst/>
              <a:latin typeface="Arial" panose="020B0604020202020204" pitchFamily="34" charset="0"/>
            </a:endParaRPr>
          </a:p>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 xmlns:a16="http://schemas.microsoft.com/office/drawing/2014/main" id="{1260A0FD-531E-B2F2-43AB-09859668013D}"/>
              </a:ext>
            </a:extLst>
          </p:cNvPr>
          <p:cNvSpPr>
            <a:spLocks noChangeArrowheads="1"/>
          </p:cNvSpPr>
          <p:nvPr/>
        </p:nvSpPr>
        <p:spPr bwMode="auto">
          <a:xfrm>
            <a:off x="930275" y="1611798"/>
            <a:ext cx="48101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pic>
        <p:nvPicPr>
          <p:cNvPr id="9" name="صورة 8">
            <a:extLst>
              <a:ext uri="{FF2B5EF4-FFF2-40B4-BE49-F238E27FC236}">
                <a16:creationId xmlns="" xmlns:a16="http://schemas.microsoft.com/office/drawing/2014/main" id="{6846285D-3031-8286-B21B-21193AFCAF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7555" y="741046"/>
            <a:ext cx="1374395" cy="18294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صورة 10">
            <a:extLst>
              <a:ext uri="{FF2B5EF4-FFF2-40B4-BE49-F238E27FC236}">
                <a16:creationId xmlns="" xmlns:a16="http://schemas.microsoft.com/office/drawing/2014/main" id="{F759A037-BC22-F5C0-5696-3C269B0364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240083" y="1000434"/>
            <a:ext cx="1829434" cy="13106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صورة 11">
            <a:extLst>
              <a:ext uri="{FF2B5EF4-FFF2-40B4-BE49-F238E27FC236}">
                <a16:creationId xmlns="" xmlns:a16="http://schemas.microsoft.com/office/drawing/2014/main" id="{8D8D5E8C-5DC3-5BCF-184B-D4FD534C4C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0680"/>
          <a:stretch/>
        </p:blipFill>
        <p:spPr bwMode="auto">
          <a:xfrm>
            <a:off x="3561080" y="742316"/>
            <a:ext cx="1286050" cy="18294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13" name="صورة 12">
            <a:extLst>
              <a:ext uri="{FF2B5EF4-FFF2-40B4-BE49-F238E27FC236}">
                <a16:creationId xmlns="" xmlns:a16="http://schemas.microsoft.com/office/drawing/2014/main" id="{259838BA-5F11-0658-7344-25D4562288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3723" y="741046"/>
            <a:ext cx="1371571" cy="18294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مستطيل 4">
            <a:extLst>
              <a:ext uri="{FF2B5EF4-FFF2-40B4-BE49-F238E27FC236}">
                <a16:creationId xmlns="" xmlns:a16="http://schemas.microsoft.com/office/drawing/2014/main" id="{1F973375-9874-CE61-2519-4A188CC66B1F}"/>
              </a:ext>
            </a:extLst>
          </p:cNvPr>
          <p:cNvSpPr>
            <a:spLocks noChangeArrowheads="1"/>
          </p:cNvSpPr>
          <p:nvPr/>
        </p:nvSpPr>
        <p:spPr bwMode="auto">
          <a:xfrm>
            <a:off x="2996854" y="773990"/>
            <a:ext cx="277812" cy="268288"/>
          </a:xfrm>
          <a:prstGeom prst="rect">
            <a:avLst/>
          </a:prstGeom>
          <a:gradFill rotWithShape="1">
            <a:gsLst>
              <a:gs pos="0">
                <a:srgbClr val="F7BDA4"/>
              </a:gs>
              <a:gs pos="50000">
                <a:srgbClr val="F5B195"/>
              </a:gs>
              <a:gs pos="100000">
                <a:srgbClr val="F8A581"/>
              </a:gs>
            </a:gsLst>
            <a:lin ang="5400000"/>
          </a:gradFill>
          <a:ln w="6350">
            <a:solidFill>
              <a:srgbClr val="ED7D31"/>
            </a:solid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ar-IQ"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4</a:t>
            </a:r>
            <a:endParaRPr kumimoji="0" lang="ar-IQ" altLang="ar-IQ" sz="1800" b="0" i="0" u="none" strike="noStrike" cap="none" normalizeH="0" baseline="0" dirty="0">
              <a:ln>
                <a:noFill/>
              </a:ln>
              <a:solidFill>
                <a:schemeClr val="tx1"/>
              </a:solidFill>
              <a:effectLst/>
              <a:latin typeface="Arial" panose="020B0604020202020204" pitchFamily="34" charset="0"/>
            </a:endParaRPr>
          </a:p>
        </p:txBody>
      </p:sp>
      <p:sp>
        <p:nvSpPr>
          <p:cNvPr id="15" name="Rectangle 9">
            <a:extLst>
              <a:ext uri="{FF2B5EF4-FFF2-40B4-BE49-F238E27FC236}">
                <a16:creationId xmlns="" xmlns:a16="http://schemas.microsoft.com/office/drawing/2014/main" id="{E98E0722-865C-5FA3-7B43-0B14DCD8DD44}"/>
              </a:ext>
            </a:extLst>
          </p:cNvPr>
          <p:cNvSpPr>
            <a:spLocks noChangeArrowheads="1"/>
          </p:cNvSpPr>
          <p:nvPr/>
        </p:nvSpPr>
        <p:spPr bwMode="auto">
          <a:xfrm>
            <a:off x="4495765" y="846601"/>
            <a:ext cx="277813" cy="268287"/>
          </a:xfrm>
          <a:prstGeom prst="rect">
            <a:avLst/>
          </a:prstGeom>
          <a:gradFill rotWithShape="1">
            <a:gsLst>
              <a:gs pos="0">
                <a:srgbClr val="F7BDA4"/>
              </a:gs>
              <a:gs pos="50000">
                <a:srgbClr val="F5B195"/>
              </a:gs>
              <a:gs pos="100000">
                <a:srgbClr val="F8A581"/>
              </a:gs>
            </a:gsLst>
            <a:lin ang="5400000"/>
          </a:gradFill>
          <a:ln w="6350">
            <a:solidFill>
              <a:srgbClr val="ED7D31"/>
            </a:solid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ar-IQ"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5</a:t>
            </a:r>
            <a:endParaRPr kumimoji="0" lang="ar-IQ" altLang="ar-IQ" sz="1800" b="0" i="0" u="none" strike="noStrike" cap="none" normalizeH="0" baseline="0" dirty="0">
              <a:ln>
                <a:noFill/>
              </a:ln>
              <a:solidFill>
                <a:schemeClr val="tx1"/>
              </a:solidFill>
              <a:effectLst/>
              <a:latin typeface="Arial" panose="020B0604020202020204" pitchFamily="34" charset="0"/>
            </a:endParaRPr>
          </a:p>
        </p:txBody>
      </p:sp>
      <p:sp>
        <p:nvSpPr>
          <p:cNvPr id="16" name="Rectangle 4">
            <a:extLst>
              <a:ext uri="{FF2B5EF4-FFF2-40B4-BE49-F238E27FC236}">
                <a16:creationId xmlns="" xmlns:a16="http://schemas.microsoft.com/office/drawing/2014/main" id="{82CE18DA-C8F9-488A-94F9-65BA0B5642F8}"/>
              </a:ext>
            </a:extLst>
          </p:cNvPr>
          <p:cNvSpPr>
            <a:spLocks noChangeArrowheads="1"/>
          </p:cNvSpPr>
          <p:nvPr/>
        </p:nvSpPr>
        <p:spPr bwMode="auto">
          <a:xfrm>
            <a:off x="5972175" y="825817"/>
            <a:ext cx="277813" cy="268288"/>
          </a:xfrm>
          <a:prstGeom prst="rect">
            <a:avLst/>
          </a:prstGeom>
          <a:gradFill rotWithShape="1">
            <a:gsLst>
              <a:gs pos="0">
                <a:srgbClr val="F7BDA4"/>
              </a:gs>
              <a:gs pos="50000">
                <a:srgbClr val="F5B195"/>
              </a:gs>
              <a:gs pos="100000">
                <a:srgbClr val="F8A581"/>
              </a:gs>
            </a:gsLst>
            <a:lin ang="5400000"/>
          </a:gradFill>
          <a:ln w="6350">
            <a:solidFill>
              <a:srgbClr val="ED7D31"/>
            </a:solid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ar-IQ"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7</a:t>
            </a:r>
            <a:endParaRPr kumimoji="0" lang="ar-IQ" altLang="ar-IQ" sz="1800" b="0" i="0" u="none" strike="noStrike" cap="none" normalizeH="0" baseline="0" dirty="0">
              <a:ln>
                <a:noFill/>
              </a:ln>
              <a:solidFill>
                <a:schemeClr val="tx1"/>
              </a:solidFill>
              <a:effectLst/>
              <a:latin typeface="Arial" panose="020B0604020202020204" pitchFamily="34" charset="0"/>
            </a:endParaRPr>
          </a:p>
        </p:txBody>
      </p:sp>
      <p:sp>
        <p:nvSpPr>
          <p:cNvPr id="17" name="Rectangle 3">
            <a:extLst>
              <a:ext uri="{FF2B5EF4-FFF2-40B4-BE49-F238E27FC236}">
                <a16:creationId xmlns="" xmlns:a16="http://schemas.microsoft.com/office/drawing/2014/main" id="{C44D74D5-41B9-AA02-973A-D62E0C1BFE65}"/>
              </a:ext>
            </a:extLst>
          </p:cNvPr>
          <p:cNvSpPr>
            <a:spLocks noChangeArrowheads="1"/>
          </p:cNvSpPr>
          <p:nvPr/>
        </p:nvSpPr>
        <p:spPr bwMode="auto">
          <a:xfrm>
            <a:off x="7429183" y="892177"/>
            <a:ext cx="277812" cy="268288"/>
          </a:xfrm>
          <a:prstGeom prst="rect">
            <a:avLst/>
          </a:prstGeom>
          <a:gradFill rotWithShape="1">
            <a:gsLst>
              <a:gs pos="0">
                <a:srgbClr val="F7BDA4"/>
              </a:gs>
              <a:gs pos="50000">
                <a:srgbClr val="F5B195"/>
              </a:gs>
              <a:gs pos="100000">
                <a:srgbClr val="F8A581"/>
              </a:gs>
            </a:gsLst>
            <a:lin ang="5400000"/>
          </a:gradFill>
          <a:ln w="6350">
            <a:solidFill>
              <a:srgbClr val="ED7D31"/>
            </a:solid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ar-IQ"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8</a:t>
            </a:r>
            <a:endParaRPr kumimoji="0" lang="ar-IQ" altLang="ar-IQ" sz="1800" b="0" i="0" u="none" strike="noStrike" cap="none" normalizeH="0" baseline="0" dirty="0">
              <a:ln>
                <a:noFill/>
              </a:ln>
              <a:solidFill>
                <a:schemeClr val="tx1"/>
              </a:solidFill>
              <a:effectLst/>
              <a:latin typeface="Arial" panose="020B0604020202020204" pitchFamily="34" charset="0"/>
            </a:endParaRPr>
          </a:p>
        </p:txBody>
      </p:sp>
      <p:sp>
        <p:nvSpPr>
          <p:cNvPr id="18" name="مخطط انسيابي: رابط 17">
            <a:extLst>
              <a:ext uri="{FF2B5EF4-FFF2-40B4-BE49-F238E27FC236}">
                <a16:creationId xmlns="" xmlns:a16="http://schemas.microsoft.com/office/drawing/2014/main" id="{1E5937C6-86F7-4B65-3C36-AAC6FB158EE4}"/>
              </a:ext>
            </a:extLst>
          </p:cNvPr>
          <p:cNvSpPr/>
          <p:nvPr/>
        </p:nvSpPr>
        <p:spPr>
          <a:xfrm>
            <a:off x="2221485" y="1277956"/>
            <a:ext cx="519809" cy="519809"/>
          </a:xfrm>
          <a:prstGeom prst="flowChartConnector">
            <a:avLst/>
          </a:prstGeom>
          <a:noFill/>
          <a:ln>
            <a:solidFill>
              <a:srgbClr val="FFFF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endParaRPr lang="ar-SA"/>
          </a:p>
        </p:txBody>
      </p:sp>
      <p:sp>
        <p:nvSpPr>
          <p:cNvPr id="19" name="مخطط انسيابي: رابط 18">
            <a:extLst>
              <a:ext uri="{FF2B5EF4-FFF2-40B4-BE49-F238E27FC236}">
                <a16:creationId xmlns="" xmlns:a16="http://schemas.microsoft.com/office/drawing/2014/main" id="{F2144E2D-148F-87B6-301C-0F93EE9F4C0B}"/>
              </a:ext>
            </a:extLst>
          </p:cNvPr>
          <p:cNvSpPr/>
          <p:nvPr/>
        </p:nvSpPr>
        <p:spPr>
          <a:xfrm>
            <a:off x="3912444" y="1219173"/>
            <a:ext cx="583321" cy="583321"/>
          </a:xfrm>
          <a:prstGeom prst="flowChartConnector">
            <a:avLst/>
          </a:prstGeom>
          <a:noFill/>
          <a:ln>
            <a:solidFill>
              <a:srgbClr val="FFFF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endParaRPr lang="ar-SA"/>
          </a:p>
        </p:txBody>
      </p:sp>
      <p:sp>
        <p:nvSpPr>
          <p:cNvPr id="20" name="مخطط انسيابي: رابط 19">
            <a:extLst>
              <a:ext uri="{FF2B5EF4-FFF2-40B4-BE49-F238E27FC236}">
                <a16:creationId xmlns="" xmlns:a16="http://schemas.microsoft.com/office/drawing/2014/main" id="{8E31742F-729C-6881-6440-DE18DAC70D0F}"/>
              </a:ext>
            </a:extLst>
          </p:cNvPr>
          <p:cNvSpPr/>
          <p:nvPr/>
        </p:nvSpPr>
        <p:spPr>
          <a:xfrm>
            <a:off x="5283758" y="1461770"/>
            <a:ext cx="583321" cy="583321"/>
          </a:xfrm>
          <a:prstGeom prst="flowChartConnector">
            <a:avLst/>
          </a:prstGeom>
          <a:noFill/>
          <a:ln>
            <a:solidFill>
              <a:srgbClr val="FFFF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endParaRPr lang="ar-SA" dirty="0"/>
          </a:p>
        </p:txBody>
      </p:sp>
      <p:sp>
        <p:nvSpPr>
          <p:cNvPr id="21" name="مخطط انسيابي: رابط 20">
            <a:extLst>
              <a:ext uri="{FF2B5EF4-FFF2-40B4-BE49-F238E27FC236}">
                <a16:creationId xmlns="" xmlns:a16="http://schemas.microsoft.com/office/drawing/2014/main" id="{96BBC9F2-61A5-DEDB-F8C1-EE048E3E8EDF}"/>
              </a:ext>
            </a:extLst>
          </p:cNvPr>
          <p:cNvSpPr/>
          <p:nvPr/>
        </p:nvSpPr>
        <p:spPr>
          <a:xfrm>
            <a:off x="6936099" y="1320137"/>
            <a:ext cx="583321" cy="583321"/>
          </a:xfrm>
          <a:prstGeom prst="flowChartConnector">
            <a:avLst/>
          </a:prstGeom>
          <a:noFill/>
          <a:ln>
            <a:solidFill>
              <a:srgbClr val="FFFF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endParaRPr lang="ar-SA" dirty="0"/>
          </a:p>
        </p:txBody>
      </p:sp>
      <p:sp>
        <p:nvSpPr>
          <p:cNvPr id="22" name="Rectangle 13">
            <a:extLst>
              <a:ext uri="{FF2B5EF4-FFF2-40B4-BE49-F238E27FC236}">
                <a16:creationId xmlns="" xmlns:a16="http://schemas.microsoft.com/office/drawing/2014/main" id="{5B569971-A7B7-90EA-4357-D79C83E4E69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39" name="مربع نص 38">
            <a:extLst>
              <a:ext uri="{FF2B5EF4-FFF2-40B4-BE49-F238E27FC236}">
                <a16:creationId xmlns="" xmlns:a16="http://schemas.microsoft.com/office/drawing/2014/main" id="{EA5786C5-5475-11B3-02EB-9264AB7E71F8}"/>
              </a:ext>
            </a:extLst>
          </p:cNvPr>
          <p:cNvSpPr txBox="1"/>
          <p:nvPr/>
        </p:nvSpPr>
        <p:spPr>
          <a:xfrm>
            <a:off x="1619250" y="2720508"/>
            <a:ext cx="6562725" cy="1569660"/>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ar-IQ" sz="120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a:t>
            </a:r>
            <a:r>
              <a:rPr kumimoji="0" lang="en-US" altLang="ar-IQ" sz="1200" i="0" u="none" strike="noStrike" cap="none" normalizeH="0" baseline="0" dirty="0" bmk="">
                <a:ln>
                  <a:noFill/>
                </a:ln>
                <a:solidFill>
                  <a:schemeClr val="tx1"/>
                </a:solidFill>
                <a:effectLst/>
                <a:latin typeface="+mn-lt"/>
                <a:ea typeface="Calibri" panose="020F0502020204030204" pitchFamily="34" charset="0"/>
                <a:cs typeface="Times New Roman" panose="02020603050405020304" pitchFamily="18" charset="0"/>
              </a:rPr>
              <a:t>igure4: Gross section in k9 dog skin allopecia with skin ulcer on the flank of dog isolation from skin lesion (</a:t>
            </a:r>
            <a:r>
              <a:rPr kumimoji="0" lang="en-US" altLang="ar-IQ" sz="1200" i="1" u="none" strike="noStrike" cap="none" normalizeH="0" baseline="0" dirty="0" bmk="">
                <a:ln>
                  <a:noFill/>
                </a:ln>
                <a:solidFill>
                  <a:schemeClr val="tx1"/>
                </a:solidFill>
                <a:effectLst/>
                <a:latin typeface="+mn-lt"/>
                <a:ea typeface="Calibri" panose="020F0502020204030204" pitchFamily="34" charset="0"/>
                <a:cs typeface="Times New Roman" panose="02020603050405020304" pitchFamily="18" charset="0"/>
              </a:rPr>
              <a:t>Aspergillus niger</a:t>
            </a:r>
            <a:r>
              <a:rPr kumimoji="0" lang="en-US" altLang="ar-IQ" sz="1200" i="0" u="none" strike="noStrike" cap="none" normalizeH="0" baseline="0" dirty="0" bmk="">
                <a:ln>
                  <a:noFill/>
                </a:ln>
                <a:solidFill>
                  <a:schemeClr val="tx1"/>
                </a:solidFill>
                <a:effectLst/>
                <a:latin typeface="+mn-lt"/>
                <a:ea typeface="Calibri" panose="020F0502020204030204" pitchFamily="34" charset="0"/>
                <a:cs typeface="Times New Roman" panose="02020603050405020304" pitchFamily="18" charset="0"/>
              </a:rPr>
              <a:t> - </a:t>
            </a:r>
            <a:r>
              <a:rPr kumimoji="0" lang="en-US" altLang="ar-IQ" sz="1200" i="1" u="none" strike="noStrike" cap="none" normalizeH="0" baseline="0" dirty="0" bmk="">
                <a:ln>
                  <a:noFill/>
                </a:ln>
                <a:solidFill>
                  <a:schemeClr val="tx1"/>
                </a:solidFill>
                <a:effectLst/>
                <a:latin typeface="+mn-lt"/>
                <a:ea typeface="Calibri" panose="020F0502020204030204" pitchFamily="34" charset="0"/>
                <a:cs typeface="Times New Roman" panose="02020603050405020304" pitchFamily="18" charset="0"/>
              </a:rPr>
              <a:t>pseudomonas aeruginosa)</a:t>
            </a:r>
            <a:r>
              <a:rPr kumimoji="0" lang="en-US" altLang="ar-IQ" sz="1200" i="0" u="none" strike="noStrike" cap="none" normalizeH="0" baseline="0" dirty="0" bmk="">
                <a:ln>
                  <a:noFill/>
                </a:ln>
                <a:solidFill>
                  <a:schemeClr val="tx1"/>
                </a:solidFill>
                <a:effectLst/>
                <a:latin typeface="+mn-lt"/>
                <a:ea typeface="Calibri" panose="020F0502020204030204" pitchFamily="34" charset="0"/>
                <a:cs typeface="Times New Roman" panose="02020603050405020304" pitchFamily="18" charset="0"/>
              </a:rPr>
              <a:t>. Figure5: in stray dog skin Allopecia with large area of red edematous necrotic skin isolation from skin lesion (</a:t>
            </a:r>
            <a:r>
              <a:rPr kumimoji="0" lang="en-US" altLang="ar-IQ" sz="1200" i="1" u="none" strike="noStrike" cap="none" normalizeH="0" baseline="0" dirty="0" bmk="">
                <a:ln>
                  <a:noFill/>
                </a:ln>
                <a:solidFill>
                  <a:schemeClr val="tx1"/>
                </a:solidFill>
                <a:effectLst/>
                <a:latin typeface="+mn-lt"/>
                <a:ea typeface="Calibri" panose="020F0502020204030204" pitchFamily="34" charset="0"/>
                <a:cs typeface="Times New Roman" panose="02020603050405020304" pitchFamily="18" charset="0"/>
              </a:rPr>
              <a:t>Trichophyton Verrucosum</a:t>
            </a:r>
            <a:r>
              <a:rPr kumimoji="0" lang="en-US" altLang="ar-IQ" sz="1200" i="0" u="none" strike="noStrike" cap="none" normalizeH="0" baseline="0" dirty="0" bmk="">
                <a:ln>
                  <a:noFill/>
                </a:ln>
                <a:solidFill>
                  <a:schemeClr val="tx1"/>
                </a:solidFill>
                <a:effectLst/>
                <a:latin typeface="+mn-lt"/>
                <a:ea typeface="Calibri" panose="020F0502020204030204" pitchFamily="34" charset="0"/>
                <a:cs typeface="Times New Roman" panose="02020603050405020304" pitchFamily="18" charset="0"/>
              </a:rPr>
              <a:t> - </a:t>
            </a:r>
            <a:r>
              <a:rPr kumimoji="0" lang="en-US" altLang="ar-IQ" sz="1200" i="1" u="none" strike="noStrike" cap="none" normalizeH="0" baseline="0" dirty="0" bmk="">
                <a:ln>
                  <a:noFill/>
                </a:ln>
                <a:solidFill>
                  <a:schemeClr val="tx1"/>
                </a:solidFill>
                <a:effectLst/>
                <a:latin typeface="+mn-lt"/>
                <a:ea typeface="Calibri" panose="020F0502020204030204" pitchFamily="34" charset="0"/>
                <a:cs typeface="Times New Roman" panose="02020603050405020304" pitchFamily="18" charset="0"/>
              </a:rPr>
              <a:t>Staphylococcus pseudintermedius)</a:t>
            </a:r>
            <a:r>
              <a:rPr kumimoji="0" lang="en-US" altLang="ar-IQ" sz="1200" i="0" u="none" strike="noStrike" cap="none" normalizeH="0" baseline="0" dirty="0" bmk="">
                <a:ln>
                  <a:noFill/>
                </a:ln>
                <a:solidFill>
                  <a:schemeClr val="tx1"/>
                </a:solidFill>
                <a:effectLst/>
                <a:latin typeface="+mn-lt"/>
                <a:ea typeface="Calibri" panose="020F0502020204030204" pitchFamily="34" charset="0"/>
                <a:cs typeface="Times New Roman" panose="02020603050405020304" pitchFamily="18" charset="0"/>
              </a:rPr>
              <a:t>. Figure6: in ornamental dog skin multiple red necrotic irregular   Cauliflower-like appearance nodules pedunculate with ulcerated surface and secondary infected a raised on the fore-limb (squamous cell carcinoma with fungal</a:t>
            </a:r>
            <a:r>
              <a:rPr kumimoji="0" lang="en-US" altLang="ar-IQ" sz="1200" i="1" u="none" strike="noStrike" cap="none" normalizeH="0" baseline="0" dirty="0" bmk="">
                <a:ln>
                  <a:noFill/>
                </a:ln>
                <a:solidFill>
                  <a:schemeClr val="tx1"/>
                </a:solidFill>
                <a:effectLst/>
                <a:latin typeface="+mn-lt"/>
                <a:ea typeface="Calibri" panose="020F0502020204030204" pitchFamily="34" charset="0"/>
                <a:cs typeface="Times New Roman" panose="02020603050405020304" pitchFamily="18" charset="0"/>
              </a:rPr>
              <a:t> Alternaria spp</a:t>
            </a:r>
            <a:r>
              <a:rPr kumimoji="0" lang="en-US" altLang="ar-IQ" sz="1200" i="0" u="none" strike="noStrike" cap="none" normalizeH="0" baseline="0" dirty="0" bmk="">
                <a:ln>
                  <a:noFill/>
                </a:ln>
                <a:solidFill>
                  <a:schemeClr val="tx1"/>
                </a:solidFill>
                <a:effectLst/>
                <a:latin typeface="+mn-lt"/>
                <a:ea typeface="Calibri" panose="020F0502020204030204" pitchFamily="34" charset="0"/>
                <a:cs typeface="Times New Roman" panose="02020603050405020304" pitchFamily="18" charset="0"/>
              </a:rPr>
              <a:t>.). Figure7: in stray dog skin multiple irregular firm necrotic nodules on the fore-limb (papilloma) isolation from skin lesion (</a:t>
            </a:r>
            <a:r>
              <a:rPr kumimoji="0" lang="en-US" altLang="ar-IQ" sz="1200" i="1" u="none" strike="noStrike" cap="none" normalizeH="0" baseline="0" dirty="0" bmk="">
                <a:ln>
                  <a:noFill/>
                </a:ln>
                <a:solidFill>
                  <a:schemeClr val="tx1"/>
                </a:solidFill>
                <a:effectLst/>
                <a:latin typeface="+mn-lt"/>
                <a:ea typeface="Calibri" panose="020F0502020204030204" pitchFamily="34" charset="0"/>
                <a:cs typeface="Times New Roman" panose="02020603050405020304" pitchFamily="18" charset="0"/>
              </a:rPr>
              <a:t>Aspergillus niger</a:t>
            </a:r>
            <a:r>
              <a:rPr kumimoji="0" lang="en-US" altLang="ar-IQ" sz="1200" i="0" u="none" strike="noStrike" cap="none" normalizeH="0" baseline="0" dirty="0" bmk="">
                <a:ln>
                  <a:noFill/>
                </a:ln>
                <a:solidFill>
                  <a:schemeClr val="tx1"/>
                </a:solidFill>
                <a:effectLst/>
                <a:latin typeface="+mn-lt"/>
                <a:ea typeface="Calibri" panose="020F0502020204030204" pitchFamily="34" charset="0"/>
                <a:cs typeface="Times New Roman" panose="02020603050405020304" pitchFamily="18" charset="0"/>
              </a:rPr>
              <a:t> - </a:t>
            </a:r>
            <a:r>
              <a:rPr kumimoji="0" lang="en-US" altLang="ar-IQ" sz="1200" i="1" u="none" strike="noStrike" cap="none" normalizeH="0" baseline="0" dirty="0" bmk="">
                <a:ln>
                  <a:noFill/>
                </a:ln>
                <a:solidFill>
                  <a:schemeClr val="tx1"/>
                </a:solidFill>
                <a:effectLst/>
                <a:latin typeface="+mn-lt"/>
                <a:ea typeface="Calibri" panose="020F0502020204030204" pitchFamily="34" charset="0"/>
                <a:cs typeface="Times New Roman" panose="02020603050405020304" pitchFamily="18" charset="0"/>
              </a:rPr>
              <a:t>Escherichia coli)</a:t>
            </a:r>
            <a:r>
              <a:rPr kumimoji="0" lang="en-US" altLang="ar-IQ" sz="1200" i="0" u="none" strike="noStrike" cap="none" normalizeH="0" baseline="0" dirty="0" bmk="">
                <a:ln>
                  <a:noFill/>
                </a:ln>
                <a:solidFill>
                  <a:schemeClr val="tx1"/>
                </a:solidFill>
                <a:effectLst/>
                <a:latin typeface="+mn-lt"/>
                <a:ea typeface="Calibri" panose="020F0502020204030204" pitchFamily="34" charset="0"/>
                <a:cs typeface="Times New Roman" panose="02020603050405020304" pitchFamily="18" charset="0"/>
              </a:rPr>
              <a:t>. </a:t>
            </a:r>
            <a:endParaRPr kumimoji="0" lang="en-US" altLang="ar-IQ" sz="120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2730328514"/>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86B96565-6D71-70FE-7FC1-FD5F210CD3E2}"/>
              </a:ext>
            </a:extLst>
          </p:cNvPr>
          <p:cNvSpPr>
            <a:spLocks noGrp="1"/>
          </p:cNvSpPr>
          <p:nvPr>
            <p:ph type="sldNum" idx="12"/>
          </p:nvPr>
        </p:nvSpPr>
        <p:spPr>
          <a:xfrm>
            <a:off x="7675184" y="3901627"/>
            <a:ext cx="548700" cy="393600"/>
          </a:xfrm>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15</a:t>
            </a:fld>
            <a:endParaRPr lang="en"/>
          </a:p>
        </p:txBody>
      </p:sp>
      <p:sp>
        <p:nvSpPr>
          <p:cNvPr id="6" name="Rectangle 4">
            <a:extLst>
              <a:ext uri="{FF2B5EF4-FFF2-40B4-BE49-F238E27FC236}">
                <a16:creationId xmlns="" xmlns:a16="http://schemas.microsoft.com/office/drawing/2014/main" id="{F3BC9545-C49E-37B4-31E7-826549ACDCFC}"/>
              </a:ext>
            </a:extLst>
          </p:cNvPr>
          <p:cNvSpPr>
            <a:spLocks noChangeArrowheads="1"/>
          </p:cNvSpPr>
          <p:nvPr/>
        </p:nvSpPr>
        <p:spPr bwMode="auto">
          <a:xfrm>
            <a:off x="930275"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7" name="Rectangle 6">
            <a:extLst>
              <a:ext uri="{FF2B5EF4-FFF2-40B4-BE49-F238E27FC236}">
                <a16:creationId xmlns="" xmlns:a16="http://schemas.microsoft.com/office/drawing/2014/main" id="{38E0A6BC-81E9-64AD-AAC7-178F2EC80EE8}"/>
              </a:ext>
            </a:extLst>
          </p:cNvPr>
          <p:cNvSpPr>
            <a:spLocks noChangeArrowheads="1"/>
          </p:cNvSpPr>
          <p:nvPr/>
        </p:nvSpPr>
        <p:spPr bwMode="auto">
          <a:xfrm>
            <a:off x="1020763"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chemeClr val="tx1"/>
                </a:solidFill>
                <a:effectLst/>
                <a:latin typeface="Arial" panose="020B0604020202020204" pitchFamily="34" charset="0"/>
              </a:rPr>
              <a:t/>
            </a:r>
            <a:br>
              <a:rPr kumimoji="0" lang="en-US" altLang="ar-IQ" sz="1800" b="0" i="0" u="none" strike="noStrike" cap="none" normalizeH="0" baseline="0">
                <a:ln>
                  <a:noFill/>
                </a:ln>
                <a:solidFill>
                  <a:schemeClr val="tx1"/>
                </a:solidFill>
                <a:effectLst/>
                <a:latin typeface="Arial" panose="020B0604020202020204" pitchFamily="34" charset="0"/>
              </a:rPr>
            </a:br>
            <a:endParaRPr kumimoji="0" lang="en-US" altLang="ar-IQ" sz="1800" b="0" i="0" u="none" strike="noStrike" cap="none" normalizeH="0" baseline="0">
              <a:ln>
                <a:noFill/>
              </a:ln>
              <a:solidFill>
                <a:schemeClr val="tx1"/>
              </a:solidFill>
              <a:effectLst/>
              <a:latin typeface="Arial" panose="020B0604020202020204" pitchFamily="34" charset="0"/>
            </a:endParaRPr>
          </a:p>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 xmlns:a16="http://schemas.microsoft.com/office/drawing/2014/main" id="{1260A0FD-531E-B2F2-43AB-09859668013D}"/>
              </a:ext>
            </a:extLst>
          </p:cNvPr>
          <p:cNvSpPr>
            <a:spLocks noChangeArrowheads="1"/>
          </p:cNvSpPr>
          <p:nvPr/>
        </p:nvSpPr>
        <p:spPr bwMode="auto">
          <a:xfrm>
            <a:off x="930275" y="1611798"/>
            <a:ext cx="48101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sp>
        <p:nvSpPr>
          <p:cNvPr id="22" name="Rectangle 13">
            <a:extLst>
              <a:ext uri="{FF2B5EF4-FFF2-40B4-BE49-F238E27FC236}">
                <a16:creationId xmlns="" xmlns:a16="http://schemas.microsoft.com/office/drawing/2014/main" id="{5B569971-A7B7-90EA-4357-D79C83E4E69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pic>
        <p:nvPicPr>
          <p:cNvPr id="2" name="صورة 1">
            <a:extLst>
              <a:ext uri="{FF2B5EF4-FFF2-40B4-BE49-F238E27FC236}">
                <a16:creationId xmlns="" xmlns:a16="http://schemas.microsoft.com/office/drawing/2014/main" id="{DE7B4B68-9B7F-A814-46A2-30F946FC38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3495" y="958215"/>
            <a:ext cx="2234356" cy="14328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صورة 2">
            <a:extLst>
              <a:ext uri="{FF2B5EF4-FFF2-40B4-BE49-F238E27FC236}">
                <a16:creationId xmlns="" xmlns:a16="http://schemas.microsoft.com/office/drawing/2014/main" id="{E38209A5-0389-0E09-76D9-8C230764E9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625" b="5107"/>
          <a:stretch/>
        </p:blipFill>
        <p:spPr bwMode="auto">
          <a:xfrm>
            <a:off x="3742480" y="950240"/>
            <a:ext cx="2236329" cy="14466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5" name="صورة 4">
            <a:extLst>
              <a:ext uri="{FF2B5EF4-FFF2-40B4-BE49-F238E27FC236}">
                <a16:creationId xmlns="" xmlns:a16="http://schemas.microsoft.com/office/drawing/2014/main" id="{7DD59145-32A8-3601-2D04-D23018875D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9411" y="950240"/>
            <a:ext cx="2271497" cy="14328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مستطيل 4">
            <a:extLst>
              <a:ext uri="{FF2B5EF4-FFF2-40B4-BE49-F238E27FC236}">
                <a16:creationId xmlns="" xmlns:a16="http://schemas.microsoft.com/office/drawing/2014/main" id="{A7EE0054-9ABF-9BCA-8CAA-F8D082C5BD8F}"/>
              </a:ext>
            </a:extLst>
          </p:cNvPr>
          <p:cNvSpPr>
            <a:spLocks noChangeArrowheads="1"/>
          </p:cNvSpPr>
          <p:nvPr/>
        </p:nvSpPr>
        <p:spPr bwMode="auto">
          <a:xfrm>
            <a:off x="1520263" y="2080749"/>
            <a:ext cx="394262" cy="244267"/>
          </a:xfrm>
          <a:prstGeom prst="rect">
            <a:avLst/>
          </a:prstGeom>
          <a:gradFill rotWithShape="1">
            <a:gsLst>
              <a:gs pos="0">
                <a:srgbClr val="F7BDA4"/>
              </a:gs>
              <a:gs pos="50000">
                <a:srgbClr val="F5B195"/>
              </a:gs>
              <a:gs pos="100000">
                <a:srgbClr val="F8A581"/>
              </a:gs>
            </a:gsLst>
            <a:lin ang="5400000"/>
          </a:gradFill>
          <a:ln w="6350">
            <a:solidFill>
              <a:srgbClr val="ED7D31"/>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en-US" altLang="ar-IQ"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8</a:t>
            </a:r>
            <a:endParaRPr kumimoji="0" lang="ar-IQ" altLang="ar-IQ" sz="1800" b="0" i="0" u="none" strike="noStrike" cap="none" normalizeH="0" baseline="0" dirty="0">
              <a:ln>
                <a:noFill/>
              </a:ln>
              <a:solidFill>
                <a:schemeClr val="tx1"/>
              </a:solidFill>
              <a:effectLst/>
              <a:latin typeface="Arial" panose="020B0604020202020204" pitchFamily="34" charset="0"/>
            </a:endParaRPr>
          </a:p>
        </p:txBody>
      </p:sp>
      <p:sp>
        <p:nvSpPr>
          <p:cNvPr id="23" name="Rectangle 2">
            <a:extLst>
              <a:ext uri="{FF2B5EF4-FFF2-40B4-BE49-F238E27FC236}">
                <a16:creationId xmlns="" xmlns:a16="http://schemas.microsoft.com/office/drawing/2014/main" id="{D54358C7-4FFC-530B-E2D3-C789D68E9172}"/>
              </a:ext>
            </a:extLst>
          </p:cNvPr>
          <p:cNvSpPr>
            <a:spLocks noChangeArrowheads="1"/>
          </p:cNvSpPr>
          <p:nvPr/>
        </p:nvSpPr>
        <p:spPr bwMode="auto">
          <a:xfrm>
            <a:off x="7949534" y="1988026"/>
            <a:ext cx="355600" cy="263206"/>
          </a:xfrm>
          <a:prstGeom prst="rect">
            <a:avLst/>
          </a:prstGeom>
          <a:gradFill rotWithShape="1">
            <a:gsLst>
              <a:gs pos="0">
                <a:srgbClr val="F7BDA4"/>
              </a:gs>
              <a:gs pos="50000">
                <a:srgbClr val="F5B195"/>
              </a:gs>
              <a:gs pos="100000">
                <a:srgbClr val="F8A581"/>
              </a:gs>
            </a:gsLst>
            <a:lin ang="5400000"/>
          </a:gradFill>
          <a:ln w="6350">
            <a:solidFill>
              <a:srgbClr val="ED7D31"/>
            </a:solidFill>
            <a:miter lim="800000"/>
            <a:headEnd/>
            <a:tailEnd/>
          </a:ln>
        </p:spPr>
        <p:txBody>
          <a:bodyPr vert="horz" wrap="square" lIns="91440" tIns="45720" rIns="91440" bIns="45720" numCol="1" anchor="ctr" anchorCtr="0" compatLnSpc="1">
            <a:prstTxWarp prst="textNoShape">
              <a:avLst/>
            </a:prstTxWarp>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en-US" altLang="ar-IQ"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11</a:t>
            </a:r>
            <a:endParaRPr kumimoji="0" lang="ar-IQ" altLang="ar-IQ" sz="1800" b="0" i="0" u="none" strike="noStrike" cap="none" normalizeH="0" baseline="0" dirty="0">
              <a:ln>
                <a:noFill/>
              </a:ln>
              <a:solidFill>
                <a:schemeClr val="tx1"/>
              </a:solidFill>
              <a:effectLst/>
              <a:latin typeface="Arial" panose="020B0604020202020204" pitchFamily="34" charset="0"/>
            </a:endParaRPr>
          </a:p>
        </p:txBody>
      </p:sp>
      <p:sp>
        <p:nvSpPr>
          <p:cNvPr id="24" name="Rectangle 6">
            <a:extLst>
              <a:ext uri="{FF2B5EF4-FFF2-40B4-BE49-F238E27FC236}">
                <a16:creationId xmlns="" xmlns:a16="http://schemas.microsoft.com/office/drawing/2014/main" id="{D260BD47-A685-8B03-F77A-56E8E01E6F29}"/>
              </a:ext>
            </a:extLst>
          </p:cNvPr>
          <p:cNvSpPr>
            <a:spLocks noChangeArrowheads="1"/>
          </p:cNvSpPr>
          <p:nvPr/>
        </p:nvSpPr>
        <p:spPr bwMode="auto">
          <a:xfrm>
            <a:off x="3937738" y="2064575"/>
            <a:ext cx="360471" cy="281933"/>
          </a:xfrm>
          <a:prstGeom prst="rect">
            <a:avLst/>
          </a:prstGeom>
          <a:gradFill rotWithShape="1">
            <a:gsLst>
              <a:gs pos="0">
                <a:srgbClr val="F7BDA4"/>
              </a:gs>
              <a:gs pos="50000">
                <a:srgbClr val="F5B195"/>
              </a:gs>
              <a:gs pos="100000">
                <a:srgbClr val="F8A581"/>
              </a:gs>
            </a:gsLst>
            <a:lin ang="5400000"/>
          </a:gradFill>
          <a:ln w="6350">
            <a:solidFill>
              <a:srgbClr val="ED7D31"/>
            </a:solid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ar-IQ"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10</a:t>
            </a:r>
            <a:endParaRPr kumimoji="0" lang="ar-IQ" altLang="ar-IQ" sz="1800" b="0" i="0" u="none" strike="noStrike" cap="none" normalizeH="0" baseline="0" dirty="0">
              <a:ln>
                <a:noFill/>
              </a:ln>
              <a:solidFill>
                <a:schemeClr val="tx1"/>
              </a:solidFill>
              <a:effectLst/>
              <a:latin typeface="Arial" panose="020B0604020202020204" pitchFamily="34" charset="0"/>
            </a:endParaRPr>
          </a:p>
        </p:txBody>
      </p:sp>
      <p:sp>
        <p:nvSpPr>
          <p:cNvPr id="25" name="مخطط انسيابي: رابط 24">
            <a:extLst>
              <a:ext uri="{FF2B5EF4-FFF2-40B4-BE49-F238E27FC236}">
                <a16:creationId xmlns="" xmlns:a16="http://schemas.microsoft.com/office/drawing/2014/main" id="{404404BB-AE17-2698-0DF9-C74E11AAD016}"/>
              </a:ext>
            </a:extLst>
          </p:cNvPr>
          <p:cNvSpPr/>
          <p:nvPr/>
        </p:nvSpPr>
        <p:spPr>
          <a:xfrm>
            <a:off x="1925320" y="1109345"/>
            <a:ext cx="1201521" cy="713218"/>
          </a:xfrm>
          <a:prstGeom prst="flowChartConnector">
            <a:avLst/>
          </a:prstGeom>
          <a:noFill/>
          <a:ln>
            <a:solidFill>
              <a:srgbClr val="FFFF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endParaRPr lang="ar-SA"/>
          </a:p>
        </p:txBody>
      </p:sp>
      <p:sp>
        <p:nvSpPr>
          <p:cNvPr id="26" name="مخطط انسيابي: رابط 25">
            <a:extLst>
              <a:ext uri="{FF2B5EF4-FFF2-40B4-BE49-F238E27FC236}">
                <a16:creationId xmlns="" xmlns:a16="http://schemas.microsoft.com/office/drawing/2014/main" id="{1B6A53CF-A334-55F4-EA51-B614ACE118DE}"/>
              </a:ext>
            </a:extLst>
          </p:cNvPr>
          <p:cNvSpPr/>
          <p:nvPr/>
        </p:nvSpPr>
        <p:spPr>
          <a:xfrm>
            <a:off x="4354195" y="1527175"/>
            <a:ext cx="1251831" cy="713218"/>
          </a:xfrm>
          <a:prstGeom prst="flowChartConnector">
            <a:avLst/>
          </a:prstGeom>
          <a:noFill/>
          <a:ln>
            <a:solidFill>
              <a:srgbClr val="FFFF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endParaRPr lang="ar-SA"/>
          </a:p>
        </p:txBody>
      </p:sp>
      <p:sp>
        <p:nvSpPr>
          <p:cNvPr id="27" name="مخطط انسيابي: رابط 26">
            <a:extLst>
              <a:ext uri="{FF2B5EF4-FFF2-40B4-BE49-F238E27FC236}">
                <a16:creationId xmlns="" xmlns:a16="http://schemas.microsoft.com/office/drawing/2014/main" id="{B306E683-573A-F8F0-FEA5-DBE600438609}"/>
              </a:ext>
            </a:extLst>
          </p:cNvPr>
          <p:cNvSpPr/>
          <p:nvPr/>
        </p:nvSpPr>
        <p:spPr>
          <a:xfrm>
            <a:off x="6928746" y="1387361"/>
            <a:ext cx="713218" cy="713218"/>
          </a:xfrm>
          <a:prstGeom prst="flowChartConnector">
            <a:avLst/>
          </a:prstGeom>
          <a:noFill/>
          <a:ln>
            <a:solidFill>
              <a:srgbClr val="FFFF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endParaRPr lang="ar-SA"/>
          </a:p>
        </p:txBody>
      </p:sp>
      <p:sp>
        <p:nvSpPr>
          <p:cNvPr id="28" name="Rectangle 10">
            <a:extLst>
              <a:ext uri="{FF2B5EF4-FFF2-40B4-BE49-F238E27FC236}">
                <a16:creationId xmlns="" xmlns:a16="http://schemas.microsoft.com/office/drawing/2014/main" id="{2078417A-FADA-8049-48C0-F22A45F10AE2}"/>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31" name="مربع نص 30">
            <a:extLst>
              <a:ext uri="{FF2B5EF4-FFF2-40B4-BE49-F238E27FC236}">
                <a16:creationId xmlns="" xmlns:a16="http://schemas.microsoft.com/office/drawing/2014/main" id="{9740D579-4038-327D-991C-E91580AB2307}"/>
              </a:ext>
            </a:extLst>
          </p:cNvPr>
          <p:cNvSpPr txBox="1"/>
          <p:nvPr/>
        </p:nvSpPr>
        <p:spPr>
          <a:xfrm>
            <a:off x="1354824" y="2615587"/>
            <a:ext cx="7011639" cy="1200329"/>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ar-IQ"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a:t>
            </a:r>
            <a:r>
              <a:rPr kumimoji="0" lang="en-US" altLang="ar-IQ" sz="1200" b="1" i="0" u="none" strike="noStrike" cap="none" normalizeH="0" baseline="0" dirty="0" bmk="">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igure8: in stray dog skin sever allopecia with a pendulous abdomen with large skin ulcer (dermis and epidermis) with irregular large leg ulcer isolation from skin lesion (</a:t>
            </a:r>
            <a:r>
              <a:rPr kumimoji="0" lang="en-US" altLang="ar-IQ" sz="1200" b="1" i="1" u="none" strike="noStrike" cap="none" normalizeH="0" baseline="0" dirty="0" bmk="">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Aspergillus niger</a:t>
            </a:r>
            <a:r>
              <a:rPr kumimoji="0" lang="en-US" altLang="ar-IQ" sz="1200" b="1" i="0" u="none" strike="noStrike" cap="none" normalizeH="0" baseline="0" dirty="0" bmk="">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ar-IQ" sz="1200" b="1" i="1" u="none" strike="noStrike" cap="none" normalizeH="0" baseline="0" dirty="0" bmk="">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Staphylococcus pseudintermedius)</a:t>
            </a:r>
            <a:r>
              <a:rPr kumimoji="0" lang="en-US" altLang="ar-IQ" sz="1200" b="0" i="0" u="none" strike="noStrike" cap="none" normalizeH="0" baseline="0" dirty="0" bmk="_Hlk176826415">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n-US" altLang="ar-IQ" sz="1200" b="1" i="0" u="none" strike="noStrike" cap="none" normalizeH="0" baseline="0" dirty="0" bmk="_Hlk176826415">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Figure9: in stray dog skin Complete ulcer in the neck skin with allopecia (</a:t>
            </a:r>
            <a:r>
              <a:rPr kumimoji="0" lang="en-US" altLang="ar-IQ" sz="1200" b="1" i="1" u="none" strike="noStrike" cap="none" normalizeH="0" baseline="0" dirty="0" bmk="_Hlk176826415">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Aspergillus niger</a:t>
            </a:r>
            <a:r>
              <a:rPr kumimoji="0" lang="en-US" altLang="ar-IQ" sz="1200" b="1" i="0" u="none" strike="noStrike" cap="none" normalizeH="0" baseline="0" dirty="0" bmk="_Hlk176826415">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ar-IQ" sz="1200" b="1" i="1" u="none" strike="noStrike" cap="none" normalizeH="0" baseline="0" dirty="0" bmk="_Hlk176826415">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Staphylococcus pseudintermedius)</a:t>
            </a:r>
            <a:r>
              <a:rPr kumimoji="0" lang="en-US" altLang="ar-IQ" sz="1200" b="1" i="0" u="none" strike="noStrike" cap="none" normalizeH="0" baseline="0" dirty="0" bmk="_Hlk176826415">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Figure10: in stray dog skin Elevated well - circumscribed firm nodule round to avoid about 0.5-1cm present on for limb with necrotic surface isolation from skin lesion (</a:t>
            </a:r>
            <a:r>
              <a:rPr kumimoji="0" lang="en-US" altLang="ar-IQ" sz="1200" b="1" i="1" u="none" strike="noStrike" cap="none" normalizeH="0" baseline="0" dirty="0" bmk="_Hlk176826415">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Aspergillus niger</a:t>
            </a:r>
            <a:r>
              <a:rPr kumimoji="0" lang="en-US" altLang="ar-IQ" sz="1200" b="1" i="0" u="none" strike="noStrike" cap="none" normalizeH="0" baseline="0" dirty="0" bmk="_Hlk176826415">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ar-IQ" sz="1200" b="1" i="1" u="none" strike="noStrike" cap="none" normalizeH="0" baseline="0" dirty="0" bmk="_Hlk176826415">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proteus mirabilis)</a:t>
            </a:r>
            <a:endParaRPr kumimoji="0" lang="en-US" altLang="ar-IQ" sz="12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948110327"/>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86B96565-6D71-70FE-7FC1-FD5F210CD3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16</a:t>
            </a:fld>
            <a:endParaRPr lang="en"/>
          </a:p>
        </p:txBody>
      </p:sp>
      <p:pic>
        <p:nvPicPr>
          <p:cNvPr id="2" name="صورة 1">
            <a:extLst>
              <a:ext uri="{FF2B5EF4-FFF2-40B4-BE49-F238E27FC236}">
                <a16:creationId xmlns="" xmlns:a16="http://schemas.microsoft.com/office/drawing/2014/main" id="{A9745772-FCF4-AE99-4B9D-C73889658B5D}"/>
              </a:ext>
            </a:extLst>
          </p:cNvPr>
          <p:cNvPicPr>
            <a:picLocks noChangeAspect="1"/>
          </p:cNvPicPr>
          <p:nvPr/>
        </p:nvPicPr>
        <p:blipFill>
          <a:blip r:embed="rId2" cstate="print">
            <a:alphaModFix/>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052320" y="547370"/>
            <a:ext cx="5039360" cy="3234690"/>
          </a:xfrm>
          <a:prstGeom prst="rect">
            <a:avLst/>
          </a:prstGeom>
          <a:blipFill>
            <a:blip r:embed="rId4"/>
            <a:tile tx="0" ty="0" sx="100000" sy="100000" flip="none" algn="tl"/>
          </a:blipFill>
          <a:effectLst>
            <a:glow>
              <a:schemeClr val="bg1"/>
            </a:glow>
          </a:effectLst>
        </p:spPr>
      </p:pic>
      <p:sp>
        <p:nvSpPr>
          <p:cNvPr id="3" name="مربع نص 1">
            <a:extLst>
              <a:ext uri="{FF2B5EF4-FFF2-40B4-BE49-F238E27FC236}">
                <a16:creationId xmlns="" xmlns:a16="http://schemas.microsoft.com/office/drawing/2014/main" id="{61DF2965-504A-5198-174F-B17D3BC83908}"/>
              </a:ext>
            </a:extLst>
          </p:cNvPr>
          <p:cNvSpPr txBox="1">
            <a:spLocks noChangeArrowheads="1"/>
          </p:cNvSpPr>
          <p:nvPr/>
        </p:nvSpPr>
        <p:spPr bwMode="auto">
          <a:xfrm>
            <a:off x="4516438" y="747713"/>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5" name="Text Box 1">
            <a:extLst>
              <a:ext uri="{FF2B5EF4-FFF2-40B4-BE49-F238E27FC236}">
                <a16:creationId xmlns="" xmlns:a16="http://schemas.microsoft.com/office/drawing/2014/main" id="{9F36AC86-90ED-B0D4-A57C-F1A0B40873A6}"/>
              </a:ext>
            </a:extLst>
          </p:cNvPr>
          <p:cNvSpPr txBox="1">
            <a:spLocks noChangeArrowheads="1"/>
          </p:cNvSpPr>
          <p:nvPr/>
        </p:nvSpPr>
        <p:spPr bwMode="auto">
          <a:xfrm>
            <a:off x="2184400" y="831850"/>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endParaRPr kumimoji="0" lang="en-US" altLang="ar-IQ" sz="1800" b="0" i="0" u="none" strike="noStrike" cap="none" normalizeH="0" baseline="0">
              <a:ln>
                <a:noFill/>
              </a:ln>
              <a:solidFill>
                <a:schemeClr val="tx1"/>
              </a:solidFill>
              <a:effectLst/>
              <a:latin typeface="Arial" panose="020B0604020202020204" pitchFamily="34" charset="0"/>
            </a:endParaRPr>
          </a:p>
        </p:txBody>
      </p:sp>
      <p:sp>
        <p:nvSpPr>
          <p:cNvPr id="6" name="Rectangle 4">
            <a:extLst>
              <a:ext uri="{FF2B5EF4-FFF2-40B4-BE49-F238E27FC236}">
                <a16:creationId xmlns="" xmlns:a16="http://schemas.microsoft.com/office/drawing/2014/main" id="{F3BC9545-C49E-37B4-31E7-826549ACDCFC}"/>
              </a:ext>
            </a:extLst>
          </p:cNvPr>
          <p:cNvSpPr>
            <a:spLocks noChangeArrowheads="1"/>
          </p:cNvSpPr>
          <p:nvPr/>
        </p:nvSpPr>
        <p:spPr bwMode="auto">
          <a:xfrm>
            <a:off x="930275"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7" name="Rectangle 6">
            <a:extLst>
              <a:ext uri="{FF2B5EF4-FFF2-40B4-BE49-F238E27FC236}">
                <a16:creationId xmlns="" xmlns:a16="http://schemas.microsoft.com/office/drawing/2014/main" id="{38E0A6BC-81E9-64AD-AAC7-178F2EC80EE8}"/>
              </a:ext>
            </a:extLst>
          </p:cNvPr>
          <p:cNvSpPr>
            <a:spLocks noChangeArrowheads="1"/>
          </p:cNvSpPr>
          <p:nvPr/>
        </p:nvSpPr>
        <p:spPr bwMode="auto">
          <a:xfrm>
            <a:off x="1020763"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chemeClr val="tx1"/>
                </a:solidFill>
                <a:effectLst/>
                <a:latin typeface="Arial" panose="020B0604020202020204" pitchFamily="34" charset="0"/>
              </a:rPr>
              <a:t/>
            </a:r>
            <a:br>
              <a:rPr kumimoji="0" lang="en-US" altLang="ar-IQ" sz="1800" b="0" i="0" u="none" strike="noStrike" cap="none" normalizeH="0" baseline="0">
                <a:ln>
                  <a:noFill/>
                </a:ln>
                <a:solidFill>
                  <a:schemeClr val="tx1"/>
                </a:solidFill>
                <a:effectLst/>
                <a:latin typeface="Arial" panose="020B0604020202020204" pitchFamily="34" charset="0"/>
              </a:rPr>
            </a:br>
            <a:endParaRPr kumimoji="0" lang="en-US" altLang="ar-IQ" sz="1800" b="0" i="0" u="none" strike="noStrike" cap="none" normalizeH="0" baseline="0">
              <a:ln>
                <a:noFill/>
              </a:ln>
              <a:solidFill>
                <a:schemeClr val="tx1"/>
              </a:solidFill>
              <a:effectLst/>
              <a:latin typeface="Arial" panose="020B0604020202020204" pitchFamily="34" charset="0"/>
            </a:endParaRPr>
          </a:p>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 xmlns:a16="http://schemas.microsoft.com/office/drawing/2014/main" id="{1260A0FD-531E-B2F2-43AB-09859668013D}"/>
              </a:ext>
            </a:extLst>
          </p:cNvPr>
          <p:cNvSpPr>
            <a:spLocks noChangeArrowheads="1"/>
          </p:cNvSpPr>
          <p:nvPr/>
        </p:nvSpPr>
        <p:spPr bwMode="auto">
          <a:xfrm>
            <a:off x="930275" y="1611798"/>
            <a:ext cx="48101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sp>
        <p:nvSpPr>
          <p:cNvPr id="10" name="مربع نص 9">
            <a:extLst>
              <a:ext uri="{FF2B5EF4-FFF2-40B4-BE49-F238E27FC236}">
                <a16:creationId xmlns="" xmlns:a16="http://schemas.microsoft.com/office/drawing/2014/main" id="{97D04B30-1524-56E9-E5AC-C95A7C8BF130}"/>
              </a:ext>
            </a:extLst>
          </p:cNvPr>
          <p:cNvSpPr txBox="1"/>
          <p:nvPr/>
        </p:nvSpPr>
        <p:spPr>
          <a:xfrm>
            <a:off x="2162387" y="3795623"/>
            <a:ext cx="5037666" cy="600164"/>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ar-IQ" sz="11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Figure 11: </a:t>
            </a:r>
            <a:r>
              <a:rPr kumimoji="0" lang="en-US" altLang="ar-IQ" sz="11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Microscopic section in k9 dog skin: </a:t>
            </a:r>
            <a:r>
              <a:rPr kumimoji="0" lang="en-US" altLang="ar-IQ" sz="11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A:</a:t>
            </a:r>
            <a:r>
              <a:rPr kumimoji="0" lang="en-US" altLang="ar-IQ" sz="11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infected epidermal layer ulcer with necrotic debris </a:t>
            </a:r>
            <a:r>
              <a:rPr kumimoji="0" lang="en-US" altLang="ar-IQ" sz="11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B:</a:t>
            </a:r>
            <a:r>
              <a:rPr kumimoji="0" lang="en-US" altLang="ar-IQ" sz="11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hyperplasia of sebaceous gland with mononuclear inflammatory cells surrounded the glands </a:t>
            </a:r>
            <a:r>
              <a:rPr kumimoji="0" lang="en-US" altLang="ar-IQ" sz="1100" b="1" i="0" u="none" strike="noStrike" cap="none" normalizeH="0" baseline="0" dirty="0">
                <a:ln>
                  <a:noFill/>
                </a:ln>
                <a:solidFill>
                  <a:srgbClr val="000000"/>
                </a:solidFill>
                <a:effectLst/>
                <a:latin typeface="+mn-lt"/>
                <a:ea typeface="Times New Roman" panose="02020603050405020304" pitchFamily="18" charset="0"/>
                <a:cs typeface="Arial" panose="020B0604020202020204" pitchFamily="34" charset="0"/>
              </a:rPr>
              <a:t>(H&amp;E stain, 200×).</a:t>
            </a:r>
            <a:r>
              <a:rPr kumimoji="0" lang="en-US" altLang="ar-IQ" sz="1100" b="1"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 </a:t>
            </a:r>
            <a:r>
              <a:rPr kumimoji="0" lang="en-US" altLang="ar-IQ" sz="11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endParaRPr kumimoji="0" lang="en-US" altLang="ar-IQ" sz="11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3367481026"/>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86B96565-6D71-70FE-7FC1-FD5F210CD3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17</a:t>
            </a:fld>
            <a:endParaRPr lang="en"/>
          </a:p>
        </p:txBody>
      </p:sp>
      <p:sp>
        <p:nvSpPr>
          <p:cNvPr id="6" name="Rectangle 4">
            <a:extLst>
              <a:ext uri="{FF2B5EF4-FFF2-40B4-BE49-F238E27FC236}">
                <a16:creationId xmlns="" xmlns:a16="http://schemas.microsoft.com/office/drawing/2014/main" id="{F3BC9545-C49E-37B4-31E7-826549ACDCFC}"/>
              </a:ext>
            </a:extLst>
          </p:cNvPr>
          <p:cNvSpPr>
            <a:spLocks noChangeArrowheads="1"/>
          </p:cNvSpPr>
          <p:nvPr/>
        </p:nvSpPr>
        <p:spPr bwMode="auto">
          <a:xfrm>
            <a:off x="930275"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7" name="Rectangle 6">
            <a:extLst>
              <a:ext uri="{FF2B5EF4-FFF2-40B4-BE49-F238E27FC236}">
                <a16:creationId xmlns="" xmlns:a16="http://schemas.microsoft.com/office/drawing/2014/main" id="{38E0A6BC-81E9-64AD-AAC7-178F2EC80EE8}"/>
              </a:ext>
            </a:extLst>
          </p:cNvPr>
          <p:cNvSpPr>
            <a:spLocks noChangeArrowheads="1"/>
          </p:cNvSpPr>
          <p:nvPr/>
        </p:nvSpPr>
        <p:spPr bwMode="auto">
          <a:xfrm>
            <a:off x="1020763"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chemeClr val="tx1"/>
                </a:solidFill>
                <a:effectLst/>
                <a:latin typeface="Arial" panose="020B0604020202020204" pitchFamily="34" charset="0"/>
              </a:rPr>
              <a:t/>
            </a:r>
            <a:br>
              <a:rPr kumimoji="0" lang="en-US" altLang="ar-IQ" sz="1800" b="0" i="0" u="none" strike="noStrike" cap="none" normalizeH="0" baseline="0">
                <a:ln>
                  <a:noFill/>
                </a:ln>
                <a:solidFill>
                  <a:schemeClr val="tx1"/>
                </a:solidFill>
                <a:effectLst/>
                <a:latin typeface="Arial" panose="020B0604020202020204" pitchFamily="34" charset="0"/>
              </a:rPr>
            </a:br>
            <a:endParaRPr kumimoji="0" lang="en-US" altLang="ar-IQ" sz="1800" b="0" i="0" u="none" strike="noStrike" cap="none" normalizeH="0" baseline="0">
              <a:ln>
                <a:noFill/>
              </a:ln>
              <a:solidFill>
                <a:schemeClr val="tx1"/>
              </a:solidFill>
              <a:effectLst/>
              <a:latin typeface="Arial" panose="020B0604020202020204" pitchFamily="34" charset="0"/>
            </a:endParaRPr>
          </a:p>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 xmlns:a16="http://schemas.microsoft.com/office/drawing/2014/main" id="{1260A0FD-531E-B2F2-43AB-09859668013D}"/>
              </a:ext>
            </a:extLst>
          </p:cNvPr>
          <p:cNvSpPr>
            <a:spLocks noChangeArrowheads="1"/>
          </p:cNvSpPr>
          <p:nvPr/>
        </p:nvSpPr>
        <p:spPr bwMode="auto">
          <a:xfrm>
            <a:off x="930275" y="1611798"/>
            <a:ext cx="48101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pic>
        <p:nvPicPr>
          <p:cNvPr id="8198" name="صورة 2">
            <a:extLst>
              <a:ext uri="{FF2B5EF4-FFF2-40B4-BE49-F238E27FC236}">
                <a16:creationId xmlns="" xmlns:a16="http://schemas.microsoft.com/office/drawing/2014/main" id="{3E864A61-4175-A3E6-640C-403B6E4ED1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0859" y="569384"/>
            <a:ext cx="5041900" cy="3238500"/>
          </a:xfrm>
          <a:prstGeom prst="rect">
            <a:avLst/>
          </a:prstGeom>
          <a:noFill/>
          <a:extLst>
            <a:ext uri="{909E8E84-426E-40DD-AFC4-6F175D3DCCD1}">
              <a14:hiddenFill xmlns:a14="http://schemas.microsoft.com/office/drawing/2010/main">
                <a:solidFill>
                  <a:srgbClr val="FFFFFF"/>
                </a:solidFill>
              </a14:hiddenFill>
            </a:ext>
          </a:extLst>
        </p:spPr>
      </p:pic>
      <p:sp>
        <p:nvSpPr>
          <p:cNvPr id="9" name="مربع نص 1">
            <a:extLst>
              <a:ext uri="{FF2B5EF4-FFF2-40B4-BE49-F238E27FC236}">
                <a16:creationId xmlns="" xmlns:a16="http://schemas.microsoft.com/office/drawing/2014/main" id="{3751E683-A5EC-118D-9383-CFE2C28D2CDC}"/>
              </a:ext>
            </a:extLst>
          </p:cNvPr>
          <p:cNvSpPr txBox="1">
            <a:spLocks noChangeArrowheads="1"/>
          </p:cNvSpPr>
          <p:nvPr/>
        </p:nvSpPr>
        <p:spPr bwMode="auto">
          <a:xfrm>
            <a:off x="4518555" y="1315509"/>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1" name="Text Box 4">
            <a:extLst>
              <a:ext uri="{FF2B5EF4-FFF2-40B4-BE49-F238E27FC236}">
                <a16:creationId xmlns="" xmlns:a16="http://schemas.microsoft.com/office/drawing/2014/main" id="{BAF5D2D2-6BCD-11A9-244D-2EE76FE770D1}"/>
              </a:ext>
            </a:extLst>
          </p:cNvPr>
          <p:cNvSpPr txBox="1">
            <a:spLocks noChangeArrowheads="1"/>
          </p:cNvSpPr>
          <p:nvPr/>
        </p:nvSpPr>
        <p:spPr bwMode="auto">
          <a:xfrm>
            <a:off x="3756555" y="1772709"/>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2" name="Text Box 3">
            <a:extLst>
              <a:ext uri="{FF2B5EF4-FFF2-40B4-BE49-F238E27FC236}">
                <a16:creationId xmlns="" xmlns:a16="http://schemas.microsoft.com/office/drawing/2014/main" id="{ECB4D709-D699-39F3-94FC-C1B419D660D8}"/>
              </a:ext>
            </a:extLst>
          </p:cNvPr>
          <p:cNvSpPr txBox="1">
            <a:spLocks noChangeArrowheads="1"/>
          </p:cNvSpPr>
          <p:nvPr/>
        </p:nvSpPr>
        <p:spPr bwMode="auto">
          <a:xfrm>
            <a:off x="5667905" y="2345797"/>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cxnSp>
        <p:nvCxnSpPr>
          <p:cNvPr id="13" name="رابط كسهم مستقيم 12">
            <a:extLst>
              <a:ext uri="{FF2B5EF4-FFF2-40B4-BE49-F238E27FC236}">
                <a16:creationId xmlns="" xmlns:a16="http://schemas.microsoft.com/office/drawing/2014/main" id="{FD769D61-7154-7D63-20A1-0FC16FCA97B3}"/>
              </a:ext>
            </a:extLst>
          </p:cNvPr>
          <p:cNvCxnSpPr/>
          <p:nvPr/>
        </p:nvCxnSpPr>
        <p:spPr>
          <a:xfrm>
            <a:off x="4298527" y="5990379"/>
            <a:ext cx="241935" cy="1657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رابط كسهم مستقيم 13">
            <a:extLst>
              <a:ext uri="{FF2B5EF4-FFF2-40B4-BE49-F238E27FC236}">
                <a16:creationId xmlns="" xmlns:a16="http://schemas.microsoft.com/office/drawing/2014/main" id="{20CFC3CA-9C93-056E-2F96-97A64FE5DC21}"/>
              </a:ext>
            </a:extLst>
          </p:cNvPr>
          <p:cNvCxnSpPr/>
          <p:nvPr/>
        </p:nvCxnSpPr>
        <p:spPr>
          <a:xfrm flipH="1" flipV="1">
            <a:off x="4776682" y="6262159"/>
            <a:ext cx="294005" cy="1828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Rectangle 7">
            <a:extLst>
              <a:ext uri="{FF2B5EF4-FFF2-40B4-BE49-F238E27FC236}">
                <a16:creationId xmlns="" xmlns:a16="http://schemas.microsoft.com/office/drawing/2014/main" id="{4CCC3155-F850-1D6F-3BE1-0E3ED9B62FDF}"/>
              </a:ext>
            </a:extLst>
          </p:cNvPr>
          <p:cNvSpPr>
            <a:spLocks noChangeArrowheads="1"/>
          </p:cNvSpPr>
          <p:nvPr/>
        </p:nvSpPr>
        <p:spPr bwMode="auto">
          <a:xfrm>
            <a:off x="1964267" y="6773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16" name="Rectangle 11">
            <a:extLst>
              <a:ext uri="{FF2B5EF4-FFF2-40B4-BE49-F238E27FC236}">
                <a16:creationId xmlns="" xmlns:a16="http://schemas.microsoft.com/office/drawing/2014/main" id="{B7EC941D-6284-9E2B-32DA-9AA1317CEA53}"/>
              </a:ext>
            </a:extLst>
          </p:cNvPr>
          <p:cNvSpPr>
            <a:spLocks noChangeArrowheads="1"/>
          </p:cNvSpPr>
          <p:nvPr/>
        </p:nvSpPr>
        <p:spPr bwMode="auto">
          <a:xfrm>
            <a:off x="2387577" y="3131405"/>
            <a:ext cx="506518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just" defTabSz="914400" eaLnBrk="0" fontAlgn="base" latinLnBrk="0" hangingPunct="0">
              <a:lnSpc>
                <a:spcPct val="100000"/>
              </a:lnSpc>
              <a:spcBef>
                <a:spcPct val="0"/>
              </a:spcBef>
              <a:spcAft>
                <a:spcPct val="0"/>
              </a:spcAft>
              <a:buClrTx/>
              <a:buSzTx/>
              <a:buFontTx/>
              <a:buNone/>
              <a:tabLst/>
            </a:pP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Figure 12: </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Microscopic section in k9 dog skin: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A:</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epidermal acanthosis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B:</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apoptotic cells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mononuclear cells infiltration in dermis layer mostly macrophages </a:t>
            </a:r>
            <a:r>
              <a:rPr kumimoji="0" lang="en-US" altLang="ar-IQ" sz="1000" b="1" i="0" u="none" strike="noStrike" cap="none" normalizeH="0" baseline="0" dirty="0">
                <a:ln>
                  <a:noFill/>
                </a:ln>
                <a:solidFill>
                  <a:srgbClr val="000000"/>
                </a:solidFill>
                <a:effectLst/>
                <a:latin typeface="+mn-lt"/>
                <a:ea typeface="Times New Roman" panose="02020603050405020304" pitchFamily="18" charset="0"/>
                <a:cs typeface="Arial" panose="020B0604020202020204" pitchFamily="34" charset="0"/>
              </a:rPr>
              <a:t>(H&amp;E stain, 400×).</a:t>
            </a:r>
            <a:r>
              <a:rPr kumimoji="0" lang="en-US" altLang="ar-IQ" sz="1000" b="1"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 </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endParaRPr kumimoji="0" lang="en-US" altLang="ar-IQ" sz="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58771118"/>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86B96565-6D71-70FE-7FC1-FD5F210CD3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18</a:t>
            </a:fld>
            <a:endParaRPr lang="en"/>
          </a:p>
        </p:txBody>
      </p:sp>
      <p:sp>
        <p:nvSpPr>
          <p:cNvPr id="6" name="Rectangle 4">
            <a:extLst>
              <a:ext uri="{FF2B5EF4-FFF2-40B4-BE49-F238E27FC236}">
                <a16:creationId xmlns="" xmlns:a16="http://schemas.microsoft.com/office/drawing/2014/main" id="{F3BC9545-C49E-37B4-31E7-826549ACDCFC}"/>
              </a:ext>
            </a:extLst>
          </p:cNvPr>
          <p:cNvSpPr>
            <a:spLocks noChangeArrowheads="1"/>
          </p:cNvSpPr>
          <p:nvPr/>
        </p:nvSpPr>
        <p:spPr bwMode="auto">
          <a:xfrm>
            <a:off x="930275"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7" name="Rectangle 6">
            <a:extLst>
              <a:ext uri="{FF2B5EF4-FFF2-40B4-BE49-F238E27FC236}">
                <a16:creationId xmlns="" xmlns:a16="http://schemas.microsoft.com/office/drawing/2014/main" id="{38E0A6BC-81E9-64AD-AAC7-178F2EC80EE8}"/>
              </a:ext>
            </a:extLst>
          </p:cNvPr>
          <p:cNvSpPr>
            <a:spLocks noChangeArrowheads="1"/>
          </p:cNvSpPr>
          <p:nvPr/>
        </p:nvSpPr>
        <p:spPr bwMode="auto">
          <a:xfrm>
            <a:off x="1020763"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chemeClr val="tx1"/>
                </a:solidFill>
                <a:effectLst/>
                <a:latin typeface="Arial" panose="020B0604020202020204" pitchFamily="34" charset="0"/>
              </a:rPr>
              <a:t/>
            </a:r>
            <a:br>
              <a:rPr kumimoji="0" lang="en-US" altLang="ar-IQ" sz="1800" b="0" i="0" u="none" strike="noStrike" cap="none" normalizeH="0" baseline="0">
                <a:ln>
                  <a:noFill/>
                </a:ln>
                <a:solidFill>
                  <a:schemeClr val="tx1"/>
                </a:solidFill>
                <a:effectLst/>
                <a:latin typeface="Arial" panose="020B0604020202020204" pitchFamily="34" charset="0"/>
              </a:rPr>
            </a:br>
            <a:endParaRPr kumimoji="0" lang="en-US" altLang="ar-IQ" sz="1800" b="0" i="0" u="none" strike="noStrike" cap="none" normalizeH="0" baseline="0">
              <a:ln>
                <a:noFill/>
              </a:ln>
              <a:solidFill>
                <a:schemeClr val="tx1"/>
              </a:solidFill>
              <a:effectLst/>
              <a:latin typeface="Arial" panose="020B0604020202020204" pitchFamily="34" charset="0"/>
            </a:endParaRPr>
          </a:p>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chemeClr val="tx1"/>
              </a:solidFill>
              <a:effectLst/>
              <a:latin typeface="Arial" panose="020B0604020202020204" pitchFamily="34" charset="0"/>
            </a:endParaRPr>
          </a:p>
        </p:txBody>
      </p:sp>
      <p:pic>
        <p:nvPicPr>
          <p:cNvPr id="9219" name="صورة 4">
            <a:extLst>
              <a:ext uri="{FF2B5EF4-FFF2-40B4-BE49-F238E27FC236}">
                <a16:creationId xmlns="" xmlns:a16="http://schemas.microsoft.com/office/drawing/2014/main" id="{C57F95FC-8186-035B-586C-8B4E61A952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0600" y="732366"/>
            <a:ext cx="5038725" cy="3241675"/>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 xmlns:a16="http://schemas.microsoft.com/office/drawing/2014/main" id="{23F6619F-7E68-4494-A87C-159F12B24DE6}"/>
              </a:ext>
            </a:extLst>
          </p:cNvPr>
          <p:cNvSpPr txBox="1">
            <a:spLocks noChangeArrowheads="1"/>
          </p:cNvSpPr>
          <p:nvPr/>
        </p:nvSpPr>
        <p:spPr bwMode="auto">
          <a:xfrm>
            <a:off x="6288088" y="1556279"/>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3" name="Text Box 1">
            <a:extLst>
              <a:ext uri="{FF2B5EF4-FFF2-40B4-BE49-F238E27FC236}">
                <a16:creationId xmlns="" xmlns:a16="http://schemas.microsoft.com/office/drawing/2014/main" id="{045C4E00-4D20-430F-BE68-490FBBD9E6DB}"/>
              </a:ext>
            </a:extLst>
          </p:cNvPr>
          <p:cNvSpPr txBox="1">
            <a:spLocks noChangeArrowheads="1"/>
          </p:cNvSpPr>
          <p:nvPr/>
        </p:nvSpPr>
        <p:spPr bwMode="auto">
          <a:xfrm>
            <a:off x="4244975" y="1059391"/>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 xmlns:a16="http://schemas.microsoft.com/office/drawing/2014/main" id="{BA591E8C-443F-7662-DE2C-38F1A6339809}"/>
              </a:ext>
            </a:extLst>
          </p:cNvPr>
          <p:cNvSpPr>
            <a:spLocks noChangeArrowheads="1"/>
          </p:cNvSpPr>
          <p:nvPr/>
        </p:nvSpPr>
        <p:spPr bwMode="auto">
          <a:xfrm>
            <a:off x="2260600" y="23706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9" name="Rectangle 7">
            <a:extLst>
              <a:ext uri="{FF2B5EF4-FFF2-40B4-BE49-F238E27FC236}">
                <a16:creationId xmlns="" xmlns:a16="http://schemas.microsoft.com/office/drawing/2014/main" id="{6BDA8128-5B33-0184-4A88-A97D5CE7DF0C}"/>
              </a:ext>
            </a:extLst>
          </p:cNvPr>
          <p:cNvSpPr>
            <a:spLocks noChangeArrowheads="1"/>
          </p:cNvSpPr>
          <p:nvPr/>
        </p:nvSpPr>
        <p:spPr bwMode="auto">
          <a:xfrm>
            <a:off x="2260600" y="3345975"/>
            <a:ext cx="5207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just" defTabSz="914400" eaLnBrk="0" fontAlgn="base" latinLnBrk="0" hangingPunct="0">
              <a:lnSpc>
                <a:spcPct val="100000"/>
              </a:lnSpc>
              <a:spcBef>
                <a:spcPct val="0"/>
              </a:spcBef>
              <a:spcAft>
                <a:spcPct val="0"/>
              </a:spcAft>
              <a:buClrTx/>
              <a:buSzTx/>
              <a:buFontTx/>
              <a:buNone/>
              <a:tabLst/>
            </a:pP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Figure 13: </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microscopic section in stray dog skin: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A:</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Sever acanthosis of epidermal layer with apoptosis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B:</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sever mononuclear cells infiltration in dermal layer </a:t>
            </a:r>
            <a:r>
              <a:rPr kumimoji="0" lang="en-US" altLang="ar-IQ" sz="1000" b="1" i="0" u="none" strike="noStrike" cap="none" normalizeH="0" baseline="0" dirty="0">
                <a:ln>
                  <a:noFill/>
                </a:ln>
                <a:solidFill>
                  <a:srgbClr val="000000"/>
                </a:solidFill>
                <a:effectLst/>
                <a:latin typeface="+mn-lt"/>
                <a:ea typeface="Times New Roman" panose="02020603050405020304" pitchFamily="18" charset="0"/>
                <a:cs typeface="Arial" panose="020B0604020202020204" pitchFamily="34" charset="0"/>
              </a:rPr>
              <a:t>(H&amp;E stain, 400×).</a:t>
            </a:r>
            <a:endParaRPr kumimoji="0" lang="en-US" altLang="ar-IQ" sz="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09547918"/>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86B96565-6D71-70FE-7FC1-FD5F210CD3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19</a:t>
            </a:fld>
            <a:endParaRPr lang="en"/>
          </a:p>
        </p:txBody>
      </p:sp>
      <p:sp>
        <p:nvSpPr>
          <p:cNvPr id="6" name="Rectangle 4">
            <a:extLst>
              <a:ext uri="{FF2B5EF4-FFF2-40B4-BE49-F238E27FC236}">
                <a16:creationId xmlns="" xmlns:a16="http://schemas.microsoft.com/office/drawing/2014/main" id="{F3BC9545-C49E-37B4-31E7-826549ACDCFC}"/>
              </a:ext>
            </a:extLst>
          </p:cNvPr>
          <p:cNvSpPr>
            <a:spLocks noChangeArrowheads="1"/>
          </p:cNvSpPr>
          <p:nvPr/>
        </p:nvSpPr>
        <p:spPr bwMode="auto">
          <a:xfrm>
            <a:off x="930275"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7" name="Rectangle 6">
            <a:extLst>
              <a:ext uri="{FF2B5EF4-FFF2-40B4-BE49-F238E27FC236}">
                <a16:creationId xmlns="" xmlns:a16="http://schemas.microsoft.com/office/drawing/2014/main" id="{38E0A6BC-81E9-64AD-AAC7-178F2EC80EE8}"/>
              </a:ext>
            </a:extLst>
          </p:cNvPr>
          <p:cNvSpPr>
            <a:spLocks noChangeArrowheads="1"/>
          </p:cNvSpPr>
          <p:nvPr/>
        </p:nvSpPr>
        <p:spPr bwMode="auto">
          <a:xfrm>
            <a:off x="1020763"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chemeClr val="tx1"/>
                </a:solidFill>
                <a:effectLst/>
                <a:latin typeface="Arial" panose="020B0604020202020204" pitchFamily="34" charset="0"/>
              </a:rPr>
              <a:t/>
            </a:r>
            <a:br>
              <a:rPr kumimoji="0" lang="en-US" altLang="ar-IQ" sz="1800" b="0" i="0" u="none" strike="noStrike" cap="none" normalizeH="0" baseline="0">
                <a:ln>
                  <a:noFill/>
                </a:ln>
                <a:solidFill>
                  <a:schemeClr val="tx1"/>
                </a:solidFill>
                <a:effectLst/>
                <a:latin typeface="Arial" panose="020B0604020202020204" pitchFamily="34" charset="0"/>
              </a:rPr>
            </a:br>
            <a:endParaRPr kumimoji="0" lang="en-US" altLang="ar-IQ" sz="1800" b="0" i="0" u="none" strike="noStrike" cap="none" normalizeH="0" baseline="0">
              <a:ln>
                <a:noFill/>
              </a:ln>
              <a:solidFill>
                <a:schemeClr val="tx1"/>
              </a:solidFill>
              <a:effectLst/>
              <a:latin typeface="Arial" panose="020B0604020202020204" pitchFamily="34" charset="0"/>
            </a:endParaRPr>
          </a:p>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 xmlns:a16="http://schemas.microsoft.com/office/drawing/2014/main" id="{1260A0FD-531E-B2F2-43AB-09859668013D}"/>
              </a:ext>
            </a:extLst>
          </p:cNvPr>
          <p:cNvSpPr>
            <a:spLocks noChangeArrowheads="1"/>
          </p:cNvSpPr>
          <p:nvPr/>
        </p:nvSpPr>
        <p:spPr bwMode="auto">
          <a:xfrm>
            <a:off x="930275" y="1611798"/>
            <a:ext cx="48101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sp>
        <p:nvSpPr>
          <p:cNvPr id="2" name="Rectangle 2">
            <a:extLst>
              <a:ext uri="{FF2B5EF4-FFF2-40B4-BE49-F238E27FC236}">
                <a16:creationId xmlns="" xmlns:a16="http://schemas.microsoft.com/office/drawing/2014/main" id="{4B849DDD-F98D-82CD-6BF1-34C51BA7B503}"/>
              </a:ext>
            </a:extLst>
          </p:cNvPr>
          <p:cNvSpPr>
            <a:spLocks noChangeArrowheads="1"/>
          </p:cNvSpPr>
          <p:nvPr/>
        </p:nvSpPr>
        <p:spPr bwMode="auto">
          <a:xfrm>
            <a:off x="2294466" y="17278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pic>
        <p:nvPicPr>
          <p:cNvPr id="10241" name="صورة 5">
            <a:extLst>
              <a:ext uri="{FF2B5EF4-FFF2-40B4-BE49-F238E27FC236}">
                <a16:creationId xmlns="" xmlns:a16="http://schemas.microsoft.com/office/drawing/2014/main" id="{CFB473F0-5D29-3F39-31A8-5C7150F22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011"/>
          <a:stretch>
            <a:fillRect/>
          </a:stretch>
        </p:blipFill>
        <p:spPr bwMode="auto">
          <a:xfrm>
            <a:off x="2294466" y="685552"/>
            <a:ext cx="5035550" cy="32400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 xmlns:a16="http://schemas.microsoft.com/office/drawing/2014/main" id="{07954833-6194-3E62-9B89-5C3CA9C6CA97}"/>
              </a:ext>
            </a:extLst>
          </p:cNvPr>
          <p:cNvSpPr>
            <a:spLocks noChangeArrowheads="1"/>
          </p:cNvSpPr>
          <p:nvPr/>
        </p:nvSpPr>
        <p:spPr bwMode="auto">
          <a:xfrm>
            <a:off x="2294467" y="3378249"/>
            <a:ext cx="5208058"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Figure 14</a:t>
            </a:r>
            <a:r>
              <a:rPr kumimoji="0" lang="en-US" altLang="ar-IQ" sz="1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Microscopic section in stray dog skin:  Acanthosis of epidermis layer with vacuolar degeneration and apoptosis star (</a:t>
            </a:r>
            <a:r>
              <a:rPr kumimoji="0" lang="en-US" altLang="ar-IQ" sz="1000" b="1" i="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H&amp;E stain, 400×).</a:t>
            </a:r>
            <a:endParaRPr kumimoji="0" lang="en-US" altLang="ar-IQ"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70961658"/>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5" name="Google Shape;75;p15"/>
          <p:cNvSpPr txBox="1">
            <a:spLocks noGrp="1"/>
          </p:cNvSpPr>
          <p:nvPr>
            <p:ph type="body" idx="2"/>
          </p:nvPr>
        </p:nvSpPr>
        <p:spPr>
          <a:xfrm>
            <a:off x="1286107" y="815527"/>
            <a:ext cx="6978934" cy="3608598"/>
          </a:xfrm>
          <a:prstGeom prst="rect">
            <a:avLst/>
          </a:prstGeom>
        </p:spPr>
        <p:txBody>
          <a:bodyPr spcFirstLastPara="1" wrap="square" lIns="91425" tIns="91425" rIns="91425" bIns="91425" anchor="t" anchorCtr="0">
            <a:noAutofit/>
          </a:bodyPr>
          <a:lstStyle/>
          <a:p>
            <a:pPr marL="88900" indent="0" algn="just" rtl="0">
              <a:lnSpc>
                <a:spcPct val="150000"/>
              </a:lnSpc>
              <a:spcAft>
                <a:spcPts val="1000"/>
              </a:spcAft>
              <a:buNone/>
            </a:pPr>
            <a:r>
              <a:rPr lang="en-US" sz="1100" dirty="0">
                <a:effectLst/>
                <a:latin typeface="Times New Roman" panose="02020603050405020304" pitchFamily="18" charset="0"/>
                <a:ea typeface="Calibri" panose="020F0502020204030204" pitchFamily="34" charset="0"/>
                <a:cs typeface="+mj-cs"/>
              </a:rPr>
              <a:t>      </a:t>
            </a:r>
            <a:r>
              <a:rPr lang="en-US" sz="1200" dirty="0">
                <a:effectLst/>
                <a:latin typeface="+mn-lt"/>
                <a:ea typeface="Calibri" panose="020F0502020204030204" pitchFamily="34" charset="0"/>
                <a:cs typeface="+mj-cs"/>
              </a:rPr>
              <a:t>skin is the first line of defense mechanism according to many sources the skin accounts for around 15–25 percent of an animal's total body weight, depending on its species and age., Skin produces vitamin D regulates temperature, regulates immunity, senses touch and keeps biochemical homeostasis in check, among its many important roles . Skin is a common site for mechanical, bacterial, viral and fungal infections. The skin and coat are also susceptible to a wide range of allergy and hormonal disorders. One of the most common and challenging conditions to treat in veterinary facilities, particularly for dogs is dermatologic issues, which account for 30–70% of all owner complaints . The poor dog may have a terrible time and the vet. and owner may find it frustrating. a large majority of dogs caseload consists of skin disorders . When the skin's protective system or its function is disrupted, infections may develop. Clinical symptoms may arise from an overgrowth of non-specific bacterial, fungal and parasite flora due to a nonspecific deficiency in innate, humoral or cellular immunity.</a:t>
            </a:r>
          </a:p>
        </p:txBody>
      </p:sp>
      <p:sp>
        <p:nvSpPr>
          <p:cNvPr id="78" name="Google Shape;78;p15"/>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a:t>
            </a:fld>
            <a:endParaRPr/>
          </a:p>
        </p:txBody>
      </p:sp>
      <p:sp>
        <p:nvSpPr>
          <p:cNvPr id="5" name="مربع نص 4">
            <a:extLst>
              <a:ext uri="{FF2B5EF4-FFF2-40B4-BE49-F238E27FC236}">
                <a16:creationId xmlns="" xmlns:a16="http://schemas.microsoft.com/office/drawing/2014/main" id="{83C8E98B-A8F9-EE26-E874-5951C12127BE}"/>
              </a:ext>
            </a:extLst>
          </p:cNvPr>
          <p:cNvSpPr txBox="1"/>
          <p:nvPr/>
        </p:nvSpPr>
        <p:spPr>
          <a:xfrm>
            <a:off x="2286000" y="630861"/>
            <a:ext cx="4572000" cy="369332"/>
          </a:xfrm>
          <a:prstGeom prst="rect">
            <a:avLst/>
          </a:prstGeom>
          <a:noFill/>
        </p:spPr>
        <p:txBody>
          <a:bodyPr wrap="square">
            <a:spAutoFit/>
          </a:bodyPr>
          <a:lstStyle/>
          <a:p>
            <a:pPr algn="ctr"/>
            <a:r>
              <a:rPr lang="en-US" sz="1800" b="1" dirty="0">
                <a:effectLst/>
                <a:latin typeface="+mn-lt"/>
                <a:ea typeface="Calibri" panose="020F0502020204030204" pitchFamily="34" charset="0"/>
                <a:cs typeface="+mj-cs"/>
              </a:rPr>
              <a:t>Introduction</a:t>
            </a:r>
            <a:endParaRPr lang="ar-IQ" sz="1800" dirty="0">
              <a:latin typeface="+mn-lt"/>
              <a:cs typeface="+mj-cs"/>
            </a:endParaRPr>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86B96565-6D71-70FE-7FC1-FD5F210CD3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20</a:t>
            </a:fld>
            <a:endParaRPr lang="en"/>
          </a:p>
        </p:txBody>
      </p:sp>
      <p:sp>
        <p:nvSpPr>
          <p:cNvPr id="6" name="Rectangle 4">
            <a:extLst>
              <a:ext uri="{FF2B5EF4-FFF2-40B4-BE49-F238E27FC236}">
                <a16:creationId xmlns="" xmlns:a16="http://schemas.microsoft.com/office/drawing/2014/main" id="{F3BC9545-C49E-37B4-31E7-826549ACDCFC}"/>
              </a:ext>
            </a:extLst>
          </p:cNvPr>
          <p:cNvSpPr>
            <a:spLocks noChangeArrowheads="1"/>
          </p:cNvSpPr>
          <p:nvPr/>
        </p:nvSpPr>
        <p:spPr bwMode="auto">
          <a:xfrm>
            <a:off x="930275"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7" name="Rectangle 6">
            <a:extLst>
              <a:ext uri="{FF2B5EF4-FFF2-40B4-BE49-F238E27FC236}">
                <a16:creationId xmlns="" xmlns:a16="http://schemas.microsoft.com/office/drawing/2014/main" id="{38E0A6BC-81E9-64AD-AAC7-178F2EC80EE8}"/>
              </a:ext>
            </a:extLst>
          </p:cNvPr>
          <p:cNvSpPr>
            <a:spLocks noChangeArrowheads="1"/>
          </p:cNvSpPr>
          <p:nvPr/>
        </p:nvSpPr>
        <p:spPr bwMode="auto">
          <a:xfrm>
            <a:off x="1020763"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chemeClr val="tx1"/>
                </a:solidFill>
                <a:effectLst/>
                <a:latin typeface="Arial" panose="020B0604020202020204" pitchFamily="34" charset="0"/>
              </a:rPr>
              <a:t/>
            </a:r>
            <a:br>
              <a:rPr kumimoji="0" lang="en-US" altLang="ar-IQ" sz="1800" b="0" i="0" u="none" strike="noStrike" cap="none" normalizeH="0" baseline="0">
                <a:ln>
                  <a:noFill/>
                </a:ln>
                <a:solidFill>
                  <a:schemeClr val="tx1"/>
                </a:solidFill>
                <a:effectLst/>
                <a:latin typeface="Arial" panose="020B0604020202020204" pitchFamily="34" charset="0"/>
              </a:rPr>
            </a:br>
            <a:endParaRPr kumimoji="0" lang="en-US" altLang="ar-IQ" sz="1800" b="0" i="0" u="none" strike="noStrike" cap="none" normalizeH="0" baseline="0">
              <a:ln>
                <a:noFill/>
              </a:ln>
              <a:solidFill>
                <a:schemeClr val="tx1"/>
              </a:solidFill>
              <a:effectLst/>
              <a:latin typeface="Arial" panose="020B0604020202020204" pitchFamily="34" charset="0"/>
            </a:endParaRPr>
          </a:p>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 xmlns:a16="http://schemas.microsoft.com/office/drawing/2014/main" id="{1260A0FD-531E-B2F2-43AB-09859668013D}"/>
              </a:ext>
            </a:extLst>
          </p:cNvPr>
          <p:cNvSpPr>
            <a:spLocks noChangeArrowheads="1"/>
          </p:cNvSpPr>
          <p:nvPr/>
        </p:nvSpPr>
        <p:spPr bwMode="auto">
          <a:xfrm>
            <a:off x="930275" y="1611798"/>
            <a:ext cx="48101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pic>
        <p:nvPicPr>
          <p:cNvPr id="2" name="صورة 1">
            <a:extLst>
              <a:ext uri="{FF2B5EF4-FFF2-40B4-BE49-F238E27FC236}">
                <a16:creationId xmlns="" xmlns:a16="http://schemas.microsoft.com/office/drawing/2014/main" id="{BA7E8A69-DA71-A43A-523A-74137E299C27}"/>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835630" y="914400"/>
            <a:ext cx="2517775" cy="2284730"/>
          </a:xfrm>
          <a:prstGeom prst="rect">
            <a:avLst/>
          </a:prstGeom>
        </p:spPr>
      </p:pic>
      <p:pic>
        <p:nvPicPr>
          <p:cNvPr id="3" name="صورة 2">
            <a:extLst>
              <a:ext uri="{FF2B5EF4-FFF2-40B4-BE49-F238E27FC236}">
                <a16:creationId xmlns="" xmlns:a16="http://schemas.microsoft.com/office/drawing/2014/main" id="{C9F00886-EEC2-1173-BC42-8595102D5F75}"/>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230860" y="927735"/>
            <a:ext cx="2517140" cy="2268855"/>
          </a:xfrm>
          <a:prstGeom prst="rect">
            <a:avLst/>
          </a:prstGeom>
        </p:spPr>
      </p:pic>
      <p:sp>
        <p:nvSpPr>
          <p:cNvPr id="5" name="مربع نص 1">
            <a:extLst>
              <a:ext uri="{FF2B5EF4-FFF2-40B4-BE49-F238E27FC236}">
                <a16:creationId xmlns="" xmlns:a16="http://schemas.microsoft.com/office/drawing/2014/main" id="{D7606CC5-F193-727E-8ECE-0AB21CF1EA81}"/>
              </a:ext>
            </a:extLst>
          </p:cNvPr>
          <p:cNvSpPr txBox="1"/>
          <p:nvPr/>
        </p:nvSpPr>
        <p:spPr>
          <a:xfrm>
            <a:off x="3669770" y="1421765"/>
            <a:ext cx="498475" cy="872490"/>
          </a:xfrm>
          <a:prstGeom prst="rect">
            <a:avLst/>
          </a:prstGeom>
          <a:noFill/>
          <a:ln>
            <a:noFill/>
          </a:ln>
        </p:spPr>
        <p:txBody>
          <a:bodyPr rot="0" spcFirstLastPara="0" vert="horz" wrap="square" lIns="91440" tIns="45720" rIns="91440" bIns="45720" numCol="1" spcCol="0" rtlCol="1" fromWordArt="0" anchor="t" anchorCtr="0" forceAA="0" compatLnSpc="1">
            <a:prstTxWarp prst="textNoShape">
              <a:avLst/>
            </a:prstTxWarp>
            <a:noAutofit/>
          </a:bodyPr>
          <a:lstStyle/>
          <a:p>
            <a:pPr algn="r" rtl="1">
              <a:lnSpc>
                <a:spcPct val="115000"/>
              </a:lnSpc>
              <a:spcAft>
                <a:spcPts val="1000"/>
              </a:spcAft>
            </a:pPr>
            <a:r>
              <a:rPr lang="en-US" sz="180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Calibri" panose="020F0502020204030204" pitchFamily="34" charset="0"/>
                <a:cs typeface="Arial" panose="020B0604020202020204" pitchFamily="34" charset="0"/>
              </a:rPr>
              <a:t>B</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9" name="مربع نص 1">
            <a:extLst>
              <a:ext uri="{FF2B5EF4-FFF2-40B4-BE49-F238E27FC236}">
                <a16:creationId xmlns="" xmlns:a16="http://schemas.microsoft.com/office/drawing/2014/main" id="{8F64D3EA-7097-2356-E440-78E7F43047C2}"/>
              </a:ext>
            </a:extLst>
          </p:cNvPr>
          <p:cNvSpPr txBox="1"/>
          <p:nvPr/>
        </p:nvSpPr>
        <p:spPr>
          <a:xfrm>
            <a:off x="2394690" y="1379855"/>
            <a:ext cx="498475" cy="872490"/>
          </a:xfrm>
          <a:prstGeom prst="rect">
            <a:avLst/>
          </a:prstGeom>
          <a:noFill/>
          <a:ln>
            <a:noFill/>
          </a:ln>
        </p:spPr>
        <p:txBody>
          <a:bodyPr rot="0" spcFirstLastPara="0" vert="horz" wrap="square" lIns="91440" tIns="45720" rIns="91440" bIns="45720" numCol="1" spcCol="0" rtlCol="1" fromWordArt="0" anchor="t" anchorCtr="0" forceAA="0" compatLnSpc="1">
            <a:prstTxWarp prst="textNoShape">
              <a:avLst/>
            </a:prstTxWarp>
            <a:noAutofit/>
          </a:bodyPr>
          <a:lstStyle/>
          <a:p>
            <a:pPr algn="r" rtl="1">
              <a:lnSpc>
                <a:spcPct val="115000"/>
              </a:lnSpc>
              <a:spcAft>
                <a:spcPts val="1000"/>
              </a:spcAft>
            </a:pPr>
            <a:r>
              <a:rPr lang="en-US" sz="180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Calibri" panose="020F0502020204030204" pitchFamily="34" charset="0"/>
                <a:cs typeface="Arial" panose="020B0604020202020204" pitchFamily="34" charset="0"/>
              </a:rPr>
              <a:t>D</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10" name="مربع نص 1">
            <a:extLst>
              <a:ext uri="{FF2B5EF4-FFF2-40B4-BE49-F238E27FC236}">
                <a16:creationId xmlns="" xmlns:a16="http://schemas.microsoft.com/office/drawing/2014/main" id="{128540D5-0127-FE4A-E9A1-02F60F3A1370}"/>
              </a:ext>
            </a:extLst>
          </p:cNvPr>
          <p:cNvSpPr txBox="1"/>
          <p:nvPr/>
        </p:nvSpPr>
        <p:spPr>
          <a:xfrm>
            <a:off x="2962380" y="1464310"/>
            <a:ext cx="498475" cy="872490"/>
          </a:xfrm>
          <a:prstGeom prst="rect">
            <a:avLst/>
          </a:prstGeom>
          <a:noFill/>
          <a:ln>
            <a:noFill/>
          </a:ln>
        </p:spPr>
        <p:txBody>
          <a:bodyPr rot="0" spcFirstLastPara="0" vert="horz" wrap="square" lIns="91440" tIns="45720" rIns="91440" bIns="45720" numCol="1" spcCol="0" rtlCol="1" fromWordArt="0" anchor="t" anchorCtr="0" forceAA="0" compatLnSpc="1">
            <a:prstTxWarp prst="textNoShape">
              <a:avLst/>
            </a:prstTxWarp>
            <a:noAutofit/>
          </a:bodyPr>
          <a:lstStyle/>
          <a:p>
            <a:pPr algn="r" rtl="1">
              <a:lnSpc>
                <a:spcPct val="115000"/>
              </a:lnSpc>
              <a:spcAft>
                <a:spcPts val="1000"/>
              </a:spcAft>
            </a:pPr>
            <a:r>
              <a:rPr lang="en-US" sz="180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Calibri" panose="020F0502020204030204" pitchFamily="34" charset="0"/>
                <a:cs typeface="Arial" panose="020B0604020202020204" pitchFamily="34" charset="0"/>
              </a:rPr>
              <a:t>C</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11" name="مربع نص 1">
            <a:extLst>
              <a:ext uri="{FF2B5EF4-FFF2-40B4-BE49-F238E27FC236}">
                <a16:creationId xmlns="" xmlns:a16="http://schemas.microsoft.com/office/drawing/2014/main" id="{ABD773A1-ADF4-2B4A-11C7-BC48F35AA8E7}"/>
              </a:ext>
            </a:extLst>
          </p:cNvPr>
          <p:cNvSpPr txBox="1"/>
          <p:nvPr/>
        </p:nvSpPr>
        <p:spPr>
          <a:xfrm>
            <a:off x="4208885" y="1833245"/>
            <a:ext cx="498475" cy="872490"/>
          </a:xfrm>
          <a:prstGeom prst="rect">
            <a:avLst/>
          </a:prstGeom>
          <a:noFill/>
          <a:ln>
            <a:noFill/>
          </a:ln>
        </p:spPr>
        <p:txBody>
          <a:bodyPr rot="0" spcFirstLastPara="0" vert="horz" wrap="square" lIns="91440" tIns="45720" rIns="91440" bIns="45720" numCol="1" spcCol="0" rtlCol="1" fromWordArt="0" anchor="t" anchorCtr="0" forceAA="0" compatLnSpc="1">
            <a:prstTxWarp prst="textNoShape">
              <a:avLst/>
            </a:prstTxWarp>
            <a:noAutofit/>
          </a:bodyPr>
          <a:lstStyle/>
          <a:p>
            <a:pPr algn="r" rtl="1">
              <a:lnSpc>
                <a:spcPct val="115000"/>
              </a:lnSpc>
              <a:spcAft>
                <a:spcPts val="1000"/>
              </a:spcAft>
            </a:pPr>
            <a:r>
              <a:rPr lang="en-US" sz="180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Calibri" panose="020F0502020204030204" pitchFamily="34" charset="0"/>
                <a:cs typeface="Arial" panose="020B0604020202020204" pitchFamily="34" charset="0"/>
              </a:rPr>
              <a:t>A</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12" name="مربع نص 1">
            <a:extLst>
              <a:ext uri="{FF2B5EF4-FFF2-40B4-BE49-F238E27FC236}">
                <a16:creationId xmlns="" xmlns:a16="http://schemas.microsoft.com/office/drawing/2014/main" id="{DB87C23D-F3D0-1082-EF20-50920ADBCB25}"/>
              </a:ext>
            </a:extLst>
          </p:cNvPr>
          <p:cNvSpPr txBox="1"/>
          <p:nvPr/>
        </p:nvSpPr>
        <p:spPr>
          <a:xfrm>
            <a:off x="6592040" y="1505585"/>
            <a:ext cx="498475" cy="872490"/>
          </a:xfrm>
          <a:prstGeom prst="rect">
            <a:avLst/>
          </a:prstGeom>
          <a:noFill/>
          <a:ln>
            <a:noFill/>
          </a:ln>
        </p:spPr>
        <p:txBody>
          <a:bodyPr rot="0" spcFirstLastPara="0" vert="horz" wrap="square" lIns="91440" tIns="45720" rIns="91440" bIns="45720" numCol="1" spcCol="0" rtlCol="1" fromWordArt="0" anchor="t" anchorCtr="0" forceAA="0" compatLnSpc="1">
            <a:prstTxWarp prst="textNoShape">
              <a:avLst/>
            </a:prstTxWarp>
            <a:noAutofit/>
          </a:bodyPr>
          <a:lstStyle/>
          <a:p>
            <a:pPr algn="r" rtl="1">
              <a:lnSpc>
                <a:spcPct val="115000"/>
              </a:lnSpc>
              <a:spcAft>
                <a:spcPts val="1000"/>
              </a:spcAft>
            </a:pPr>
            <a:r>
              <a:rPr lang="en-US" sz="180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Calibri" panose="020F0502020204030204" pitchFamily="34" charset="0"/>
                <a:cs typeface="Arial" panose="020B0604020202020204" pitchFamily="34" charset="0"/>
              </a:rPr>
              <a:t>C</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13" name="مربع نص 1">
            <a:extLst>
              <a:ext uri="{FF2B5EF4-FFF2-40B4-BE49-F238E27FC236}">
                <a16:creationId xmlns="" xmlns:a16="http://schemas.microsoft.com/office/drawing/2014/main" id="{A7E5F87C-26E1-8101-8D34-11C1DCE79F07}"/>
              </a:ext>
            </a:extLst>
          </p:cNvPr>
          <p:cNvSpPr txBox="1"/>
          <p:nvPr/>
        </p:nvSpPr>
        <p:spPr>
          <a:xfrm>
            <a:off x="5497300" y="1742440"/>
            <a:ext cx="498475" cy="872490"/>
          </a:xfrm>
          <a:prstGeom prst="rect">
            <a:avLst/>
          </a:prstGeom>
          <a:noFill/>
          <a:ln>
            <a:noFill/>
          </a:ln>
        </p:spPr>
        <p:txBody>
          <a:bodyPr rot="0" spcFirstLastPara="0" vert="horz" wrap="square" lIns="91440" tIns="45720" rIns="91440" bIns="45720" numCol="1" spcCol="0" rtlCol="1" fromWordArt="0" anchor="t" anchorCtr="0" forceAA="0" compatLnSpc="1">
            <a:prstTxWarp prst="textNoShape">
              <a:avLst/>
            </a:prstTxWarp>
            <a:noAutofit/>
          </a:bodyPr>
          <a:lstStyle/>
          <a:p>
            <a:pPr algn="r" rtl="1">
              <a:lnSpc>
                <a:spcPct val="115000"/>
              </a:lnSpc>
              <a:spcAft>
                <a:spcPts val="1000"/>
              </a:spcAft>
            </a:pPr>
            <a:r>
              <a:rPr lang="en-US" sz="180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Calibri" panose="020F0502020204030204" pitchFamily="34" charset="0"/>
                <a:cs typeface="Arial" panose="020B0604020202020204" pitchFamily="34" charset="0"/>
              </a:rPr>
              <a:t>D</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15" name="مربع نص 14">
            <a:extLst>
              <a:ext uri="{FF2B5EF4-FFF2-40B4-BE49-F238E27FC236}">
                <a16:creationId xmlns="" xmlns:a16="http://schemas.microsoft.com/office/drawing/2014/main" id="{E78F8810-7B8B-98C4-C09C-1EA121B0D09B}"/>
              </a:ext>
            </a:extLst>
          </p:cNvPr>
          <p:cNvSpPr txBox="1"/>
          <p:nvPr/>
        </p:nvSpPr>
        <p:spPr>
          <a:xfrm>
            <a:off x="1363138" y="3219934"/>
            <a:ext cx="6009638" cy="1140762"/>
          </a:xfrm>
          <a:prstGeom prst="rect">
            <a:avLst/>
          </a:prstGeom>
          <a:noFill/>
        </p:spPr>
        <p:txBody>
          <a:bodyPr wrap="square">
            <a:spAutoFit/>
          </a:bodyPr>
          <a:lstStyle/>
          <a:p>
            <a:pPr marL="810260" algn="just" rtl="0">
              <a:lnSpc>
                <a:spcPct val="115000"/>
              </a:lnSpc>
              <a:spcAft>
                <a:spcPts val="1000"/>
              </a:spcAft>
            </a:pPr>
            <a:r>
              <a:rPr lang="en-US" sz="1200" b="1" dirty="0">
                <a:effectLst/>
                <a:latin typeface="+mn-lt"/>
                <a:ea typeface="Calibri" panose="020F0502020204030204" pitchFamily="34" charset="0"/>
                <a:cs typeface="Arial" panose="020B0604020202020204" pitchFamily="34" charset="0"/>
              </a:rPr>
              <a:t>Figure 15</a:t>
            </a:r>
            <a:r>
              <a:rPr lang="en-US" sz="1200" dirty="0">
                <a:effectLst/>
                <a:latin typeface="+mn-lt"/>
                <a:ea typeface="Calibri" panose="020F0502020204030204" pitchFamily="34" charset="0"/>
                <a:cs typeface="Arial" panose="020B0604020202020204" pitchFamily="34" charset="0"/>
              </a:rPr>
              <a:t>: microscopic section in stray dog skin: </a:t>
            </a:r>
            <a:r>
              <a:rPr lang="en-US" sz="1200" b="1" dirty="0">
                <a:effectLst/>
                <a:latin typeface="+mn-lt"/>
                <a:ea typeface="Calibri" panose="020F0502020204030204" pitchFamily="34" charset="0"/>
                <a:cs typeface="Arial" panose="020B0604020202020204" pitchFamily="34" charset="0"/>
              </a:rPr>
              <a:t>A:</a:t>
            </a:r>
            <a:r>
              <a:rPr lang="en-US" sz="1200" dirty="0">
                <a:effectLst/>
                <a:latin typeface="+mn-lt"/>
                <a:ea typeface="Calibri" panose="020F0502020204030204" pitchFamily="34" charset="0"/>
                <a:cs typeface="Arial" panose="020B0604020202020204" pitchFamily="34" charset="0"/>
              </a:rPr>
              <a:t> complete ulceration of epidermal layer with necrotic debris, polymorphic&amp; mononuclear cells Infiltration.  </a:t>
            </a:r>
            <a:r>
              <a:rPr lang="en-US" sz="1200" b="1" dirty="0">
                <a:effectLst/>
                <a:latin typeface="+mn-lt"/>
                <a:ea typeface="Calibri" panose="020F0502020204030204" pitchFamily="34" charset="0"/>
                <a:cs typeface="Arial" panose="020B0604020202020204" pitchFamily="34" charset="0"/>
              </a:rPr>
              <a:t>B:</a:t>
            </a:r>
            <a:r>
              <a:rPr lang="en-US" sz="1200" dirty="0">
                <a:effectLst/>
                <a:latin typeface="+mn-lt"/>
                <a:ea typeface="Calibri" panose="020F0502020204030204" pitchFamily="34" charset="0"/>
                <a:cs typeface="Arial" panose="020B0604020202020204" pitchFamily="34" charset="0"/>
              </a:rPr>
              <a:t> dermis layer consists multiple rounded abscess with necrotic debris </a:t>
            </a:r>
            <a:r>
              <a:rPr lang="en-US" sz="1200" b="1" dirty="0">
                <a:effectLst/>
                <a:latin typeface="+mn-lt"/>
                <a:ea typeface="Calibri" panose="020F0502020204030204" pitchFamily="34" charset="0"/>
                <a:cs typeface="Arial" panose="020B0604020202020204" pitchFamily="34" charset="0"/>
              </a:rPr>
              <a:t>C:</a:t>
            </a:r>
            <a:r>
              <a:rPr lang="en-US" sz="1200" dirty="0">
                <a:effectLst/>
                <a:latin typeface="+mn-lt"/>
                <a:ea typeface="Calibri" panose="020F0502020204030204" pitchFamily="34" charset="0"/>
                <a:cs typeface="Arial" panose="020B0604020202020204" pitchFamily="34" charset="0"/>
              </a:rPr>
              <a:t> Congested blood vessel </a:t>
            </a:r>
            <a:r>
              <a:rPr lang="en-US" sz="1200" b="1" dirty="0">
                <a:effectLst/>
                <a:latin typeface="+mn-lt"/>
                <a:ea typeface="Calibri" panose="020F0502020204030204" pitchFamily="34" charset="0"/>
                <a:cs typeface="Arial" panose="020B0604020202020204" pitchFamily="34" charset="0"/>
              </a:rPr>
              <a:t>D:</a:t>
            </a:r>
            <a:r>
              <a:rPr lang="en-US" sz="1200" dirty="0">
                <a:effectLst/>
                <a:latin typeface="+mn-lt"/>
                <a:ea typeface="Calibri" panose="020F0502020204030204" pitchFamily="34" charset="0"/>
                <a:cs typeface="Arial" panose="020B0604020202020204" pitchFamily="34" charset="0"/>
              </a:rPr>
              <a:t> granulation tissue consists fibroblast and angioblast (</a:t>
            </a:r>
            <a:r>
              <a:rPr lang="en-US" sz="1200" b="1" dirty="0">
                <a:solidFill>
                  <a:srgbClr val="000000"/>
                </a:solidFill>
                <a:effectLst/>
                <a:latin typeface="+mn-lt"/>
                <a:ea typeface="Times New Roman" panose="02020603050405020304" pitchFamily="18" charset="0"/>
                <a:cs typeface="Arial" panose="020B0604020202020204" pitchFamily="34" charset="0"/>
              </a:rPr>
              <a:t>H&amp;E stain, 100×,400×).</a:t>
            </a:r>
            <a:endParaRPr lang="en-US" sz="1200" dirty="0">
              <a:effectLst/>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85694295"/>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86B96565-6D71-70FE-7FC1-FD5F210CD3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21</a:t>
            </a:fld>
            <a:endParaRPr lang="en"/>
          </a:p>
        </p:txBody>
      </p:sp>
      <p:sp>
        <p:nvSpPr>
          <p:cNvPr id="6" name="Rectangle 4">
            <a:extLst>
              <a:ext uri="{FF2B5EF4-FFF2-40B4-BE49-F238E27FC236}">
                <a16:creationId xmlns="" xmlns:a16="http://schemas.microsoft.com/office/drawing/2014/main" id="{F3BC9545-C49E-37B4-31E7-826549ACDCFC}"/>
              </a:ext>
            </a:extLst>
          </p:cNvPr>
          <p:cNvSpPr>
            <a:spLocks noChangeArrowheads="1"/>
          </p:cNvSpPr>
          <p:nvPr/>
        </p:nvSpPr>
        <p:spPr bwMode="auto">
          <a:xfrm>
            <a:off x="930275"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7" name="Rectangle 6">
            <a:extLst>
              <a:ext uri="{FF2B5EF4-FFF2-40B4-BE49-F238E27FC236}">
                <a16:creationId xmlns="" xmlns:a16="http://schemas.microsoft.com/office/drawing/2014/main" id="{38E0A6BC-81E9-64AD-AAC7-178F2EC80EE8}"/>
              </a:ext>
            </a:extLst>
          </p:cNvPr>
          <p:cNvSpPr>
            <a:spLocks noChangeArrowheads="1"/>
          </p:cNvSpPr>
          <p:nvPr/>
        </p:nvSpPr>
        <p:spPr bwMode="auto">
          <a:xfrm>
            <a:off x="1020763"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chemeClr val="tx1"/>
                </a:solidFill>
                <a:effectLst/>
                <a:latin typeface="Arial" panose="020B0604020202020204" pitchFamily="34" charset="0"/>
              </a:rPr>
              <a:t/>
            </a:r>
            <a:br>
              <a:rPr kumimoji="0" lang="en-US" altLang="ar-IQ" sz="1800" b="0" i="0" u="none" strike="noStrike" cap="none" normalizeH="0" baseline="0">
                <a:ln>
                  <a:noFill/>
                </a:ln>
                <a:solidFill>
                  <a:schemeClr val="tx1"/>
                </a:solidFill>
                <a:effectLst/>
                <a:latin typeface="Arial" panose="020B0604020202020204" pitchFamily="34" charset="0"/>
              </a:rPr>
            </a:br>
            <a:endParaRPr kumimoji="0" lang="en-US" altLang="ar-IQ" sz="1800" b="0" i="0" u="none" strike="noStrike" cap="none" normalizeH="0" baseline="0">
              <a:ln>
                <a:noFill/>
              </a:ln>
              <a:solidFill>
                <a:schemeClr val="tx1"/>
              </a:solidFill>
              <a:effectLst/>
              <a:latin typeface="Arial" panose="020B0604020202020204" pitchFamily="34" charset="0"/>
            </a:endParaRPr>
          </a:p>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 xmlns:a16="http://schemas.microsoft.com/office/drawing/2014/main" id="{1260A0FD-531E-B2F2-43AB-09859668013D}"/>
              </a:ext>
            </a:extLst>
          </p:cNvPr>
          <p:cNvSpPr>
            <a:spLocks noChangeArrowheads="1"/>
          </p:cNvSpPr>
          <p:nvPr/>
        </p:nvSpPr>
        <p:spPr bwMode="auto">
          <a:xfrm>
            <a:off x="930275" y="1611798"/>
            <a:ext cx="48101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pic>
        <p:nvPicPr>
          <p:cNvPr id="11266" name="صورة 8">
            <a:extLst>
              <a:ext uri="{FF2B5EF4-FFF2-40B4-BE49-F238E27FC236}">
                <a16:creationId xmlns="" xmlns:a16="http://schemas.microsoft.com/office/drawing/2014/main" id="{97BB11AF-BBD5-F36E-89FA-717687D77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948" b="6725"/>
          <a:stretch>
            <a:fillRect/>
          </a:stretch>
        </p:blipFill>
        <p:spPr bwMode="auto">
          <a:xfrm>
            <a:off x="2116667" y="582763"/>
            <a:ext cx="5037138" cy="32321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 xmlns:a16="http://schemas.microsoft.com/office/drawing/2014/main" id="{94914277-C34F-201F-0E15-2D72B69DC056}"/>
              </a:ext>
            </a:extLst>
          </p:cNvPr>
          <p:cNvSpPr>
            <a:spLocks noChangeArrowheads="1"/>
          </p:cNvSpPr>
          <p:nvPr/>
        </p:nvSpPr>
        <p:spPr bwMode="auto">
          <a:xfrm>
            <a:off x="2116667" y="1126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5" name="Rectangle 4">
            <a:extLst>
              <a:ext uri="{FF2B5EF4-FFF2-40B4-BE49-F238E27FC236}">
                <a16:creationId xmlns="" xmlns:a16="http://schemas.microsoft.com/office/drawing/2014/main" id="{BE58E309-869D-2118-E28E-F3B8F48C8828}"/>
              </a:ext>
            </a:extLst>
          </p:cNvPr>
          <p:cNvSpPr>
            <a:spLocks noChangeArrowheads="1"/>
          </p:cNvSpPr>
          <p:nvPr/>
        </p:nvSpPr>
        <p:spPr bwMode="auto">
          <a:xfrm>
            <a:off x="2116667" y="46846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chemeClr val="tx1"/>
                </a:solidFill>
                <a:effectLst/>
                <a:latin typeface="Arial" panose="020B0604020202020204" pitchFamily="34" charset="0"/>
              </a:rPr>
              <a:t/>
            </a:r>
            <a:br>
              <a:rPr kumimoji="0" lang="en-US" altLang="ar-IQ" sz="1800" b="0" i="0" u="none" strike="noStrike" cap="none" normalizeH="0" baseline="0">
                <a:ln>
                  <a:noFill/>
                </a:ln>
                <a:solidFill>
                  <a:schemeClr val="tx1"/>
                </a:solidFill>
                <a:effectLst/>
                <a:latin typeface="Arial" panose="020B0604020202020204" pitchFamily="34" charset="0"/>
              </a:rPr>
            </a:br>
            <a:endParaRPr kumimoji="0" lang="en-US" altLang="ar-IQ"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chemeClr val="tx1"/>
              </a:solidFill>
              <a:effectLst/>
              <a:latin typeface="Arial" panose="020B0604020202020204" pitchFamily="34" charset="0"/>
            </a:endParaRPr>
          </a:p>
        </p:txBody>
      </p:sp>
      <p:sp>
        <p:nvSpPr>
          <p:cNvPr id="9" name="Rectangle 5">
            <a:extLst>
              <a:ext uri="{FF2B5EF4-FFF2-40B4-BE49-F238E27FC236}">
                <a16:creationId xmlns="" xmlns:a16="http://schemas.microsoft.com/office/drawing/2014/main" id="{6F7596C8-6BE4-9BAD-995A-58923A4E8999}"/>
              </a:ext>
            </a:extLst>
          </p:cNvPr>
          <p:cNvSpPr>
            <a:spLocks noChangeArrowheads="1"/>
          </p:cNvSpPr>
          <p:nvPr/>
        </p:nvSpPr>
        <p:spPr bwMode="auto">
          <a:xfrm>
            <a:off x="2040467" y="3608352"/>
            <a:ext cx="5100902"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en-US" altLang="ar-IQ"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ar-IQ" sz="600" b="0" i="0" u="none" strike="noStrike" cap="none" normalizeH="0" baseline="0" dirty="0">
              <a:ln>
                <a:noFill/>
              </a:ln>
              <a:solidFill>
                <a:schemeClr val="tx1"/>
              </a:solidFill>
              <a:effectLst/>
              <a:latin typeface="Arial" panose="020B0604020202020204" pitchFamily="34" charset="0"/>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altLang="ar-IQ" sz="11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Figure 16: </a:t>
            </a:r>
            <a:r>
              <a:rPr kumimoji="0" lang="en-US" altLang="ar-IQ" sz="11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microscopic section in k9 dog skin: Sever mononuclear inflammatory cell infiltrated in dermis layer (</a:t>
            </a:r>
            <a:r>
              <a:rPr kumimoji="0" lang="en-US" altLang="ar-IQ" sz="1100" b="1" i="0" u="none" strike="noStrike" cap="none" normalizeH="0" baseline="0" dirty="0">
                <a:ln>
                  <a:noFill/>
                </a:ln>
                <a:solidFill>
                  <a:srgbClr val="000000"/>
                </a:solidFill>
                <a:effectLst/>
                <a:latin typeface="+mn-lt"/>
                <a:ea typeface="Times New Roman" panose="02020603050405020304" pitchFamily="18" charset="0"/>
                <a:cs typeface="Arial" panose="020B0604020202020204" pitchFamily="34" charset="0"/>
              </a:rPr>
              <a:t>H&amp;E stain, 400×).</a:t>
            </a:r>
            <a:endParaRPr kumimoji="0" lang="en-US" altLang="ar-IQ" sz="11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3367784243"/>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86B96565-6D71-70FE-7FC1-FD5F210CD3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22</a:t>
            </a:fld>
            <a:endParaRPr lang="en"/>
          </a:p>
        </p:txBody>
      </p:sp>
      <p:sp>
        <p:nvSpPr>
          <p:cNvPr id="6" name="Rectangle 4">
            <a:extLst>
              <a:ext uri="{FF2B5EF4-FFF2-40B4-BE49-F238E27FC236}">
                <a16:creationId xmlns="" xmlns:a16="http://schemas.microsoft.com/office/drawing/2014/main" id="{F3BC9545-C49E-37B4-31E7-826549ACDCFC}"/>
              </a:ext>
            </a:extLst>
          </p:cNvPr>
          <p:cNvSpPr>
            <a:spLocks noChangeArrowheads="1"/>
          </p:cNvSpPr>
          <p:nvPr/>
        </p:nvSpPr>
        <p:spPr bwMode="auto">
          <a:xfrm>
            <a:off x="930275"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7" name="Rectangle 6">
            <a:extLst>
              <a:ext uri="{FF2B5EF4-FFF2-40B4-BE49-F238E27FC236}">
                <a16:creationId xmlns="" xmlns:a16="http://schemas.microsoft.com/office/drawing/2014/main" id="{38E0A6BC-81E9-64AD-AAC7-178F2EC80EE8}"/>
              </a:ext>
            </a:extLst>
          </p:cNvPr>
          <p:cNvSpPr>
            <a:spLocks noChangeArrowheads="1"/>
          </p:cNvSpPr>
          <p:nvPr/>
        </p:nvSpPr>
        <p:spPr bwMode="auto">
          <a:xfrm>
            <a:off x="1020763"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chemeClr val="tx1"/>
                </a:solidFill>
                <a:effectLst/>
                <a:latin typeface="Arial" panose="020B0604020202020204" pitchFamily="34" charset="0"/>
              </a:rPr>
              <a:t/>
            </a:r>
            <a:br>
              <a:rPr kumimoji="0" lang="en-US" altLang="ar-IQ" sz="1800" b="0" i="0" u="none" strike="noStrike" cap="none" normalizeH="0" baseline="0">
                <a:ln>
                  <a:noFill/>
                </a:ln>
                <a:solidFill>
                  <a:schemeClr val="tx1"/>
                </a:solidFill>
                <a:effectLst/>
                <a:latin typeface="Arial" panose="020B0604020202020204" pitchFamily="34" charset="0"/>
              </a:rPr>
            </a:br>
            <a:endParaRPr kumimoji="0" lang="en-US" altLang="ar-IQ" sz="1800" b="0" i="0" u="none" strike="noStrike" cap="none" normalizeH="0" baseline="0">
              <a:ln>
                <a:noFill/>
              </a:ln>
              <a:solidFill>
                <a:schemeClr val="tx1"/>
              </a:solidFill>
              <a:effectLst/>
              <a:latin typeface="Arial" panose="020B0604020202020204" pitchFamily="34" charset="0"/>
            </a:endParaRPr>
          </a:p>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 xmlns:a16="http://schemas.microsoft.com/office/drawing/2014/main" id="{1260A0FD-531E-B2F2-43AB-09859668013D}"/>
              </a:ext>
            </a:extLst>
          </p:cNvPr>
          <p:cNvSpPr>
            <a:spLocks noChangeArrowheads="1"/>
          </p:cNvSpPr>
          <p:nvPr/>
        </p:nvSpPr>
        <p:spPr bwMode="auto">
          <a:xfrm>
            <a:off x="930275" y="1611798"/>
            <a:ext cx="48101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pic>
        <p:nvPicPr>
          <p:cNvPr id="12292" name="صورة 9">
            <a:extLst>
              <a:ext uri="{FF2B5EF4-FFF2-40B4-BE49-F238E27FC236}">
                <a16:creationId xmlns="" xmlns:a16="http://schemas.microsoft.com/office/drawing/2014/main" id="{A3923123-749B-106C-0A30-1E5BDD244A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330" b="6522"/>
          <a:stretch>
            <a:fillRect/>
          </a:stretch>
        </p:blipFill>
        <p:spPr bwMode="auto">
          <a:xfrm>
            <a:off x="2237317" y="583143"/>
            <a:ext cx="5038725" cy="3104937"/>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 xmlns:a16="http://schemas.microsoft.com/office/drawing/2014/main" id="{593D37BF-023D-8200-B45C-769D312E18C6}"/>
              </a:ext>
            </a:extLst>
          </p:cNvPr>
          <p:cNvSpPr txBox="1">
            <a:spLocks noChangeArrowheads="1"/>
          </p:cNvSpPr>
          <p:nvPr/>
        </p:nvSpPr>
        <p:spPr bwMode="auto">
          <a:xfrm>
            <a:off x="6452130" y="821267"/>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3" name="Text Box 2">
            <a:extLst>
              <a:ext uri="{FF2B5EF4-FFF2-40B4-BE49-F238E27FC236}">
                <a16:creationId xmlns="" xmlns:a16="http://schemas.microsoft.com/office/drawing/2014/main" id="{83A79E4C-E488-9C99-D7AC-2CE1C72ACE37}"/>
              </a:ext>
            </a:extLst>
          </p:cNvPr>
          <p:cNvSpPr txBox="1">
            <a:spLocks noChangeArrowheads="1"/>
          </p:cNvSpPr>
          <p:nvPr/>
        </p:nvSpPr>
        <p:spPr bwMode="auto">
          <a:xfrm>
            <a:off x="5605992" y="1940455"/>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5" name="Text Box 1">
            <a:extLst>
              <a:ext uri="{FF2B5EF4-FFF2-40B4-BE49-F238E27FC236}">
                <a16:creationId xmlns="" xmlns:a16="http://schemas.microsoft.com/office/drawing/2014/main" id="{47AF73E0-0814-8475-A702-37F82491D698}"/>
              </a:ext>
            </a:extLst>
          </p:cNvPr>
          <p:cNvSpPr txBox="1">
            <a:spLocks noChangeArrowheads="1"/>
          </p:cNvSpPr>
          <p:nvPr/>
        </p:nvSpPr>
        <p:spPr bwMode="auto">
          <a:xfrm>
            <a:off x="5302780" y="2562755"/>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9" name="Rectangle 5">
            <a:extLst>
              <a:ext uri="{FF2B5EF4-FFF2-40B4-BE49-F238E27FC236}">
                <a16:creationId xmlns="" xmlns:a16="http://schemas.microsoft.com/office/drawing/2014/main" id="{8582403D-2BEF-3D96-6D7F-836BEE202260}"/>
              </a:ext>
            </a:extLst>
          </p:cNvPr>
          <p:cNvSpPr>
            <a:spLocks noChangeArrowheads="1"/>
          </p:cNvSpPr>
          <p:nvPr/>
        </p:nvSpPr>
        <p:spPr bwMode="auto">
          <a:xfrm>
            <a:off x="2116667" y="8466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10" name="Rectangle 9">
            <a:extLst>
              <a:ext uri="{FF2B5EF4-FFF2-40B4-BE49-F238E27FC236}">
                <a16:creationId xmlns="" xmlns:a16="http://schemas.microsoft.com/office/drawing/2014/main" id="{1EB02AFD-8764-B274-EE29-FF0C1B2E6F29}"/>
              </a:ext>
            </a:extLst>
          </p:cNvPr>
          <p:cNvSpPr>
            <a:spLocks noChangeArrowheads="1"/>
          </p:cNvSpPr>
          <p:nvPr/>
        </p:nvSpPr>
        <p:spPr bwMode="auto">
          <a:xfrm>
            <a:off x="2116667" y="2999317"/>
            <a:ext cx="5280025"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Figure 17</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A:</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microscopic section in stray dog skin complete ulcer of epidermis layer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B:</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fibroma consist whorls and interlacing bundles fibroblast and collagen fibers, the tumor cells have large pale elongated nuclei with variable degrees of vascularization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infected fibrous tissue with mononuclear cells and newly blood vessels surrounded by mononuclear cells (</a:t>
            </a:r>
            <a:r>
              <a:rPr kumimoji="0" lang="en-US" altLang="ar-IQ" sz="1000" b="1" i="0" u="none" strike="noStrike" cap="none" normalizeH="0" baseline="0" dirty="0">
                <a:ln>
                  <a:noFill/>
                </a:ln>
                <a:solidFill>
                  <a:srgbClr val="000000"/>
                </a:solidFill>
                <a:effectLst/>
                <a:latin typeface="+mn-lt"/>
                <a:ea typeface="Times New Roman" panose="02020603050405020304" pitchFamily="18" charset="0"/>
                <a:cs typeface="Arial" panose="020B0604020202020204" pitchFamily="34" charset="0"/>
              </a:rPr>
              <a:t>H&amp;E stain, 200×).</a:t>
            </a:r>
            <a:endParaRPr kumimoji="0" lang="en-US" altLang="ar-IQ" sz="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0702297"/>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86B96565-6D71-70FE-7FC1-FD5F210CD3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23</a:t>
            </a:fld>
            <a:endParaRPr lang="en"/>
          </a:p>
        </p:txBody>
      </p:sp>
      <p:sp>
        <p:nvSpPr>
          <p:cNvPr id="6" name="Rectangle 4">
            <a:extLst>
              <a:ext uri="{FF2B5EF4-FFF2-40B4-BE49-F238E27FC236}">
                <a16:creationId xmlns="" xmlns:a16="http://schemas.microsoft.com/office/drawing/2014/main" id="{F3BC9545-C49E-37B4-31E7-826549ACDCFC}"/>
              </a:ext>
            </a:extLst>
          </p:cNvPr>
          <p:cNvSpPr>
            <a:spLocks noChangeArrowheads="1"/>
          </p:cNvSpPr>
          <p:nvPr/>
        </p:nvSpPr>
        <p:spPr bwMode="auto">
          <a:xfrm>
            <a:off x="930275"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7" name="Rectangle 6">
            <a:extLst>
              <a:ext uri="{FF2B5EF4-FFF2-40B4-BE49-F238E27FC236}">
                <a16:creationId xmlns="" xmlns:a16="http://schemas.microsoft.com/office/drawing/2014/main" id="{38E0A6BC-81E9-64AD-AAC7-178F2EC80EE8}"/>
              </a:ext>
            </a:extLst>
          </p:cNvPr>
          <p:cNvSpPr>
            <a:spLocks noChangeArrowheads="1"/>
          </p:cNvSpPr>
          <p:nvPr/>
        </p:nvSpPr>
        <p:spPr bwMode="auto">
          <a:xfrm>
            <a:off x="1020763"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chemeClr val="tx1"/>
                </a:solidFill>
                <a:effectLst/>
                <a:latin typeface="Arial" panose="020B0604020202020204" pitchFamily="34" charset="0"/>
              </a:rPr>
              <a:t/>
            </a:r>
            <a:br>
              <a:rPr kumimoji="0" lang="en-US" altLang="ar-IQ" sz="1800" b="0" i="0" u="none" strike="noStrike" cap="none" normalizeH="0" baseline="0">
                <a:ln>
                  <a:noFill/>
                </a:ln>
                <a:solidFill>
                  <a:schemeClr val="tx1"/>
                </a:solidFill>
                <a:effectLst/>
                <a:latin typeface="Arial" panose="020B0604020202020204" pitchFamily="34" charset="0"/>
              </a:rPr>
            </a:br>
            <a:endParaRPr kumimoji="0" lang="en-US" altLang="ar-IQ" sz="1800" b="0" i="0" u="none" strike="noStrike" cap="none" normalizeH="0" baseline="0">
              <a:ln>
                <a:noFill/>
              </a:ln>
              <a:solidFill>
                <a:schemeClr val="tx1"/>
              </a:solidFill>
              <a:effectLst/>
              <a:latin typeface="Arial" panose="020B0604020202020204" pitchFamily="34" charset="0"/>
            </a:endParaRPr>
          </a:p>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 xmlns:a16="http://schemas.microsoft.com/office/drawing/2014/main" id="{1260A0FD-531E-B2F2-43AB-09859668013D}"/>
              </a:ext>
            </a:extLst>
          </p:cNvPr>
          <p:cNvSpPr>
            <a:spLocks noChangeArrowheads="1"/>
          </p:cNvSpPr>
          <p:nvPr/>
        </p:nvSpPr>
        <p:spPr bwMode="auto">
          <a:xfrm>
            <a:off x="930275" y="1611798"/>
            <a:ext cx="48101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pic>
        <p:nvPicPr>
          <p:cNvPr id="13313" name="صورة 10">
            <a:extLst>
              <a:ext uri="{FF2B5EF4-FFF2-40B4-BE49-F238E27FC236}">
                <a16:creationId xmlns="" xmlns:a16="http://schemas.microsoft.com/office/drawing/2014/main" id="{B7FDBFEB-D2AC-8DC8-E8EA-54FACCE9E4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294"/>
          <a:stretch>
            <a:fillRect/>
          </a:stretch>
        </p:blipFill>
        <p:spPr bwMode="auto">
          <a:xfrm rot="10800000">
            <a:off x="2345266" y="636787"/>
            <a:ext cx="5037138" cy="3238500"/>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 xmlns:a16="http://schemas.microsoft.com/office/drawing/2014/main" id="{DAC40170-49B5-2255-0FDB-195FE57DC937}"/>
              </a:ext>
            </a:extLst>
          </p:cNvPr>
          <p:cNvSpPr txBox="1">
            <a:spLocks noChangeArrowheads="1"/>
          </p:cNvSpPr>
          <p:nvPr/>
        </p:nvSpPr>
        <p:spPr bwMode="auto">
          <a:xfrm>
            <a:off x="3195108" y="578787"/>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sp>
        <p:nvSpPr>
          <p:cNvPr id="3" name="Text Box 4">
            <a:extLst>
              <a:ext uri="{FF2B5EF4-FFF2-40B4-BE49-F238E27FC236}">
                <a16:creationId xmlns="" xmlns:a16="http://schemas.microsoft.com/office/drawing/2014/main" id="{C447430D-0AE3-57F8-C118-88DD60991FE1}"/>
              </a:ext>
            </a:extLst>
          </p:cNvPr>
          <p:cNvSpPr txBox="1">
            <a:spLocks noChangeArrowheads="1"/>
          </p:cNvSpPr>
          <p:nvPr/>
        </p:nvSpPr>
        <p:spPr bwMode="auto">
          <a:xfrm>
            <a:off x="3566317" y="1938085"/>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sp>
        <p:nvSpPr>
          <p:cNvPr id="5" name="Text Box 3">
            <a:extLst>
              <a:ext uri="{FF2B5EF4-FFF2-40B4-BE49-F238E27FC236}">
                <a16:creationId xmlns="" xmlns:a16="http://schemas.microsoft.com/office/drawing/2014/main" id="{16EEE702-C2E8-88F8-59D2-C4745971436C}"/>
              </a:ext>
            </a:extLst>
          </p:cNvPr>
          <p:cNvSpPr txBox="1">
            <a:spLocks noChangeArrowheads="1"/>
          </p:cNvSpPr>
          <p:nvPr/>
        </p:nvSpPr>
        <p:spPr bwMode="auto">
          <a:xfrm>
            <a:off x="5784320" y="2370337"/>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sp>
        <p:nvSpPr>
          <p:cNvPr id="9" name="Rectangle 5">
            <a:extLst>
              <a:ext uri="{FF2B5EF4-FFF2-40B4-BE49-F238E27FC236}">
                <a16:creationId xmlns="" xmlns:a16="http://schemas.microsoft.com/office/drawing/2014/main" id="{D6E5065C-A816-1539-47A5-25AF4E59C0F0}"/>
              </a:ext>
            </a:extLst>
          </p:cNvPr>
          <p:cNvSpPr>
            <a:spLocks noChangeArrowheads="1"/>
          </p:cNvSpPr>
          <p:nvPr/>
        </p:nvSpPr>
        <p:spPr bwMode="auto">
          <a:xfrm>
            <a:off x="2345266" y="12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10" name="Rectangle 6">
            <a:extLst>
              <a:ext uri="{FF2B5EF4-FFF2-40B4-BE49-F238E27FC236}">
                <a16:creationId xmlns="" xmlns:a16="http://schemas.microsoft.com/office/drawing/2014/main" id="{19ADC5A9-7F36-EECD-5C89-0381461190F6}"/>
              </a:ext>
            </a:extLst>
          </p:cNvPr>
          <p:cNvSpPr>
            <a:spLocks noChangeArrowheads="1"/>
          </p:cNvSpPr>
          <p:nvPr/>
        </p:nvSpPr>
        <p:spPr bwMode="auto">
          <a:xfrm>
            <a:off x="2345266" y="58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11" name="Rectangle 7">
            <a:extLst>
              <a:ext uri="{FF2B5EF4-FFF2-40B4-BE49-F238E27FC236}">
                <a16:creationId xmlns="" xmlns:a16="http://schemas.microsoft.com/office/drawing/2014/main" id="{EF90AF8C-8A74-E838-06D8-A1E2FFFBD8C9}"/>
              </a:ext>
            </a:extLst>
          </p:cNvPr>
          <p:cNvSpPr>
            <a:spLocks noChangeArrowheads="1"/>
          </p:cNvSpPr>
          <p:nvPr/>
        </p:nvSpPr>
        <p:spPr bwMode="auto">
          <a:xfrm>
            <a:off x="2345266" y="58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12" name="Rectangle 8">
            <a:extLst>
              <a:ext uri="{FF2B5EF4-FFF2-40B4-BE49-F238E27FC236}">
                <a16:creationId xmlns="" xmlns:a16="http://schemas.microsoft.com/office/drawing/2014/main" id="{9BD716E0-E20F-F648-CE3A-D347C9728A7C}"/>
              </a:ext>
            </a:extLst>
          </p:cNvPr>
          <p:cNvSpPr>
            <a:spLocks noChangeArrowheads="1"/>
          </p:cNvSpPr>
          <p:nvPr/>
        </p:nvSpPr>
        <p:spPr bwMode="auto">
          <a:xfrm>
            <a:off x="2345266" y="3666580"/>
            <a:ext cx="503713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ar-IQ" sz="12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Figure 18: </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Microscopic section in k9 dog skin: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A:</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cystic dilation of hair follicles surrounded by mononuclear inflammatory cells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B:</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dermal lymphocytic aggregation (</a:t>
            </a:r>
            <a:r>
              <a:rPr kumimoji="0" lang="en-US" altLang="ar-IQ" sz="1000" b="1" i="0" u="none" strike="noStrike" cap="none" normalizeH="0" baseline="0" dirty="0">
                <a:ln>
                  <a:noFill/>
                </a:ln>
                <a:solidFill>
                  <a:srgbClr val="000000"/>
                </a:solidFill>
                <a:effectLst/>
                <a:latin typeface="+mn-lt"/>
                <a:ea typeface="Times New Roman" panose="02020603050405020304" pitchFamily="18" charset="0"/>
              </a:rPr>
              <a:t>H&amp;E stain, 200×).</a:t>
            </a:r>
            <a:r>
              <a:rPr kumimoji="0" lang="en-US" altLang="ar-IQ" sz="600" b="0" i="0" u="none" strike="noStrike" cap="none" normalizeH="0" baseline="0" dirty="0">
                <a:ln>
                  <a:noFill/>
                </a:ln>
                <a:solidFill>
                  <a:schemeClr val="tx1"/>
                </a:solidFill>
                <a:effectLst/>
                <a:latin typeface="+mn-lt"/>
              </a:rPr>
              <a:t> </a:t>
            </a:r>
            <a:endParaRPr kumimoji="0" lang="en-US" altLang="ar-IQ" sz="18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3936394256"/>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86B96565-6D71-70FE-7FC1-FD5F210CD3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24</a:t>
            </a:fld>
            <a:endParaRPr lang="en"/>
          </a:p>
        </p:txBody>
      </p:sp>
      <p:sp>
        <p:nvSpPr>
          <p:cNvPr id="6" name="Rectangle 4">
            <a:extLst>
              <a:ext uri="{FF2B5EF4-FFF2-40B4-BE49-F238E27FC236}">
                <a16:creationId xmlns="" xmlns:a16="http://schemas.microsoft.com/office/drawing/2014/main" id="{F3BC9545-C49E-37B4-31E7-826549ACDCFC}"/>
              </a:ext>
            </a:extLst>
          </p:cNvPr>
          <p:cNvSpPr>
            <a:spLocks noChangeArrowheads="1"/>
          </p:cNvSpPr>
          <p:nvPr/>
        </p:nvSpPr>
        <p:spPr bwMode="auto">
          <a:xfrm>
            <a:off x="930275"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7" name="Rectangle 6">
            <a:extLst>
              <a:ext uri="{FF2B5EF4-FFF2-40B4-BE49-F238E27FC236}">
                <a16:creationId xmlns="" xmlns:a16="http://schemas.microsoft.com/office/drawing/2014/main" id="{38E0A6BC-81E9-64AD-AAC7-178F2EC80EE8}"/>
              </a:ext>
            </a:extLst>
          </p:cNvPr>
          <p:cNvSpPr>
            <a:spLocks noChangeArrowheads="1"/>
          </p:cNvSpPr>
          <p:nvPr/>
        </p:nvSpPr>
        <p:spPr bwMode="auto">
          <a:xfrm>
            <a:off x="1020763"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chemeClr val="tx1"/>
                </a:solidFill>
                <a:effectLst/>
                <a:latin typeface="Arial" panose="020B0604020202020204" pitchFamily="34" charset="0"/>
              </a:rPr>
              <a:t/>
            </a:r>
            <a:br>
              <a:rPr kumimoji="0" lang="en-US" altLang="ar-IQ" sz="1800" b="0" i="0" u="none" strike="noStrike" cap="none" normalizeH="0" baseline="0">
                <a:ln>
                  <a:noFill/>
                </a:ln>
                <a:solidFill>
                  <a:schemeClr val="tx1"/>
                </a:solidFill>
                <a:effectLst/>
                <a:latin typeface="Arial" panose="020B0604020202020204" pitchFamily="34" charset="0"/>
              </a:rPr>
            </a:br>
            <a:endParaRPr kumimoji="0" lang="en-US" altLang="ar-IQ" sz="1800" b="0" i="0" u="none" strike="noStrike" cap="none" normalizeH="0" baseline="0">
              <a:ln>
                <a:noFill/>
              </a:ln>
              <a:solidFill>
                <a:schemeClr val="tx1"/>
              </a:solidFill>
              <a:effectLst/>
              <a:latin typeface="Arial" panose="020B0604020202020204" pitchFamily="34" charset="0"/>
            </a:endParaRPr>
          </a:p>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 xmlns:a16="http://schemas.microsoft.com/office/drawing/2014/main" id="{1260A0FD-531E-B2F2-43AB-09859668013D}"/>
              </a:ext>
            </a:extLst>
          </p:cNvPr>
          <p:cNvSpPr>
            <a:spLocks noChangeArrowheads="1"/>
          </p:cNvSpPr>
          <p:nvPr/>
        </p:nvSpPr>
        <p:spPr bwMode="auto">
          <a:xfrm>
            <a:off x="930275" y="1611798"/>
            <a:ext cx="48101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pic>
        <p:nvPicPr>
          <p:cNvPr id="14340" name="صورة 11">
            <a:extLst>
              <a:ext uri="{FF2B5EF4-FFF2-40B4-BE49-F238E27FC236}">
                <a16:creationId xmlns="" xmlns:a16="http://schemas.microsoft.com/office/drawing/2014/main" id="{983B69F2-6E76-EA4D-1EDF-65E5340BB2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194" b="8530"/>
          <a:stretch>
            <a:fillRect/>
          </a:stretch>
        </p:blipFill>
        <p:spPr bwMode="auto">
          <a:xfrm>
            <a:off x="2214033" y="595313"/>
            <a:ext cx="5068888" cy="3241675"/>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 xmlns:a16="http://schemas.microsoft.com/office/drawing/2014/main" id="{9543E521-287E-08F0-F6D0-AF7CA67B81D2}"/>
              </a:ext>
            </a:extLst>
          </p:cNvPr>
          <p:cNvSpPr txBox="1">
            <a:spLocks noChangeArrowheads="1"/>
          </p:cNvSpPr>
          <p:nvPr/>
        </p:nvSpPr>
        <p:spPr bwMode="auto">
          <a:xfrm>
            <a:off x="6031971" y="2032000"/>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3" name="Text Box 2">
            <a:extLst>
              <a:ext uri="{FF2B5EF4-FFF2-40B4-BE49-F238E27FC236}">
                <a16:creationId xmlns="" xmlns:a16="http://schemas.microsoft.com/office/drawing/2014/main" id="{F636F10D-EDED-FF8C-2D30-96B4B42EF964}"/>
              </a:ext>
            </a:extLst>
          </p:cNvPr>
          <p:cNvSpPr txBox="1">
            <a:spLocks noChangeArrowheads="1"/>
          </p:cNvSpPr>
          <p:nvPr/>
        </p:nvSpPr>
        <p:spPr bwMode="auto">
          <a:xfrm>
            <a:off x="4417483" y="3135313"/>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1"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5" name="Text Box 1">
            <a:extLst>
              <a:ext uri="{FF2B5EF4-FFF2-40B4-BE49-F238E27FC236}">
                <a16:creationId xmlns="" xmlns:a16="http://schemas.microsoft.com/office/drawing/2014/main" id="{C22C2E79-D888-DCF4-95C0-B2361759092F}"/>
              </a:ext>
            </a:extLst>
          </p:cNvPr>
          <p:cNvSpPr txBox="1">
            <a:spLocks noChangeArrowheads="1"/>
          </p:cNvSpPr>
          <p:nvPr/>
        </p:nvSpPr>
        <p:spPr bwMode="auto">
          <a:xfrm>
            <a:off x="4833408" y="2251075"/>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9" name="Rectangle 5">
            <a:extLst>
              <a:ext uri="{FF2B5EF4-FFF2-40B4-BE49-F238E27FC236}">
                <a16:creationId xmlns="" xmlns:a16="http://schemas.microsoft.com/office/drawing/2014/main" id="{7F82FEE6-A865-BD90-2C74-5C2E1754D6D3}"/>
              </a:ext>
            </a:extLst>
          </p:cNvPr>
          <p:cNvSpPr>
            <a:spLocks noChangeArrowheads="1"/>
          </p:cNvSpPr>
          <p:nvPr/>
        </p:nvSpPr>
        <p:spPr bwMode="auto">
          <a:xfrm>
            <a:off x="1642533"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10" name="Rectangle 9">
            <a:extLst>
              <a:ext uri="{FF2B5EF4-FFF2-40B4-BE49-F238E27FC236}">
                <a16:creationId xmlns="" xmlns:a16="http://schemas.microsoft.com/office/drawing/2014/main" id="{0E97C191-DC02-F532-6DBA-DFC8862AE165}"/>
              </a:ext>
            </a:extLst>
          </p:cNvPr>
          <p:cNvSpPr>
            <a:spLocks noChangeArrowheads="1"/>
          </p:cNvSpPr>
          <p:nvPr/>
        </p:nvSpPr>
        <p:spPr bwMode="auto">
          <a:xfrm>
            <a:off x="2142068" y="3236436"/>
            <a:ext cx="523239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Figure 19: </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Microscopic section in stray dog skin: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A:</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complete ulcer of epidermal layer with sever necrosis and inflammatory cells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B:</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extensive dermal hemorrhage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necrotic all glands and surrounded by mononuclear cells (</a:t>
            </a:r>
            <a:r>
              <a:rPr kumimoji="0" lang="en-US" altLang="ar-IQ" sz="1000" b="1" i="0" u="none" strike="noStrike" cap="none" normalizeH="0" baseline="0" dirty="0">
                <a:ln>
                  <a:noFill/>
                </a:ln>
                <a:solidFill>
                  <a:srgbClr val="000000"/>
                </a:solidFill>
                <a:effectLst/>
                <a:latin typeface="+mn-lt"/>
                <a:ea typeface="Times New Roman" panose="02020603050405020304" pitchFamily="18" charset="0"/>
                <a:cs typeface="Arial" panose="020B0604020202020204" pitchFamily="34" charset="0"/>
              </a:rPr>
              <a:t>H&amp;E stain, 200×).</a:t>
            </a:r>
            <a:endParaRPr kumimoji="0" lang="en-US" altLang="ar-IQ" sz="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21752763"/>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86B96565-6D71-70FE-7FC1-FD5F210CD3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25</a:t>
            </a:fld>
            <a:endParaRPr lang="en"/>
          </a:p>
        </p:txBody>
      </p:sp>
      <p:sp>
        <p:nvSpPr>
          <p:cNvPr id="6" name="Rectangle 4">
            <a:extLst>
              <a:ext uri="{FF2B5EF4-FFF2-40B4-BE49-F238E27FC236}">
                <a16:creationId xmlns="" xmlns:a16="http://schemas.microsoft.com/office/drawing/2014/main" id="{F3BC9545-C49E-37B4-31E7-826549ACDCFC}"/>
              </a:ext>
            </a:extLst>
          </p:cNvPr>
          <p:cNvSpPr>
            <a:spLocks noChangeArrowheads="1"/>
          </p:cNvSpPr>
          <p:nvPr/>
        </p:nvSpPr>
        <p:spPr bwMode="auto">
          <a:xfrm>
            <a:off x="930275"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7" name="Rectangle 6">
            <a:extLst>
              <a:ext uri="{FF2B5EF4-FFF2-40B4-BE49-F238E27FC236}">
                <a16:creationId xmlns="" xmlns:a16="http://schemas.microsoft.com/office/drawing/2014/main" id="{38E0A6BC-81E9-64AD-AAC7-178F2EC80EE8}"/>
              </a:ext>
            </a:extLst>
          </p:cNvPr>
          <p:cNvSpPr>
            <a:spLocks noChangeArrowheads="1"/>
          </p:cNvSpPr>
          <p:nvPr/>
        </p:nvSpPr>
        <p:spPr bwMode="auto">
          <a:xfrm>
            <a:off x="1020763"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chemeClr val="tx1"/>
                </a:solidFill>
                <a:effectLst/>
                <a:latin typeface="Arial" panose="020B0604020202020204" pitchFamily="34" charset="0"/>
              </a:rPr>
              <a:t/>
            </a:r>
            <a:br>
              <a:rPr kumimoji="0" lang="en-US" altLang="ar-IQ" sz="1800" b="0" i="0" u="none" strike="noStrike" cap="none" normalizeH="0" baseline="0">
                <a:ln>
                  <a:noFill/>
                </a:ln>
                <a:solidFill>
                  <a:schemeClr val="tx1"/>
                </a:solidFill>
                <a:effectLst/>
                <a:latin typeface="Arial" panose="020B0604020202020204" pitchFamily="34" charset="0"/>
              </a:rPr>
            </a:br>
            <a:endParaRPr kumimoji="0" lang="en-US" altLang="ar-IQ" sz="1800" b="0" i="0" u="none" strike="noStrike" cap="none" normalizeH="0" baseline="0">
              <a:ln>
                <a:noFill/>
              </a:ln>
              <a:solidFill>
                <a:schemeClr val="tx1"/>
              </a:solidFill>
              <a:effectLst/>
              <a:latin typeface="Arial" panose="020B0604020202020204" pitchFamily="34" charset="0"/>
            </a:endParaRPr>
          </a:p>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 xmlns:a16="http://schemas.microsoft.com/office/drawing/2014/main" id="{1260A0FD-531E-B2F2-43AB-09859668013D}"/>
              </a:ext>
            </a:extLst>
          </p:cNvPr>
          <p:cNvSpPr>
            <a:spLocks noChangeArrowheads="1"/>
          </p:cNvSpPr>
          <p:nvPr/>
        </p:nvSpPr>
        <p:spPr bwMode="auto">
          <a:xfrm>
            <a:off x="930275" y="1611798"/>
            <a:ext cx="48101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pic>
        <p:nvPicPr>
          <p:cNvPr id="15365" name="صورة 12">
            <a:extLst>
              <a:ext uri="{FF2B5EF4-FFF2-40B4-BE49-F238E27FC236}">
                <a16:creationId xmlns="" xmlns:a16="http://schemas.microsoft.com/office/drawing/2014/main" id="{0C64FA26-353E-8A89-0856-B375B62E99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50" b="3012"/>
          <a:stretch>
            <a:fillRect/>
          </a:stretch>
        </p:blipFill>
        <p:spPr bwMode="auto">
          <a:xfrm>
            <a:off x="2241710" y="535364"/>
            <a:ext cx="4922520" cy="3394362"/>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 xmlns:a16="http://schemas.microsoft.com/office/drawing/2014/main" id="{07353C06-C6B3-994C-E15D-8B634880F0B4}"/>
              </a:ext>
            </a:extLst>
          </p:cNvPr>
          <p:cNvSpPr txBox="1">
            <a:spLocks noChangeArrowheads="1"/>
          </p:cNvSpPr>
          <p:nvPr/>
        </p:nvSpPr>
        <p:spPr bwMode="auto">
          <a:xfrm>
            <a:off x="3400425" y="2214063"/>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3" name="Text Box 3">
            <a:extLst>
              <a:ext uri="{FF2B5EF4-FFF2-40B4-BE49-F238E27FC236}">
                <a16:creationId xmlns="" xmlns:a16="http://schemas.microsoft.com/office/drawing/2014/main" id="{47908787-082C-2628-5F08-36ECB3D32188}"/>
              </a:ext>
            </a:extLst>
          </p:cNvPr>
          <p:cNvSpPr txBox="1">
            <a:spLocks noChangeArrowheads="1"/>
          </p:cNvSpPr>
          <p:nvPr/>
        </p:nvSpPr>
        <p:spPr bwMode="auto">
          <a:xfrm>
            <a:off x="4772025" y="1201238"/>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5" name="Text Box 2">
            <a:extLst>
              <a:ext uri="{FF2B5EF4-FFF2-40B4-BE49-F238E27FC236}">
                <a16:creationId xmlns="" xmlns:a16="http://schemas.microsoft.com/office/drawing/2014/main" id="{D44CCBFD-2BF3-7AFD-8ECC-D05AFF39976A}"/>
              </a:ext>
            </a:extLst>
          </p:cNvPr>
          <p:cNvSpPr txBox="1">
            <a:spLocks noChangeArrowheads="1"/>
          </p:cNvSpPr>
          <p:nvPr/>
        </p:nvSpPr>
        <p:spPr bwMode="auto">
          <a:xfrm>
            <a:off x="2887663" y="3225301"/>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9" name="Text Box 1">
            <a:extLst>
              <a:ext uri="{FF2B5EF4-FFF2-40B4-BE49-F238E27FC236}">
                <a16:creationId xmlns="" xmlns:a16="http://schemas.microsoft.com/office/drawing/2014/main" id="{F4CAB5A0-94D4-785B-E266-297E49BA06E8}"/>
              </a:ext>
            </a:extLst>
          </p:cNvPr>
          <p:cNvSpPr txBox="1">
            <a:spLocks noChangeArrowheads="1"/>
          </p:cNvSpPr>
          <p:nvPr/>
        </p:nvSpPr>
        <p:spPr bwMode="auto">
          <a:xfrm>
            <a:off x="5603875" y="597988"/>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0" name="Rectangle 6">
            <a:extLst>
              <a:ext uri="{FF2B5EF4-FFF2-40B4-BE49-F238E27FC236}">
                <a16:creationId xmlns="" xmlns:a16="http://schemas.microsoft.com/office/drawing/2014/main" id="{DE6CAF56-51E2-C51E-4AD9-592281F1DE4A}"/>
              </a:ext>
            </a:extLst>
          </p:cNvPr>
          <p:cNvSpPr>
            <a:spLocks noChangeArrowheads="1"/>
          </p:cNvSpPr>
          <p:nvPr/>
        </p:nvSpPr>
        <p:spPr bwMode="auto">
          <a:xfrm>
            <a:off x="2209800" y="-11638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11" name="Rectangle 11">
            <a:extLst>
              <a:ext uri="{FF2B5EF4-FFF2-40B4-BE49-F238E27FC236}">
                <a16:creationId xmlns="" xmlns:a16="http://schemas.microsoft.com/office/drawing/2014/main" id="{A03B8664-D9B0-1375-2815-BFCC28823D44}"/>
              </a:ext>
            </a:extLst>
          </p:cNvPr>
          <p:cNvSpPr>
            <a:spLocks noChangeArrowheads="1"/>
          </p:cNvSpPr>
          <p:nvPr/>
        </p:nvSpPr>
        <p:spPr bwMode="auto">
          <a:xfrm>
            <a:off x="2133601" y="3262424"/>
            <a:ext cx="513873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just" defTabSz="914400" eaLnBrk="0" fontAlgn="base" latinLnBrk="0" hangingPunct="0">
              <a:lnSpc>
                <a:spcPct val="100000"/>
              </a:lnSpc>
              <a:spcBef>
                <a:spcPct val="0"/>
              </a:spcBef>
              <a:spcAft>
                <a:spcPct val="0"/>
              </a:spcAft>
              <a:buClrTx/>
              <a:buSzTx/>
              <a:buFontTx/>
              <a:buNone/>
              <a:tabLst/>
            </a:pP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Figure 20: </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Microscopic section in K9 dog skin: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A:</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epidermal ulcer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B:</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mononuclear cells infiltration in dermis layer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hyperplasia hair follicles with mononuclear inflammatory cells surrounded the hair follicles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D:</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hyperplasia of Sebaceous gland (</a:t>
            </a:r>
            <a:r>
              <a:rPr kumimoji="0" lang="en-US" altLang="ar-IQ" sz="1000" b="1" i="0" u="none" strike="noStrike" cap="none" normalizeH="0" baseline="0" dirty="0">
                <a:ln>
                  <a:noFill/>
                </a:ln>
                <a:solidFill>
                  <a:srgbClr val="000000"/>
                </a:solidFill>
                <a:effectLst/>
                <a:latin typeface="+mn-lt"/>
                <a:ea typeface="Times New Roman" panose="02020603050405020304" pitchFamily="18" charset="0"/>
                <a:cs typeface="Arial" panose="020B0604020202020204" pitchFamily="34" charset="0"/>
              </a:rPr>
              <a:t>H&amp;E stain, 200×).</a:t>
            </a:r>
            <a:endParaRPr kumimoji="0" lang="en-US" altLang="ar-IQ" sz="1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34736026"/>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86B96565-6D71-70FE-7FC1-FD5F210CD3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26</a:t>
            </a:fld>
            <a:endParaRPr lang="en"/>
          </a:p>
        </p:txBody>
      </p:sp>
      <p:sp>
        <p:nvSpPr>
          <p:cNvPr id="6" name="Rectangle 4">
            <a:extLst>
              <a:ext uri="{FF2B5EF4-FFF2-40B4-BE49-F238E27FC236}">
                <a16:creationId xmlns="" xmlns:a16="http://schemas.microsoft.com/office/drawing/2014/main" id="{F3BC9545-C49E-37B4-31E7-826549ACDCFC}"/>
              </a:ext>
            </a:extLst>
          </p:cNvPr>
          <p:cNvSpPr>
            <a:spLocks noChangeArrowheads="1"/>
          </p:cNvSpPr>
          <p:nvPr/>
        </p:nvSpPr>
        <p:spPr bwMode="auto">
          <a:xfrm>
            <a:off x="930275"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7" name="Rectangle 6">
            <a:extLst>
              <a:ext uri="{FF2B5EF4-FFF2-40B4-BE49-F238E27FC236}">
                <a16:creationId xmlns="" xmlns:a16="http://schemas.microsoft.com/office/drawing/2014/main" id="{38E0A6BC-81E9-64AD-AAC7-178F2EC80EE8}"/>
              </a:ext>
            </a:extLst>
          </p:cNvPr>
          <p:cNvSpPr>
            <a:spLocks noChangeArrowheads="1"/>
          </p:cNvSpPr>
          <p:nvPr/>
        </p:nvSpPr>
        <p:spPr bwMode="auto">
          <a:xfrm>
            <a:off x="1020763"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chemeClr val="tx1"/>
                </a:solidFill>
                <a:effectLst/>
                <a:latin typeface="Arial" panose="020B0604020202020204" pitchFamily="34" charset="0"/>
              </a:rPr>
              <a:t/>
            </a:r>
            <a:br>
              <a:rPr kumimoji="0" lang="en-US" altLang="ar-IQ" sz="1800" b="0" i="0" u="none" strike="noStrike" cap="none" normalizeH="0" baseline="0">
                <a:ln>
                  <a:noFill/>
                </a:ln>
                <a:solidFill>
                  <a:schemeClr val="tx1"/>
                </a:solidFill>
                <a:effectLst/>
                <a:latin typeface="Arial" panose="020B0604020202020204" pitchFamily="34" charset="0"/>
              </a:rPr>
            </a:br>
            <a:endParaRPr kumimoji="0" lang="en-US" altLang="ar-IQ" sz="1800" b="0" i="0" u="none" strike="noStrike" cap="none" normalizeH="0" baseline="0">
              <a:ln>
                <a:noFill/>
              </a:ln>
              <a:solidFill>
                <a:schemeClr val="tx1"/>
              </a:solidFill>
              <a:effectLst/>
              <a:latin typeface="Arial" panose="020B0604020202020204" pitchFamily="34" charset="0"/>
            </a:endParaRPr>
          </a:p>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 xmlns:a16="http://schemas.microsoft.com/office/drawing/2014/main" id="{1260A0FD-531E-B2F2-43AB-09859668013D}"/>
              </a:ext>
            </a:extLst>
          </p:cNvPr>
          <p:cNvSpPr>
            <a:spLocks noChangeArrowheads="1"/>
          </p:cNvSpPr>
          <p:nvPr/>
        </p:nvSpPr>
        <p:spPr bwMode="auto">
          <a:xfrm>
            <a:off x="930275" y="1611798"/>
            <a:ext cx="48101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pic>
        <p:nvPicPr>
          <p:cNvPr id="16387" name="صورة 13">
            <a:extLst>
              <a:ext uri="{FF2B5EF4-FFF2-40B4-BE49-F238E27FC236}">
                <a16:creationId xmlns="" xmlns:a16="http://schemas.microsoft.com/office/drawing/2014/main" id="{7781F995-C5A7-4E16-655A-0D15E29673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223"/>
          <a:stretch>
            <a:fillRect/>
          </a:stretch>
        </p:blipFill>
        <p:spPr bwMode="auto">
          <a:xfrm>
            <a:off x="2136775" y="530225"/>
            <a:ext cx="5038725" cy="3435350"/>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 xmlns:a16="http://schemas.microsoft.com/office/drawing/2014/main" id="{BB77C9F0-8587-CA0D-0E78-27FF3705891C}"/>
              </a:ext>
            </a:extLst>
          </p:cNvPr>
          <p:cNvSpPr txBox="1">
            <a:spLocks noChangeArrowheads="1"/>
          </p:cNvSpPr>
          <p:nvPr/>
        </p:nvSpPr>
        <p:spPr bwMode="auto">
          <a:xfrm>
            <a:off x="6448425" y="1911350"/>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3" name="Text Box 1">
            <a:extLst>
              <a:ext uri="{FF2B5EF4-FFF2-40B4-BE49-F238E27FC236}">
                <a16:creationId xmlns="" xmlns:a16="http://schemas.microsoft.com/office/drawing/2014/main" id="{6AF0933B-46B2-CC2D-FC2C-DD3D1DAF5740}"/>
              </a:ext>
            </a:extLst>
          </p:cNvPr>
          <p:cNvSpPr txBox="1">
            <a:spLocks noChangeArrowheads="1"/>
          </p:cNvSpPr>
          <p:nvPr/>
        </p:nvSpPr>
        <p:spPr bwMode="auto">
          <a:xfrm>
            <a:off x="4037013" y="2100263"/>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 xmlns:a16="http://schemas.microsoft.com/office/drawing/2014/main" id="{4996E490-5F2C-4A15-0FE1-CFB47100F6D5}"/>
              </a:ext>
            </a:extLst>
          </p:cNvPr>
          <p:cNvSpPr>
            <a:spLocks noChangeArrowheads="1"/>
          </p:cNvSpPr>
          <p:nvPr/>
        </p:nvSpPr>
        <p:spPr bwMode="auto">
          <a:xfrm>
            <a:off x="1549400" y="-177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9" name="Rectangle 7">
            <a:extLst>
              <a:ext uri="{FF2B5EF4-FFF2-40B4-BE49-F238E27FC236}">
                <a16:creationId xmlns="" xmlns:a16="http://schemas.microsoft.com/office/drawing/2014/main" id="{21B7E36A-C0E7-98DF-AC82-F88694B7CF53}"/>
              </a:ext>
            </a:extLst>
          </p:cNvPr>
          <p:cNvSpPr>
            <a:spLocks noChangeArrowheads="1"/>
          </p:cNvSpPr>
          <p:nvPr/>
        </p:nvSpPr>
        <p:spPr bwMode="auto">
          <a:xfrm>
            <a:off x="2117195" y="3299935"/>
            <a:ext cx="5172605"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just" defTabSz="914400" eaLnBrk="0" fontAlgn="base" latinLnBrk="0" hangingPunct="0">
              <a:lnSpc>
                <a:spcPct val="100000"/>
              </a:lnSpc>
              <a:spcBef>
                <a:spcPct val="0"/>
              </a:spcBef>
              <a:spcAft>
                <a:spcPct val="0"/>
              </a:spcAft>
              <a:buClrTx/>
              <a:buSzTx/>
              <a:buFontTx/>
              <a:buNone/>
              <a:tabLst/>
            </a:pP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Figure 21: </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Microscopic Section in K9 dog skin: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A:</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dilated blood vessels surrounded by mononuclear cells in dermis layer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B:</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mononuclear cells mostly lymphocytes Infiltrated in dermis layer</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a:t>
            </a:r>
            <a:r>
              <a:rPr kumimoji="0" lang="en-US" altLang="ar-IQ" sz="1000" b="1" i="0" u="none" strike="noStrike" cap="none" normalizeH="0" baseline="0" dirty="0">
                <a:ln>
                  <a:noFill/>
                </a:ln>
                <a:solidFill>
                  <a:srgbClr val="000000"/>
                </a:solidFill>
                <a:effectLst/>
                <a:latin typeface="+mn-lt"/>
                <a:ea typeface="Times New Roman" panose="02020603050405020304" pitchFamily="18" charset="0"/>
                <a:cs typeface="Arial" panose="020B0604020202020204" pitchFamily="34" charset="0"/>
              </a:rPr>
              <a:t>H&amp;E stain, 200×).</a:t>
            </a:r>
            <a:endParaRPr kumimoji="0" lang="en-US" altLang="ar-IQ" sz="1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78884470"/>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86B96565-6D71-70FE-7FC1-FD5F210CD3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27</a:t>
            </a:fld>
            <a:endParaRPr lang="en"/>
          </a:p>
        </p:txBody>
      </p:sp>
      <p:sp>
        <p:nvSpPr>
          <p:cNvPr id="6" name="Rectangle 4">
            <a:extLst>
              <a:ext uri="{FF2B5EF4-FFF2-40B4-BE49-F238E27FC236}">
                <a16:creationId xmlns="" xmlns:a16="http://schemas.microsoft.com/office/drawing/2014/main" id="{F3BC9545-C49E-37B4-31E7-826549ACDCFC}"/>
              </a:ext>
            </a:extLst>
          </p:cNvPr>
          <p:cNvSpPr>
            <a:spLocks noChangeArrowheads="1"/>
          </p:cNvSpPr>
          <p:nvPr/>
        </p:nvSpPr>
        <p:spPr bwMode="auto">
          <a:xfrm>
            <a:off x="930275"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7" name="Rectangle 6">
            <a:extLst>
              <a:ext uri="{FF2B5EF4-FFF2-40B4-BE49-F238E27FC236}">
                <a16:creationId xmlns="" xmlns:a16="http://schemas.microsoft.com/office/drawing/2014/main" id="{38E0A6BC-81E9-64AD-AAC7-178F2EC80EE8}"/>
              </a:ext>
            </a:extLst>
          </p:cNvPr>
          <p:cNvSpPr>
            <a:spLocks noChangeArrowheads="1"/>
          </p:cNvSpPr>
          <p:nvPr/>
        </p:nvSpPr>
        <p:spPr bwMode="auto">
          <a:xfrm>
            <a:off x="1020763"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chemeClr val="tx1"/>
                </a:solidFill>
                <a:effectLst/>
                <a:latin typeface="Arial" panose="020B0604020202020204" pitchFamily="34" charset="0"/>
              </a:rPr>
              <a:t/>
            </a:r>
            <a:br>
              <a:rPr kumimoji="0" lang="en-US" altLang="ar-IQ" sz="1800" b="0" i="0" u="none" strike="noStrike" cap="none" normalizeH="0" baseline="0">
                <a:ln>
                  <a:noFill/>
                </a:ln>
                <a:solidFill>
                  <a:schemeClr val="tx1"/>
                </a:solidFill>
                <a:effectLst/>
                <a:latin typeface="Arial" panose="020B0604020202020204" pitchFamily="34" charset="0"/>
              </a:rPr>
            </a:br>
            <a:endParaRPr kumimoji="0" lang="en-US" altLang="ar-IQ" sz="1800" b="0" i="0" u="none" strike="noStrike" cap="none" normalizeH="0" baseline="0">
              <a:ln>
                <a:noFill/>
              </a:ln>
              <a:solidFill>
                <a:schemeClr val="tx1"/>
              </a:solidFill>
              <a:effectLst/>
              <a:latin typeface="Arial" panose="020B0604020202020204" pitchFamily="34" charset="0"/>
            </a:endParaRPr>
          </a:p>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 xmlns:a16="http://schemas.microsoft.com/office/drawing/2014/main" id="{1260A0FD-531E-B2F2-43AB-09859668013D}"/>
              </a:ext>
            </a:extLst>
          </p:cNvPr>
          <p:cNvSpPr>
            <a:spLocks noChangeArrowheads="1"/>
          </p:cNvSpPr>
          <p:nvPr/>
        </p:nvSpPr>
        <p:spPr bwMode="auto">
          <a:xfrm>
            <a:off x="930275" y="1611798"/>
            <a:ext cx="48101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pic>
        <p:nvPicPr>
          <p:cNvPr id="17411" name="صورة 14">
            <a:extLst>
              <a:ext uri="{FF2B5EF4-FFF2-40B4-BE49-F238E27FC236}">
                <a16:creationId xmlns="" xmlns:a16="http://schemas.microsoft.com/office/drawing/2014/main" id="{1CF8C22E-CD52-C256-3066-3D22455D3F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412" b="7635"/>
          <a:stretch>
            <a:fillRect/>
          </a:stretch>
        </p:blipFill>
        <p:spPr bwMode="auto">
          <a:xfrm>
            <a:off x="2362200" y="500063"/>
            <a:ext cx="5040313" cy="3248025"/>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 xmlns:a16="http://schemas.microsoft.com/office/drawing/2014/main" id="{57B174EA-EFCF-3ACF-2E50-6844DA38B36F}"/>
              </a:ext>
            </a:extLst>
          </p:cNvPr>
          <p:cNvSpPr txBox="1">
            <a:spLocks noChangeArrowheads="1"/>
          </p:cNvSpPr>
          <p:nvPr/>
        </p:nvSpPr>
        <p:spPr bwMode="auto">
          <a:xfrm>
            <a:off x="6918325" y="1230313"/>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3" name="Text Box 1">
            <a:extLst>
              <a:ext uri="{FF2B5EF4-FFF2-40B4-BE49-F238E27FC236}">
                <a16:creationId xmlns="" xmlns:a16="http://schemas.microsoft.com/office/drawing/2014/main" id="{FFFABD69-303B-1726-E791-0A2525D96414}"/>
              </a:ext>
            </a:extLst>
          </p:cNvPr>
          <p:cNvSpPr txBox="1">
            <a:spLocks noChangeArrowheads="1"/>
          </p:cNvSpPr>
          <p:nvPr/>
        </p:nvSpPr>
        <p:spPr bwMode="auto">
          <a:xfrm>
            <a:off x="5553075" y="1933575"/>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 xmlns:a16="http://schemas.microsoft.com/office/drawing/2014/main" id="{176663AC-EB9D-D69E-3906-D3BC33406BEE}"/>
              </a:ext>
            </a:extLst>
          </p:cNvPr>
          <p:cNvSpPr>
            <a:spLocks noChangeArrowheads="1"/>
          </p:cNvSpPr>
          <p:nvPr/>
        </p:nvSpPr>
        <p:spPr bwMode="auto">
          <a:xfrm>
            <a:off x="236220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9" name="Rectangle 7">
            <a:extLst>
              <a:ext uri="{FF2B5EF4-FFF2-40B4-BE49-F238E27FC236}">
                <a16:creationId xmlns="" xmlns:a16="http://schemas.microsoft.com/office/drawing/2014/main" id="{1D600B5A-5F66-DDE0-F981-74D40EE7673F}"/>
              </a:ext>
            </a:extLst>
          </p:cNvPr>
          <p:cNvSpPr>
            <a:spLocks noChangeArrowheads="1"/>
          </p:cNvSpPr>
          <p:nvPr/>
        </p:nvSpPr>
        <p:spPr bwMode="auto">
          <a:xfrm>
            <a:off x="2438400" y="3600515"/>
            <a:ext cx="4978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ar-IQ"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Figure 22</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Microscopic section in k9 dog skin: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A:</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acanthosis of epidermal layer with vacuolar degeneration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B:</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apoptotic cells and mononuclear cells infiltration in dermal layer (</a:t>
            </a:r>
            <a:r>
              <a:rPr kumimoji="0" lang="en-US" altLang="ar-IQ" sz="1000" b="1" i="0" u="none" strike="noStrike" cap="none" normalizeH="0" baseline="0" dirty="0">
                <a:ln>
                  <a:noFill/>
                </a:ln>
                <a:solidFill>
                  <a:srgbClr val="000000"/>
                </a:solidFill>
                <a:effectLst/>
                <a:latin typeface="+mn-lt"/>
                <a:ea typeface="Times New Roman" panose="02020603050405020304" pitchFamily="18" charset="0"/>
              </a:rPr>
              <a:t>H&amp;E stain, 400×).</a:t>
            </a:r>
            <a:r>
              <a:rPr kumimoji="0" lang="en-US" altLang="ar-IQ" sz="1000" b="0" i="0" u="none" strike="noStrike" cap="none" normalizeH="0" baseline="0" dirty="0">
                <a:ln>
                  <a:noFill/>
                </a:ln>
                <a:solidFill>
                  <a:schemeClr val="tx1"/>
                </a:solidFill>
                <a:effectLst/>
                <a:latin typeface="+mn-lt"/>
              </a:rPr>
              <a:t> </a:t>
            </a:r>
          </a:p>
        </p:txBody>
      </p:sp>
    </p:spTree>
    <p:extLst>
      <p:ext uri="{BB962C8B-B14F-4D97-AF65-F5344CB8AC3E}">
        <p14:creationId xmlns:p14="http://schemas.microsoft.com/office/powerpoint/2010/main" val="275462774"/>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86B96565-6D71-70FE-7FC1-FD5F210CD3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28</a:t>
            </a:fld>
            <a:endParaRPr lang="en"/>
          </a:p>
        </p:txBody>
      </p:sp>
      <p:sp>
        <p:nvSpPr>
          <p:cNvPr id="6" name="Rectangle 4">
            <a:extLst>
              <a:ext uri="{FF2B5EF4-FFF2-40B4-BE49-F238E27FC236}">
                <a16:creationId xmlns="" xmlns:a16="http://schemas.microsoft.com/office/drawing/2014/main" id="{F3BC9545-C49E-37B4-31E7-826549ACDCFC}"/>
              </a:ext>
            </a:extLst>
          </p:cNvPr>
          <p:cNvSpPr>
            <a:spLocks noChangeArrowheads="1"/>
          </p:cNvSpPr>
          <p:nvPr/>
        </p:nvSpPr>
        <p:spPr bwMode="auto">
          <a:xfrm>
            <a:off x="930275"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7" name="Rectangle 6">
            <a:extLst>
              <a:ext uri="{FF2B5EF4-FFF2-40B4-BE49-F238E27FC236}">
                <a16:creationId xmlns="" xmlns:a16="http://schemas.microsoft.com/office/drawing/2014/main" id="{38E0A6BC-81E9-64AD-AAC7-178F2EC80EE8}"/>
              </a:ext>
            </a:extLst>
          </p:cNvPr>
          <p:cNvSpPr>
            <a:spLocks noChangeArrowheads="1"/>
          </p:cNvSpPr>
          <p:nvPr/>
        </p:nvSpPr>
        <p:spPr bwMode="auto">
          <a:xfrm>
            <a:off x="1020763"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chemeClr val="tx1"/>
                </a:solidFill>
                <a:effectLst/>
                <a:latin typeface="Arial" panose="020B0604020202020204" pitchFamily="34" charset="0"/>
              </a:rPr>
              <a:t/>
            </a:r>
            <a:br>
              <a:rPr kumimoji="0" lang="en-US" altLang="ar-IQ" sz="1800" b="0" i="0" u="none" strike="noStrike" cap="none" normalizeH="0" baseline="0">
                <a:ln>
                  <a:noFill/>
                </a:ln>
                <a:solidFill>
                  <a:schemeClr val="tx1"/>
                </a:solidFill>
                <a:effectLst/>
                <a:latin typeface="Arial" panose="020B0604020202020204" pitchFamily="34" charset="0"/>
              </a:rPr>
            </a:br>
            <a:endParaRPr kumimoji="0" lang="en-US" altLang="ar-IQ" sz="1800" b="0" i="0" u="none" strike="noStrike" cap="none" normalizeH="0" baseline="0">
              <a:ln>
                <a:noFill/>
              </a:ln>
              <a:solidFill>
                <a:schemeClr val="tx1"/>
              </a:solidFill>
              <a:effectLst/>
              <a:latin typeface="Arial" panose="020B0604020202020204" pitchFamily="34" charset="0"/>
            </a:endParaRPr>
          </a:p>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chemeClr val="tx1"/>
              </a:solidFill>
              <a:effectLst/>
              <a:latin typeface="Arial" panose="020B0604020202020204" pitchFamily="34" charset="0"/>
            </a:endParaRPr>
          </a:p>
        </p:txBody>
      </p:sp>
      <p:pic>
        <p:nvPicPr>
          <p:cNvPr id="18435" name="صورة 15">
            <a:extLst>
              <a:ext uri="{FF2B5EF4-FFF2-40B4-BE49-F238E27FC236}">
                <a16:creationId xmlns="" xmlns:a16="http://schemas.microsoft.com/office/drawing/2014/main" id="{AAB53731-6F29-0FA9-ECBF-A63D33AB79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401" b="4181"/>
          <a:stretch>
            <a:fillRect/>
          </a:stretch>
        </p:blipFill>
        <p:spPr bwMode="auto">
          <a:xfrm>
            <a:off x="2380722" y="536575"/>
            <a:ext cx="5049837" cy="3394075"/>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 xmlns:a16="http://schemas.microsoft.com/office/drawing/2014/main" id="{0FE72224-802F-6D53-C4BC-4B8AD22E8A59}"/>
              </a:ext>
            </a:extLst>
          </p:cNvPr>
          <p:cNvSpPr txBox="1">
            <a:spLocks noChangeArrowheads="1"/>
          </p:cNvSpPr>
          <p:nvPr/>
        </p:nvSpPr>
        <p:spPr bwMode="auto">
          <a:xfrm>
            <a:off x="5614459" y="1016000"/>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3" name="Text Box 1">
            <a:extLst>
              <a:ext uri="{FF2B5EF4-FFF2-40B4-BE49-F238E27FC236}">
                <a16:creationId xmlns="" xmlns:a16="http://schemas.microsoft.com/office/drawing/2014/main" id="{560993AF-9A88-A297-DB61-4F73BEF72A26}"/>
              </a:ext>
            </a:extLst>
          </p:cNvPr>
          <p:cNvSpPr txBox="1">
            <a:spLocks noChangeArrowheads="1"/>
          </p:cNvSpPr>
          <p:nvPr/>
        </p:nvSpPr>
        <p:spPr bwMode="auto">
          <a:xfrm>
            <a:off x="3372909" y="808038"/>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 xmlns:a16="http://schemas.microsoft.com/office/drawing/2014/main" id="{38F18E8F-339B-B538-57BC-59E940746D88}"/>
              </a:ext>
            </a:extLst>
          </p:cNvPr>
          <p:cNvSpPr>
            <a:spLocks noChangeArrowheads="1"/>
          </p:cNvSpPr>
          <p:nvPr/>
        </p:nvSpPr>
        <p:spPr bwMode="auto">
          <a:xfrm>
            <a:off x="1515534"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9" name="Rectangle 7">
            <a:extLst>
              <a:ext uri="{FF2B5EF4-FFF2-40B4-BE49-F238E27FC236}">
                <a16:creationId xmlns="" xmlns:a16="http://schemas.microsoft.com/office/drawing/2014/main" id="{4B20EB6A-9323-2F30-B2B8-E147FE5CD741}"/>
              </a:ext>
            </a:extLst>
          </p:cNvPr>
          <p:cNvSpPr>
            <a:spLocks noChangeArrowheads="1"/>
          </p:cNvSpPr>
          <p:nvPr/>
        </p:nvSpPr>
        <p:spPr bwMode="auto">
          <a:xfrm>
            <a:off x="2380722" y="3331320"/>
            <a:ext cx="523927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just" defTabSz="914400" eaLnBrk="0" fontAlgn="base" latinLnBrk="0" hangingPunct="0">
              <a:lnSpc>
                <a:spcPct val="100000"/>
              </a:lnSpc>
              <a:spcBef>
                <a:spcPct val="0"/>
              </a:spcBef>
              <a:spcAft>
                <a:spcPct val="0"/>
              </a:spcAft>
              <a:buClrTx/>
              <a:buSzTx/>
              <a:buFontTx/>
              <a:buNone/>
              <a:tabLst/>
            </a:pP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Figure 23: </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Microscopic section in stray dog skin: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A:</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infected granulation tissue with mono and polymorphic inflammatory cells,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B:</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angioblast and fibroblast (</a:t>
            </a:r>
            <a:r>
              <a:rPr kumimoji="0" lang="en-US" altLang="ar-IQ" sz="1000" b="1" i="0" u="none" strike="noStrike" cap="none" normalizeH="0" baseline="0" dirty="0">
                <a:ln>
                  <a:noFill/>
                </a:ln>
                <a:solidFill>
                  <a:srgbClr val="000000"/>
                </a:solidFill>
                <a:effectLst/>
                <a:latin typeface="+mn-lt"/>
                <a:ea typeface="Times New Roman" panose="02020603050405020304" pitchFamily="18" charset="0"/>
                <a:cs typeface="Arial" panose="020B0604020202020204" pitchFamily="34" charset="0"/>
              </a:rPr>
              <a:t>H&amp;E stain, 200×).</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endParaRPr kumimoji="0" lang="en-US" altLang="ar-IQ" sz="1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12204438"/>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86B96565-6D71-70FE-7FC1-FD5F210CD3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29</a:t>
            </a:fld>
            <a:endParaRPr lang="en"/>
          </a:p>
        </p:txBody>
      </p:sp>
      <p:sp>
        <p:nvSpPr>
          <p:cNvPr id="6" name="Rectangle 4">
            <a:extLst>
              <a:ext uri="{FF2B5EF4-FFF2-40B4-BE49-F238E27FC236}">
                <a16:creationId xmlns="" xmlns:a16="http://schemas.microsoft.com/office/drawing/2014/main" id="{F3BC9545-C49E-37B4-31E7-826549ACDCFC}"/>
              </a:ext>
            </a:extLst>
          </p:cNvPr>
          <p:cNvSpPr>
            <a:spLocks noChangeArrowheads="1"/>
          </p:cNvSpPr>
          <p:nvPr/>
        </p:nvSpPr>
        <p:spPr bwMode="auto">
          <a:xfrm>
            <a:off x="930275"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7" name="Rectangle 6">
            <a:extLst>
              <a:ext uri="{FF2B5EF4-FFF2-40B4-BE49-F238E27FC236}">
                <a16:creationId xmlns="" xmlns:a16="http://schemas.microsoft.com/office/drawing/2014/main" id="{38E0A6BC-81E9-64AD-AAC7-178F2EC80EE8}"/>
              </a:ext>
            </a:extLst>
          </p:cNvPr>
          <p:cNvSpPr>
            <a:spLocks noChangeArrowheads="1"/>
          </p:cNvSpPr>
          <p:nvPr/>
        </p:nvSpPr>
        <p:spPr bwMode="auto">
          <a:xfrm>
            <a:off x="1020763"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chemeClr val="tx1"/>
                </a:solidFill>
                <a:effectLst/>
                <a:latin typeface="Arial" panose="020B0604020202020204" pitchFamily="34" charset="0"/>
              </a:rPr>
              <a:t/>
            </a:r>
            <a:br>
              <a:rPr kumimoji="0" lang="en-US" altLang="ar-IQ" sz="1800" b="0" i="0" u="none" strike="noStrike" cap="none" normalizeH="0" baseline="0">
                <a:ln>
                  <a:noFill/>
                </a:ln>
                <a:solidFill>
                  <a:schemeClr val="tx1"/>
                </a:solidFill>
                <a:effectLst/>
                <a:latin typeface="Arial" panose="020B0604020202020204" pitchFamily="34" charset="0"/>
              </a:rPr>
            </a:br>
            <a:endParaRPr kumimoji="0" lang="en-US" altLang="ar-IQ" sz="1800" b="0" i="0" u="none" strike="noStrike" cap="none" normalizeH="0" baseline="0">
              <a:ln>
                <a:noFill/>
              </a:ln>
              <a:solidFill>
                <a:schemeClr val="tx1"/>
              </a:solidFill>
              <a:effectLst/>
              <a:latin typeface="Arial" panose="020B0604020202020204" pitchFamily="34" charset="0"/>
            </a:endParaRPr>
          </a:p>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chemeClr val="tx1"/>
              </a:solidFill>
              <a:effectLst/>
              <a:latin typeface="Arial" panose="020B0604020202020204" pitchFamily="34" charset="0"/>
            </a:endParaRPr>
          </a:p>
        </p:txBody>
      </p:sp>
      <p:pic>
        <p:nvPicPr>
          <p:cNvPr id="19460" name="صورة 16">
            <a:extLst>
              <a:ext uri="{FF2B5EF4-FFF2-40B4-BE49-F238E27FC236}">
                <a16:creationId xmlns="" xmlns:a16="http://schemas.microsoft.com/office/drawing/2014/main" id="{750F7BE2-490F-90AF-209E-15ED60AC13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745" b="6013"/>
          <a:stretch>
            <a:fillRect/>
          </a:stretch>
        </p:blipFill>
        <p:spPr bwMode="auto">
          <a:xfrm>
            <a:off x="2210859" y="607513"/>
            <a:ext cx="5060950" cy="3490913"/>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 xmlns:a16="http://schemas.microsoft.com/office/drawing/2014/main" id="{B96A1BA0-1C0B-1219-148F-83BE56F951DB}"/>
              </a:ext>
            </a:extLst>
          </p:cNvPr>
          <p:cNvSpPr txBox="1">
            <a:spLocks noChangeArrowheads="1"/>
          </p:cNvSpPr>
          <p:nvPr/>
        </p:nvSpPr>
        <p:spPr bwMode="auto">
          <a:xfrm>
            <a:off x="6074834" y="1220288"/>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3" name="Text Box 2">
            <a:extLst>
              <a:ext uri="{FF2B5EF4-FFF2-40B4-BE49-F238E27FC236}">
                <a16:creationId xmlns="" xmlns:a16="http://schemas.microsoft.com/office/drawing/2014/main" id="{8B305F08-3397-B91A-685C-1BB63CBDABEA}"/>
              </a:ext>
            </a:extLst>
          </p:cNvPr>
          <p:cNvSpPr txBox="1">
            <a:spLocks noChangeArrowheads="1"/>
          </p:cNvSpPr>
          <p:nvPr/>
        </p:nvSpPr>
        <p:spPr bwMode="auto">
          <a:xfrm>
            <a:off x="3766609" y="1385388"/>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5" name="Text Box 1">
            <a:extLst>
              <a:ext uri="{FF2B5EF4-FFF2-40B4-BE49-F238E27FC236}">
                <a16:creationId xmlns="" xmlns:a16="http://schemas.microsoft.com/office/drawing/2014/main" id="{7F73F813-49BA-C818-8CC3-C82709F6D650}"/>
              </a:ext>
            </a:extLst>
          </p:cNvPr>
          <p:cNvSpPr txBox="1">
            <a:spLocks noChangeArrowheads="1"/>
          </p:cNvSpPr>
          <p:nvPr/>
        </p:nvSpPr>
        <p:spPr bwMode="auto">
          <a:xfrm>
            <a:off x="4868334" y="2315663"/>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9" name="Rectangle 5">
            <a:extLst>
              <a:ext uri="{FF2B5EF4-FFF2-40B4-BE49-F238E27FC236}">
                <a16:creationId xmlns="" xmlns:a16="http://schemas.microsoft.com/office/drawing/2014/main" id="{D1FD0F87-2D1E-236B-7F02-4CC113D55B3A}"/>
              </a:ext>
            </a:extLst>
          </p:cNvPr>
          <p:cNvSpPr>
            <a:spLocks noChangeArrowheads="1"/>
          </p:cNvSpPr>
          <p:nvPr/>
        </p:nvSpPr>
        <p:spPr bwMode="auto">
          <a:xfrm>
            <a:off x="1413934" y="-22116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10" name="Rectangle 9">
            <a:extLst>
              <a:ext uri="{FF2B5EF4-FFF2-40B4-BE49-F238E27FC236}">
                <a16:creationId xmlns="" xmlns:a16="http://schemas.microsoft.com/office/drawing/2014/main" id="{3509FE18-E63D-608F-25FB-D894CA053C78}"/>
              </a:ext>
            </a:extLst>
          </p:cNvPr>
          <p:cNvSpPr>
            <a:spLocks noChangeArrowheads="1"/>
          </p:cNvSpPr>
          <p:nvPr/>
        </p:nvSpPr>
        <p:spPr bwMode="auto">
          <a:xfrm>
            <a:off x="2065867" y="3436706"/>
            <a:ext cx="5350933"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Figure 24: </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Microscopic section in k9 dog skin: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A:</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epidermal ulcer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B:</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epidermal acanthosis with vacuolar degeneration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newly granulation tissue (</a:t>
            </a:r>
            <a:r>
              <a:rPr kumimoji="0" lang="en-US" altLang="ar-IQ" sz="1000" b="1" i="0" u="none" strike="noStrike" cap="none" normalizeH="0" baseline="0" dirty="0">
                <a:ln>
                  <a:noFill/>
                </a:ln>
                <a:solidFill>
                  <a:srgbClr val="000000"/>
                </a:solidFill>
                <a:effectLst/>
                <a:latin typeface="+mn-lt"/>
                <a:ea typeface="Times New Roman" panose="02020603050405020304" pitchFamily="18" charset="0"/>
                <a:cs typeface="Arial" panose="020B0604020202020204" pitchFamily="34" charset="0"/>
              </a:rPr>
              <a:t>H&amp;E stain, 400×).</a:t>
            </a:r>
            <a:endParaRPr kumimoji="0" lang="en-US" altLang="ar-IQ" sz="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5081538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6" name="Google Shape;86;p16"/>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3</a:t>
            </a:fld>
            <a:endParaRPr/>
          </a:p>
        </p:txBody>
      </p:sp>
      <p:sp>
        <p:nvSpPr>
          <p:cNvPr id="3" name="مربع نص 2">
            <a:extLst>
              <a:ext uri="{FF2B5EF4-FFF2-40B4-BE49-F238E27FC236}">
                <a16:creationId xmlns="" xmlns:a16="http://schemas.microsoft.com/office/drawing/2014/main" id="{4EE900EC-FE2C-8DAB-9CC6-F1F879427760}"/>
              </a:ext>
            </a:extLst>
          </p:cNvPr>
          <p:cNvSpPr txBox="1"/>
          <p:nvPr/>
        </p:nvSpPr>
        <p:spPr>
          <a:xfrm>
            <a:off x="1295400" y="795502"/>
            <a:ext cx="7078980" cy="3285066"/>
          </a:xfrm>
          <a:prstGeom prst="rect">
            <a:avLst/>
          </a:prstGeom>
          <a:noFill/>
        </p:spPr>
        <p:txBody>
          <a:bodyPr wrap="square">
            <a:spAutoFit/>
          </a:bodyPr>
          <a:lstStyle/>
          <a:p>
            <a:pPr algn="just">
              <a:lnSpc>
                <a:spcPct val="150000"/>
              </a:lnSpc>
            </a:pPr>
            <a:r>
              <a:rPr lang="en-US" sz="1400" dirty="0">
                <a:effectLst/>
                <a:latin typeface="+mn-lt"/>
                <a:ea typeface="Calibri" panose="020F0502020204030204" pitchFamily="34" charset="0"/>
                <a:cs typeface="Arial" panose="020B0604020202020204" pitchFamily="34" charset="0"/>
              </a:rPr>
              <a:t>The majority of bacterial skin infections in dogs are caused by superficial pyodermas. These infections may manifest as pustules on the skin (impetigo) or in the hair follicles (bacterial folliculitis). </a:t>
            </a:r>
            <a:r>
              <a:rPr lang="en-US" dirty="0">
                <a:effectLst/>
                <a:latin typeface="+mn-lt"/>
                <a:ea typeface="Calibri" panose="020F0502020204030204" pitchFamily="34" charset="0"/>
                <a:cs typeface="+mj-cs"/>
              </a:rPr>
              <a:t>reported that the majority of canine cases of pyoderma are caused by superficial bacterial folliculitis. </a:t>
            </a:r>
            <a:r>
              <a:rPr lang="en-US" b="0" i="0" dirty="0">
                <a:solidFill>
                  <a:srgbClr val="000000"/>
                </a:solidFill>
                <a:effectLst/>
                <a:latin typeface="+mn-lt"/>
                <a:ea typeface="Calibri" panose="020F0502020204030204" pitchFamily="34" charset="0"/>
                <a:cs typeface="+mj-cs"/>
              </a:rPr>
              <a:t>Usually, most of Gram-positive or Gram-negative infections are caused by the normal resident microflora of the skin, mucous membranes and gastrointestinal tract. Cases of otitis, respiratory, urinary and dermatological infections in pets involve principally both groups of bacteria. Pyoderma and otitis externa can affect dogs of any age or gender and are usually caused by Staphylococcus spp. Other bacteria commonly associated with otitis include </a:t>
            </a:r>
            <a:r>
              <a:rPr lang="en-US" b="0" i="1" dirty="0">
                <a:solidFill>
                  <a:srgbClr val="000000"/>
                </a:solidFill>
                <a:effectLst/>
                <a:latin typeface="+mn-lt"/>
                <a:ea typeface="Calibri" panose="020F0502020204030204" pitchFamily="34" charset="0"/>
                <a:cs typeface="+mj-cs"/>
              </a:rPr>
              <a:t>Pseudomonas aeruginosa, Escherichia coli</a:t>
            </a:r>
            <a:r>
              <a:rPr lang="en-US" i="1" dirty="0">
                <a:effectLst/>
                <a:latin typeface="+mn-lt"/>
                <a:ea typeface="Calibri" panose="020F0502020204030204" pitchFamily="34" charset="0"/>
                <a:cs typeface="+mj-cs"/>
              </a:rPr>
              <a:t>. </a:t>
            </a:r>
            <a:endParaRPr lang="ar-IQ" sz="1600" dirty="0">
              <a:latin typeface="Tinos" panose="020B0604020202020204" charset="0"/>
              <a:ea typeface="Tinos" panose="020B0604020202020204" charset="0"/>
              <a:cs typeface="+mj-cs"/>
            </a:endParaRPr>
          </a:p>
        </p:txBody>
      </p:sp>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86B96565-6D71-70FE-7FC1-FD5F210CD3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30</a:t>
            </a:fld>
            <a:endParaRPr lang="en"/>
          </a:p>
        </p:txBody>
      </p:sp>
      <p:sp>
        <p:nvSpPr>
          <p:cNvPr id="6" name="Rectangle 4">
            <a:extLst>
              <a:ext uri="{FF2B5EF4-FFF2-40B4-BE49-F238E27FC236}">
                <a16:creationId xmlns="" xmlns:a16="http://schemas.microsoft.com/office/drawing/2014/main" id="{F3BC9545-C49E-37B4-31E7-826549ACDCFC}"/>
              </a:ext>
            </a:extLst>
          </p:cNvPr>
          <p:cNvSpPr>
            <a:spLocks noChangeArrowheads="1"/>
          </p:cNvSpPr>
          <p:nvPr/>
        </p:nvSpPr>
        <p:spPr bwMode="auto">
          <a:xfrm>
            <a:off x="930275"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7" name="Rectangle 6">
            <a:extLst>
              <a:ext uri="{FF2B5EF4-FFF2-40B4-BE49-F238E27FC236}">
                <a16:creationId xmlns="" xmlns:a16="http://schemas.microsoft.com/office/drawing/2014/main" id="{38E0A6BC-81E9-64AD-AAC7-178F2EC80EE8}"/>
              </a:ext>
            </a:extLst>
          </p:cNvPr>
          <p:cNvSpPr>
            <a:spLocks noChangeArrowheads="1"/>
          </p:cNvSpPr>
          <p:nvPr/>
        </p:nvSpPr>
        <p:spPr bwMode="auto">
          <a:xfrm>
            <a:off x="1020763"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chemeClr val="tx1"/>
                </a:solidFill>
                <a:effectLst/>
                <a:latin typeface="Arial" panose="020B0604020202020204" pitchFamily="34" charset="0"/>
              </a:rPr>
              <a:t/>
            </a:r>
            <a:br>
              <a:rPr kumimoji="0" lang="en-US" altLang="ar-IQ" sz="1800" b="0" i="0" u="none" strike="noStrike" cap="none" normalizeH="0" baseline="0">
                <a:ln>
                  <a:noFill/>
                </a:ln>
                <a:solidFill>
                  <a:schemeClr val="tx1"/>
                </a:solidFill>
                <a:effectLst/>
                <a:latin typeface="Arial" panose="020B0604020202020204" pitchFamily="34" charset="0"/>
              </a:rPr>
            </a:br>
            <a:endParaRPr kumimoji="0" lang="en-US" altLang="ar-IQ" sz="1800" b="0" i="0" u="none" strike="noStrike" cap="none" normalizeH="0" baseline="0">
              <a:ln>
                <a:noFill/>
              </a:ln>
              <a:solidFill>
                <a:schemeClr val="tx1"/>
              </a:solidFill>
              <a:effectLst/>
              <a:latin typeface="Arial" panose="020B0604020202020204" pitchFamily="34" charset="0"/>
            </a:endParaRPr>
          </a:p>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 xmlns:a16="http://schemas.microsoft.com/office/drawing/2014/main" id="{1260A0FD-531E-B2F2-43AB-09859668013D}"/>
              </a:ext>
            </a:extLst>
          </p:cNvPr>
          <p:cNvSpPr>
            <a:spLocks noChangeArrowheads="1"/>
          </p:cNvSpPr>
          <p:nvPr/>
        </p:nvSpPr>
        <p:spPr bwMode="auto">
          <a:xfrm>
            <a:off x="930275" y="1611798"/>
            <a:ext cx="48101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pic>
        <p:nvPicPr>
          <p:cNvPr id="20483" name="صورة 17">
            <a:extLst>
              <a:ext uri="{FF2B5EF4-FFF2-40B4-BE49-F238E27FC236}">
                <a16:creationId xmlns="" xmlns:a16="http://schemas.microsoft.com/office/drawing/2014/main" id="{ED4393B0-31E3-1DED-49F4-BCB9750F84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415" b="6165"/>
          <a:stretch>
            <a:fillRect/>
          </a:stretch>
        </p:blipFill>
        <p:spPr bwMode="auto">
          <a:xfrm>
            <a:off x="2486024" y="582995"/>
            <a:ext cx="5038725" cy="3303587"/>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 xmlns:a16="http://schemas.microsoft.com/office/drawing/2014/main" id="{D62BFAE9-A772-2723-6555-55D5F9FBEE0F}"/>
              </a:ext>
            </a:extLst>
          </p:cNvPr>
          <p:cNvSpPr txBox="1">
            <a:spLocks noChangeArrowheads="1"/>
          </p:cNvSpPr>
          <p:nvPr/>
        </p:nvSpPr>
        <p:spPr bwMode="auto">
          <a:xfrm>
            <a:off x="3379258" y="1459971"/>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3" name="Text Box 1">
            <a:extLst>
              <a:ext uri="{FF2B5EF4-FFF2-40B4-BE49-F238E27FC236}">
                <a16:creationId xmlns="" xmlns:a16="http://schemas.microsoft.com/office/drawing/2014/main" id="{11665C67-8874-8BE6-6BF2-9B174253E88E}"/>
              </a:ext>
            </a:extLst>
          </p:cNvPr>
          <p:cNvSpPr txBox="1">
            <a:spLocks noChangeArrowheads="1"/>
          </p:cNvSpPr>
          <p:nvPr/>
        </p:nvSpPr>
        <p:spPr bwMode="auto">
          <a:xfrm>
            <a:off x="4776258" y="2966508"/>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 xmlns:a16="http://schemas.microsoft.com/office/drawing/2014/main" id="{318CE41F-49F0-8EE1-DB30-01F3DA70AC9A}"/>
              </a:ext>
            </a:extLst>
          </p:cNvPr>
          <p:cNvSpPr>
            <a:spLocks noChangeArrowheads="1"/>
          </p:cNvSpPr>
          <p:nvPr/>
        </p:nvSpPr>
        <p:spPr bwMode="auto">
          <a:xfrm>
            <a:off x="1515533" y="-11006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9" name="Rectangle 7">
            <a:extLst>
              <a:ext uri="{FF2B5EF4-FFF2-40B4-BE49-F238E27FC236}">
                <a16:creationId xmlns="" xmlns:a16="http://schemas.microsoft.com/office/drawing/2014/main" id="{BEABBB57-BB5F-54CD-5B30-5615777BD1E8}"/>
              </a:ext>
            </a:extLst>
          </p:cNvPr>
          <p:cNvSpPr>
            <a:spLocks noChangeArrowheads="1"/>
          </p:cNvSpPr>
          <p:nvPr/>
        </p:nvSpPr>
        <p:spPr bwMode="auto">
          <a:xfrm>
            <a:off x="2331508" y="3264143"/>
            <a:ext cx="534775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Figure 25: </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Microscopic section in k9 dog skin: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A:</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acanthosis with several deeply eosinophilic, shrunken apoptosis cell with pyknotic nuclei in the basal and spinous layers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B:</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dermis layer odema with mononuclear cells infiltration (</a:t>
            </a:r>
            <a:r>
              <a:rPr kumimoji="0" lang="en-US" altLang="ar-IQ" sz="1000" b="1" i="0" u="none" strike="noStrike" cap="none" normalizeH="0" baseline="0" dirty="0">
                <a:ln>
                  <a:noFill/>
                </a:ln>
                <a:solidFill>
                  <a:srgbClr val="000000"/>
                </a:solidFill>
                <a:effectLst/>
                <a:latin typeface="+mn-lt"/>
                <a:ea typeface="Times New Roman" panose="02020603050405020304" pitchFamily="18" charset="0"/>
                <a:cs typeface="Arial" panose="020B0604020202020204" pitchFamily="34" charset="0"/>
              </a:rPr>
              <a:t>H&amp;E stain, 400×).</a:t>
            </a:r>
            <a:endParaRPr kumimoji="0" lang="en-US" altLang="ar-IQ" sz="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4480971"/>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86B96565-6D71-70FE-7FC1-FD5F210CD3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31</a:t>
            </a:fld>
            <a:endParaRPr lang="en"/>
          </a:p>
        </p:txBody>
      </p:sp>
      <p:sp>
        <p:nvSpPr>
          <p:cNvPr id="6" name="Rectangle 4">
            <a:extLst>
              <a:ext uri="{FF2B5EF4-FFF2-40B4-BE49-F238E27FC236}">
                <a16:creationId xmlns="" xmlns:a16="http://schemas.microsoft.com/office/drawing/2014/main" id="{F3BC9545-C49E-37B4-31E7-826549ACDCFC}"/>
              </a:ext>
            </a:extLst>
          </p:cNvPr>
          <p:cNvSpPr>
            <a:spLocks noChangeArrowheads="1"/>
          </p:cNvSpPr>
          <p:nvPr/>
        </p:nvSpPr>
        <p:spPr bwMode="auto">
          <a:xfrm>
            <a:off x="930275"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7" name="Rectangle 6">
            <a:extLst>
              <a:ext uri="{FF2B5EF4-FFF2-40B4-BE49-F238E27FC236}">
                <a16:creationId xmlns="" xmlns:a16="http://schemas.microsoft.com/office/drawing/2014/main" id="{38E0A6BC-81E9-64AD-AAC7-178F2EC80EE8}"/>
              </a:ext>
            </a:extLst>
          </p:cNvPr>
          <p:cNvSpPr>
            <a:spLocks noChangeArrowheads="1"/>
          </p:cNvSpPr>
          <p:nvPr/>
        </p:nvSpPr>
        <p:spPr bwMode="auto">
          <a:xfrm>
            <a:off x="1020763"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chemeClr val="tx1"/>
                </a:solidFill>
                <a:effectLst/>
                <a:latin typeface="Arial" panose="020B0604020202020204" pitchFamily="34" charset="0"/>
              </a:rPr>
              <a:t/>
            </a:r>
            <a:br>
              <a:rPr kumimoji="0" lang="en-US" altLang="ar-IQ" sz="1800" b="0" i="0" u="none" strike="noStrike" cap="none" normalizeH="0" baseline="0">
                <a:ln>
                  <a:noFill/>
                </a:ln>
                <a:solidFill>
                  <a:schemeClr val="tx1"/>
                </a:solidFill>
                <a:effectLst/>
                <a:latin typeface="Arial" panose="020B0604020202020204" pitchFamily="34" charset="0"/>
              </a:rPr>
            </a:br>
            <a:endParaRPr kumimoji="0" lang="en-US" altLang="ar-IQ" sz="1800" b="0" i="0" u="none" strike="noStrike" cap="none" normalizeH="0" baseline="0">
              <a:ln>
                <a:noFill/>
              </a:ln>
              <a:solidFill>
                <a:schemeClr val="tx1"/>
              </a:solidFill>
              <a:effectLst/>
              <a:latin typeface="Arial" panose="020B0604020202020204" pitchFamily="34" charset="0"/>
            </a:endParaRPr>
          </a:p>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 xmlns:a16="http://schemas.microsoft.com/office/drawing/2014/main" id="{1260A0FD-531E-B2F2-43AB-09859668013D}"/>
              </a:ext>
            </a:extLst>
          </p:cNvPr>
          <p:cNvSpPr>
            <a:spLocks noChangeArrowheads="1"/>
          </p:cNvSpPr>
          <p:nvPr/>
        </p:nvSpPr>
        <p:spPr bwMode="auto">
          <a:xfrm>
            <a:off x="930275" y="1611798"/>
            <a:ext cx="48101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pic>
        <p:nvPicPr>
          <p:cNvPr id="21507" name="صورة 18">
            <a:extLst>
              <a:ext uri="{FF2B5EF4-FFF2-40B4-BE49-F238E27FC236}">
                <a16:creationId xmlns="" xmlns:a16="http://schemas.microsoft.com/office/drawing/2014/main" id="{E16D72BC-B86B-D009-D17E-14863B9372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948" b="9280"/>
          <a:stretch>
            <a:fillRect/>
          </a:stretch>
        </p:blipFill>
        <p:spPr bwMode="auto">
          <a:xfrm>
            <a:off x="2302933" y="526522"/>
            <a:ext cx="5038725" cy="3241675"/>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 xmlns:a16="http://schemas.microsoft.com/office/drawing/2014/main" id="{5BA546D1-7FC6-B96A-BF56-08B5FA5FB9AB}"/>
              </a:ext>
            </a:extLst>
          </p:cNvPr>
          <p:cNvSpPr txBox="1">
            <a:spLocks noChangeArrowheads="1"/>
          </p:cNvSpPr>
          <p:nvPr/>
        </p:nvSpPr>
        <p:spPr bwMode="auto">
          <a:xfrm>
            <a:off x="6266921" y="1747309"/>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3" name="Text Box 1">
            <a:extLst>
              <a:ext uri="{FF2B5EF4-FFF2-40B4-BE49-F238E27FC236}">
                <a16:creationId xmlns="" xmlns:a16="http://schemas.microsoft.com/office/drawing/2014/main" id="{09E2E3C4-9B67-F9A6-5902-9ADDBC6BA870}"/>
              </a:ext>
            </a:extLst>
          </p:cNvPr>
          <p:cNvSpPr txBox="1">
            <a:spLocks noChangeArrowheads="1"/>
          </p:cNvSpPr>
          <p:nvPr/>
        </p:nvSpPr>
        <p:spPr bwMode="auto">
          <a:xfrm>
            <a:off x="3425296" y="1386947"/>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 xmlns:a16="http://schemas.microsoft.com/office/drawing/2014/main" id="{C30C764A-505D-D85E-DB16-16700B5CF040}"/>
              </a:ext>
            </a:extLst>
          </p:cNvPr>
          <p:cNvSpPr>
            <a:spLocks noChangeArrowheads="1"/>
          </p:cNvSpPr>
          <p:nvPr/>
        </p:nvSpPr>
        <p:spPr bwMode="auto">
          <a:xfrm>
            <a:off x="2302933" y="-8466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9" name="Rectangle 7">
            <a:extLst>
              <a:ext uri="{FF2B5EF4-FFF2-40B4-BE49-F238E27FC236}">
                <a16:creationId xmlns="" xmlns:a16="http://schemas.microsoft.com/office/drawing/2014/main" id="{54FFBD9E-D3F8-A51F-8B4C-0170F4F876C0}"/>
              </a:ext>
            </a:extLst>
          </p:cNvPr>
          <p:cNvSpPr>
            <a:spLocks noChangeArrowheads="1"/>
          </p:cNvSpPr>
          <p:nvPr/>
        </p:nvSpPr>
        <p:spPr bwMode="auto">
          <a:xfrm>
            <a:off x="2240491" y="3140044"/>
            <a:ext cx="516784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Figure 26</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Microscopic section in stray dog skin: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A:</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acanthosis increased thickness of stratum referred as acanthosis with vacuolar degeneration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B:</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dermal layer with infected granulation tissue (</a:t>
            </a:r>
            <a:r>
              <a:rPr kumimoji="0" lang="en-US" altLang="ar-IQ" sz="1000" b="1" i="0" u="none" strike="noStrike" cap="none" normalizeH="0" baseline="0" dirty="0">
                <a:ln>
                  <a:noFill/>
                </a:ln>
                <a:solidFill>
                  <a:srgbClr val="000000"/>
                </a:solidFill>
                <a:effectLst/>
                <a:latin typeface="+mn-lt"/>
                <a:ea typeface="Times New Roman" panose="02020603050405020304" pitchFamily="18" charset="0"/>
                <a:cs typeface="Arial" panose="020B0604020202020204" pitchFamily="34" charset="0"/>
              </a:rPr>
              <a:t>H&amp;E stain, 400×).</a:t>
            </a:r>
            <a:endParaRPr kumimoji="0" lang="en-US" altLang="ar-IQ" sz="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55952347"/>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86B96565-6D71-70FE-7FC1-FD5F210CD3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32</a:t>
            </a:fld>
            <a:endParaRPr lang="en"/>
          </a:p>
        </p:txBody>
      </p:sp>
      <p:sp>
        <p:nvSpPr>
          <p:cNvPr id="6" name="Rectangle 4">
            <a:extLst>
              <a:ext uri="{FF2B5EF4-FFF2-40B4-BE49-F238E27FC236}">
                <a16:creationId xmlns="" xmlns:a16="http://schemas.microsoft.com/office/drawing/2014/main" id="{F3BC9545-C49E-37B4-31E7-826549ACDCFC}"/>
              </a:ext>
            </a:extLst>
          </p:cNvPr>
          <p:cNvSpPr>
            <a:spLocks noChangeArrowheads="1"/>
          </p:cNvSpPr>
          <p:nvPr/>
        </p:nvSpPr>
        <p:spPr bwMode="auto">
          <a:xfrm>
            <a:off x="930275"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7" name="Rectangle 6">
            <a:extLst>
              <a:ext uri="{FF2B5EF4-FFF2-40B4-BE49-F238E27FC236}">
                <a16:creationId xmlns="" xmlns:a16="http://schemas.microsoft.com/office/drawing/2014/main" id="{38E0A6BC-81E9-64AD-AAC7-178F2EC80EE8}"/>
              </a:ext>
            </a:extLst>
          </p:cNvPr>
          <p:cNvSpPr>
            <a:spLocks noChangeArrowheads="1"/>
          </p:cNvSpPr>
          <p:nvPr/>
        </p:nvSpPr>
        <p:spPr bwMode="auto">
          <a:xfrm>
            <a:off x="1020763"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chemeClr val="tx1"/>
                </a:solidFill>
                <a:effectLst/>
                <a:latin typeface="Arial" panose="020B0604020202020204" pitchFamily="34" charset="0"/>
              </a:rPr>
              <a:t/>
            </a:r>
            <a:br>
              <a:rPr kumimoji="0" lang="en-US" altLang="ar-IQ" sz="1800" b="0" i="0" u="none" strike="noStrike" cap="none" normalizeH="0" baseline="0">
                <a:ln>
                  <a:noFill/>
                </a:ln>
                <a:solidFill>
                  <a:schemeClr val="tx1"/>
                </a:solidFill>
                <a:effectLst/>
                <a:latin typeface="Arial" panose="020B0604020202020204" pitchFamily="34" charset="0"/>
              </a:rPr>
            </a:br>
            <a:endParaRPr kumimoji="0" lang="en-US" altLang="ar-IQ" sz="1800" b="0" i="0" u="none" strike="noStrike" cap="none" normalizeH="0" baseline="0">
              <a:ln>
                <a:noFill/>
              </a:ln>
              <a:solidFill>
                <a:schemeClr val="tx1"/>
              </a:solidFill>
              <a:effectLst/>
              <a:latin typeface="Arial" panose="020B0604020202020204" pitchFamily="34" charset="0"/>
            </a:endParaRPr>
          </a:p>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chemeClr val="tx1"/>
              </a:solidFill>
              <a:effectLst/>
              <a:latin typeface="Arial" panose="020B0604020202020204" pitchFamily="34" charset="0"/>
            </a:endParaRPr>
          </a:p>
        </p:txBody>
      </p:sp>
      <p:pic>
        <p:nvPicPr>
          <p:cNvPr id="22531" name="صورة 1">
            <a:extLst>
              <a:ext uri="{FF2B5EF4-FFF2-40B4-BE49-F238E27FC236}">
                <a16:creationId xmlns="" xmlns:a16="http://schemas.microsoft.com/office/drawing/2014/main" id="{DE164C5A-F801-C8CB-8E8A-738CFB2188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9259"/>
          <a:stretch>
            <a:fillRect/>
          </a:stretch>
        </p:blipFill>
        <p:spPr bwMode="auto">
          <a:xfrm>
            <a:off x="2387600" y="524405"/>
            <a:ext cx="5038725" cy="3270250"/>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 xmlns:a16="http://schemas.microsoft.com/office/drawing/2014/main" id="{674B07A1-A529-9AB7-8AB4-D6B6A03220F5}"/>
              </a:ext>
            </a:extLst>
          </p:cNvPr>
          <p:cNvSpPr txBox="1">
            <a:spLocks noChangeArrowheads="1"/>
          </p:cNvSpPr>
          <p:nvPr/>
        </p:nvSpPr>
        <p:spPr bwMode="auto">
          <a:xfrm>
            <a:off x="3513138" y="2477030"/>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3" name="Text Box 1">
            <a:extLst>
              <a:ext uri="{FF2B5EF4-FFF2-40B4-BE49-F238E27FC236}">
                <a16:creationId xmlns="" xmlns:a16="http://schemas.microsoft.com/office/drawing/2014/main" id="{96C88C7B-37D1-6DCE-624C-C60D94BF1F1B}"/>
              </a:ext>
            </a:extLst>
          </p:cNvPr>
          <p:cNvSpPr txBox="1">
            <a:spLocks noChangeArrowheads="1"/>
          </p:cNvSpPr>
          <p:nvPr/>
        </p:nvSpPr>
        <p:spPr bwMode="auto">
          <a:xfrm>
            <a:off x="5646738" y="1570567"/>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 xmlns:a16="http://schemas.microsoft.com/office/drawing/2014/main" id="{A82AD01F-B350-5A61-2A5B-C9610F4C6C5C}"/>
              </a:ext>
            </a:extLst>
          </p:cNvPr>
          <p:cNvSpPr>
            <a:spLocks noChangeArrowheads="1"/>
          </p:cNvSpPr>
          <p:nvPr/>
        </p:nvSpPr>
        <p:spPr bwMode="auto">
          <a:xfrm>
            <a:off x="2387600" y="5926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9" name="Rectangle 7">
            <a:extLst>
              <a:ext uri="{FF2B5EF4-FFF2-40B4-BE49-F238E27FC236}">
                <a16:creationId xmlns="" xmlns:a16="http://schemas.microsoft.com/office/drawing/2014/main" id="{D0C36B31-AFE7-7990-CA37-570B564FECF2}"/>
              </a:ext>
            </a:extLst>
          </p:cNvPr>
          <p:cNvSpPr>
            <a:spLocks noChangeArrowheads="1"/>
          </p:cNvSpPr>
          <p:nvPr/>
        </p:nvSpPr>
        <p:spPr bwMode="auto">
          <a:xfrm>
            <a:off x="2387600" y="3065505"/>
            <a:ext cx="5038725"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ar-IQ" sz="1000" b="1" i="0" u="none" strike="noStrike" cap="none" normalizeH="0" baseline="0" dirty="0" bmk="_Hlk176827642">
                <a:ln>
                  <a:noFill/>
                </a:ln>
                <a:solidFill>
                  <a:schemeClr val="tx1"/>
                </a:solidFill>
                <a:effectLst/>
                <a:latin typeface="+mn-lt"/>
                <a:ea typeface="Calibri" panose="020F0502020204030204" pitchFamily="34" charset="0"/>
                <a:cs typeface="Times New Roman" panose="02020603050405020304" pitchFamily="18" charset="0"/>
              </a:rPr>
              <a:t>Figure 27: </a:t>
            </a:r>
            <a:r>
              <a:rPr kumimoji="0" lang="en-US" altLang="ar-IQ" sz="1000" b="0" i="0" u="none" strike="noStrike" cap="none" normalizeH="0" baseline="0" dirty="0" bmk="_Hlk176827642">
                <a:ln>
                  <a:noFill/>
                </a:ln>
                <a:solidFill>
                  <a:schemeClr val="tx1"/>
                </a:solidFill>
                <a:effectLst/>
                <a:latin typeface="+mn-lt"/>
                <a:ea typeface="Calibri" panose="020F0502020204030204" pitchFamily="34" charset="0"/>
                <a:cs typeface="Times New Roman" panose="02020603050405020304" pitchFamily="18" charset="0"/>
              </a:rPr>
              <a:t>Microscopic section in stray dog skin: </a:t>
            </a:r>
            <a:r>
              <a:rPr kumimoji="0" lang="en-US" altLang="ar-IQ" sz="1000" b="1" i="0" u="none" strike="noStrike" cap="none" normalizeH="0" baseline="0" dirty="0" bmk="_Hlk176827642">
                <a:ln>
                  <a:noFill/>
                </a:ln>
                <a:solidFill>
                  <a:schemeClr val="tx1"/>
                </a:solidFill>
                <a:effectLst/>
                <a:latin typeface="+mn-lt"/>
                <a:ea typeface="Calibri" panose="020F0502020204030204" pitchFamily="34" charset="0"/>
                <a:cs typeface="Times New Roman" panose="02020603050405020304" pitchFamily="18" charset="0"/>
              </a:rPr>
              <a:t>A: </a:t>
            </a:r>
            <a:r>
              <a:rPr kumimoji="0" lang="en-US" altLang="ar-IQ" sz="1000" b="0" i="0" u="none" strike="noStrike" cap="none" normalizeH="0" baseline="0" dirty="0" bmk="_Hlk176827642">
                <a:ln>
                  <a:noFill/>
                </a:ln>
                <a:solidFill>
                  <a:schemeClr val="tx1"/>
                </a:solidFill>
                <a:effectLst/>
                <a:latin typeface="+mn-lt"/>
                <a:ea typeface="Calibri" panose="020F0502020204030204" pitchFamily="34" charset="0"/>
                <a:cs typeface="Times New Roman" panose="02020603050405020304" pitchFamily="18" charset="0"/>
              </a:rPr>
              <a:t>necrotic abscess contains large number of macrophage and lymphocyte, degenerate polymorphs cells and debris in the dermis layer </a:t>
            </a:r>
            <a:r>
              <a:rPr kumimoji="0" lang="en-US" altLang="ar-IQ" sz="1000" b="1" i="0" u="none" strike="noStrike" cap="none" normalizeH="0" baseline="0" dirty="0" bmk="_Hlk176827642">
                <a:ln>
                  <a:noFill/>
                </a:ln>
                <a:solidFill>
                  <a:schemeClr val="tx1"/>
                </a:solidFill>
                <a:effectLst/>
                <a:latin typeface="+mn-lt"/>
                <a:ea typeface="Calibri" panose="020F0502020204030204" pitchFamily="34" charset="0"/>
                <a:cs typeface="Times New Roman" panose="02020603050405020304" pitchFamily="18" charset="0"/>
              </a:rPr>
              <a:t>B:</a:t>
            </a:r>
            <a:r>
              <a:rPr kumimoji="0" lang="en-US" altLang="ar-IQ" sz="1000" b="0" i="0" u="none" strike="noStrike" cap="none" normalizeH="0" baseline="0" dirty="0" bmk="_Hlk176827642">
                <a:ln>
                  <a:noFill/>
                </a:ln>
                <a:solidFill>
                  <a:schemeClr val="tx1"/>
                </a:solidFill>
                <a:effectLst/>
                <a:latin typeface="+mn-lt"/>
                <a:ea typeface="Calibri" panose="020F0502020204030204" pitchFamily="34" charset="0"/>
                <a:cs typeface="Times New Roman" panose="02020603050405020304" pitchFamily="18" charset="0"/>
              </a:rPr>
              <a:t> thick collagen fiber in dermis with mononuclear cell infiltration</a:t>
            </a:r>
            <a:r>
              <a:rPr kumimoji="0" lang="en-US" altLang="ar-IQ" sz="1000" b="0" i="0" u="none" strike="noStrike" cap="none" normalizeH="0" baseline="0" dirty="0" bmk="_Hlk176827642">
                <a:ln>
                  <a:noFill/>
                </a:ln>
                <a:solidFill>
                  <a:schemeClr val="tx1"/>
                </a:solidFill>
                <a:effectLst/>
                <a:latin typeface="+mn-lt"/>
                <a:ea typeface="Calibri" panose="020F0502020204030204" pitchFamily="34" charset="0"/>
                <a:cs typeface="Arial" panose="020B0604020202020204" pitchFamily="34" charset="0"/>
              </a:rPr>
              <a:t> </a:t>
            </a:r>
            <a:r>
              <a:rPr kumimoji="0" lang="en-US" altLang="ar-IQ" sz="1000" b="0" i="0" u="none" strike="noStrike" cap="none" normalizeH="0" baseline="0" dirty="0" bmk="_Hlk176827642">
                <a:ln>
                  <a:noFill/>
                </a:ln>
                <a:solidFill>
                  <a:schemeClr val="tx1"/>
                </a:solidFill>
                <a:effectLst/>
                <a:latin typeface="+mn-lt"/>
                <a:ea typeface="Calibri" panose="020F0502020204030204" pitchFamily="34" charset="0"/>
                <a:cs typeface="Times New Roman" panose="02020603050405020304" pitchFamily="18" charset="0"/>
              </a:rPr>
              <a:t>(</a:t>
            </a:r>
            <a:r>
              <a:rPr kumimoji="0" lang="en-US" altLang="ar-IQ" sz="1000" b="1" i="0" u="none" strike="noStrike" cap="none" normalizeH="0" baseline="0" dirty="0" bmk="_Hlk176827642">
                <a:ln>
                  <a:noFill/>
                </a:ln>
                <a:solidFill>
                  <a:srgbClr val="000000"/>
                </a:solidFill>
                <a:effectLst/>
                <a:latin typeface="+mn-lt"/>
                <a:ea typeface="Times New Roman" panose="02020603050405020304" pitchFamily="18" charset="0"/>
                <a:cs typeface="Arial" panose="020B0604020202020204" pitchFamily="34" charset="0"/>
              </a:rPr>
              <a:t>H&amp;E stain, 400×).</a:t>
            </a:r>
            <a:endParaRPr kumimoji="0" lang="en-US" altLang="ar-IQ" sz="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54214584"/>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86B96565-6D71-70FE-7FC1-FD5F210CD3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33</a:t>
            </a:fld>
            <a:endParaRPr lang="en"/>
          </a:p>
        </p:txBody>
      </p:sp>
      <p:sp>
        <p:nvSpPr>
          <p:cNvPr id="6" name="Rectangle 4">
            <a:extLst>
              <a:ext uri="{FF2B5EF4-FFF2-40B4-BE49-F238E27FC236}">
                <a16:creationId xmlns="" xmlns:a16="http://schemas.microsoft.com/office/drawing/2014/main" id="{F3BC9545-C49E-37B4-31E7-826549ACDCFC}"/>
              </a:ext>
            </a:extLst>
          </p:cNvPr>
          <p:cNvSpPr>
            <a:spLocks noChangeArrowheads="1"/>
          </p:cNvSpPr>
          <p:nvPr/>
        </p:nvSpPr>
        <p:spPr bwMode="auto">
          <a:xfrm>
            <a:off x="930275"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7" name="Rectangle 6">
            <a:extLst>
              <a:ext uri="{FF2B5EF4-FFF2-40B4-BE49-F238E27FC236}">
                <a16:creationId xmlns="" xmlns:a16="http://schemas.microsoft.com/office/drawing/2014/main" id="{38E0A6BC-81E9-64AD-AAC7-178F2EC80EE8}"/>
              </a:ext>
            </a:extLst>
          </p:cNvPr>
          <p:cNvSpPr>
            <a:spLocks noChangeArrowheads="1"/>
          </p:cNvSpPr>
          <p:nvPr/>
        </p:nvSpPr>
        <p:spPr bwMode="auto">
          <a:xfrm>
            <a:off x="1020763"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chemeClr val="tx1"/>
                </a:solidFill>
                <a:effectLst/>
                <a:latin typeface="Arial" panose="020B0604020202020204" pitchFamily="34" charset="0"/>
              </a:rPr>
              <a:t/>
            </a:r>
            <a:br>
              <a:rPr kumimoji="0" lang="en-US" altLang="ar-IQ" sz="1800" b="0" i="0" u="none" strike="noStrike" cap="none" normalizeH="0" baseline="0">
                <a:ln>
                  <a:noFill/>
                </a:ln>
                <a:solidFill>
                  <a:schemeClr val="tx1"/>
                </a:solidFill>
                <a:effectLst/>
                <a:latin typeface="Arial" panose="020B0604020202020204" pitchFamily="34" charset="0"/>
              </a:rPr>
            </a:br>
            <a:endParaRPr kumimoji="0" lang="en-US" altLang="ar-IQ" sz="1800" b="0" i="0" u="none" strike="noStrike" cap="none" normalizeH="0" baseline="0">
              <a:ln>
                <a:noFill/>
              </a:ln>
              <a:solidFill>
                <a:schemeClr val="tx1"/>
              </a:solidFill>
              <a:effectLst/>
              <a:latin typeface="Arial" panose="020B0604020202020204" pitchFamily="34" charset="0"/>
            </a:endParaRPr>
          </a:p>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 xmlns:a16="http://schemas.microsoft.com/office/drawing/2014/main" id="{1260A0FD-531E-B2F2-43AB-09859668013D}"/>
              </a:ext>
            </a:extLst>
          </p:cNvPr>
          <p:cNvSpPr>
            <a:spLocks noChangeArrowheads="1"/>
          </p:cNvSpPr>
          <p:nvPr/>
        </p:nvSpPr>
        <p:spPr bwMode="auto">
          <a:xfrm>
            <a:off x="930275" y="1611798"/>
            <a:ext cx="48101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pic>
        <p:nvPicPr>
          <p:cNvPr id="23556" name="صورة 2">
            <a:extLst>
              <a:ext uri="{FF2B5EF4-FFF2-40B4-BE49-F238E27FC236}">
                <a16:creationId xmlns="" xmlns:a16="http://schemas.microsoft.com/office/drawing/2014/main" id="{FE0C6E5B-CC90-2E24-611F-D78BCB6936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582" b="8182"/>
          <a:stretch>
            <a:fillRect/>
          </a:stretch>
        </p:blipFill>
        <p:spPr bwMode="auto">
          <a:xfrm>
            <a:off x="2278856" y="599942"/>
            <a:ext cx="5038725" cy="3297237"/>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 xmlns:a16="http://schemas.microsoft.com/office/drawing/2014/main" id="{7D702888-393C-EF8E-1F04-428D3C718BD5}"/>
              </a:ext>
            </a:extLst>
          </p:cNvPr>
          <p:cNvSpPr txBox="1">
            <a:spLocks noChangeArrowheads="1"/>
          </p:cNvSpPr>
          <p:nvPr/>
        </p:nvSpPr>
        <p:spPr bwMode="auto">
          <a:xfrm>
            <a:off x="4483101" y="1450975"/>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endParaRPr kumimoji="0" lang="en-US" altLang="ar-IQ" sz="1800" b="0" i="0" u="none" strike="noStrike" cap="none" normalizeH="0" baseline="0">
              <a:ln>
                <a:noFill/>
              </a:ln>
              <a:solidFill>
                <a:schemeClr val="tx1"/>
              </a:solidFill>
              <a:effectLst/>
              <a:latin typeface="Arial" panose="020B0604020202020204" pitchFamily="34" charset="0"/>
            </a:endParaRPr>
          </a:p>
        </p:txBody>
      </p:sp>
      <p:sp>
        <p:nvSpPr>
          <p:cNvPr id="3" name="Text Box 1">
            <a:extLst>
              <a:ext uri="{FF2B5EF4-FFF2-40B4-BE49-F238E27FC236}">
                <a16:creationId xmlns="" xmlns:a16="http://schemas.microsoft.com/office/drawing/2014/main" id="{86415786-9F96-BD04-777E-1037C71034AF}"/>
              </a:ext>
            </a:extLst>
          </p:cNvPr>
          <p:cNvSpPr txBox="1">
            <a:spLocks noChangeArrowheads="1"/>
          </p:cNvSpPr>
          <p:nvPr/>
        </p:nvSpPr>
        <p:spPr bwMode="auto">
          <a:xfrm>
            <a:off x="2633664" y="784225"/>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en-US" altLang="ar-IQ" sz="1800" b="0" i="0" u="none" strike="noStrike" cap="none" normalizeH="0" baseline="0">
              <a:ln>
                <a:noFill/>
              </a:ln>
              <a:solidFill>
                <a:schemeClr val="tx1"/>
              </a:solidFill>
              <a:effectLst/>
              <a:latin typeface="Arial" panose="020B0604020202020204" pitchFamily="34" charset="0"/>
            </a:endParaRPr>
          </a:p>
        </p:txBody>
      </p:sp>
      <p:sp>
        <p:nvSpPr>
          <p:cNvPr id="5" name="Text Box 2">
            <a:extLst>
              <a:ext uri="{FF2B5EF4-FFF2-40B4-BE49-F238E27FC236}">
                <a16:creationId xmlns="" xmlns:a16="http://schemas.microsoft.com/office/drawing/2014/main" id="{E3718026-1380-0B75-6BFB-FF79FDA6326F}"/>
              </a:ext>
            </a:extLst>
          </p:cNvPr>
          <p:cNvSpPr txBox="1">
            <a:spLocks noChangeArrowheads="1"/>
          </p:cNvSpPr>
          <p:nvPr/>
        </p:nvSpPr>
        <p:spPr bwMode="auto">
          <a:xfrm>
            <a:off x="5776914" y="1055688"/>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endParaRPr kumimoji="0" lang="en-US" altLang="ar-IQ" sz="1800" b="0" i="0" u="none" strike="noStrike" cap="none" normalizeH="0" baseline="0">
              <a:ln>
                <a:noFill/>
              </a:ln>
              <a:solidFill>
                <a:schemeClr val="tx1"/>
              </a:solidFill>
              <a:effectLst/>
              <a:latin typeface="Arial" panose="020B0604020202020204" pitchFamily="34" charset="0"/>
            </a:endParaRPr>
          </a:p>
        </p:txBody>
      </p:sp>
      <p:sp>
        <p:nvSpPr>
          <p:cNvPr id="9" name="Rectangle 5">
            <a:extLst>
              <a:ext uri="{FF2B5EF4-FFF2-40B4-BE49-F238E27FC236}">
                <a16:creationId xmlns="" xmlns:a16="http://schemas.microsoft.com/office/drawing/2014/main" id="{9F7324EA-F84C-2E7D-67A8-D8F7A172B81A}"/>
              </a:ext>
            </a:extLst>
          </p:cNvPr>
          <p:cNvSpPr>
            <a:spLocks noChangeArrowheads="1"/>
          </p:cNvSpPr>
          <p:nvPr/>
        </p:nvSpPr>
        <p:spPr bwMode="auto">
          <a:xfrm>
            <a:off x="1498601"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10" name="Rectangle 6">
            <a:extLst>
              <a:ext uri="{FF2B5EF4-FFF2-40B4-BE49-F238E27FC236}">
                <a16:creationId xmlns="" xmlns:a16="http://schemas.microsoft.com/office/drawing/2014/main" id="{8AD3A3E4-9C35-821A-BEDE-0134F22F4FCF}"/>
              </a:ext>
            </a:extLst>
          </p:cNvPr>
          <p:cNvSpPr>
            <a:spLocks noChangeArrowheads="1"/>
          </p:cNvSpPr>
          <p:nvPr/>
        </p:nvSpPr>
        <p:spPr bwMode="auto">
          <a:xfrm>
            <a:off x="2308226"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chemeClr val="tx1"/>
                </a:solidFill>
                <a:effectLst/>
                <a:latin typeface="Arial" panose="020B0604020202020204" pitchFamily="34" charset="0"/>
              </a:rPr>
              <a:t/>
            </a:r>
            <a:br>
              <a:rPr kumimoji="0" lang="en-US" altLang="ar-IQ" sz="1800" b="0" i="0" u="none" strike="noStrike" cap="none" normalizeH="0" baseline="0">
                <a:ln>
                  <a:noFill/>
                </a:ln>
                <a:solidFill>
                  <a:schemeClr val="tx1"/>
                </a:solidFill>
                <a:effectLst/>
                <a:latin typeface="Arial" panose="020B0604020202020204" pitchFamily="34" charset="0"/>
              </a:rPr>
            </a:br>
            <a:endParaRPr kumimoji="0" lang="en-US" altLang="ar-IQ" sz="1800" b="0" i="0" u="none" strike="noStrike" cap="none" normalizeH="0" baseline="0">
              <a:ln>
                <a:noFill/>
              </a:ln>
              <a:solidFill>
                <a:schemeClr val="tx1"/>
              </a:solidFill>
              <a:effectLst/>
              <a:latin typeface="Arial" panose="020B0604020202020204" pitchFamily="34" charset="0"/>
            </a:endParaRPr>
          </a:p>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chemeClr val="tx1"/>
              </a:solidFill>
              <a:effectLst/>
              <a:latin typeface="Arial" panose="020B0604020202020204" pitchFamily="34" charset="0"/>
            </a:endParaRPr>
          </a:p>
        </p:txBody>
      </p:sp>
      <p:sp>
        <p:nvSpPr>
          <p:cNvPr id="11" name="Rectangle 7">
            <a:extLst>
              <a:ext uri="{FF2B5EF4-FFF2-40B4-BE49-F238E27FC236}">
                <a16:creationId xmlns="" xmlns:a16="http://schemas.microsoft.com/office/drawing/2014/main" id="{0DB6927D-E046-DC52-05ED-68610FC98FDC}"/>
              </a:ext>
            </a:extLst>
          </p:cNvPr>
          <p:cNvSpPr>
            <a:spLocks noChangeArrowheads="1"/>
          </p:cNvSpPr>
          <p:nvPr/>
        </p:nvSpPr>
        <p:spPr bwMode="auto">
          <a:xfrm>
            <a:off x="2247899" y="3341597"/>
            <a:ext cx="51006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0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ar-IQ" sz="10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Figure 28</a:t>
            </a:r>
            <a:r>
              <a:rPr kumimoji="0" lang="en-US" altLang="ar-IQ" sz="10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Microscopic section in k9 dog skin: </a:t>
            </a:r>
            <a:r>
              <a:rPr kumimoji="0" lang="en-US" altLang="ar-IQ" sz="10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A:</a:t>
            </a:r>
            <a:r>
              <a:rPr kumimoji="0" lang="en-US" altLang="ar-IQ" sz="10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vacuolar necrotic cells in epidermis </a:t>
            </a:r>
            <a:r>
              <a:rPr kumimoji="0" lang="en-US" altLang="ar-IQ" sz="10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B:</a:t>
            </a:r>
            <a:r>
              <a:rPr kumimoji="0" lang="en-US" altLang="ar-IQ" sz="10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necrotic cavity with mononuclear cells infiltration </a:t>
            </a:r>
            <a:r>
              <a:rPr kumimoji="0" lang="en-US" altLang="ar-IQ" sz="10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C:</a:t>
            </a:r>
            <a:r>
              <a:rPr kumimoji="0" lang="en-US" altLang="ar-IQ" sz="10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odema (</a:t>
            </a:r>
            <a:r>
              <a:rPr kumimoji="0" lang="en-US" altLang="ar-IQ" sz="1000" b="1" i="0" u="none" strike="noStrike" cap="none" normalizeH="0" baseline="0" dirty="0">
                <a:ln>
                  <a:noFill/>
                </a:ln>
                <a:solidFill>
                  <a:srgbClr val="000000"/>
                </a:solidFill>
                <a:effectLst/>
                <a:latin typeface="+mj-lt"/>
                <a:ea typeface="Times New Roman" panose="02020603050405020304" pitchFamily="18" charset="0"/>
                <a:cs typeface="Arial" panose="020B0604020202020204" pitchFamily="34" charset="0"/>
              </a:rPr>
              <a:t>H&amp;E stain, 400×).</a:t>
            </a:r>
            <a:endParaRPr kumimoji="0" lang="en-US" altLang="ar-IQ" sz="10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7811343"/>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86B96565-6D71-70FE-7FC1-FD5F210CD3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34</a:t>
            </a:fld>
            <a:endParaRPr lang="en"/>
          </a:p>
        </p:txBody>
      </p:sp>
      <p:sp>
        <p:nvSpPr>
          <p:cNvPr id="6" name="Rectangle 4">
            <a:extLst>
              <a:ext uri="{FF2B5EF4-FFF2-40B4-BE49-F238E27FC236}">
                <a16:creationId xmlns="" xmlns:a16="http://schemas.microsoft.com/office/drawing/2014/main" id="{F3BC9545-C49E-37B4-31E7-826549ACDCFC}"/>
              </a:ext>
            </a:extLst>
          </p:cNvPr>
          <p:cNvSpPr>
            <a:spLocks noChangeArrowheads="1"/>
          </p:cNvSpPr>
          <p:nvPr/>
        </p:nvSpPr>
        <p:spPr bwMode="auto">
          <a:xfrm>
            <a:off x="930275"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7" name="Rectangle 6">
            <a:extLst>
              <a:ext uri="{FF2B5EF4-FFF2-40B4-BE49-F238E27FC236}">
                <a16:creationId xmlns="" xmlns:a16="http://schemas.microsoft.com/office/drawing/2014/main" id="{38E0A6BC-81E9-64AD-AAC7-178F2EC80EE8}"/>
              </a:ext>
            </a:extLst>
          </p:cNvPr>
          <p:cNvSpPr>
            <a:spLocks noChangeArrowheads="1"/>
          </p:cNvSpPr>
          <p:nvPr/>
        </p:nvSpPr>
        <p:spPr bwMode="auto">
          <a:xfrm>
            <a:off x="1020763"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chemeClr val="tx1"/>
                </a:solidFill>
                <a:effectLst/>
                <a:latin typeface="Arial" panose="020B0604020202020204" pitchFamily="34" charset="0"/>
              </a:rPr>
              <a:t/>
            </a:r>
            <a:br>
              <a:rPr kumimoji="0" lang="en-US" altLang="ar-IQ" sz="1800" b="0" i="0" u="none" strike="noStrike" cap="none" normalizeH="0" baseline="0">
                <a:ln>
                  <a:noFill/>
                </a:ln>
                <a:solidFill>
                  <a:schemeClr val="tx1"/>
                </a:solidFill>
                <a:effectLst/>
                <a:latin typeface="Arial" panose="020B0604020202020204" pitchFamily="34" charset="0"/>
              </a:rPr>
            </a:br>
            <a:endParaRPr kumimoji="0" lang="en-US" altLang="ar-IQ" sz="1800" b="0" i="0" u="none" strike="noStrike" cap="none" normalizeH="0" baseline="0">
              <a:ln>
                <a:noFill/>
              </a:ln>
              <a:solidFill>
                <a:schemeClr val="tx1"/>
              </a:solidFill>
              <a:effectLst/>
              <a:latin typeface="Arial" panose="020B0604020202020204" pitchFamily="34" charset="0"/>
            </a:endParaRPr>
          </a:p>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 xmlns:a16="http://schemas.microsoft.com/office/drawing/2014/main" id="{1260A0FD-531E-B2F2-43AB-09859668013D}"/>
              </a:ext>
            </a:extLst>
          </p:cNvPr>
          <p:cNvSpPr>
            <a:spLocks noChangeArrowheads="1"/>
          </p:cNvSpPr>
          <p:nvPr/>
        </p:nvSpPr>
        <p:spPr bwMode="auto">
          <a:xfrm>
            <a:off x="930275" y="1611798"/>
            <a:ext cx="48101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pic>
        <p:nvPicPr>
          <p:cNvPr id="24580" name="صورة 3">
            <a:extLst>
              <a:ext uri="{FF2B5EF4-FFF2-40B4-BE49-F238E27FC236}">
                <a16:creationId xmlns="" xmlns:a16="http://schemas.microsoft.com/office/drawing/2014/main" id="{0B8DAD2B-B212-7741-C5A8-C8AEDCC467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299" b="3232"/>
          <a:stretch>
            <a:fillRect/>
          </a:stretch>
        </p:blipFill>
        <p:spPr bwMode="auto">
          <a:xfrm>
            <a:off x="2319866" y="554652"/>
            <a:ext cx="5038725" cy="3435350"/>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 xmlns:a16="http://schemas.microsoft.com/office/drawing/2014/main" id="{3017EEC6-BCDF-2A23-1E16-F1C2D9F56280}"/>
              </a:ext>
            </a:extLst>
          </p:cNvPr>
          <p:cNvSpPr txBox="1">
            <a:spLocks noChangeArrowheads="1"/>
          </p:cNvSpPr>
          <p:nvPr/>
        </p:nvSpPr>
        <p:spPr bwMode="auto">
          <a:xfrm>
            <a:off x="5586941" y="2010390"/>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3" name="Text Box 2">
            <a:extLst>
              <a:ext uri="{FF2B5EF4-FFF2-40B4-BE49-F238E27FC236}">
                <a16:creationId xmlns="" xmlns:a16="http://schemas.microsoft.com/office/drawing/2014/main" id="{7C27E9EC-A14B-C6D3-0C3A-D47CF1EEB494}"/>
              </a:ext>
            </a:extLst>
          </p:cNvPr>
          <p:cNvSpPr txBox="1">
            <a:spLocks noChangeArrowheads="1"/>
          </p:cNvSpPr>
          <p:nvPr/>
        </p:nvSpPr>
        <p:spPr bwMode="auto">
          <a:xfrm>
            <a:off x="3119966" y="1235690"/>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5" name="Text Box 1">
            <a:extLst>
              <a:ext uri="{FF2B5EF4-FFF2-40B4-BE49-F238E27FC236}">
                <a16:creationId xmlns="" xmlns:a16="http://schemas.microsoft.com/office/drawing/2014/main" id="{CBFD43EF-C6D5-6979-4E14-849FA80C39CA}"/>
              </a:ext>
            </a:extLst>
          </p:cNvPr>
          <p:cNvSpPr txBox="1">
            <a:spLocks noChangeArrowheads="1"/>
          </p:cNvSpPr>
          <p:nvPr/>
        </p:nvSpPr>
        <p:spPr bwMode="auto">
          <a:xfrm>
            <a:off x="3085041" y="3534390"/>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9" name="Rectangle 5">
            <a:extLst>
              <a:ext uri="{FF2B5EF4-FFF2-40B4-BE49-F238E27FC236}">
                <a16:creationId xmlns="" xmlns:a16="http://schemas.microsoft.com/office/drawing/2014/main" id="{BA9F878D-C34D-59D2-375A-F86F9BA453DA}"/>
              </a:ext>
            </a:extLst>
          </p:cNvPr>
          <p:cNvSpPr>
            <a:spLocks noChangeArrowheads="1"/>
          </p:cNvSpPr>
          <p:nvPr/>
        </p:nvSpPr>
        <p:spPr bwMode="auto">
          <a:xfrm>
            <a:off x="1507066" y="6252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10" name="Rectangle 9">
            <a:extLst>
              <a:ext uri="{FF2B5EF4-FFF2-40B4-BE49-F238E27FC236}">
                <a16:creationId xmlns="" xmlns:a16="http://schemas.microsoft.com/office/drawing/2014/main" id="{B5CD0461-2083-6D6B-8BC5-407D855F64FF}"/>
              </a:ext>
            </a:extLst>
          </p:cNvPr>
          <p:cNvSpPr>
            <a:spLocks noChangeArrowheads="1"/>
          </p:cNvSpPr>
          <p:nvPr/>
        </p:nvSpPr>
        <p:spPr bwMode="auto">
          <a:xfrm>
            <a:off x="2255309" y="3270889"/>
            <a:ext cx="510328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Figure 29: </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Microscopic section in k9 dog skin: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A:</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infected epidermal with inflammatory cells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B:</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granulation tissue in dermis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congested and dilated blood vessels (</a:t>
            </a:r>
            <a:r>
              <a:rPr kumimoji="0" lang="en-US" altLang="ar-IQ" sz="1000" b="1" i="0" u="none" strike="noStrike" cap="none" normalizeH="0" baseline="0" dirty="0">
                <a:ln>
                  <a:noFill/>
                </a:ln>
                <a:solidFill>
                  <a:srgbClr val="000000"/>
                </a:solidFill>
                <a:effectLst/>
                <a:latin typeface="+mn-lt"/>
                <a:ea typeface="Times New Roman" panose="02020603050405020304" pitchFamily="18" charset="0"/>
                <a:cs typeface="Arial" panose="020B0604020202020204" pitchFamily="34" charset="0"/>
              </a:rPr>
              <a:t>H&amp;E stain, 200×).</a:t>
            </a:r>
            <a:endParaRPr kumimoji="0" lang="en-US" altLang="ar-IQ" sz="1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55883980"/>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86B96565-6D71-70FE-7FC1-FD5F210CD3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35</a:t>
            </a:fld>
            <a:endParaRPr lang="en"/>
          </a:p>
        </p:txBody>
      </p:sp>
      <p:sp>
        <p:nvSpPr>
          <p:cNvPr id="6" name="Rectangle 4">
            <a:extLst>
              <a:ext uri="{FF2B5EF4-FFF2-40B4-BE49-F238E27FC236}">
                <a16:creationId xmlns="" xmlns:a16="http://schemas.microsoft.com/office/drawing/2014/main" id="{F3BC9545-C49E-37B4-31E7-826549ACDCFC}"/>
              </a:ext>
            </a:extLst>
          </p:cNvPr>
          <p:cNvSpPr>
            <a:spLocks noChangeArrowheads="1"/>
          </p:cNvSpPr>
          <p:nvPr/>
        </p:nvSpPr>
        <p:spPr bwMode="auto">
          <a:xfrm>
            <a:off x="930275"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7" name="Rectangle 6">
            <a:extLst>
              <a:ext uri="{FF2B5EF4-FFF2-40B4-BE49-F238E27FC236}">
                <a16:creationId xmlns="" xmlns:a16="http://schemas.microsoft.com/office/drawing/2014/main" id="{38E0A6BC-81E9-64AD-AAC7-178F2EC80EE8}"/>
              </a:ext>
            </a:extLst>
          </p:cNvPr>
          <p:cNvSpPr>
            <a:spLocks noChangeArrowheads="1"/>
          </p:cNvSpPr>
          <p:nvPr/>
        </p:nvSpPr>
        <p:spPr bwMode="auto">
          <a:xfrm>
            <a:off x="1020763"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chemeClr val="tx1"/>
                </a:solidFill>
                <a:effectLst/>
                <a:latin typeface="Arial" panose="020B0604020202020204" pitchFamily="34" charset="0"/>
              </a:rPr>
              <a:t/>
            </a:r>
            <a:br>
              <a:rPr kumimoji="0" lang="en-US" altLang="ar-IQ" sz="1800" b="0" i="0" u="none" strike="noStrike" cap="none" normalizeH="0" baseline="0">
                <a:ln>
                  <a:noFill/>
                </a:ln>
                <a:solidFill>
                  <a:schemeClr val="tx1"/>
                </a:solidFill>
                <a:effectLst/>
                <a:latin typeface="Arial" panose="020B0604020202020204" pitchFamily="34" charset="0"/>
              </a:rPr>
            </a:br>
            <a:endParaRPr kumimoji="0" lang="en-US" altLang="ar-IQ" sz="1800" b="0" i="0" u="none" strike="noStrike" cap="none" normalizeH="0" baseline="0">
              <a:ln>
                <a:noFill/>
              </a:ln>
              <a:solidFill>
                <a:schemeClr val="tx1"/>
              </a:solidFill>
              <a:effectLst/>
              <a:latin typeface="Arial" panose="020B0604020202020204" pitchFamily="34" charset="0"/>
            </a:endParaRPr>
          </a:p>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 xmlns:a16="http://schemas.microsoft.com/office/drawing/2014/main" id="{1260A0FD-531E-B2F2-43AB-09859668013D}"/>
              </a:ext>
            </a:extLst>
          </p:cNvPr>
          <p:cNvSpPr>
            <a:spLocks noChangeArrowheads="1"/>
          </p:cNvSpPr>
          <p:nvPr/>
        </p:nvSpPr>
        <p:spPr bwMode="auto">
          <a:xfrm>
            <a:off x="930275" y="1611798"/>
            <a:ext cx="48101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pic>
        <p:nvPicPr>
          <p:cNvPr id="25604" name="صورة 4">
            <a:extLst>
              <a:ext uri="{FF2B5EF4-FFF2-40B4-BE49-F238E27FC236}">
                <a16:creationId xmlns="" xmlns:a16="http://schemas.microsoft.com/office/drawing/2014/main" id="{7EC8C0A7-E32C-21A2-68F2-006DF46283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047" b="4332"/>
          <a:stretch>
            <a:fillRect/>
          </a:stretch>
        </p:blipFill>
        <p:spPr bwMode="auto">
          <a:xfrm>
            <a:off x="2345267" y="533930"/>
            <a:ext cx="5038725" cy="3324225"/>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 xmlns:a16="http://schemas.microsoft.com/office/drawing/2014/main" id="{3F8799B2-8A61-158F-3CE6-2624DC087F52}"/>
              </a:ext>
            </a:extLst>
          </p:cNvPr>
          <p:cNvSpPr txBox="1">
            <a:spLocks noChangeArrowheads="1"/>
          </p:cNvSpPr>
          <p:nvPr/>
        </p:nvSpPr>
        <p:spPr bwMode="auto">
          <a:xfrm>
            <a:off x="6362171" y="855133"/>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endParaRPr kumimoji="0" lang="ar-IQ" altLang="ar-IQ"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3" name="Text Box 2">
            <a:extLst>
              <a:ext uri="{FF2B5EF4-FFF2-40B4-BE49-F238E27FC236}">
                <a16:creationId xmlns="" xmlns:a16="http://schemas.microsoft.com/office/drawing/2014/main" id="{15D4E341-48AB-BA3E-6E11-D09BED7F49FC}"/>
              </a:ext>
            </a:extLst>
          </p:cNvPr>
          <p:cNvSpPr txBox="1">
            <a:spLocks noChangeArrowheads="1"/>
          </p:cNvSpPr>
          <p:nvPr/>
        </p:nvSpPr>
        <p:spPr bwMode="auto">
          <a:xfrm>
            <a:off x="5059759" y="2644924"/>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ar-IQ" altLang="ar-IQ"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5" name="Text Box 1">
            <a:extLst>
              <a:ext uri="{FF2B5EF4-FFF2-40B4-BE49-F238E27FC236}">
                <a16:creationId xmlns="" xmlns:a16="http://schemas.microsoft.com/office/drawing/2014/main" id="{A669BD37-8DC3-ABA4-2822-9D10C58A9297}"/>
              </a:ext>
            </a:extLst>
          </p:cNvPr>
          <p:cNvSpPr txBox="1">
            <a:spLocks noChangeArrowheads="1"/>
          </p:cNvSpPr>
          <p:nvPr/>
        </p:nvSpPr>
        <p:spPr bwMode="auto">
          <a:xfrm>
            <a:off x="6751374" y="1777620"/>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endParaRPr kumimoji="0" lang="ar-IQ" altLang="ar-IQ"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9" name="Rectangle 5">
            <a:extLst>
              <a:ext uri="{FF2B5EF4-FFF2-40B4-BE49-F238E27FC236}">
                <a16:creationId xmlns="" xmlns:a16="http://schemas.microsoft.com/office/drawing/2014/main" id="{BFF4D833-4E23-B1B9-F254-745545DAE183}"/>
              </a:ext>
            </a:extLst>
          </p:cNvPr>
          <p:cNvSpPr>
            <a:spLocks noChangeArrowheads="1"/>
          </p:cNvSpPr>
          <p:nvPr/>
        </p:nvSpPr>
        <p:spPr bwMode="auto">
          <a:xfrm>
            <a:off x="2345267" y="5926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10" name="Rectangle 9">
            <a:extLst>
              <a:ext uri="{FF2B5EF4-FFF2-40B4-BE49-F238E27FC236}">
                <a16:creationId xmlns="" xmlns:a16="http://schemas.microsoft.com/office/drawing/2014/main" id="{13E5E0F9-3E7C-716D-8688-8E7D2C19EA83}"/>
              </a:ext>
            </a:extLst>
          </p:cNvPr>
          <p:cNvSpPr>
            <a:spLocks noChangeArrowheads="1"/>
          </p:cNvSpPr>
          <p:nvPr/>
        </p:nvSpPr>
        <p:spPr bwMode="auto">
          <a:xfrm>
            <a:off x="2274359" y="3222678"/>
            <a:ext cx="5269441"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Figure 30: </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Microscopic section in stray dog skin: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A:</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ulceration of necrotic epidermic and dermis layer with necrotic debris and inflammatory cells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B:</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infected granulation tissue in dermis layer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congested blood vessels (</a:t>
            </a:r>
            <a:r>
              <a:rPr kumimoji="0" lang="en-US" altLang="ar-IQ" sz="1000" b="1" i="0" u="none" strike="noStrike" cap="none" normalizeH="0" baseline="0" dirty="0">
                <a:ln>
                  <a:noFill/>
                </a:ln>
                <a:solidFill>
                  <a:srgbClr val="000000"/>
                </a:solidFill>
                <a:effectLst/>
                <a:latin typeface="+mn-lt"/>
                <a:ea typeface="Times New Roman" panose="02020603050405020304" pitchFamily="18" charset="0"/>
                <a:cs typeface="Arial" panose="020B0604020202020204" pitchFamily="34" charset="0"/>
              </a:rPr>
              <a:t>H&amp;E stain, 200×).</a:t>
            </a:r>
            <a:endParaRPr kumimoji="0" lang="en-US" altLang="ar-IQ" sz="1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33897948"/>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86B96565-6D71-70FE-7FC1-FD5F210CD3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36</a:t>
            </a:fld>
            <a:endParaRPr lang="en"/>
          </a:p>
        </p:txBody>
      </p:sp>
      <p:sp>
        <p:nvSpPr>
          <p:cNvPr id="6" name="Rectangle 4">
            <a:extLst>
              <a:ext uri="{FF2B5EF4-FFF2-40B4-BE49-F238E27FC236}">
                <a16:creationId xmlns="" xmlns:a16="http://schemas.microsoft.com/office/drawing/2014/main" id="{F3BC9545-C49E-37B4-31E7-826549ACDCFC}"/>
              </a:ext>
            </a:extLst>
          </p:cNvPr>
          <p:cNvSpPr>
            <a:spLocks noChangeArrowheads="1"/>
          </p:cNvSpPr>
          <p:nvPr/>
        </p:nvSpPr>
        <p:spPr bwMode="auto">
          <a:xfrm>
            <a:off x="930275"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7" name="Rectangle 6">
            <a:extLst>
              <a:ext uri="{FF2B5EF4-FFF2-40B4-BE49-F238E27FC236}">
                <a16:creationId xmlns="" xmlns:a16="http://schemas.microsoft.com/office/drawing/2014/main" id="{38E0A6BC-81E9-64AD-AAC7-178F2EC80EE8}"/>
              </a:ext>
            </a:extLst>
          </p:cNvPr>
          <p:cNvSpPr>
            <a:spLocks noChangeArrowheads="1"/>
          </p:cNvSpPr>
          <p:nvPr/>
        </p:nvSpPr>
        <p:spPr bwMode="auto">
          <a:xfrm>
            <a:off x="1020763"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chemeClr val="tx1"/>
                </a:solidFill>
                <a:effectLst/>
                <a:latin typeface="Arial" panose="020B0604020202020204" pitchFamily="34" charset="0"/>
              </a:rPr>
              <a:t/>
            </a:r>
            <a:br>
              <a:rPr kumimoji="0" lang="en-US" altLang="ar-IQ" sz="1800" b="0" i="0" u="none" strike="noStrike" cap="none" normalizeH="0" baseline="0">
                <a:ln>
                  <a:noFill/>
                </a:ln>
                <a:solidFill>
                  <a:schemeClr val="tx1"/>
                </a:solidFill>
                <a:effectLst/>
                <a:latin typeface="Arial" panose="020B0604020202020204" pitchFamily="34" charset="0"/>
              </a:rPr>
            </a:br>
            <a:endParaRPr kumimoji="0" lang="en-US" altLang="ar-IQ" sz="1800" b="0" i="0" u="none" strike="noStrike" cap="none" normalizeH="0" baseline="0">
              <a:ln>
                <a:noFill/>
              </a:ln>
              <a:solidFill>
                <a:schemeClr val="tx1"/>
              </a:solidFill>
              <a:effectLst/>
              <a:latin typeface="Arial" panose="020B0604020202020204" pitchFamily="34" charset="0"/>
            </a:endParaRPr>
          </a:p>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chemeClr val="tx1"/>
              </a:solidFill>
              <a:effectLst/>
              <a:latin typeface="Arial" panose="020B0604020202020204" pitchFamily="34" charset="0"/>
            </a:endParaRPr>
          </a:p>
        </p:txBody>
      </p:sp>
      <p:pic>
        <p:nvPicPr>
          <p:cNvPr id="26627" name="صورة 5">
            <a:extLst>
              <a:ext uri="{FF2B5EF4-FFF2-40B4-BE49-F238E27FC236}">
                <a16:creationId xmlns="" xmlns:a16="http://schemas.microsoft.com/office/drawing/2014/main" id="{4E642621-BFA2-F61E-9058-5F09E93243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247" b="4138"/>
          <a:stretch>
            <a:fillRect/>
          </a:stretch>
        </p:blipFill>
        <p:spPr bwMode="auto">
          <a:xfrm>
            <a:off x="2599266" y="523022"/>
            <a:ext cx="5038725" cy="3311525"/>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 xmlns:a16="http://schemas.microsoft.com/office/drawing/2014/main" id="{A75E3BA1-52C0-83F9-590A-A08D8C0EB062}"/>
              </a:ext>
            </a:extLst>
          </p:cNvPr>
          <p:cNvSpPr txBox="1">
            <a:spLocks noChangeArrowheads="1"/>
          </p:cNvSpPr>
          <p:nvPr/>
        </p:nvSpPr>
        <p:spPr bwMode="auto">
          <a:xfrm>
            <a:off x="3612091" y="2048405"/>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3" name="Text Box 1">
            <a:extLst>
              <a:ext uri="{FF2B5EF4-FFF2-40B4-BE49-F238E27FC236}">
                <a16:creationId xmlns="" xmlns:a16="http://schemas.microsoft.com/office/drawing/2014/main" id="{236B8B4E-16B8-C829-61B8-4766AF2B3072}"/>
              </a:ext>
            </a:extLst>
          </p:cNvPr>
          <p:cNvSpPr txBox="1">
            <a:spLocks noChangeArrowheads="1"/>
          </p:cNvSpPr>
          <p:nvPr/>
        </p:nvSpPr>
        <p:spPr bwMode="auto">
          <a:xfrm>
            <a:off x="4534961" y="2311401"/>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ar-IQ" altLang="ar-IQ"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 xmlns:a16="http://schemas.microsoft.com/office/drawing/2014/main" id="{5B317D3A-3412-3EB0-BFA0-D617F3E8856B}"/>
              </a:ext>
            </a:extLst>
          </p:cNvPr>
          <p:cNvSpPr>
            <a:spLocks noChangeArrowheads="1"/>
          </p:cNvSpPr>
          <p:nvPr/>
        </p:nvSpPr>
        <p:spPr bwMode="auto">
          <a:xfrm>
            <a:off x="2599266" y="-22859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9" name="Rectangle 7">
            <a:extLst>
              <a:ext uri="{FF2B5EF4-FFF2-40B4-BE49-F238E27FC236}">
                <a16:creationId xmlns="" xmlns:a16="http://schemas.microsoft.com/office/drawing/2014/main" id="{5320072E-66BB-E1FE-55B5-7B004FA88514}"/>
              </a:ext>
            </a:extLst>
          </p:cNvPr>
          <p:cNvSpPr>
            <a:spLocks noChangeArrowheads="1"/>
          </p:cNvSpPr>
          <p:nvPr/>
        </p:nvSpPr>
        <p:spPr bwMode="auto">
          <a:xfrm>
            <a:off x="2511424" y="3199586"/>
            <a:ext cx="5472643"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Figure 31: </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Microscopic section in stray dog skin: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A:</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dermatofibroma curved bundles of cells and fibromas tissue which form a well-developed (basket - wave) pattern interlacing strand of collagenous fibrous tissue with stellate fibroblast spindle -shaped nuclei, many vacuolated cells are present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B:</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newly blood vessel surround by mononuclear cells (</a:t>
            </a:r>
            <a:r>
              <a:rPr kumimoji="0" lang="en-US" altLang="ar-IQ" sz="1000" b="1" i="0" u="none" strike="noStrike" cap="none" normalizeH="0" baseline="0" dirty="0">
                <a:ln>
                  <a:noFill/>
                </a:ln>
                <a:solidFill>
                  <a:srgbClr val="000000"/>
                </a:solidFill>
                <a:effectLst/>
                <a:latin typeface="+mn-lt"/>
                <a:ea typeface="Times New Roman" panose="02020603050405020304" pitchFamily="18" charset="0"/>
                <a:cs typeface="Arial" panose="020B0604020202020204" pitchFamily="34" charset="0"/>
              </a:rPr>
              <a:t>H&amp;E stain, 200×).</a:t>
            </a:r>
            <a:endParaRPr kumimoji="0" lang="en-US" altLang="ar-IQ" sz="1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73684400"/>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86B96565-6D71-70FE-7FC1-FD5F210CD3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37</a:t>
            </a:fld>
            <a:endParaRPr lang="en"/>
          </a:p>
        </p:txBody>
      </p:sp>
      <p:sp>
        <p:nvSpPr>
          <p:cNvPr id="6" name="Rectangle 4">
            <a:extLst>
              <a:ext uri="{FF2B5EF4-FFF2-40B4-BE49-F238E27FC236}">
                <a16:creationId xmlns="" xmlns:a16="http://schemas.microsoft.com/office/drawing/2014/main" id="{F3BC9545-C49E-37B4-31E7-826549ACDCFC}"/>
              </a:ext>
            </a:extLst>
          </p:cNvPr>
          <p:cNvSpPr>
            <a:spLocks noChangeArrowheads="1"/>
          </p:cNvSpPr>
          <p:nvPr/>
        </p:nvSpPr>
        <p:spPr bwMode="auto">
          <a:xfrm>
            <a:off x="930275"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7" name="Rectangle 6">
            <a:extLst>
              <a:ext uri="{FF2B5EF4-FFF2-40B4-BE49-F238E27FC236}">
                <a16:creationId xmlns="" xmlns:a16="http://schemas.microsoft.com/office/drawing/2014/main" id="{38E0A6BC-81E9-64AD-AAC7-178F2EC80EE8}"/>
              </a:ext>
            </a:extLst>
          </p:cNvPr>
          <p:cNvSpPr>
            <a:spLocks noChangeArrowheads="1"/>
          </p:cNvSpPr>
          <p:nvPr/>
        </p:nvSpPr>
        <p:spPr bwMode="auto">
          <a:xfrm>
            <a:off x="1020763"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chemeClr val="tx1"/>
                </a:solidFill>
                <a:effectLst/>
                <a:latin typeface="Arial" panose="020B0604020202020204" pitchFamily="34" charset="0"/>
              </a:rPr>
              <a:t/>
            </a:r>
            <a:br>
              <a:rPr kumimoji="0" lang="en-US" altLang="ar-IQ" sz="1800" b="0" i="0" u="none" strike="noStrike" cap="none" normalizeH="0" baseline="0">
                <a:ln>
                  <a:noFill/>
                </a:ln>
                <a:solidFill>
                  <a:schemeClr val="tx1"/>
                </a:solidFill>
                <a:effectLst/>
                <a:latin typeface="Arial" panose="020B0604020202020204" pitchFamily="34" charset="0"/>
              </a:rPr>
            </a:br>
            <a:endParaRPr kumimoji="0" lang="en-US" altLang="ar-IQ" sz="1800" b="0" i="0" u="none" strike="noStrike" cap="none" normalizeH="0" baseline="0">
              <a:ln>
                <a:noFill/>
              </a:ln>
              <a:solidFill>
                <a:schemeClr val="tx1"/>
              </a:solidFill>
              <a:effectLst/>
              <a:latin typeface="Arial" panose="020B0604020202020204" pitchFamily="34" charset="0"/>
            </a:endParaRPr>
          </a:p>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chemeClr val="tx1"/>
              </a:solidFill>
              <a:effectLst/>
              <a:latin typeface="Arial" panose="020B0604020202020204" pitchFamily="34" charset="0"/>
            </a:endParaRPr>
          </a:p>
        </p:txBody>
      </p:sp>
      <p:pic>
        <p:nvPicPr>
          <p:cNvPr id="27651" name="صورة 6">
            <a:extLst>
              <a:ext uri="{FF2B5EF4-FFF2-40B4-BE49-F238E27FC236}">
                <a16:creationId xmlns="" xmlns:a16="http://schemas.microsoft.com/office/drawing/2014/main" id="{830CA07F-1E85-8E40-59E2-8368944CB0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3306"/>
          <a:stretch>
            <a:fillRect/>
          </a:stretch>
        </p:blipFill>
        <p:spPr bwMode="auto">
          <a:xfrm>
            <a:off x="2269067" y="524404"/>
            <a:ext cx="5037138" cy="3270250"/>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 xmlns:a16="http://schemas.microsoft.com/office/drawing/2014/main" id="{0FE3B6B2-43A7-6F5C-3F58-D004310E2DF9}"/>
              </a:ext>
            </a:extLst>
          </p:cNvPr>
          <p:cNvSpPr txBox="1">
            <a:spLocks noChangeArrowheads="1"/>
          </p:cNvSpPr>
          <p:nvPr/>
        </p:nvSpPr>
        <p:spPr bwMode="auto">
          <a:xfrm>
            <a:off x="4905905" y="1404687"/>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sp>
        <p:nvSpPr>
          <p:cNvPr id="3" name="Text Box 1">
            <a:extLst>
              <a:ext uri="{FF2B5EF4-FFF2-40B4-BE49-F238E27FC236}">
                <a16:creationId xmlns="" xmlns:a16="http://schemas.microsoft.com/office/drawing/2014/main" id="{D88ADDF6-6723-67D1-9D63-734DFACAF67B}"/>
              </a:ext>
            </a:extLst>
          </p:cNvPr>
          <p:cNvSpPr txBox="1">
            <a:spLocks noChangeArrowheads="1"/>
          </p:cNvSpPr>
          <p:nvPr/>
        </p:nvSpPr>
        <p:spPr bwMode="auto">
          <a:xfrm>
            <a:off x="3581930" y="1286404"/>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 xmlns:a16="http://schemas.microsoft.com/office/drawing/2014/main" id="{AAF1ABAD-9CDE-F172-DB92-7D56C9F13BA4}"/>
              </a:ext>
            </a:extLst>
          </p:cNvPr>
          <p:cNvSpPr>
            <a:spLocks noChangeArrowheads="1"/>
          </p:cNvSpPr>
          <p:nvPr/>
        </p:nvSpPr>
        <p:spPr bwMode="auto">
          <a:xfrm>
            <a:off x="1481667" y="-22013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9" name="Rectangle 5">
            <a:extLst>
              <a:ext uri="{FF2B5EF4-FFF2-40B4-BE49-F238E27FC236}">
                <a16:creationId xmlns="" xmlns:a16="http://schemas.microsoft.com/office/drawing/2014/main" id="{B06C50F3-7A0D-409D-1EA3-AC413A7C97A1}"/>
              </a:ext>
            </a:extLst>
          </p:cNvPr>
          <p:cNvSpPr>
            <a:spLocks noChangeArrowheads="1"/>
          </p:cNvSpPr>
          <p:nvPr/>
        </p:nvSpPr>
        <p:spPr bwMode="auto">
          <a:xfrm>
            <a:off x="2291292" y="23706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chemeClr val="tx1"/>
                </a:solidFill>
                <a:effectLst/>
                <a:latin typeface="Arial" panose="020B0604020202020204" pitchFamily="34" charset="0"/>
              </a:rPr>
              <a:t/>
            </a:r>
            <a:br>
              <a:rPr kumimoji="0" lang="en-US" altLang="ar-IQ" sz="1800" b="0" i="0" u="none" strike="noStrike" cap="none" normalizeH="0" baseline="0">
                <a:ln>
                  <a:noFill/>
                </a:ln>
                <a:solidFill>
                  <a:schemeClr val="tx1"/>
                </a:solidFill>
                <a:effectLst/>
                <a:latin typeface="Arial" panose="020B0604020202020204" pitchFamily="34" charset="0"/>
              </a:rPr>
            </a:br>
            <a:endParaRPr kumimoji="0" lang="en-US" altLang="ar-IQ" sz="1800" b="0" i="0" u="none" strike="noStrike" cap="none" normalizeH="0" baseline="0">
              <a:ln>
                <a:noFill/>
              </a:ln>
              <a:solidFill>
                <a:schemeClr val="tx1"/>
              </a:solidFill>
              <a:effectLst/>
              <a:latin typeface="Arial" panose="020B0604020202020204" pitchFamily="34" charset="0"/>
            </a:endParaRPr>
          </a:p>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chemeClr val="tx1"/>
              </a:solidFill>
              <a:effectLst/>
              <a:latin typeface="Arial" panose="020B0604020202020204" pitchFamily="34" charset="0"/>
            </a:endParaRPr>
          </a:p>
        </p:txBody>
      </p:sp>
      <p:sp>
        <p:nvSpPr>
          <p:cNvPr id="10" name="Rectangle 6">
            <a:extLst>
              <a:ext uri="{FF2B5EF4-FFF2-40B4-BE49-F238E27FC236}">
                <a16:creationId xmlns="" xmlns:a16="http://schemas.microsoft.com/office/drawing/2014/main" id="{D0EA0B90-7B1B-E575-FC38-0F005DF7A493}"/>
              </a:ext>
            </a:extLst>
          </p:cNvPr>
          <p:cNvSpPr>
            <a:spLocks noChangeArrowheads="1"/>
          </p:cNvSpPr>
          <p:nvPr/>
        </p:nvSpPr>
        <p:spPr bwMode="auto">
          <a:xfrm>
            <a:off x="2235200" y="3593929"/>
            <a:ext cx="510487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ar-IQ" sz="10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Figure 32: </a:t>
            </a:r>
            <a:r>
              <a:rPr kumimoji="0" lang="en-US" altLang="ar-IQ" sz="10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Microscopic section in k9 dog skin:  </a:t>
            </a:r>
            <a:r>
              <a:rPr kumimoji="0" lang="en-US" altLang="ar-IQ" sz="10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A:</a:t>
            </a:r>
            <a:r>
              <a:rPr kumimoji="0" lang="en-US" altLang="ar-IQ" sz="10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hyperkeratosis and acanthosis of epidermal layer papilloma like of epidermis layer </a:t>
            </a:r>
            <a:r>
              <a:rPr kumimoji="0" lang="en-US" altLang="ar-IQ" sz="10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B:</a:t>
            </a:r>
            <a:r>
              <a:rPr kumimoji="0" lang="en-US" altLang="ar-IQ" sz="10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hyperplasia of hair follicle with mononuclear cells surrounds the follicles of epidermal layer </a:t>
            </a:r>
            <a:r>
              <a:rPr kumimoji="0" lang="en-US" altLang="ar-IQ" sz="1000" b="0" i="0" u="none" strike="noStrike" cap="none" normalizeH="0" baseline="0" dirty="0">
                <a:ln>
                  <a:noFill/>
                </a:ln>
                <a:solidFill>
                  <a:schemeClr val="tx1"/>
                </a:solidFill>
                <a:effectLst/>
                <a:latin typeface="+mj-lt"/>
                <a:ea typeface="Calibri" panose="020F0502020204030204" pitchFamily="34" charset="0"/>
                <a:cs typeface="+mj-cs"/>
              </a:rPr>
              <a:t>(</a:t>
            </a:r>
            <a:r>
              <a:rPr kumimoji="0" lang="en-US" altLang="ar-IQ" sz="1000" b="1" i="0" u="none" strike="noStrike" cap="none" normalizeH="0" baseline="0" dirty="0">
                <a:ln>
                  <a:noFill/>
                </a:ln>
                <a:solidFill>
                  <a:srgbClr val="000000"/>
                </a:solidFill>
                <a:effectLst/>
                <a:latin typeface="+mj-lt"/>
                <a:ea typeface="Times New Roman" panose="02020603050405020304" pitchFamily="18" charset="0"/>
                <a:cs typeface="+mj-cs"/>
              </a:rPr>
              <a:t>H&amp;</a:t>
            </a:r>
            <a:r>
              <a:rPr lang="en-US" sz="1000" b="1" kern="0" dirty="0">
                <a:solidFill>
                  <a:srgbClr val="000000"/>
                </a:solidFill>
                <a:effectLst/>
                <a:latin typeface="+mj-lt"/>
                <a:ea typeface="Times New Roman" panose="02020603050405020304" pitchFamily="18" charset="0"/>
                <a:cs typeface="+mj-cs"/>
              </a:rPr>
              <a:t>E stain, 200×). </a:t>
            </a:r>
            <a:r>
              <a:rPr kumimoji="0" lang="en-US" altLang="ar-IQ" sz="1000" b="0" i="0" u="none" strike="noStrike" cap="none" normalizeH="0" baseline="0" dirty="0">
                <a:ln>
                  <a:noFill/>
                </a:ln>
                <a:solidFill>
                  <a:schemeClr val="tx1"/>
                </a:solidFill>
                <a:effectLst/>
                <a:latin typeface="+mj-lt"/>
                <a:cs typeface="+mj-cs"/>
              </a:rPr>
              <a:t> </a:t>
            </a:r>
          </a:p>
        </p:txBody>
      </p:sp>
    </p:spTree>
    <p:extLst>
      <p:ext uri="{BB962C8B-B14F-4D97-AF65-F5344CB8AC3E}">
        <p14:creationId xmlns:p14="http://schemas.microsoft.com/office/powerpoint/2010/main" val="4264867540"/>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86B96565-6D71-70FE-7FC1-FD5F210CD3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38</a:t>
            </a:fld>
            <a:endParaRPr lang="en"/>
          </a:p>
        </p:txBody>
      </p:sp>
      <p:sp>
        <p:nvSpPr>
          <p:cNvPr id="6" name="Rectangle 4">
            <a:extLst>
              <a:ext uri="{FF2B5EF4-FFF2-40B4-BE49-F238E27FC236}">
                <a16:creationId xmlns="" xmlns:a16="http://schemas.microsoft.com/office/drawing/2014/main" id="{F3BC9545-C49E-37B4-31E7-826549ACDCFC}"/>
              </a:ext>
            </a:extLst>
          </p:cNvPr>
          <p:cNvSpPr>
            <a:spLocks noChangeArrowheads="1"/>
          </p:cNvSpPr>
          <p:nvPr/>
        </p:nvSpPr>
        <p:spPr bwMode="auto">
          <a:xfrm>
            <a:off x="930275"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7" name="Rectangle 6">
            <a:extLst>
              <a:ext uri="{FF2B5EF4-FFF2-40B4-BE49-F238E27FC236}">
                <a16:creationId xmlns="" xmlns:a16="http://schemas.microsoft.com/office/drawing/2014/main" id="{38E0A6BC-81E9-64AD-AAC7-178F2EC80EE8}"/>
              </a:ext>
            </a:extLst>
          </p:cNvPr>
          <p:cNvSpPr>
            <a:spLocks noChangeArrowheads="1"/>
          </p:cNvSpPr>
          <p:nvPr/>
        </p:nvSpPr>
        <p:spPr bwMode="auto">
          <a:xfrm>
            <a:off x="1020763"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chemeClr val="tx1"/>
                </a:solidFill>
                <a:effectLst/>
                <a:latin typeface="Arial" panose="020B0604020202020204" pitchFamily="34" charset="0"/>
              </a:rPr>
              <a:t/>
            </a:r>
            <a:br>
              <a:rPr kumimoji="0" lang="en-US" altLang="ar-IQ" sz="1800" b="0" i="0" u="none" strike="noStrike" cap="none" normalizeH="0" baseline="0">
                <a:ln>
                  <a:noFill/>
                </a:ln>
                <a:solidFill>
                  <a:schemeClr val="tx1"/>
                </a:solidFill>
                <a:effectLst/>
                <a:latin typeface="Arial" panose="020B0604020202020204" pitchFamily="34" charset="0"/>
              </a:rPr>
            </a:br>
            <a:endParaRPr kumimoji="0" lang="en-US" altLang="ar-IQ" sz="1800" b="0" i="0" u="none" strike="noStrike" cap="none" normalizeH="0" baseline="0">
              <a:ln>
                <a:noFill/>
              </a:ln>
              <a:solidFill>
                <a:schemeClr val="tx1"/>
              </a:solidFill>
              <a:effectLst/>
              <a:latin typeface="Arial" panose="020B0604020202020204" pitchFamily="34" charset="0"/>
            </a:endParaRPr>
          </a:p>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 xmlns:a16="http://schemas.microsoft.com/office/drawing/2014/main" id="{1260A0FD-531E-B2F2-43AB-09859668013D}"/>
              </a:ext>
            </a:extLst>
          </p:cNvPr>
          <p:cNvSpPr>
            <a:spLocks noChangeArrowheads="1"/>
          </p:cNvSpPr>
          <p:nvPr/>
        </p:nvSpPr>
        <p:spPr bwMode="auto">
          <a:xfrm>
            <a:off x="930275" y="1611798"/>
            <a:ext cx="48101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pic>
        <p:nvPicPr>
          <p:cNvPr id="28676" name="صورة 7">
            <a:extLst>
              <a:ext uri="{FF2B5EF4-FFF2-40B4-BE49-F238E27FC236}">
                <a16:creationId xmlns="" xmlns:a16="http://schemas.microsoft.com/office/drawing/2014/main" id="{DEE824D4-8EED-B0D3-3BB5-C7E581373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500" b="8006"/>
          <a:stretch>
            <a:fillRect/>
          </a:stretch>
        </p:blipFill>
        <p:spPr bwMode="auto">
          <a:xfrm>
            <a:off x="2290233" y="581025"/>
            <a:ext cx="5038725" cy="3006725"/>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 xmlns:a16="http://schemas.microsoft.com/office/drawing/2014/main" id="{3BC5ACE2-0149-5856-21D8-EA82E3976E49}"/>
              </a:ext>
            </a:extLst>
          </p:cNvPr>
          <p:cNvSpPr txBox="1">
            <a:spLocks noChangeArrowheads="1"/>
          </p:cNvSpPr>
          <p:nvPr/>
        </p:nvSpPr>
        <p:spPr bwMode="auto">
          <a:xfrm>
            <a:off x="3880908" y="1765300"/>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endParaRPr kumimoji="0" lang="ar-IQ" altLang="ar-IQ" sz="1800" b="0" i="0" u="none" strike="noStrike" cap="none" normalizeH="0" baseline="0">
              <a:ln>
                <a:noFill/>
              </a:ln>
              <a:solidFill>
                <a:schemeClr val="tx1"/>
              </a:solidFill>
              <a:effectLst/>
              <a:latin typeface="Arial" panose="020B0604020202020204" pitchFamily="34" charset="0"/>
            </a:endParaRPr>
          </a:p>
        </p:txBody>
      </p:sp>
      <p:sp>
        <p:nvSpPr>
          <p:cNvPr id="3" name="Text Box 2">
            <a:extLst>
              <a:ext uri="{FF2B5EF4-FFF2-40B4-BE49-F238E27FC236}">
                <a16:creationId xmlns="" xmlns:a16="http://schemas.microsoft.com/office/drawing/2014/main" id="{39166848-E28D-B63F-8ECD-8D56C54EC9DA}"/>
              </a:ext>
            </a:extLst>
          </p:cNvPr>
          <p:cNvSpPr txBox="1">
            <a:spLocks noChangeArrowheads="1"/>
          </p:cNvSpPr>
          <p:nvPr/>
        </p:nvSpPr>
        <p:spPr bwMode="auto">
          <a:xfrm>
            <a:off x="5955242" y="557369"/>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ar-IQ" altLang="ar-IQ" sz="1800" b="0" i="0" u="none" strike="noStrike" cap="none" normalizeH="0" baseline="0" dirty="0">
              <a:ln>
                <a:noFill/>
              </a:ln>
              <a:solidFill>
                <a:schemeClr val="tx1"/>
              </a:solidFill>
              <a:effectLst/>
              <a:latin typeface="Arial" panose="020B0604020202020204" pitchFamily="34" charset="0"/>
            </a:endParaRPr>
          </a:p>
        </p:txBody>
      </p:sp>
      <p:sp>
        <p:nvSpPr>
          <p:cNvPr id="5" name="Text Box 1">
            <a:extLst>
              <a:ext uri="{FF2B5EF4-FFF2-40B4-BE49-F238E27FC236}">
                <a16:creationId xmlns="" xmlns:a16="http://schemas.microsoft.com/office/drawing/2014/main" id="{BFE45852-24C1-A1AE-692E-313377F8CEDD}"/>
              </a:ext>
            </a:extLst>
          </p:cNvPr>
          <p:cNvSpPr txBox="1">
            <a:spLocks noChangeArrowheads="1"/>
          </p:cNvSpPr>
          <p:nvPr/>
        </p:nvSpPr>
        <p:spPr bwMode="auto">
          <a:xfrm>
            <a:off x="5055658" y="2736850"/>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endParaRPr kumimoji="0" lang="ar-IQ" altLang="ar-IQ" sz="1800" b="0" i="0" u="none" strike="noStrike" cap="none" normalizeH="0" baseline="0" dirty="0">
              <a:ln>
                <a:noFill/>
              </a:ln>
              <a:solidFill>
                <a:schemeClr val="tx1"/>
              </a:solidFill>
              <a:effectLst/>
              <a:latin typeface="Arial" panose="020B0604020202020204" pitchFamily="34" charset="0"/>
            </a:endParaRPr>
          </a:p>
        </p:txBody>
      </p:sp>
      <p:sp>
        <p:nvSpPr>
          <p:cNvPr id="9" name="Rectangle 5">
            <a:extLst>
              <a:ext uri="{FF2B5EF4-FFF2-40B4-BE49-F238E27FC236}">
                <a16:creationId xmlns="" xmlns:a16="http://schemas.microsoft.com/office/drawing/2014/main" id="{59384EB2-A981-34F2-F032-70FA2B12CBCD}"/>
              </a:ext>
            </a:extLst>
          </p:cNvPr>
          <p:cNvSpPr>
            <a:spLocks noChangeArrowheads="1"/>
          </p:cNvSpPr>
          <p:nvPr/>
        </p:nvSpPr>
        <p:spPr bwMode="auto">
          <a:xfrm>
            <a:off x="1490133" y="-330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10" name="Rectangle 9">
            <a:extLst>
              <a:ext uri="{FF2B5EF4-FFF2-40B4-BE49-F238E27FC236}">
                <a16:creationId xmlns="" xmlns:a16="http://schemas.microsoft.com/office/drawing/2014/main" id="{BC06C7FD-6984-9AE7-EBDC-BD57114B64F3}"/>
              </a:ext>
            </a:extLst>
          </p:cNvPr>
          <p:cNvSpPr>
            <a:spLocks noChangeArrowheads="1"/>
          </p:cNvSpPr>
          <p:nvPr/>
        </p:nvSpPr>
        <p:spPr bwMode="auto">
          <a:xfrm>
            <a:off x="2290232" y="3043394"/>
            <a:ext cx="5038725"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Figure 33: </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Microscopic section in stray dog skin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A:</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sloughing and ulcer in epidermis layer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B:</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sever dermal infiltration with mono and polymorphic inflammatory cells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congested blood vessels (</a:t>
            </a:r>
            <a:r>
              <a:rPr kumimoji="0" lang="en-US" altLang="ar-IQ" sz="1000" b="1" i="0" u="none" strike="noStrike" cap="none" normalizeH="0" baseline="0" dirty="0">
                <a:ln>
                  <a:noFill/>
                </a:ln>
                <a:solidFill>
                  <a:srgbClr val="000000"/>
                </a:solidFill>
                <a:effectLst/>
                <a:latin typeface="+mn-lt"/>
                <a:ea typeface="Times New Roman" panose="02020603050405020304" pitchFamily="18" charset="0"/>
                <a:cs typeface="Arial" panose="020B0604020202020204" pitchFamily="34" charset="0"/>
              </a:rPr>
              <a:t>H&amp;E stain, 200×). </a:t>
            </a:r>
            <a:endParaRPr kumimoji="0" lang="en-US" altLang="ar-IQ" sz="1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54871053"/>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86B96565-6D71-70FE-7FC1-FD5F210CD3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39</a:t>
            </a:fld>
            <a:endParaRPr lang="en"/>
          </a:p>
        </p:txBody>
      </p:sp>
      <p:sp>
        <p:nvSpPr>
          <p:cNvPr id="6" name="Rectangle 4">
            <a:extLst>
              <a:ext uri="{FF2B5EF4-FFF2-40B4-BE49-F238E27FC236}">
                <a16:creationId xmlns="" xmlns:a16="http://schemas.microsoft.com/office/drawing/2014/main" id="{F3BC9545-C49E-37B4-31E7-826549ACDCFC}"/>
              </a:ext>
            </a:extLst>
          </p:cNvPr>
          <p:cNvSpPr>
            <a:spLocks noChangeArrowheads="1"/>
          </p:cNvSpPr>
          <p:nvPr/>
        </p:nvSpPr>
        <p:spPr bwMode="auto">
          <a:xfrm>
            <a:off x="930275"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7" name="Rectangle 6">
            <a:extLst>
              <a:ext uri="{FF2B5EF4-FFF2-40B4-BE49-F238E27FC236}">
                <a16:creationId xmlns="" xmlns:a16="http://schemas.microsoft.com/office/drawing/2014/main" id="{38E0A6BC-81E9-64AD-AAC7-178F2EC80EE8}"/>
              </a:ext>
            </a:extLst>
          </p:cNvPr>
          <p:cNvSpPr>
            <a:spLocks noChangeArrowheads="1"/>
          </p:cNvSpPr>
          <p:nvPr/>
        </p:nvSpPr>
        <p:spPr bwMode="auto">
          <a:xfrm>
            <a:off x="1020763"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chemeClr val="tx1"/>
                </a:solidFill>
                <a:effectLst/>
                <a:latin typeface="Arial" panose="020B0604020202020204" pitchFamily="34" charset="0"/>
              </a:rPr>
              <a:t/>
            </a:r>
            <a:br>
              <a:rPr kumimoji="0" lang="en-US" altLang="ar-IQ" sz="1800" b="0" i="0" u="none" strike="noStrike" cap="none" normalizeH="0" baseline="0">
                <a:ln>
                  <a:noFill/>
                </a:ln>
                <a:solidFill>
                  <a:schemeClr val="tx1"/>
                </a:solidFill>
                <a:effectLst/>
                <a:latin typeface="Arial" panose="020B0604020202020204" pitchFamily="34" charset="0"/>
              </a:rPr>
            </a:br>
            <a:endParaRPr kumimoji="0" lang="en-US" altLang="ar-IQ" sz="1800" b="0" i="0" u="none" strike="noStrike" cap="none" normalizeH="0" baseline="0">
              <a:ln>
                <a:noFill/>
              </a:ln>
              <a:solidFill>
                <a:schemeClr val="tx1"/>
              </a:solidFill>
              <a:effectLst/>
              <a:latin typeface="Arial" panose="020B0604020202020204" pitchFamily="34" charset="0"/>
            </a:endParaRPr>
          </a:p>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 xmlns:a16="http://schemas.microsoft.com/office/drawing/2014/main" id="{1260A0FD-531E-B2F2-43AB-09859668013D}"/>
              </a:ext>
            </a:extLst>
          </p:cNvPr>
          <p:cNvSpPr>
            <a:spLocks noChangeArrowheads="1"/>
          </p:cNvSpPr>
          <p:nvPr/>
        </p:nvSpPr>
        <p:spPr bwMode="auto">
          <a:xfrm>
            <a:off x="930275" y="1611798"/>
            <a:ext cx="48101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pic>
        <p:nvPicPr>
          <p:cNvPr id="29701" name="صورة 8">
            <a:extLst>
              <a:ext uri="{FF2B5EF4-FFF2-40B4-BE49-F238E27FC236}">
                <a16:creationId xmlns="" xmlns:a16="http://schemas.microsoft.com/office/drawing/2014/main" id="{012F496A-4B96-23A8-B974-189B66D88A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114" b="9264"/>
          <a:stretch>
            <a:fillRect/>
          </a:stretch>
        </p:blipFill>
        <p:spPr bwMode="auto">
          <a:xfrm>
            <a:off x="2237318" y="487362"/>
            <a:ext cx="5038725" cy="3311525"/>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 xmlns:a16="http://schemas.microsoft.com/office/drawing/2014/main" id="{5E4F222B-C3A4-9BFD-986C-3A6D47E4B3DC}"/>
              </a:ext>
            </a:extLst>
          </p:cNvPr>
          <p:cNvSpPr txBox="1">
            <a:spLocks noChangeArrowheads="1"/>
          </p:cNvSpPr>
          <p:nvPr/>
        </p:nvSpPr>
        <p:spPr bwMode="auto">
          <a:xfrm>
            <a:off x="5592763" y="2318383"/>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endParaRPr kumimoji="0" lang="ar-IQ" altLang="ar-IQ" sz="1800" b="0" i="0" u="none" strike="noStrike" cap="none" normalizeH="0" baseline="0" dirty="0">
              <a:ln>
                <a:noFill/>
              </a:ln>
              <a:solidFill>
                <a:schemeClr val="tx1"/>
              </a:solidFill>
              <a:effectLst/>
              <a:latin typeface="Arial" panose="020B0604020202020204" pitchFamily="34" charset="0"/>
            </a:endParaRPr>
          </a:p>
        </p:txBody>
      </p:sp>
      <p:sp>
        <p:nvSpPr>
          <p:cNvPr id="3" name="Text Box 3">
            <a:extLst>
              <a:ext uri="{FF2B5EF4-FFF2-40B4-BE49-F238E27FC236}">
                <a16:creationId xmlns="" xmlns:a16="http://schemas.microsoft.com/office/drawing/2014/main" id="{CD4F8F8D-E4E0-4F70-5177-210746FB32AD}"/>
              </a:ext>
            </a:extLst>
          </p:cNvPr>
          <p:cNvSpPr txBox="1">
            <a:spLocks noChangeArrowheads="1"/>
          </p:cNvSpPr>
          <p:nvPr/>
        </p:nvSpPr>
        <p:spPr bwMode="auto">
          <a:xfrm>
            <a:off x="6321426" y="3000375"/>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ar-IQ" altLang="ar-IQ" sz="1800" b="0" i="0" u="none" strike="noStrike" cap="none" normalizeH="0" baseline="0" dirty="0">
              <a:ln>
                <a:noFill/>
              </a:ln>
              <a:solidFill>
                <a:schemeClr val="tx1"/>
              </a:solidFill>
              <a:effectLst/>
              <a:latin typeface="Arial" panose="020B0604020202020204" pitchFamily="34" charset="0"/>
            </a:endParaRPr>
          </a:p>
        </p:txBody>
      </p:sp>
      <p:sp>
        <p:nvSpPr>
          <p:cNvPr id="5" name="Text Box 2">
            <a:extLst>
              <a:ext uri="{FF2B5EF4-FFF2-40B4-BE49-F238E27FC236}">
                <a16:creationId xmlns="" xmlns:a16="http://schemas.microsoft.com/office/drawing/2014/main" id="{235D7A88-F557-04BA-3056-874DCF65306E}"/>
              </a:ext>
            </a:extLst>
          </p:cNvPr>
          <p:cNvSpPr txBox="1">
            <a:spLocks noChangeArrowheads="1"/>
          </p:cNvSpPr>
          <p:nvPr/>
        </p:nvSpPr>
        <p:spPr bwMode="auto">
          <a:xfrm>
            <a:off x="5616574" y="1091965"/>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endParaRPr kumimoji="0" lang="ar-IQ" altLang="ar-IQ" sz="1800" b="0" i="0" u="none" strike="noStrike" cap="none" normalizeH="0" baseline="0" dirty="0">
              <a:ln>
                <a:noFill/>
              </a:ln>
              <a:solidFill>
                <a:schemeClr val="tx1"/>
              </a:solidFill>
              <a:effectLst/>
              <a:latin typeface="Arial" panose="020B0604020202020204" pitchFamily="34" charset="0"/>
            </a:endParaRPr>
          </a:p>
        </p:txBody>
      </p:sp>
      <p:sp>
        <p:nvSpPr>
          <p:cNvPr id="9" name="Text Box 1">
            <a:extLst>
              <a:ext uri="{FF2B5EF4-FFF2-40B4-BE49-F238E27FC236}">
                <a16:creationId xmlns="" xmlns:a16="http://schemas.microsoft.com/office/drawing/2014/main" id="{6B5BF6F4-33CA-B7D7-49F2-42738E425223}"/>
              </a:ext>
            </a:extLst>
          </p:cNvPr>
          <p:cNvSpPr txBox="1">
            <a:spLocks noChangeArrowheads="1"/>
          </p:cNvSpPr>
          <p:nvPr/>
        </p:nvSpPr>
        <p:spPr bwMode="auto">
          <a:xfrm>
            <a:off x="3335337" y="908976"/>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t>
            </a:r>
            <a:endParaRPr kumimoji="0" lang="ar-IQ" altLang="ar-IQ" sz="1800" b="0" i="0" u="none" strike="noStrike" cap="none" normalizeH="0" baseline="0" dirty="0">
              <a:ln>
                <a:noFill/>
              </a:ln>
              <a:solidFill>
                <a:schemeClr val="tx1"/>
              </a:solidFill>
              <a:effectLst/>
              <a:latin typeface="Arial" panose="020B0604020202020204" pitchFamily="34" charset="0"/>
            </a:endParaRPr>
          </a:p>
        </p:txBody>
      </p:sp>
      <p:sp>
        <p:nvSpPr>
          <p:cNvPr id="10" name="Rectangle 6">
            <a:extLst>
              <a:ext uri="{FF2B5EF4-FFF2-40B4-BE49-F238E27FC236}">
                <a16:creationId xmlns="" xmlns:a16="http://schemas.microsoft.com/office/drawing/2014/main" id="{68E77799-7D7C-8CCB-852C-1A04301E6B91}"/>
              </a:ext>
            </a:extLst>
          </p:cNvPr>
          <p:cNvSpPr>
            <a:spLocks noChangeArrowheads="1"/>
          </p:cNvSpPr>
          <p:nvPr/>
        </p:nvSpPr>
        <p:spPr bwMode="auto">
          <a:xfrm>
            <a:off x="2048934"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chemeClr val="tx1"/>
              </a:solidFill>
              <a:effectLst/>
              <a:latin typeface="Arial" panose="020B0604020202020204" pitchFamily="34" charset="0"/>
            </a:endParaRPr>
          </a:p>
        </p:txBody>
      </p:sp>
      <p:sp>
        <p:nvSpPr>
          <p:cNvPr id="11" name="Rectangle 11">
            <a:extLst>
              <a:ext uri="{FF2B5EF4-FFF2-40B4-BE49-F238E27FC236}">
                <a16:creationId xmlns="" xmlns:a16="http://schemas.microsoft.com/office/drawing/2014/main" id="{6FCCF194-5E59-0193-42A1-77AB568B8057}"/>
              </a:ext>
            </a:extLst>
          </p:cNvPr>
          <p:cNvSpPr>
            <a:spLocks noChangeArrowheads="1"/>
          </p:cNvSpPr>
          <p:nvPr/>
        </p:nvSpPr>
        <p:spPr bwMode="auto">
          <a:xfrm>
            <a:off x="2142066" y="3157663"/>
            <a:ext cx="5240867"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ar-IQ"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Figure 34: </a:t>
            </a:r>
            <a:r>
              <a:rPr kumimoji="0" lang="en-US" altLang="ar-IQ" sz="1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Microscopic section in ornamental dog skin: </a:t>
            </a:r>
            <a:r>
              <a:rPr kumimoji="0" lang="en-US" altLang="ar-IQ"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r>
              <a:rPr kumimoji="0" lang="en-US" altLang="ar-IQ" sz="1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infected hyperkeratosis with necrotic debris </a:t>
            </a:r>
            <a:r>
              <a:rPr kumimoji="0" lang="en-US" altLang="ar-IQ"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 </a:t>
            </a:r>
            <a:r>
              <a:rPr kumimoji="0" lang="en-US" altLang="ar-IQ" sz="1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acanthosis of dermis layer </a:t>
            </a:r>
            <a:r>
              <a:rPr kumimoji="0" lang="en-US" altLang="ar-IQ"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ar-IQ" sz="1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concentration multinodular lamination of keratin (cancer pearls) squamous cell carcinoma with large polyhedral cells </a:t>
            </a:r>
            <a:r>
              <a:rPr kumimoji="0" lang="en-US" altLang="ar-IQ" sz="1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t>
            </a:r>
            <a:r>
              <a:rPr kumimoji="0" lang="en-US" altLang="ar-IQ" sz="1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mononuclear cells infiltration in the dermis and muscular layer (</a:t>
            </a:r>
            <a:r>
              <a:rPr kumimoji="0" lang="en-US" altLang="ar-IQ" sz="10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Arial" panose="020B0604020202020204" pitchFamily="34" charset="0"/>
              </a:rPr>
              <a:t>H&amp;E stain, 200×).</a:t>
            </a:r>
            <a:endParaRPr kumimoji="0" lang="en-US" altLang="ar-IQ"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51481360"/>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3" name="Google Shape;93;p17"/>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4</a:t>
            </a:fld>
            <a:endParaRPr/>
          </a:p>
        </p:txBody>
      </p:sp>
      <p:sp>
        <p:nvSpPr>
          <p:cNvPr id="3" name="مربع نص 2">
            <a:extLst>
              <a:ext uri="{FF2B5EF4-FFF2-40B4-BE49-F238E27FC236}">
                <a16:creationId xmlns="" xmlns:a16="http://schemas.microsoft.com/office/drawing/2014/main" id="{DB1A1A83-BB84-18ED-9D05-77482805A1AA}"/>
              </a:ext>
            </a:extLst>
          </p:cNvPr>
          <p:cNvSpPr txBox="1"/>
          <p:nvPr/>
        </p:nvSpPr>
        <p:spPr>
          <a:xfrm>
            <a:off x="1344837" y="561655"/>
            <a:ext cx="6988098" cy="3284041"/>
          </a:xfrm>
          <a:prstGeom prst="rect">
            <a:avLst/>
          </a:prstGeom>
          <a:noFill/>
        </p:spPr>
        <p:txBody>
          <a:bodyPr wrap="square">
            <a:spAutoFit/>
          </a:bodyPr>
          <a:lstStyle/>
          <a:p>
            <a:pPr algn="just">
              <a:lnSpc>
                <a:spcPct val="150000"/>
              </a:lnSpc>
            </a:pPr>
            <a:r>
              <a:rPr lang="en-US" b="0" i="1" kern="0" dirty="0">
                <a:solidFill>
                  <a:srgbClr val="000000"/>
                </a:solidFill>
                <a:effectLst/>
                <a:latin typeface="+mn-lt"/>
                <a:ea typeface="Calibri" panose="020F0502020204030204" pitchFamily="34" charset="0"/>
              </a:rPr>
              <a:t>E. coli</a:t>
            </a:r>
            <a:r>
              <a:rPr lang="en-US" b="0" i="0" kern="0" dirty="0">
                <a:solidFill>
                  <a:srgbClr val="000000"/>
                </a:solidFill>
                <a:effectLst/>
                <a:latin typeface="+mn-lt"/>
                <a:ea typeface="Calibri" panose="020F0502020204030204" pitchFamily="34" charset="0"/>
              </a:rPr>
              <a:t>, </a:t>
            </a:r>
            <a:r>
              <a:rPr lang="en-US" b="0" i="1" kern="0" dirty="0">
                <a:solidFill>
                  <a:srgbClr val="000000"/>
                </a:solidFill>
                <a:effectLst/>
                <a:latin typeface="+mn-lt"/>
                <a:ea typeface="Calibri" panose="020F0502020204030204" pitchFamily="34" charset="0"/>
              </a:rPr>
              <a:t>Streptococcus spp</a:t>
            </a:r>
            <a:r>
              <a:rPr lang="en-US" b="0" i="0" kern="0" dirty="0">
                <a:solidFill>
                  <a:srgbClr val="000000"/>
                </a:solidFill>
                <a:effectLst/>
                <a:latin typeface="+mn-lt"/>
                <a:ea typeface="Calibri" panose="020F0502020204030204" pitchFamily="34" charset="0"/>
              </a:rPr>
              <a:t>., </a:t>
            </a:r>
            <a:r>
              <a:rPr lang="en-US" b="0" i="1" kern="0" dirty="0">
                <a:solidFill>
                  <a:srgbClr val="000000"/>
                </a:solidFill>
                <a:effectLst/>
                <a:latin typeface="+mn-lt"/>
                <a:ea typeface="Calibri" panose="020F0502020204030204" pitchFamily="34" charset="0"/>
              </a:rPr>
              <a:t>Proteus mirabilis</a:t>
            </a:r>
            <a:r>
              <a:rPr lang="en-US" b="0" i="0" kern="0" dirty="0">
                <a:solidFill>
                  <a:srgbClr val="000000"/>
                </a:solidFill>
                <a:effectLst/>
                <a:latin typeface="+mn-lt"/>
                <a:ea typeface="Calibri" panose="020F0502020204030204" pitchFamily="34" charset="0"/>
              </a:rPr>
              <a:t>, </a:t>
            </a:r>
            <a:r>
              <a:rPr lang="en-US" b="0" i="1" kern="0" dirty="0">
                <a:solidFill>
                  <a:srgbClr val="000000"/>
                </a:solidFill>
                <a:effectLst/>
                <a:latin typeface="+mn-lt"/>
                <a:ea typeface="Calibri" panose="020F0502020204030204" pitchFamily="34" charset="0"/>
              </a:rPr>
              <a:t>Enterococcus spp</a:t>
            </a:r>
            <a:r>
              <a:rPr lang="en-US" b="0" i="0" kern="0" dirty="0">
                <a:solidFill>
                  <a:srgbClr val="000000"/>
                </a:solidFill>
                <a:effectLst/>
                <a:latin typeface="+mn-lt"/>
                <a:ea typeface="Calibri" panose="020F0502020204030204" pitchFamily="34" charset="0"/>
              </a:rPr>
              <a:t>. and </a:t>
            </a:r>
            <a:r>
              <a:rPr lang="en-US" b="0" i="1" kern="0" dirty="0">
                <a:solidFill>
                  <a:srgbClr val="000000"/>
                </a:solidFill>
                <a:effectLst/>
                <a:latin typeface="+mn-lt"/>
                <a:ea typeface="Calibri" panose="020F0502020204030204" pitchFamily="34" charset="0"/>
              </a:rPr>
              <a:t>Corynebacterium spp</a:t>
            </a:r>
            <a:r>
              <a:rPr lang="en-US" b="0" i="0" kern="0" dirty="0">
                <a:solidFill>
                  <a:srgbClr val="000000"/>
                </a:solidFill>
                <a:effectLst/>
                <a:latin typeface="+mn-lt"/>
                <a:ea typeface="Calibri" panose="020F0502020204030204" pitchFamily="34" charset="0"/>
              </a:rPr>
              <a:t>. Particularly, the opportunistic Gram-positive bacterium, skin commensal or pathogen, </a:t>
            </a:r>
            <a:r>
              <a:rPr lang="en-US" b="0" i="1" kern="0" dirty="0">
                <a:solidFill>
                  <a:srgbClr val="000000"/>
                </a:solidFill>
                <a:effectLst/>
                <a:latin typeface="+mn-lt"/>
                <a:ea typeface="Calibri" panose="020F0502020204030204" pitchFamily="34" charset="0"/>
              </a:rPr>
              <a:t>Staphylococcus pseudintermedius (S. pseudintermedius)</a:t>
            </a:r>
            <a:r>
              <a:rPr lang="en-US" b="0" i="0" kern="0" dirty="0">
                <a:solidFill>
                  <a:srgbClr val="000000"/>
                </a:solidFill>
                <a:effectLst/>
                <a:latin typeface="+mn-lt"/>
                <a:ea typeface="Calibri" panose="020F0502020204030204" pitchFamily="34" charset="0"/>
              </a:rPr>
              <a:t> is considered the main causative agent of skin and ear infections in small animals</a:t>
            </a:r>
            <a:r>
              <a:rPr lang="en-US" kern="0" dirty="0">
                <a:effectLst/>
                <a:latin typeface="+mn-lt"/>
                <a:ea typeface="Calibri" panose="020F0502020204030204" pitchFamily="34" charset="0"/>
              </a:rPr>
              <a:t>. </a:t>
            </a:r>
            <a:r>
              <a:rPr lang="en-US" b="0" i="0" kern="0" dirty="0">
                <a:solidFill>
                  <a:srgbClr val="000000"/>
                </a:solidFill>
                <a:effectLst/>
                <a:latin typeface="+mn-lt"/>
                <a:ea typeface="Calibri" panose="020F0502020204030204" pitchFamily="34" charset="0"/>
              </a:rPr>
              <a:t>Even though Gram-negative bacteria, such as </a:t>
            </a:r>
            <a:r>
              <a:rPr lang="en-US" b="0" i="1" kern="0" dirty="0">
                <a:solidFill>
                  <a:srgbClr val="000000"/>
                </a:solidFill>
                <a:effectLst/>
                <a:latin typeface="+mn-lt"/>
                <a:ea typeface="Calibri" panose="020F0502020204030204" pitchFamily="34" charset="0"/>
              </a:rPr>
              <a:t>E. coli </a:t>
            </a:r>
            <a:r>
              <a:rPr lang="en-US" b="0" i="0" kern="0" dirty="0">
                <a:solidFill>
                  <a:srgbClr val="000000"/>
                </a:solidFill>
                <a:effectLst/>
                <a:latin typeface="+mn-lt"/>
                <a:ea typeface="Calibri" panose="020F0502020204030204" pitchFamily="34" charset="0"/>
              </a:rPr>
              <a:t>and</a:t>
            </a:r>
            <a:r>
              <a:rPr lang="en-US" b="0" i="1" kern="0" dirty="0">
                <a:solidFill>
                  <a:srgbClr val="000000"/>
                </a:solidFill>
                <a:effectLst/>
                <a:latin typeface="+mn-lt"/>
                <a:ea typeface="Calibri" panose="020F0502020204030204" pitchFamily="34" charset="0"/>
              </a:rPr>
              <a:t> Pseudomonas aeruginosa</a:t>
            </a:r>
            <a:r>
              <a:rPr lang="en-US" b="0" i="0" kern="0" dirty="0">
                <a:solidFill>
                  <a:srgbClr val="000000"/>
                </a:solidFill>
                <a:effectLst/>
                <a:latin typeface="+mn-lt"/>
                <a:ea typeface="Calibri" panose="020F0502020204030204" pitchFamily="34" charset="0"/>
              </a:rPr>
              <a:t> are prevalent as bacterial agents of canine and feline urinary tract infections</a:t>
            </a:r>
            <a:r>
              <a:rPr lang="en-US" kern="0" dirty="0">
                <a:effectLst/>
                <a:latin typeface="+mn-lt"/>
                <a:ea typeface="Calibri" panose="020F0502020204030204" pitchFamily="34" charset="0"/>
              </a:rPr>
              <a:t>. </a:t>
            </a:r>
            <a:r>
              <a:rPr lang="en-US" b="0" i="0" kern="0" dirty="0">
                <a:solidFill>
                  <a:srgbClr val="000000"/>
                </a:solidFill>
                <a:effectLst/>
                <a:latin typeface="+mn-lt"/>
                <a:ea typeface="Calibri" panose="020F0502020204030204" pitchFamily="34" charset="0"/>
              </a:rPr>
              <a:t>they are increasingly reported to be responsible for secondary skin infections, not only in humans </a:t>
            </a:r>
            <a:r>
              <a:rPr lang="en-US" kern="0" dirty="0">
                <a:effectLst/>
                <a:latin typeface="+mn-lt"/>
                <a:ea typeface="Calibri" panose="020F0502020204030204" pitchFamily="34" charset="0"/>
              </a:rPr>
              <a:t>.</a:t>
            </a:r>
            <a:r>
              <a:rPr lang="en-US" b="0" i="0" kern="0" dirty="0">
                <a:solidFill>
                  <a:srgbClr val="000000"/>
                </a:solidFill>
                <a:effectLst/>
                <a:latin typeface="+mn-lt"/>
                <a:ea typeface="Calibri" panose="020F0502020204030204" pitchFamily="34" charset="0"/>
              </a:rPr>
              <a:t> but also in small animals</a:t>
            </a:r>
            <a:r>
              <a:rPr lang="en-US" kern="0" dirty="0">
                <a:effectLst/>
                <a:latin typeface="+mn-lt"/>
                <a:ea typeface="Calibri" panose="020F0502020204030204" pitchFamily="34" charset="0"/>
              </a:rPr>
              <a:t>. </a:t>
            </a:r>
            <a:r>
              <a:rPr lang="en-US" kern="0" dirty="0">
                <a:solidFill>
                  <a:srgbClr val="242021"/>
                </a:solidFill>
                <a:effectLst/>
                <a:latin typeface="+mn-lt"/>
                <a:ea typeface="Calibri" panose="020F0502020204030204" pitchFamily="34" charset="0"/>
              </a:rPr>
              <a:t>Superficial mycoses of the skin are fungal infections that affect mostly the superficial layers of the skin, hairs and any other skin appendages, such as claws in carnivores </a:t>
            </a:r>
            <a:r>
              <a:rPr lang="en-US" kern="0" dirty="0">
                <a:effectLst/>
                <a:latin typeface="+mn-lt"/>
                <a:ea typeface="Calibri" panose="020F0502020204030204" pitchFamily="34" charset="0"/>
              </a:rPr>
              <a:t>.</a:t>
            </a:r>
            <a:endParaRPr lang="ar-IQ" dirty="0">
              <a:latin typeface="+mn-lt"/>
            </a:endParaRPr>
          </a:p>
        </p:txBody>
      </p:sp>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86B96565-6D71-70FE-7FC1-FD5F210CD3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40</a:t>
            </a:fld>
            <a:endParaRPr lang="en"/>
          </a:p>
        </p:txBody>
      </p:sp>
      <p:sp>
        <p:nvSpPr>
          <p:cNvPr id="6" name="Rectangle 4">
            <a:extLst>
              <a:ext uri="{FF2B5EF4-FFF2-40B4-BE49-F238E27FC236}">
                <a16:creationId xmlns="" xmlns:a16="http://schemas.microsoft.com/office/drawing/2014/main" id="{F3BC9545-C49E-37B4-31E7-826549ACDCFC}"/>
              </a:ext>
            </a:extLst>
          </p:cNvPr>
          <p:cNvSpPr>
            <a:spLocks noChangeArrowheads="1"/>
          </p:cNvSpPr>
          <p:nvPr/>
        </p:nvSpPr>
        <p:spPr bwMode="auto">
          <a:xfrm>
            <a:off x="930275"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7" name="Rectangle 6">
            <a:extLst>
              <a:ext uri="{FF2B5EF4-FFF2-40B4-BE49-F238E27FC236}">
                <a16:creationId xmlns="" xmlns:a16="http://schemas.microsoft.com/office/drawing/2014/main" id="{38E0A6BC-81E9-64AD-AAC7-178F2EC80EE8}"/>
              </a:ext>
            </a:extLst>
          </p:cNvPr>
          <p:cNvSpPr>
            <a:spLocks noChangeArrowheads="1"/>
          </p:cNvSpPr>
          <p:nvPr/>
        </p:nvSpPr>
        <p:spPr bwMode="auto">
          <a:xfrm>
            <a:off x="1020763"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chemeClr val="tx1"/>
                </a:solidFill>
                <a:effectLst/>
                <a:latin typeface="Arial" panose="020B0604020202020204" pitchFamily="34" charset="0"/>
              </a:rPr>
              <a:t/>
            </a:r>
            <a:br>
              <a:rPr kumimoji="0" lang="en-US" altLang="ar-IQ" sz="1800" b="0" i="0" u="none" strike="noStrike" cap="none" normalizeH="0" baseline="0">
                <a:ln>
                  <a:noFill/>
                </a:ln>
                <a:solidFill>
                  <a:schemeClr val="tx1"/>
                </a:solidFill>
                <a:effectLst/>
                <a:latin typeface="Arial" panose="020B0604020202020204" pitchFamily="34" charset="0"/>
              </a:rPr>
            </a:br>
            <a:endParaRPr kumimoji="0" lang="en-US" altLang="ar-IQ" sz="1800" b="0" i="0" u="none" strike="noStrike" cap="none" normalizeH="0" baseline="0">
              <a:ln>
                <a:noFill/>
              </a:ln>
              <a:solidFill>
                <a:schemeClr val="tx1"/>
              </a:solidFill>
              <a:effectLst/>
              <a:latin typeface="Arial" panose="020B0604020202020204" pitchFamily="34" charset="0"/>
            </a:endParaRPr>
          </a:p>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 xmlns:a16="http://schemas.microsoft.com/office/drawing/2014/main" id="{1260A0FD-531E-B2F2-43AB-09859668013D}"/>
              </a:ext>
            </a:extLst>
          </p:cNvPr>
          <p:cNvSpPr>
            <a:spLocks noChangeArrowheads="1"/>
          </p:cNvSpPr>
          <p:nvPr/>
        </p:nvSpPr>
        <p:spPr bwMode="auto">
          <a:xfrm>
            <a:off x="930275" y="1611798"/>
            <a:ext cx="48101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pic>
        <p:nvPicPr>
          <p:cNvPr id="30729" name="صورة 10">
            <a:extLst>
              <a:ext uri="{FF2B5EF4-FFF2-40B4-BE49-F238E27FC236}">
                <a16:creationId xmlns="" xmlns:a16="http://schemas.microsoft.com/office/drawing/2014/main" id="{401EB9AC-74E2-8C01-0523-F2A95F39F8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848" b="3059"/>
          <a:stretch>
            <a:fillRect/>
          </a:stretch>
        </p:blipFill>
        <p:spPr bwMode="auto">
          <a:xfrm>
            <a:off x="2289703" y="487637"/>
            <a:ext cx="5038725" cy="3365500"/>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 xmlns:a16="http://schemas.microsoft.com/office/drawing/2014/main" id="{C2ACBBEE-B190-38B6-61B3-0078F383E139}"/>
              </a:ext>
            </a:extLst>
          </p:cNvPr>
          <p:cNvSpPr txBox="1">
            <a:spLocks noChangeArrowheads="1"/>
          </p:cNvSpPr>
          <p:nvPr/>
        </p:nvSpPr>
        <p:spPr bwMode="auto">
          <a:xfrm>
            <a:off x="5538787" y="1393925"/>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endParaRPr kumimoji="0" lang="ar-IQ" altLang="ar-IQ" sz="1800" b="0" i="0" u="none" strike="noStrike" cap="none" normalizeH="0" baseline="0">
              <a:ln>
                <a:noFill/>
              </a:ln>
              <a:solidFill>
                <a:schemeClr val="tx1"/>
              </a:solidFill>
              <a:effectLst/>
              <a:latin typeface="Arial" panose="020B0604020202020204" pitchFamily="34" charset="0"/>
            </a:endParaRPr>
          </a:p>
        </p:txBody>
      </p:sp>
      <p:sp>
        <p:nvSpPr>
          <p:cNvPr id="3" name="Text Box 7">
            <a:extLst>
              <a:ext uri="{FF2B5EF4-FFF2-40B4-BE49-F238E27FC236}">
                <a16:creationId xmlns="" xmlns:a16="http://schemas.microsoft.com/office/drawing/2014/main" id="{2C92354F-F65D-97E0-22F7-357ABCDEC548}"/>
              </a:ext>
            </a:extLst>
          </p:cNvPr>
          <p:cNvSpPr txBox="1">
            <a:spLocks noChangeArrowheads="1"/>
          </p:cNvSpPr>
          <p:nvPr/>
        </p:nvSpPr>
        <p:spPr bwMode="auto">
          <a:xfrm>
            <a:off x="4556125" y="2332138"/>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ar-IQ" altLang="ar-IQ" sz="1800" b="0" i="0" u="none" strike="noStrike" cap="none" normalizeH="0" baseline="0">
              <a:ln>
                <a:noFill/>
              </a:ln>
              <a:solidFill>
                <a:schemeClr val="tx1"/>
              </a:solidFill>
              <a:effectLst/>
              <a:latin typeface="Arial" panose="020B0604020202020204" pitchFamily="34" charset="0"/>
            </a:endParaRPr>
          </a:p>
        </p:txBody>
      </p:sp>
      <p:sp>
        <p:nvSpPr>
          <p:cNvPr id="5" name="Text Box 6">
            <a:extLst>
              <a:ext uri="{FF2B5EF4-FFF2-40B4-BE49-F238E27FC236}">
                <a16:creationId xmlns="" xmlns:a16="http://schemas.microsoft.com/office/drawing/2014/main" id="{DD94EF74-7946-6B82-B38F-8A7A3B344BEE}"/>
              </a:ext>
            </a:extLst>
          </p:cNvPr>
          <p:cNvSpPr txBox="1">
            <a:spLocks noChangeArrowheads="1"/>
          </p:cNvSpPr>
          <p:nvPr/>
        </p:nvSpPr>
        <p:spPr bwMode="auto">
          <a:xfrm>
            <a:off x="5032375" y="2444850"/>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endParaRPr kumimoji="0" lang="ar-IQ" altLang="ar-IQ" sz="1800" b="0" i="0" u="none" strike="noStrike" cap="none" normalizeH="0" baseline="0">
              <a:ln>
                <a:noFill/>
              </a:ln>
              <a:solidFill>
                <a:schemeClr val="tx1"/>
              </a:solidFill>
              <a:effectLst/>
              <a:latin typeface="Arial" panose="020B0604020202020204" pitchFamily="34" charset="0"/>
            </a:endParaRPr>
          </a:p>
        </p:txBody>
      </p:sp>
      <p:sp>
        <p:nvSpPr>
          <p:cNvPr id="9" name="Text Box 5">
            <a:extLst>
              <a:ext uri="{FF2B5EF4-FFF2-40B4-BE49-F238E27FC236}">
                <a16:creationId xmlns="" xmlns:a16="http://schemas.microsoft.com/office/drawing/2014/main" id="{73937A04-8D1B-9011-6C0B-34E763F4DC00}"/>
              </a:ext>
            </a:extLst>
          </p:cNvPr>
          <p:cNvSpPr txBox="1">
            <a:spLocks noChangeArrowheads="1"/>
          </p:cNvSpPr>
          <p:nvPr/>
        </p:nvSpPr>
        <p:spPr bwMode="auto">
          <a:xfrm>
            <a:off x="5545137" y="2638525"/>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t>
            </a:r>
            <a:endParaRPr kumimoji="0" lang="ar-IQ" altLang="ar-IQ" sz="1800" b="0" i="0" u="none" strike="noStrike" cap="none" normalizeH="0" baseline="0">
              <a:ln>
                <a:noFill/>
              </a:ln>
              <a:solidFill>
                <a:schemeClr val="tx1"/>
              </a:solidFill>
              <a:effectLst/>
              <a:latin typeface="Arial" panose="020B0604020202020204" pitchFamily="34" charset="0"/>
            </a:endParaRPr>
          </a:p>
        </p:txBody>
      </p:sp>
      <p:sp>
        <p:nvSpPr>
          <p:cNvPr id="10" name="Text Box 4">
            <a:extLst>
              <a:ext uri="{FF2B5EF4-FFF2-40B4-BE49-F238E27FC236}">
                <a16:creationId xmlns="" xmlns:a16="http://schemas.microsoft.com/office/drawing/2014/main" id="{1E49DE4F-0CC4-F369-7F8C-66329F82F452}"/>
              </a:ext>
            </a:extLst>
          </p:cNvPr>
          <p:cNvSpPr txBox="1">
            <a:spLocks noChangeArrowheads="1"/>
          </p:cNvSpPr>
          <p:nvPr/>
        </p:nvSpPr>
        <p:spPr bwMode="auto">
          <a:xfrm>
            <a:off x="6424612" y="3190975"/>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a:t>
            </a:r>
            <a:endParaRPr kumimoji="0" lang="ar-IQ" altLang="ar-IQ" sz="1800" b="0" i="0" u="none" strike="noStrike" cap="none" normalizeH="0" baseline="0">
              <a:ln>
                <a:noFill/>
              </a:ln>
              <a:solidFill>
                <a:schemeClr val="tx1"/>
              </a:solidFill>
              <a:effectLst/>
              <a:latin typeface="Arial" panose="020B0604020202020204" pitchFamily="34" charset="0"/>
            </a:endParaRPr>
          </a:p>
        </p:txBody>
      </p:sp>
      <p:sp>
        <p:nvSpPr>
          <p:cNvPr id="11" name="Text Box 3">
            <a:extLst>
              <a:ext uri="{FF2B5EF4-FFF2-40B4-BE49-F238E27FC236}">
                <a16:creationId xmlns="" xmlns:a16="http://schemas.microsoft.com/office/drawing/2014/main" id="{A5030ABC-9B2A-C548-A590-081FB85DD3F2}"/>
              </a:ext>
            </a:extLst>
          </p:cNvPr>
          <p:cNvSpPr txBox="1">
            <a:spLocks noChangeArrowheads="1"/>
          </p:cNvSpPr>
          <p:nvPr/>
        </p:nvSpPr>
        <p:spPr bwMode="auto">
          <a:xfrm>
            <a:off x="4210314" y="1094321"/>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a:t>
            </a:r>
            <a:endParaRPr kumimoji="0" lang="ar-IQ" altLang="ar-IQ" sz="1800" b="0" i="0" u="none" strike="noStrike" cap="none" normalizeH="0" baseline="0">
              <a:ln>
                <a:noFill/>
              </a:ln>
              <a:solidFill>
                <a:schemeClr val="tx1"/>
              </a:solidFill>
              <a:effectLst/>
              <a:latin typeface="Arial" panose="020B0604020202020204" pitchFamily="34" charset="0"/>
            </a:endParaRPr>
          </a:p>
        </p:txBody>
      </p:sp>
      <p:sp>
        <p:nvSpPr>
          <p:cNvPr id="12" name="Text Box 2">
            <a:extLst>
              <a:ext uri="{FF2B5EF4-FFF2-40B4-BE49-F238E27FC236}">
                <a16:creationId xmlns="" xmlns:a16="http://schemas.microsoft.com/office/drawing/2014/main" id="{6E7F309E-7BBF-FEFD-AF91-B969538472C4}"/>
              </a:ext>
            </a:extLst>
          </p:cNvPr>
          <p:cNvSpPr txBox="1">
            <a:spLocks noChangeArrowheads="1"/>
          </p:cNvSpPr>
          <p:nvPr/>
        </p:nvSpPr>
        <p:spPr bwMode="auto">
          <a:xfrm>
            <a:off x="3749146" y="522387"/>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ar-IQ" altLang="ar-IQ" sz="1800" b="0" i="0" u="none" strike="noStrike" cap="none" normalizeH="0" baseline="0">
              <a:ln>
                <a:noFill/>
              </a:ln>
              <a:solidFill>
                <a:schemeClr val="tx1"/>
              </a:solidFill>
              <a:effectLst/>
              <a:latin typeface="Arial" panose="020B0604020202020204" pitchFamily="34" charset="0"/>
            </a:endParaRPr>
          </a:p>
        </p:txBody>
      </p:sp>
      <p:sp>
        <p:nvSpPr>
          <p:cNvPr id="13" name="Text Box 1">
            <a:extLst>
              <a:ext uri="{FF2B5EF4-FFF2-40B4-BE49-F238E27FC236}">
                <a16:creationId xmlns="" xmlns:a16="http://schemas.microsoft.com/office/drawing/2014/main" id="{E574B552-ACC7-9010-C62F-56D68E2F6C6D}"/>
              </a:ext>
            </a:extLst>
          </p:cNvPr>
          <p:cNvSpPr txBox="1">
            <a:spLocks noChangeArrowheads="1"/>
          </p:cNvSpPr>
          <p:nvPr/>
        </p:nvSpPr>
        <p:spPr bwMode="auto">
          <a:xfrm>
            <a:off x="3633787" y="1835250"/>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a:t>
            </a:r>
            <a:endParaRPr kumimoji="0" lang="ar-IQ" altLang="ar-IQ" sz="1800" b="0" i="0" u="none" strike="noStrike" cap="none" normalizeH="0" baseline="0">
              <a:ln>
                <a:noFill/>
              </a:ln>
              <a:solidFill>
                <a:schemeClr val="tx1"/>
              </a:solidFill>
              <a:effectLst/>
              <a:latin typeface="Arial" panose="020B0604020202020204" pitchFamily="34" charset="0"/>
            </a:endParaRPr>
          </a:p>
        </p:txBody>
      </p:sp>
      <p:sp>
        <p:nvSpPr>
          <p:cNvPr id="14" name="Rectangle 10">
            <a:extLst>
              <a:ext uri="{FF2B5EF4-FFF2-40B4-BE49-F238E27FC236}">
                <a16:creationId xmlns="" xmlns:a16="http://schemas.microsoft.com/office/drawing/2014/main" id="{C782B256-8F0C-6048-F5D5-63E7B24D8E63}"/>
              </a:ext>
            </a:extLst>
          </p:cNvPr>
          <p:cNvSpPr>
            <a:spLocks noChangeArrowheads="1"/>
          </p:cNvSpPr>
          <p:nvPr/>
        </p:nvSpPr>
        <p:spPr bwMode="auto">
          <a:xfrm>
            <a:off x="1446212" y="-2824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15" name="Rectangle 19">
            <a:extLst>
              <a:ext uri="{FF2B5EF4-FFF2-40B4-BE49-F238E27FC236}">
                <a16:creationId xmlns="" xmlns:a16="http://schemas.microsoft.com/office/drawing/2014/main" id="{523797C5-7A84-B2A0-D5AC-DCFFFDFC7BAD}"/>
              </a:ext>
            </a:extLst>
          </p:cNvPr>
          <p:cNvSpPr>
            <a:spLocks noChangeArrowheads="1"/>
          </p:cNvSpPr>
          <p:nvPr/>
        </p:nvSpPr>
        <p:spPr bwMode="auto">
          <a:xfrm>
            <a:off x="1930400" y="3193381"/>
            <a:ext cx="569158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ar-IQ" sz="9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Figure 36: </a:t>
            </a:r>
            <a:r>
              <a:rPr kumimoji="0" lang="en-US" altLang="ar-IQ" sz="9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Microscopic section in k9 dog skin: </a:t>
            </a:r>
            <a:r>
              <a:rPr kumimoji="0" lang="en-US" altLang="ar-IQ" sz="9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A:</a:t>
            </a:r>
            <a:r>
              <a:rPr kumimoji="0" lang="en-US" altLang="ar-IQ" sz="9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multinodular concentric lamination of keratin (cancer pearls) </a:t>
            </a:r>
            <a:r>
              <a:rPr kumimoji="0" lang="en-US" altLang="ar-IQ" sz="9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B:</a:t>
            </a:r>
            <a:r>
              <a:rPr kumimoji="0" lang="en-US" altLang="ar-IQ" sz="9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marked stromal fibrous </a:t>
            </a:r>
            <a:r>
              <a:rPr kumimoji="0" lang="en-US" altLang="ar-IQ" sz="9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 </a:t>
            </a:r>
            <a:r>
              <a:rPr kumimoji="0" lang="en-US" altLang="ar-IQ" sz="9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the tumor cells are large &amp; polyhedral and similar to cells of stratum spinosum of epidermis D: the cell is immature &amp; more hyperchromatic </a:t>
            </a:r>
            <a:r>
              <a:rPr kumimoji="0" lang="en-US" altLang="ar-IQ" sz="9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E:</a:t>
            </a:r>
            <a:r>
              <a:rPr kumimoji="0" lang="en-US" altLang="ar-IQ" sz="9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sever mononuclear cells infiltration </a:t>
            </a:r>
            <a:r>
              <a:rPr kumimoji="0" lang="en-US" altLang="ar-IQ" sz="9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a:t>
            </a:r>
            <a:r>
              <a:rPr kumimoji="0" lang="en-US" altLang="ar-IQ" sz="9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necrosis area </a:t>
            </a:r>
            <a:r>
              <a:rPr kumimoji="0" lang="en-US" altLang="ar-IQ" sz="9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G:</a:t>
            </a:r>
            <a:r>
              <a:rPr kumimoji="0" lang="en-US" altLang="ar-IQ" sz="9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hyperplasia of sebaceous gland (</a:t>
            </a:r>
            <a:r>
              <a:rPr kumimoji="0" lang="en-US" altLang="ar-IQ" sz="900" b="1" i="0" u="none" strike="noStrike" cap="none" normalizeH="0" baseline="0" dirty="0">
                <a:ln>
                  <a:noFill/>
                </a:ln>
                <a:solidFill>
                  <a:srgbClr val="000000"/>
                </a:solidFill>
                <a:effectLst/>
                <a:latin typeface="+mn-lt"/>
                <a:ea typeface="Times New Roman" panose="02020603050405020304" pitchFamily="18" charset="0"/>
                <a:cs typeface="Arial" panose="020B0604020202020204" pitchFamily="34" charset="0"/>
              </a:rPr>
              <a:t>H&amp;E stain, 200×).</a:t>
            </a:r>
            <a:endParaRPr kumimoji="0" lang="en-US" altLang="ar-IQ" sz="9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26142482"/>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86B96565-6D71-70FE-7FC1-FD5F210CD3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41</a:t>
            </a:fld>
            <a:endParaRPr lang="en"/>
          </a:p>
        </p:txBody>
      </p:sp>
      <p:sp>
        <p:nvSpPr>
          <p:cNvPr id="6" name="Rectangle 4">
            <a:extLst>
              <a:ext uri="{FF2B5EF4-FFF2-40B4-BE49-F238E27FC236}">
                <a16:creationId xmlns="" xmlns:a16="http://schemas.microsoft.com/office/drawing/2014/main" id="{F3BC9545-C49E-37B4-31E7-826549ACDCFC}"/>
              </a:ext>
            </a:extLst>
          </p:cNvPr>
          <p:cNvSpPr>
            <a:spLocks noChangeArrowheads="1"/>
          </p:cNvSpPr>
          <p:nvPr/>
        </p:nvSpPr>
        <p:spPr bwMode="auto">
          <a:xfrm>
            <a:off x="930275"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7" name="Rectangle 6">
            <a:extLst>
              <a:ext uri="{FF2B5EF4-FFF2-40B4-BE49-F238E27FC236}">
                <a16:creationId xmlns="" xmlns:a16="http://schemas.microsoft.com/office/drawing/2014/main" id="{38E0A6BC-81E9-64AD-AAC7-178F2EC80EE8}"/>
              </a:ext>
            </a:extLst>
          </p:cNvPr>
          <p:cNvSpPr>
            <a:spLocks noChangeArrowheads="1"/>
          </p:cNvSpPr>
          <p:nvPr/>
        </p:nvSpPr>
        <p:spPr bwMode="auto">
          <a:xfrm>
            <a:off x="1020763"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chemeClr val="tx1"/>
                </a:solidFill>
                <a:effectLst/>
                <a:latin typeface="Arial" panose="020B0604020202020204" pitchFamily="34" charset="0"/>
              </a:rPr>
              <a:t/>
            </a:r>
            <a:br>
              <a:rPr kumimoji="0" lang="en-US" altLang="ar-IQ" sz="1800" b="0" i="0" u="none" strike="noStrike" cap="none" normalizeH="0" baseline="0">
                <a:ln>
                  <a:noFill/>
                </a:ln>
                <a:solidFill>
                  <a:schemeClr val="tx1"/>
                </a:solidFill>
                <a:effectLst/>
                <a:latin typeface="Arial" panose="020B0604020202020204" pitchFamily="34" charset="0"/>
              </a:rPr>
            </a:br>
            <a:endParaRPr kumimoji="0" lang="en-US" altLang="ar-IQ" sz="1800" b="0" i="0" u="none" strike="noStrike" cap="none" normalizeH="0" baseline="0">
              <a:ln>
                <a:noFill/>
              </a:ln>
              <a:solidFill>
                <a:schemeClr val="tx1"/>
              </a:solidFill>
              <a:effectLst/>
              <a:latin typeface="Arial" panose="020B0604020202020204" pitchFamily="34" charset="0"/>
            </a:endParaRPr>
          </a:p>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chemeClr val="tx1"/>
              </a:solidFill>
              <a:effectLst/>
              <a:latin typeface="Arial" panose="020B0604020202020204" pitchFamily="34" charset="0"/>
            </a:endParaRPr>
          </a:p>
        </p:txBody>
      </p:sp>
      <p:pic>
        <p:nvPicPr>
          <p:cNvPr id="31749" name="صورة 11">
            <a:extLst>
              <a:ext uri="{FF2B5EF4-FFF2-40B4-BE49-F238E27FC236}">
                <a16:creationId xmlns="" xmlns:a16="http://schemas.microsoft.com/office/drawing/2014/main" id="{E6DCDB6B-D92B-6F19-E538-CF8C89BC2C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0450" y="539751"/>
            <a:ext cx="4735513" cy="3337982"/>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 xmlns:a16="http://schemas.microsoft.com/office/drawing/2014/main" id="{3FACF034-0C54-E486-EE92-460009B38B28}"/>
              </a:ext>
            </a:extLst>
          </p:cNvPr>
          <p:cNvSpPr txBox="1">
            <a:spLocks noChangeArrowheads="1"/>
          </p:cNvSpPr>
          <p:nvPr/>
        </p:nvSpPr>
        <p:spPr bwMode="auto">
          <a:xfrm>
            <a:off x="4448968" y="2019926"/>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endParaRPr kumimoji="0" lang="ar-IQ" altLang="ar-IQ" sz="1800" b="0" i="0" u="none" strike="noStrike" cap="none" normalizeH="0" baseline="0">
              <a:ln>
                <a:noFill/>
              </a:ln>
              <a:solidFill>
                <a:schemeClr val="tx1"/>
              </a:solidFill>
              <a:effectLst/>
              <a:latin typeface="Arial" panose="020B0604020202020204" pitchFamily="34" charset="0"/>
            </a:endParaRPr>
          </a:p>
        </p:txBody>
      </p:sp>
      <p:sp>
        <p:nvSpPr>
          <p:cNvPr id="3" name="Text Box 3">
            <a:extLst>
              <a:ext uri="{FF2B5EF4-FFF2-40B4-BE49-F238E27FC236}">
                <a16:creationId xmlns="" xmlns:a16="http://schemas.microsoft.com/office/drawing/2014/main" id="{36BADCBC-E02C-256D-C821-43628C66EF82}"/>
              </a:ext>
            </a:extLst>
          </p:cNvPr>
          <p:cNvSpPr txBox="1">
            <a:spLocks noChangeArrowheads="1"/>
          </p:cNvSpPr>
          <p:nvPr/>
        </p:nvSpPr>
        <p:spPr bwMode="auto">
          <a:xfrm>
            <a:off x="3044825" y="1583364"/>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ar-IQ" altLang="ar-IQ" sz="1800" b="0" i="0" u="none" strike="noStrike" cap="none" normalizeH="0" baseline="0" dirty="0">
              <a:ln>
                <a:noFill/>
              </a:ln>
              <a:solidFill>
                <a:schemeClr val="tx1"/>
              </a:solidFill>
              <a:effectLst/>
              <a:latin typeface="Arial" panose="020B0604020202020204" pitchFamily="34" charset="0"/>
            </a:endParaRPr>
          </a:p>
        </p:txBody>
      </p:sp>
      <p:sp>
        <p:nvSpPr>
          <p:cNvPr id="5" name="Text Box 2">
            <a:extLst>
              <a:ext uri="{FF2B5EF4-FFF2-40B4-BE49-F238E27FC236}">
                <a16:creationId xmlns="" xmlns:a16="http://schemas.microsoft.com/office/drawing/2014/main" id="{A64A275C-6574-62EB-451C-D404740D41E9}"/>
              </a:ext>
            </a:extLst>
          </p:cNvPr>
          <p:cNvSpPr txBox="1">
            <a:spLocks noChangeArrowheads="1"/>
          </p:cNvSpPr>
          <p:nvPr/>
        </p:nvSpPr>
        <p:spPr bwMode="auto">
          <a:xfrm>
            <a:off x="3609976" y="2495647"/>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endParaRPr kumimoji="0" lang="ar-IQ" altLang="ar-IQ" sz="1800" b="0" i="0" u="none" strike="noStrike" cap="none" normalizeH="0" baseline="0" dirty="0">
              <a:ln>
                <a:noFill/>
              </a:ln>
              <a:solidFill>
                <a:schemeClr val="tx1"/>
              </a:solidFill>
              <a:effectLst/>
              <a:latin typeface="Arial" panose="020B0604020202020204" pitchFamily="34" charset="0"/>
            </a:endParaRPr>
          </a:p>
        </p:txBody>
      </p:sp>
      <p:sp>
        <p:nvSpPr>
          <p:cNvPr id="9" name="Text Box 1">
            <a:extLst>
              <a:ext uri="{FF2B5EF4-FFF2-40B4-BE49-F238E27FC236}">
                <a16:creationId xmlns="" xmlns:a16="http://schemas.microsoft.com/office/drawing/2014/main" id="{4E75A846-650F-9256-25C1-8AC2B31C652B}"/>
              </a:ext>
            </a:extLst>
          </p:cNvPr>
          <p:cNvSpPr txBox="1">
            <a:spLocks noChangeArrowheads="1"/>
          </p:cNvSpPr>
          <p:nvPr/>
        </p:nvSpPr>
        <p:spPr bwMode="auto">
          <a:xfrm>
            <a:off x="2868613" y="813427"/>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endParaRPr kumimoji="0" lang="ar-IQ" altLang="ar-IQ" sz="1800" b="0" i="0" u="none" strike="noStrike" cap="none" normalizeH="0" baseline="0" dirty="0">
              <a:ln>
                <a:noFill/>
              </a:ln>
              <a:solidFill>
                <a:schemeClr val="tx1"/>
              </a:solidFill>
              <a:effectLst/>
              <a:latin typeface="Arial" panose="020B0604020202020204" pitchFamily="34" charset="0"/>
            </a:endParaRPr>
          </a:p>
        </p:txBody>
      </p:sp>
      <p:sp>
        <p:nvSpPr>
          <p:cNvPr id="11" name="Rectangle 11">
            <a:extLst>
              <a:ext uri="{FF2B5EF4-FFF2-40B4-BE49-F238E27FC236}">
                <a16:creationId xmlns="" xmlns:a16="http://schemas.microsoft.com/office/drawing/2014/main" id="{B0275E5C-F527-4490-1DE6-7DD886F7E310}"/>
              </a:ext>
            </a:extLst>
          </p:cNvPr>
          <p:cNvSpPr>
            <a:spLocks noChangeArrowheads="1"/>
          </p:cNvSpPr>
          <p:nvPr/>
        </p:nvSpPr>
        <p:spPr bwMode="auto">
          <a:xfrm>
            <a:off x="2184399" y="3226428"/>
            <a:ext cx="5207001"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ar-IQ" sz="900" b="1" i="0" u="none" strike="noStrike" cap="none" normalizeH="0" baseline="0" dirty="0" bmk="_Hlk176827703">
                <a:ln>
                  <a:noFill/>
                </a:ln>
                <a:solidFill>
                  <a:schemeClr val="tx1"/>
                </a:solidFill>
                <a:effectLst/>
                <a:latin typeface="+mj-lt"/>
                <a:ea typeface="Calibri" panose="020F0502020204030204" pitchFamily="34" charset="0"/>
                <a:cs typeface="Times New Roman" panose="02020603050405020304" pitchFamily="18" charset="0"/>
              </a:rPr>
              <a:t>Figure 37: </a:t>
            </a:r>
            <a:r>
              <a:rPr kumimoji="0" lang="en-US" altLang="ar-IQ" sz="900" b="0" i="0" u="none" strike="noStrike" cap="none" normalizeH="0" baseline="0" dirty="0" bmk="_Hlk176827703">
                <a:ln>
                  <a:noFill/>
                </a:ln>
                <a:solidFill>
                  <a:schemeClr val="tx1"/>
                </a:solidFill>
                <a:effectLst/>
                <a:latin typeface="+mj-lt"/>
                <a:ea typeface="Calibri" panose="020F0502020204030204" pitchFamily="34" charset="0"/>
                <a:cs typeface="Times New Roman" panose="02020603050405020304" pitchFamily="18" charset="0"/>
              </a:rPr>
              <a:t>Microscopic section in stray dog skin: </a:t>
            </a:r>
            <a:r>
              <a:rPr kumimoji="0" lang="en-US" altLang="ar-IQ" sz="900" b="1" i="0" u="none" strike="noStrike" cap="none" normalizeH="0" baseline="0" dirty="0" bmk="_Hlk176827703">
                <a:ln>
                  <a:noFill/>
                </a:ln>
                <a:solidFill>
                  <a:schemeClr val="tx1"/>
                </a:solidFill>
                <a:effectLst/>
                <a:latin typeface="+mj-lt"/>
                <a:ea typeface="Calibri" panose="020F0502020204030204" pitchFamily="34" charset="0"/>
                <a:cs typeface="Times New Roman" panose="02020603050405020304" pitchFamily="18" charset="0"/>
              </a:rPr>
              <a:t>A:</a:t>
            </a:r>
            <a:r>
              <a:rPr kumimoji="0" lang="en-US" altLang="ar-IQ" sz="900" b="0" i="0" u="none" strike="noStrike" cap="none" normalizeH="0" baseline="0" dirty="0" bmk="_Hlk176827703">
                <a:ln>
                  <a:noFill/>
                </a:ln>
                <a:solidFill>
                  <a:schemeClr val="tx1"/>
                </a:solidFill>
                <a:effectLst/>
                <a:latin typeface="+mj-lt"/>
                <a:ea typeface="Calibri" panose="020F0502020204030204" pitchFamily="34" charset="0"/>
                <a:cs typeface="Times New Roman" panose="02020603050405020304" pitchFamily="18" charset="0"/>
              </a:rPr>
              <a:t> multiple infected granuloma consist center necrosis and surrounded by mononuclear cells </a:t>
            </a:r>
            <a:r>
              <a:rPr kumimoji="0" lang="en-US" altLang="ar-IQ" sz="900" b="1" i="0" u="none" strike="noStrike" cap="none" normalizeH="0" baseline="0" dirty="0" bmk="_Hlk176827703">
                <a:ln>
                  <a:noFill/>
                </a:ln>
                <a:solidFill>
                  <a:schemeClr val="tx1"/>
                </a:solidFill>
                <a:effectLst/>
                <a:latin typeface="+mj-lt"/>
                <a:ea typeface="Calibri" panose="020F0502020204030204" pitchFamily="34" charset="0"/>
                <a:cs typeface="Times New Roman" panose="02020603050405020304" pitchFamily="18" charset="0"/>
              </a:rPr>
              <a:t>B:</a:t>
            </a:r>
            <a:r>
              <a:rPr kumimoji="0" lang="en-US" altLang="ar-IQ" sz="900" b="0" i="0" u="none" strike="noStrike" cap="none" normalizeH="0" baseline="0" dirty="0" bmk="_Hlk176827703">
                <a:ln>
                  <a:noFill/>
                </a:ln>
                <a:solidFill>
                  <a:schemeClr val="tx1"/>
                </a:solidFill>
                <a:effectLst/>
                <a:latin typeface="+mj-lt"/>
                <a:ea typeface="Calibri" panose="020F0502020204030204" pitchFamily="34" charset="0"/>
                <a:cs typeface="Times New Roman" panose="02020603050405020304" pitchFamily="18" charset="0"/>
              </a:rPr>
              <a:t> all layer's epidermis and dermis heavily infected with mononuclear cells </a:t>
            </a:r>
            <a:r>
              <a:rPr kumimoji="0" lang="en-US" altLang="ar-IQ" sz="900" b="1" i="0" u="none" strike="noStrike" cap="none" normalizeH="0" baseline="0" dirty="0" bmk="_Hlk176827703">
                <a:ln>
                  <a:noFill/>
                </a:ln>
                <a:solidFill>
                  <a:schemeClr val="tx1"/>
                </a:solidFill>
                <a:effectLst/>
                <a:latin typeface="+mj-lt"/>
                <a:ea typeface="Calibri" panose="020F0502020204030204" pitchFamily="34" charset="0"/>
                <a:cs typeface="Times New Roman" panose="02020603050405020304" pitchFamily="18" charset="0"/>
              </a:rPr>
              <a:t>C:</a:t>
            </a:r>
            <a:r>
              <a:rPr kumimoji="0" lang="en-US" altLang="ar-IQ" sz="900" b="0" i="0" u="none" strike="noStrike" cap="none" normalizeH="0" baseline="0" dirty="0" bmk="_Hlk176827703">
                <a:ln>
                  <a:noFill/>
                </a:ln>
                <a:solidFill>
                  <a:schemeClr val="tx1"/>
                </a:solidFill>
                <a:effectLst/>
                <a:latin typeface="+mj-lt"/>
                <a:ea typeface="Calibri" panose="020F0502020204030204" pitchFamily="34" charset="0"/>
                <a:cs typeface="Times New Roman" panose="02020603050405020304" pitchFamily="18" charset="0"/>
              </a:rPr>
              <a:t> necrotic hair follicle with heavily mononuclear cells surrounded the follicles (</a:t>
            </a:r>
            <a:r>
              <a:rPr kumimoji="0" lang="en-US" altLang="ar-IQ" sz="900" b="1" i="0" u="none" strike="noStrike" cap="none" normalizeH="0" baseline="0" dirty="0" bmk="_Hlk176827703">
                <a:ln>
                  <a:noFill/>
                </a:ln>
                <a:solidFill>
                  <a:srgbClr val="000000"/>
                </a:solidFill>
                <a:effectLst/>
                <a:latin typeface="+mj-lt"/>
                <a:ea typeface="Times New Roman" panose="02020603050405020304" pitchFamily="18" charset="0"/>
                <a:cs typeface="Arial" panose="020B0604020202020204" pitchFamily="34" charset="0"/>
              </a:rPr>
              <a:t>H&amp;E stain, 200×).</a:t>
            </a:r>
            <a:endParaRPr kumimoji="0" lang="en-US" altLang="ar-IQ" sz="9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51679355"/>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86B96565-6D71-70FE-7FC1-FD5F210CD3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42</a:t>
            </a:fld>
            <a:endParaRPr lang="en"/>
          </a:p>
        </p:txBody>
      </p:sp>
      <p:pic>
        <p:nvPicPr>
          <p:cNvPr id="32792" name="صورة 17">
            <a:extLst>
              <a:ext uri="{FF2B5EF4-FFF2-40B4-BE49-F238E27FC236}">
                <a16:creationId xmlns="" xmlns:a16="http://schemas.microsoft.com/office/drawing/2014/main" id="{DA73A60A-8E2A-156D-96FF-B079470C68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3040" y="808085"/>
            <a:ext cx="2047190" cy="1669739"/>
          </a:xfrm>
          <a:prstGeom prst="rect">
            <a:avLst/>
          </a:prstGeom>
          <a:noFill/>
          <a:extLst>
            <a:ext uri="{909E8E84-426E-40DD-AFC4-6F175D3DCCD1}">
              <a14:hiddenFill xmlns:a14="http://schemas.microsoft.com/office/drawing/2010/main">
                <a:solidFill>
                  <a:srgbClr val="FFFFFF"/>
                </a:solidFill>
              </a14:hiddenFill>
            </a:ext>
          </a:extLst>
        </p:spPr>
      </p:pic>
      <p:pic>
        <p:nvPicPr>
          <p:cNvPr id="32794" name="صورة 18">
            <a:extLst>
              <a:ext uri="{FF2B5EF4-FFF2-40B4-BE49-F238E27FC236}">
                <a16:creationId xmlns="" xmlns:a16="http://schemas.microsoft.com/office/drawing/2014/main" id="{DE6B35BD-1A1D-6CCD-76D5-474C75A98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1628" y="807720"/>
            <a:ext cx="2045910" cy="1671019"/>
          </a:xfrm>
          <a:prstGeom prst="rect">
            <a:avLst/>
          </a:prstGeom>
          <a:noFill/>
          <a:extLst>
            <a:ext uri="{909E8E84-426E-40DD-AFC4-6F175D3DCCD1}">
              <a14:hiddenFill xmlns:a14="http://schemas.microsoft.com/office/drawing/2010/main">
                <a:solidFill>
                  <a:srgbClr val="FFFFFF"/>
                </a:solidFill>
              </a14:hiddenFill>
            </a:ext>
          </a:extLst>
        </p:spPr>
      </p:pic>
      <p:pic>
        <p:nvPicPr>
          <p:cNvPr id="32796" name="صورة 19">
            <a:extLst>
              <a:ext uri="{FF2B5EF4-FFF2-40B4-BE49-F238E27FC236}">
                <a16:creationId xmlns="" xmlns:a16="http://schemas.microsoft.com/office/drawing/2014/main" id="{F5677285-767E-27C4-BABE-6A8DA498AA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040" y="2672270"/>
            <a:ext cx="2047188" cy="1665900"/>
          </a:xfrm>
          <a:prstGeom prst="rect">
            <a:avLst/>
          </a:prstGeom>
          <a:noFill/>
          <a:extLst>
            <a:ext uri="{909E8E84-426E-40DD-AFC4-6F175D3DCCD1}">
              <a14:hiddenFill xmlns:a14="http://schemas.microsoft.com/office/drawing/2010/main">
                <a:solidFill>
                  <a:srgbClr val="FFFFFF"/>
                </a:solidFill>
              </a14:hiddenFill>
            </a:ext>
          </a:extLst>
        </p:spPr>
      </p:pic>
      <p:pic>
        <p:nvPicPr>
          <p:cNvPr id="32790" name="صورة 20">
            <a:extLst>
              <a:ext uri="{FF2B5EF4-FFF2-40B4-BE49-F238E27FC236}">
                <a16:creationId xmlns="" xmlns:a16="http://schemas.microsoft.com/office/drawing/2014/main" id="{98DFD428-CEB3-220D-D55B-041D0FF354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0040" y="2657218"/>
            <a:ext cx="2036954" cy="1660783"/>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رابط كسهم مستقيم 17">
            <a:extLst>
              <a:ext uri="{FF2B5EF4-FFF2-40B4-BE49-F238E27FC236}">
                <a16:creationId xmlns="" xmlns:a16="http://schemas.microsoft.com/office/drawing/2014/main" id="{2785D529-8948-F43F-EFF9-15347DD8CF06}"/>
              </a:ext>
            </a:extLst>
          </p:cNvPr>
          <p:cNvCxnSpPr/>
          <p:nvPr/>
        </p:nvCxnSpPr>
        <p:spPr>
          <a:xfrm>
            <a:off x="1872455" y="3199197"/>
            <a:ext cx="161312" cy="1189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رابط كسهم مستقيم 18">
            <a:extLst>
              <a:ext uri="{FF2B5EF4-FFF2-40B4-BE49-F238E27FC236}">
                <a16:creationId xmlns="" xmlns:a16="http://schemas.microsoft.com/office/drawing/2014/main" id="{CFE0370E-035C-30BA-F353-FAD4382DDA72}"/>
              </a:ext>
            </a:extLst>
          </p:cNvPr>
          <p:cNvCxnSpPr/>
          <p:nvPr/>
        </p:nvCxnSpPr>
        <p:spPr>
          <a:xfrm flipH="1" flipV="1">
            <a:off x="5433946" y="3061285"/>
            <a:ext cx="286133" cy="990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رابط كسهم مستقيم 19">
            <a:extLst>
              <a:ext uri="{FF2B5EF4-FFF2-40B4-BE49-F238E27FC236}">
                <a16:creationId xmlns="" xmlns:a16="http://schemas.microsoft.com/office/drawing/2014/main" id="{02B74BA9-17AC-63F0-C9BE-1581DE160C2B}"/>
              </a:ext>
            </a:extLst>
          </p:cNvPr>
          <p:cNvCxnSpPr/>
          <p:nvPr/>
        </p:nvCxnSpPr>
        <p:spPr>
          <a:xfrm flipH="1" flipV="1">
            <a:off x="4594031" y="1474982"/>
            <a:ext cx="286133" cy="990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رابط كسهم مستقيم 20">
            <a:extLst>
              <a:ext uri="{FF2B5EF4-FFF2-40B4-BE49-F238E27FC236}">
                <a16:creationId xmlns="" xmlns:a16="http://schemas.microsoft.com/office/drawing/2014/main" id="{CA58CBB5-07B0-D4E6-B265-B61AB558729B}"/>
              </a:ext>
            </a:extLst>
          </p:cNvPr>
          <p:cNvCxnSpPr/>
          <p:nvPr/>
        </p:nvCxnSpPr>
        <p:spPr>
          <a:xfrm flipH="1" flipV="1">
            <a:off x="2832974" y="1375965"/>
            <a:ext cx="286133" cy="990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Rectangle 29">
            <a:extLst>
              <a:ext uri="{FF2B5EF4-FFF2-40B4-BE49-F238E27FC236}">
                <a16:creationId xmlns="" xmlns:a16="http://schemas.microsoft.com/office/drawing/2014/main" id="{4BCF6DDD-3C3F-3DC3-6473-2FF95FCDBFA3}"/>
              </a:ext>
            </a:extLst>
          </p:cNvPr>
          <p:cNvSpPr>
            <a:spLocks noChangeArrowheads="1"/>
          </p:cNvSpPr>
          <p:nvPr/>
        </p:nvSpPr>
        <p:spPr bwMode="auto">
          <a:xfrm>
            <a:off x="1171575" y="457200"/>
            <a:ext cx="4238864" cy="263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ar-IQ"/>
          </a:p>
        </p:txBody>
      </p:sp>
      <p:sp>
        <p:nvSpPr>
          <p:cNvPr id="23" name="Rectangle 30">
            <a:extLst>
              <a:ext uri="{FF2B5EF4-FFF2-40B4-BE49-F238E27FC236}">
                <a16:creationId xmlns="" xmlns:a16="http://schemas.microsoft.com/office/drawing/2014/main" id="{376899F6-7CD2-26C2-FA7D-85E975B18FBE}"/>
              </a:ext>
            </a:extLst>
          </p:cNvPr>
          <p:cNvSpPr>
            <a:spLocks noChangeArrowheads="1"/>
          </p:cNvSpPr>
          <p:nvPr/>
        </p:nvSpPr>
        <p:spPr bwMode="auto">
          <a:xfrm>
            <a:off x="6271260" y="1508371"/>
            <a:ext cx="2176790"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ar-IQ" sz="10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Figure 38: </a:t>
            </a:r>
            <a:r>
              <a:rPr kumimoji="0" lang="en-US" altLang="ar-IQ" sz="10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Microscopic section in stray dog skin: Showed Aspergillus niger Hyphae (septate) (</a:t>
            </a:r>
            <a:r>
              <a:rPr kumimoji="0" lang="en-US" altLang="ar-IQ" sz="1000" b="1" i="0" u="none" strike="noStrike" cap="none" normalizeH="0" baseline="0" dirty="0">
                <a:ln>
                  <a:noFill/>
                </a:ln>
                <a:solidFill>
                  <a:srgbClr val="000000"/>
                </a:solidFill>
                <a:effectLst/>
                <a:latin typeface="+mj-lt"/>
                <a:ea typeface="Times New Roman" panose="02020603050405020304" pitchFamily="18" charset="0"/>
                <a:cs typeface="Arial" panose="020B0604020202020204" pitchFamily="34" charset="0"/>
              </a:rPr>
              <a:t>PAS stain, 200×).</a:t>
            </a:r>
            <a:endParaRPr kumimoji="0" lang="en-US" altLang="ar-IQ" sz="6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14136223"/>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86B96565-6D71-70FE-7FC1-FD5F210CD3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43</a:t>
            </a:fld>
            <a:endParaRPr lang="en"/>
          </a:p>
        </p:txBody>
      </p:sp>
      <p:sp>
        <p:nvSpPr>
          <p:cNvPr id="6" name="Rectangle 4">
            <a:extLst>
              <a:ext uri="{FF2B5EF4-FFF2-40B4-BE49-F238E27FC236}">
                <a16:creationId xmlns="" xmlns:a16="http://schemas.microsoft.com/office/drawing/2014/main" id="{F3BC9545-C49E-37B4-31E7-826549ACDCFC}"/>
              </a:ext>
            </a:extLst>
          </p:cNvPr>
          <p:cNvSpPr>
            <a:spLocks noChangeArrowheads="1"/>
          </p:cNvSpPr>
          <p:nvPr/>
        </p:nvSpPr>
        <p:spPr bwMode="auto">
          <a:xfrm>
            <a:off x="930275"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7" name="Rectangle 6">
            <a:extLst>
              <a:ext uri="{FF2B5EF4-FFF2-40B4-BE49-F238E27FC236}">
                <a16:creationId xmlns="" xmlns:a16="http://schemas.microsoft.com/office/drawing/2014/main" id="{38E0A6BC-81E9-64AD-AAC7-178F2EC80EE8}"/>
              </a:ext>
            </a:extLst>
          </p:cNvPr>
          <p:cNvSpPr>
            <a:spLocks noChangeArrowheads="1"/>
          </p:cNvSpPr>
          <p:nvPr/>
        </p:nvSpPr>
        <p:spPr bwMode="auto">
          <a:xfrm>
            <a:off x="1020763"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chemeClr val="tx1"/>
                </a:solidFill>
                <a:effectLst/>
                <a:latin typeface="Arial" panose="020B0604020202020204" pitchFamily="34" charset="0"/>
              </a:rPr>
              <a:t/>
            </a:r>
            <a:br>
              <a:rPr kumimoji="0" lang="en-US" altLang="ar-IQ" sz="1800" b="0" i="0" u="none" strike="noStrike" cap="none" normalizeH="0" baseline="0">
                <a:ln>
                  <a:noFill/>
                </a:ln>
                <a:solidFill>
                  <a:schemeClr val="tx1"/>
                </a:solidFill>
                <a:effectLst/>
                <a:latin typeface="Arial" panose="020B0604020202020204" pitchFamily="34" charset="0"/>
              </a:rPr>
            </a:br>
            <a:endParaRPr kumimoji="0" lang="en-US" altLang="ar-IQ" sz="1800" b="0" i="0" u="none" strike="noStrike" cap="none" normalizeH="0" baseline="0">
              <a:ln>
                <a:noFill/>
              </a:ln>
              <a:solidFill>
                <a:schemeClr val="tx1"/>
              </a:solidFill>
              <a:effectLst/>
              <a:latin typeface="Arial" panose="020B0604020202020204" pitchFamily="34" charset="0"/>
            </a:endParaRPr>
          </a:p>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chemeClr val="tx1"/>
              </a:solidFill>
              <a:effectLst/>
              <a:latin typeface="Arial" panose="020B0604020202020204" pitchFamily="34" charset="0"/>
            </a:endParaRPr>
          </a:p>
        </p:txBody>
      </p:sp>
      <p:pic>
        <p:nvPicPr>
          <p:cNvPr id="33796" name="صورة 21">
            <a:extLst>
              <a:ext uri="{FF2B5EF4-FFF2-40B4-BE49-F238E27FC236}">
                <a16:creationId xmlns="" xmlns:a16="http://schemas.microsoft.com/office/drawing/2014/main" id="{293CE654-42FF-8FBF-A04C-BFDF67CF6A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330"/>
          <a:stretch>
            <a:fillRect/>
          </a:stretch>
        </p:blipFill>
        <p:spPr bwMode="auto">
          <a:xfrm>
            <a:off x="2377122" y="529172"/>
            <a:ext cx="5038725" cy="3502025"/>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 xmlns:a16="http://schemas.microsoft.com/office/drawing/2014/main" id="{518D2A59-9565-52CA-0ABE-937CAD67138E}"/>
              </a:ext>
            </a:extLst>
          </p:cNvPr>
          <p:cNvSpPr txBox="1">
            <a:spLocks noChangeArrowheads="1"/>
          </p:cNvSpPr>
          <p:nvPr/>
        </p:nvSpPr>
        <p:spPr bwMode="auto">
          <a:xfrm>
            <a:off x="6001385" y="3388518"/>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endParaRPr kumimoji="0" lang="ar-IQ" altLang="ar-IQ" sz="1800" b="0" i="0" u="none" strike="noStrike" cap="none" normalizeH="0" baseline="0">
              <a:ln>
                <a:noFill/>
              </a:ln>
              <a:solidFill>
                <a:schemeClr val="tx1"/>
              </a:solidFill>
              <a:effectLst/>
              <a:latin typeface="Arial" panose="020B0604020202020204" pitchFamily="34" charset="0"/>
            </a:endParaRPr>
          </a:p>
        </p:txBody>
      </p:sp>
      <p:sp>
        <p:nvSpPr>
          <p:cNvPr id="3" name="Text Box 2">
            <a:extLst>
              <a:ext uri="{FF2B5EF4-FFF2-40B4-BE49-F238E27FC236}">
                <a16:creationId xmlns="" xmlns:a16="http://schemas.microsoft.com/office/drawing/2014/main" id="{47C42CD4-76C9-3B68-AAE8-085FBC00619C}"/>
              </a:ext>
            </a:extLst>
          </p:cNvPr>
          <p:cNvSpPr txBox="1">
            <a:spLocks noChangeArrowheads="1"/>
          </p:cNvSpPr>
          <p:nvPr/>
        </p:nvSpPr>
        <p:spPr bwMode="auto">
          <a:xfrm>
            <a:off x="6135687" y="1824055"/>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ar-IQ" altLang="ar-IQ" sz="1800" b="0" i="0" u="none" strike="noStrike" cap="none" normalizeH="0" baseline="0">
              <a:ln>
                <a:noFill/>
              </a:ln>
              <a:solidFill>
                <a:schemeClr val="tx1"/>
              </a:solidFill>
              <a:effectLst/>
              <a:latin typeface="Arial" panose="020B0604020202020204" pitchFamily="34" charset="0"/>
            </a:endParaRPr>
          </a:p>
        </p:txBody>
      </p:sp>
      <p:sp>
        <p:nvSpPr>
          <p:cNvPr id="5" name="Text Box 1">
            <a:extLst>
              <a:ext uri="{FF2B5EF4-FFF2-40B4-BE49-F238E27FC236}">
                <a16:creationId xmlns="" xmlns:a16="http://schemas.microsoft.com/office/drawing/2014/main" id="{364134E9-488D-FD68-383D-193D2C04D69D}"/>
              </a:ext>
            </a:extLst>
          </p:cNvPr>
          <p:cNvSpPr txBox="1">
            <a:spLocks noChangeArrowheads="1"/>
          </p:cNvSpPr>
          <p:nvPr/>
        </p:nvSpPr>
        <p:spPr bwMode="auto">
          <a:xfrm>
            <a:off x="4007167" y="1269482"/>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ar-IQ" altLang="ar-IQ" sz="1800" b="0" i="0" u="none" strike="noStrike" cap="none" normalizeH="0" baseline="0" dirty="0">
              <a:ln>
                <a:noFill/>
              </a:ln>
              <a:solidFill>
                <a:schemeClr val="tx1"/>
              </a:solidFill>
              <a:effectLst/>
              <a:latin typeface="Arial" panose="020B0604020202020204" pitchFamily="34" charset="0"/>
            </a:endParaRPr>
          </a:p>
        </p:txBody>
      </p:sp>
      <p:sp>
        <p:nvSpPr>
          <p:cNvPr id="9" name="Rectangle 5">
            <a:extLst>
              <a:ext uri="{FF2B5EF4-FFF2-40B4-BE49-F238E27FC236}">
                <a16:creationId xmlns="" xmlns:a16="http://schemas.microsoft.com/office/drawing/2014/main" id="{D2C0F6F7-1D25-7AF4-50A3-0BCE802297AE}"/>
              </a:ext>
            </a:extLst>
          </p:cNvPr>
          <p:cNvSpPr>
            <a:spLocks noChangeArrowheads="1"/>
          </p:cNvSpPr>
          <p:nvPr/>
        </p:nvSpPr>
        <p:spPr bwMode="auto">
          <a:xfrm>
            <a:off x="2265997" y="-11801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10" name="Rectangle 9">
            <a:extLst>
              <a:ext uri="{FF2B5EF4-FFF2-40B4-BE49-F238E27FC236}">
                <a16:creationId xmlns="" xmlns:a16="http://schemas.microsoft.com/office/drawing/2014/main" id="{5EB28653-9634-76CA-F926-74FF0F2CFDA0}"/>
              </a:ext>
            </a:extLst>
          </p:cNvPr>
          <p:cNvSpPr>
            <a:spLocks noChangeArrowheads="1"/>
          </p:cNvSpPr>
          <p:nvPr/>
        </p:nvSpPr>
        <p:spPr bwMode="auto">
          <a:xfrm>
            <a:off x="2377122" y="3399096"/>
            <a:ext cx="517874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Figure 39: </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Microscopic section in stray dog skin: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A:</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sever acanthosis and infected epidermal </a:t>
            </a:r>
            <a:r>
              <a:rPr kumimoji="0" lang="en-US" altLang="ar-IQ" sz="10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B:</a:t>
            </a:r>
            <a:r>
              <a:rPr kumimoji="0" lang="en-US" altLang="ar-IQ" sz="10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hemorrhage (</a:t>
            </a:r>
            <a:r>
              <a:rPr kumimoji="0" lang="en-US" altLang="ar-IQ" sz="1000" b="1" i="0" u="none" strike="noStrike" cap="none" normalizeH="0" baseline="0" dirty="0">
                <a:ln>
                  <a:noFill/>
                </a:ln>
                <a:solidFill>
                  <a:srgbClr val="000000"/>
                </a:solidFill>
                <a:effectLst/>
                <a:latin typeface="+mn-lt"/>
                <a:ea typeface="Times New Roman" panose="02020603050405020304" pitchFamily="18" charset="0"/>
                <a:cs typeface="Arial" panose="020B0604020202020204" pitchFamily="34" charset="0"/>
              </a:rPr>
              <a:t>H&amp;E stain, 200×).</a:t>
            </a:r>
            <a:endParaRPr kumimoji="0" lang="en-US" altLang="ar-IQ" sz="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90376907"/>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86B96565-6D71-70FE-7FC1-FD5F210CD3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44</a:t>
            </a:fld>
            <a:endParaRPr lang="en"/>
          </a:p>
        </p:txBody>
      </p:sp>
      <p:sp>
        <p:nvSpPr>
          <p:cNvPr id="6" name="Rectangle 4">
            <a:extLst>
              <a:ext uri="{FF2B5EF4-FFF2-40B4-BE49-F238E27FC236}">
                <a16:creationId xmlns="" xmlns:a16="http://schemas.microsoft.com/office/drawing/2014/main" id="{F3BC9545-C49E-37B4-31E7-826549ACDCFC}"/>
              </a:ext>
            </a:extLst>
          </p:cNvPr>
          <p:cNvSpPr>
            <a:spLocks noChangeArrowheads="1"/>
          </p:cNvSpPr>
          <p:nvPr/>
        </p:nvSpPr>
        <p:spPr bwMode="auto">
          <a:xfrm>
            <a:off x="930275"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7" name="Rectangle 6">
            <a:extLst>
              <a:ext uri="{FF2B5EF4-FFF2-40B4-BE49-F238E27FC236}">
                <a16:creationId xmlns="" xmlns:a16="http://schemas.microsoft.com/office/drawing/2014/main" id="{38E0A6BC-81E9-64AD-AAC7-178F2EC80EE8}"/>
              </a:ext>
            </a:extLst>
          </p:cNvPr>
          <p:cNvSpPr>
            <a:spLocks noChangeArrowheads="1"/>
          </p:cNvSpPr>
          <p:nvPr/>
        </p:nvSpPr>
        <p:spPr bwMode="auto">
          <a:xfrm>
            <a:off x="1020763"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a:ln>
                  <a:noFill/>
                </a:ln>
                <a:solidFill>
                  <a:schemeClr val="tx1"/>
                </a:solidFill>
                <a:effectLst/>
                <a:latin typeface="Arial" panose="020B0604020202020204" pitchFamily="34" charset="0"/>
              </a:rPr>
              <a:t/>
            </a:r>
            <a:br>
              <a:rPr kumimoji="0" lang="en-US" altLang="ar-IQ" sz="1800" b="0" i="0" u="none" strike="noStrike" cap="none" normalizeH="0" baseline="0">
                <a:ln>
                  <a:noFill/>
                </a:ln>
                <a:solidFill>
                  <a:schemeClr val="tx1"/>
                </a:solidFill>
                <a:effectLst/>
                <a:latin typeface="Arial" panose="020B0604020202020204" pitchFamily="34" charset="0"/>
              </a:rPr>
            </a:br>
            <a:endParaRPr kumimoji="0" lang="en-US" altLang="ar-IQ" sz="1800" b="0" i="0" u="none" strike="noStrike" cap="none" normalizeH="0" baseline="0">
              <a:ln>
                <a:noFill/>
              </a:ln>
              <a:solidFill>
                <a:schemeClr val="tx1"/>
              </a:solidFill>
              <a:effectLst/>
              <a:latin typeface="Arial" panose="020B0604020202020204" pitchFamily="34" charset="0"/>
            </a:endParaRPr>
          </a:p>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ar-IQ"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a:ln>
                <a:noFill/>
              </a:ln>
              <a:solidFill>
                <a:schemeClr val="tx1"/>
              </a:solidFill>
              <a:effectLst/>
              <a:latin typeface="Arial" panose="020B0604020202020204" pitchFamily="34" charset="0"/>
            </a:endParaRPr>
          </a:p>
        </p:txBody>
      </p:sp>
      <p:pic>
        <p:nvPicPr>
          <p:cNvPr id="34821" name="صورة 22">
            <a:extLst>
              <a:ext uri="{FF2B5EF4-FFF2-40B4-BE49-F238E27FC236}">
                <a16:creationId xmlns="" xmlns:a16="http://schemas.microsoft.com/office/drawing/2014/main" id="{D17289D7-E5E1-69F4-CE12-2F4393EC88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 t="4031" r="2" b="3043"/>
          <a:stretch>
            <a:fillRect/>
          </a:stretch>
        </p:blipFill>
        <p:spPr bwMode="auto">
          <a:xfrm>
            <a:off x="2246630" y="556260"/>
            <a:ext cx="5037138" cy="3324225"/>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 xmlns:a16="http://schemas.microsoft.com/office/drawing/2014/main" id="{094F6ECF-5D10-7F0C-B638-DC8CF330EB0E}"/>
              </a:ext>
            </a:extLst>
          </p:cNvPr>
          <p:cNvSpPr txBox="1">
            <a:spLocks noChangeArrowheads="1"/>
          </p:cNvSpPr>
          <p:nvPr/>
        </p:nvSpPr>
        <p:spPr bwMode="auto">
          <a:xfrm>
            <a:off x="6238558" y="1597977"/>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endParaRPr kumimoji="0" lang="ar-IQ" altLang="ar-IQ" sz="1800" b="0" i="0" u="none" strike="noStrike" cap="none" normalizeH="0" baseline="0" dirty="0">
              <a:ln>
                <a:noFill/>
              </a:ln>
              <a:solidFill>
                <a:schemeClr val="tx1"/>
              </a:solidFill>
              <a:effectLst/>
              <a:latin typeface="Arial" panose="020B0604020202020204" pitchFamily="34" charset="0"/>
            </a:endParaRPr>
          </a:p>
        </p:txBody>
      </p:sp>
      <p:sp>
        <p:nvSpPr>
          <p:cNvPr id="3" name="Text Box 3">
            <a:extLst>
              <a:ext uri="{FF2B5EF4-FFF2-40B4-BE49-F238E27FC236}">
                <a16:creationId xmlns="" xmlns:a16="http://schemas.microsoft.com/office/drawing/2014/main" id="{1D12E0C7-F398-D955-BEB9-8060930FA32A}"/>
              </a:ext>
            </a:extLst>
          </p:cNvPr>
          <p:cNvSpPr txBox="1">
            <a:spLocks noChangeArrowheads="1"/>
          </p:cNvSpPr>
          <p:nvPr/>
        </p:nvSpPr>
        <p:spPr bwMode="auto">
          <a:xfrm>
            <a:off x="4516755" y="1881823"/>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ar-IQ" altLang="ar-IQ" sz="1800" b="0" i="0" u="none" strike="noStrike" cap="none" normalizeH="0" baseline="0">
              <a:ln>
                <a:noFill/>
              </a:ln>
              <a:solidFill>
                <a:schemeClr val="tx1"/>
              </a:solidFill>
              <a:effectLst/>
              <a:latin typeface="Arial" panose="020B0604020202020204" pitchFamily="34" charset="0"/>
            </a:endParaRPr>
          </a:p>
        </p:txBody>
      </p:sp>
      <p:cxnSp>
        <p:nvCxnSpPr>
          <p:cNvPr id="5" name="رابط كسهم مستقيم 4">
            <a:extLst>
              <a:ext uri="{FF2B5EF4-FFF2-40B4-BE49-F238E27FC236}">
                <a16:creationId xmlns="" xmlns:a16="http://schemas.microsoft.com/office/drawing/2014/main" id="{BA954956-9DD7-1219-73DE-9331184FB77F}"/>
              </a:ext>
            </a:extLst>
          </p:cNvPr>
          <p:cNvCxnSpPr/>
          <p:nvPr/>
        </p:nvCxnSpPr>
        <p:spPr>
          <a:xfrm flipH="1">
            <a:off x="6660833" y="951231"/>
            <a:ext cx="622935" cy="11049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9" name="Text Box 1">
            <a:extLst>
              <a:ext uri="{FF2B5EF4-FFF2-40B4-BE49-F238E27FC236}">
                <a16:creationId xmlns="" xmlns:a16="http://schemas.microsoft.com/office/drawing/2014/main" id="{F4AE93D6-B049-9465-39BB-DDFCEC98339A}"/>
              </a:ext>
            </a:extLst>
          </p:cNvPr>
          <p:cNvSpPr txBox="1">
            <a:spLocks noChangeArrowheads="1"/>
          </p:cNvSpPr>
          <p:nvPr/>
        </p:nvSpPr>
        <p:spPr bwMode="auto">
          <a:xfrm>
            <a:off x="5989320" y="582343"/>
            <a:ext cx="4984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IQ" altLang="ar-IQ" sz="1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endParaRPr kumimoji="0" lang="ar-IQ" altLang="ar-IQ" sz="1800" b="0" i="0" u="none" strike="noStrike" cap="none" normalizeH="0" baseline="0" dirty="0">
              <a:ln>
                <a:noFill/>
              </a:ln>
              <a:solidFill>
                <a:schemeClr val="tx1"/>
              </a:solidFill>
              <a:effectLst/>
              <a:latin typeface="Arial" panose="020B0604020202020204" pitchFamily="34" charset="0"/>
            </a:endParaRPr>
          </a:p>
        </p:txBody>
      </p:sp>
      <p:sp>
        <p:nvSpPr>
          <p:cNvPr id="10" name="Rectangle 6">
            <a:extLst>
              <a:ext uri="{FF2B5EF4-FFF2-40B4-BE49-F238E27FC236}">
                <a16:creationId xmlns="" xmlns:a16="http://schemas.microsoft.com/office/drawing/2014/main" id="{FA0A3148-8BD1-5044-9DFA-EA603A721B62}"/>
              </a:ext>
            </a:extLst>
          </p:cNvPr>
          <p:cNvSpPr>
            <a:spLocks noChangeArrowheads="1"/>
          </p:cNvSpPr>
          <p:nvPr/>
        </p:nvSpPr>
        <p:spPr bwMode="auto">
          <a:xfrm>
            <a:off x="2125980" y="-12954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11" name="Rectangle 10">
            <a:extLst>
              <a:ext uri="{FF2B5EF4-FFF2-40B4-BE49-F238E27FC236}">
                <a16:creationId xmlns="" xmlns:a16="http://schemas.microsoft.com/office/drawing/2014/main" id="{9FA67272-239F-E779-2D37-AB695E75C91A}"/>
              </a:ext>
            </a:extLst>
          </p:cNvPr>
          <p:cNvSpPr>
            <a:spLocks noChangeArrowheads="1"/>
          </p:cNvSpPr>
          <p:nvPr/>
        </p:nvSpPr>
        <p:spPr bwMode="auto">
          <a:xfrm>
            <a:off x="2125980" y="3165806"/>
            <a:ext cx="515778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r-IQ" sz="1800" b="0" i="0" u="none" strike="noStrike" cap="none" normalizeH="0" baseline="0" dirty="0">
                <a:ln>
                  <a:noFill/>
                </a:ln>
                <a:solidFill>
                  <a:schemeClr val="tx1"/>
                </a:solidFill>
                <a:effectLst/>
                <a:latin typeface="Arial" panose="020B0604020202020204" pitchFamily="34" charset="0"/>
              </a:rPr>
              <a:t/>
            </a:r>
            <a:br>
              <a:rPr kumimoji="0" lang="en-US" altLang="ar-IQ" sz="1800" b="0" i="0" u="none" strike="noStrike" cap="none" normalizeH="0" baseline="0" dirty="0">
                <a:ln>
                  <a:noFill/>
                </a:ln>
                <a:solidFill>
                  <a:schemeClr val="tx1"/>
                </a:solidFill>
                <a:effectLst/>
                <a:latin typeface="Arial" panose="020B0604020202020204" pitchFamily="34" charset="0"/>
              </a:rPr>
            </a:br>
            <a:endParaRPr kumimoji="0" lang="en-US" altLang="ar-IQ" sz="18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ar-IQ" sz="10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Figure 40: </a:t>
            </a:r>
            <a:r>
              <a:rPr kumimoji="0" lang="en-US" altLang="ar-IQ" sz="10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Microscopic section in k9 dog skin: </a:t>
            </a:r>
            <a:r>
              <a:rPr kumimoji="0" lang="en-US" altLang="ar-IQ" sz="10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A:</a:t>
            </a:r>
            <a:r>
              <a:rPr kumimoji="0" lang="en-US" altLang="ar-IQ" sz="10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granuloma consist of center necrosis </a:t>
            </a:r>
            <a:r>
              <a:rPr kumimoji="0" lang="en-US" altLang="ar-IQ" sz="10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B:</a:t>
            </a:r>
            <a:r>
              <a:rPr kumimoji="0" lang="en-US" altLang="ar-IQ" sz="10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mononuclear cells and polymorphic cells infiltration </a:t>
            </a:r>
            <a:r>
              <a:rPr kumimoji="0" lang="en-US" altLang="ar-IQ" sz="10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C:</a:t>
            </a:r>
            <a:r>
              <a:rPr kumimoji="0" lang="en-US" altLang="ar-IQ" sz="10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eosinophilic cells in the dermis (</a:t>
            </a:r>
            <a:r>
              <a:rPr kumimoji="0" lang="en-US" altLang="ar-IQ" sz="1000" b="1" i="0" u="none" strike="noStrike" cap="none" normalizeH="0" baseline="0" dirty="0">
                <a:ln>
                  <a:noFill/>
                </a:ln>
                <a:solidFill>
                  <a:srgbClr val="000000"/>
                </a:solidFill>
                <a:effectLst/>
                <a:latin typeface="+mj-lt"/>
                <a:ea typeface="Times New Roman" panose="02020603050405020304" pitchFamily="18" charset="0"/>
                <a:cs typeface="Arial" panose="020B0604020202020204" pitchFamily="34" charset="0"/>
              </a:rPr>
              <a:t>H&amp;E stain, 200×).</a:t>
            </a:r>
            <a:endParaRPr kumimoji="0" lang="en-US" altLang="ar-IQ" sz="10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87912017"/>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F7B421A5-A832-55EC-DBE8-675D6FE84BC4}"/>
              </a:ext>
            </a:extLst>
          </p:cNvPr>
          <p:cNvSpPr>
            <a:spLocks noGrp="1"/>
          </p:cNvSpPr>
          <p:nvPr>
            <p:ph type="ctrTitle"/>
          </p:nvPr>
        </p:nvSpPr>
        <p:spPr>
          <a:xfrm>
            <a:off x="1300460" y="1027272"/>
            <a:ext cx="7139970" cy="3415188"/>
          </a:xfrm>
        </p:spPr>
        <p:txBody>
          <a:bodyPr anchor="ctr"/>
          <a:lstStyle/>
          <a:p>
            <a:pPr marR="571500">
              <a:lnSpc>
                <a:spcPct val="200000"/>
              </a:lnSpc>
              <a:spcBef>
                <a:spcPts val="1200"/>
              </a:spcBef>
            </a:pPr>
            <a:r>
              <a:rPr lang="en-US" sz="1400" dirty="0">
                <a:effectLst/>
                <a:latin typeface="Calibri" panose="020F0502020204030204" pitchFamily="34" charset="0"/>
                <a:ea typeface="Calibri" panose="020F0502020204030204" pitchFamily="34" charset="0"/>
                <a:cs typeface="+mj-cs"/>
              </a:rPr>
              <a:t>1. </a:t>
            </a:r>
            <a:r>
              <a:rPr lang="en-US" sz="1400" dirty="0">
                <a:effectLst/>
                <a:latin typeface="Times New Roman" panose="02020603050405020304" pitchFamily="18" charset="0"/>
                <a:ea typeface="Calibri" panose="020F0502020204030204" pitchFamily="34" charset="0"/>
                <a:cs typeface="+mj-cs"/>
              </a:rPr>
              <a:t>Skin dog's lesion reported pathogen bacterial infection mostly secondary        </a:t>
            </a:r>
            <a:r>
              <a:rPr lang="en-US" sz="1400" dirty="0">
                <a:latin typeface="Times New Roman" panose="02020603050405020304" pitchFamily="18" charset="0"/>
                <a:ea typeface="Calibri" panose="020F0502020204030204" pitchFamily="34" charset="0"/>
                <a:cs typeface="+mj-cs"/>
              </a:rPr>
              <a:t>                </a:t>
            </a:r>
            <a:r>
              <a:rPr lang="en-US" sz="1400" dirty="0">
                <a:effectLst/>
                <a:latin typeface="Times New Roman" panose="02020603050405020304" pitchFamily="18" charset="0"/>
                <a:ea typeface="Calibri" panose="020F0502020204030204" pitchFamily="34" charset="0"/>
                <a:cs typeface="+mj-cs"/>
              </a:rPr>
              <a:t>infection </a:t>
            </a:r>
            <a:r>
              <a:rPr lang="en-US" sz="1400" i="1" dirty="0">
                <a:effectLst/>
                <a:latin typeface="Times New Roman" panose="02020603050405020304" pitchFamily="18" charset="0"/>
                <a:ea typeface="Calibri" panose="020F0502020204030204" pitchFamily="34" charset="0"/>
                <a:cs typeface="+mj-cs"/>
              </a:rPr>
              <a:t>Staphylococcus Pseudintermedius.</a:t>
            </a:r>
            <a:r>
              <a:rPr lang="en-US" sz="1400" dirty="0">
                <a:effectLst/>
                <a:latin typeface="Calibri" panose="020F0502020204030204" pitchFamily="34" charset="0"/>
                <a:ea typeface="Calibri" panose="020F0502020204030204" pitchFamily="34" charset="0"/>
                <a:cs typeface="+mj-cs"/>
              </a:rPr>
              <a:t/>
            </a:r>
            <a:br>
              <a:rPr lang="en-US" sz="1400" dirty="0">
                <a:effectLst/>
                <a:latin typeface="Calibri" panose="020F0502020204030204" pitchFamily="34" charset="0"/>
                <a:ea typeface="Calibri" panose="020F0502020204030204" pitchFamily="34" charset="0"/>
                <a:cs typeface="+mj-cs"/>
              </a:rPr>
            </a:br>
            <a:r>
              <a:rPr lang="en-US" sz="1400" dirty="0">
                <a:effectLst/>
                <a:latin typeface="Calibri" panose="020F0502020204030204" pitchFamily="34" charset="0"/>
                <a:ea typeface="Calibri" panose="020F0502020204030204" pitchFamily="34" charset="0"/>
                <a:cs typeface="+mj-cs"/>
              </a:rPr>
              <a:t>2. </a:t>
            </a:r>
            <a:r>
              <a:rPr lang="en-US" sz="1400" dirty="0">
                <a:effectLst/>
                <a:latin typeface="Times New Roman" panose="02020603050405020304" pitchFamily="18" charset="0"/>
                <a:ea typeface="Calibri" panose="020F0502020204030204" pitchFamily="34" charset="0"/>
                <a:cs typeface="+mj-cs"/>
              </a:rPr>
              <a:t>Skin dog's lesion reported pathogen fungal infection mostly secondary infection</a:t>
            </a:r>
            <a:r>
              <a:rPr lang="en-US" sz="1400" i="1" dirty="0">
                <a:latin typeface="Times New Roman" panose="02020603050405020304" pitchFamily="18" charset="0"/>
                <a:ea typeface="Calibri" panose="020F0502020204030204" pitchFamily="34" charset="0"/>
                <a:cs typeface="+mj-cs"/>
              </a:rPr>
              <a:t> Aspergillus niger.</a:t>
            </a:r>
            <a:r>
              <a:rPr lang="en-US" sz="1400" dirty="0">
                <a:latin typeface="Calibri" panose="020F0502020204030204" pitchFamily="34" charset="0"/>
                <a:ea typeface="Calibri" panose="020F0502020204030204" pitchFamily="34" charset="0"/>
                <a:cs typeface="+mj-cs"/>
              </a:rPr>
              <a:t/>
            </a:r>
            <a:br>
              <a:rPr lang="en-US" sz="1400" dirty="0">
                <a:latin typeface="Calibri" panose="020F0502020204030204" pitchFamily="34" charset="0"/>
                <a:ea typeface="Calibri" panose="020F0502020204030204" pitchFamily="34" charset="0"/>
                <a:cs typeface="+mj-cs"/>
              </a:rPr>
            </a:br>
            <a:r>
              <a:rPr lang="en-US" sz="1400" dirty="0">
                <a:latin typeface="Calibri" panose="020F0502020204030204" pitchFamily="34" charset="0"/>
                <a:ea typeface="Calibri" panose="020F0502020204030204" pitchFamily="34" charset="0"/>
                <a:cs typeface="+mj-cs"/>
              </a:rPr>
              <a:t>3</a:t>
            </a:r>
            <a:r>
              <a:rPr lang="en-US" sz="1400" dirty="0">
                <a:effectLst/>
                <a:latin typeface="Calibri" panose="020F0502020204030204" pitchFamily="34" charset="0"/>
                <a:ea typeface="Calibri" panose="020F0502020204030204" pitchFamily="34" charset="0"/>
                <a:cs typeface="+mj-cs"/>
              </a:rPr>
              <a:t>. </a:t>
            </a:r>
            <a:r>
              <a:rPr lang="en-US" sz="1400" dirty="0">
                <a:effectLst/>
                <a:latin typeface="Times New Roman" panose="02020603050405020304" pitchFamily="18" charset="0"/>
                <a:ea typeface="Calibri" panose="020F0502020204030204" pitchFamily="34" charset="0"/>
                <a:cs typeface="+mj-cs"/>
              </a:rPr>
              <a:t>Skin dog's tumors reported dermatofibroma squamous cell carcinoma and papilloma</a:t>
            </a:r>
            <a:r>
              <a:rPr lang="en-US" sz="1400" i="1" dirty="0">
                <a:effectLst/>
                <a:latin typeface="Times New Roman" panose="02020603050405020304" pitchFamily="18" charset="0"/>
                <a:ea typeface="Calibri" panose="020F0502020204030204" pitchFamily="34" charset="0"/>
                <a:cs typeface="+mj-cs"/>
              </a:rPr>
              <a:t>.</a:t>
            </a:r>
            <a:r>
              <a:rPr lang="en-US" sz="1400" dirty="0">
                <a:effectLst/>
                <a:latin typeface="Calibri" panose="020F0502020204030204" pitchFamily="34" charset="0"/>
                <a:ea typeface="Calibri" panose="020F0502020204030204" pitchFamily="34" charset="0"/>
                <a:cs typeface="+mj-cs"/>
              </a:rPr>
              <a:t/>
            </a:r>
            <a:br>
              <a:rPr lang="en-US" sz="1400" dirty="0">
                <a:effectLst/>
                <a:latin typeface="Calibri" panose="020F0502020204030204" pitchFamily="34" charset="0"/>
                <a:ea typeface="Calibri" panose="020F0502020204030204" pitchFamily="34" charset="0"/>
                <a:cs typeface="+mj-cs"/>
              </a:rPr>
            </a:br>
            <a:r>
              <a:rPr lang="en-US" sz="1400" dirty="0">
                <a:effectLst/>
                <a:latin typeface="Calibri" panose="020F0502020204030204" pitchFamily="34" charset="0"/>
                <a:ea typeface="Calibri" panose="020F0502020204030204" pitchFamily="34" charset="0"/>
                <a:cs typeface="+mj-cs"/>
              </a:rPr>
              <a:t>4. </a:t>
            </a:r>
            <a:r>
              <a:rPr lang="en-US" sz="1400" dirty="0">
                <a:effectLst/>
                <a:latin typeface="Times New Roman" panose="02020603050405020304" pitchFamily="18" charset="0"/>
                <a:ea typeface="Calibri" panose="020F0502020204030204" pitchFamily="34" charset="0"/>
                <a:cs typeface="+mj-cs"/>
              </a:rPr>
              <a:t>Bacterial and fungal infection cause lesion in dogs skin mostly </a:t>
            </a:r>
            <a:r>
              <a:rPr lang="en-US" sz="1400" dirty="0">
                <a:latin typeface="Times New Roman" panose="02020603050405020304" pitchFamily="18" charset="0"/>
                <a:ea typeface="Calibri" panose="020F0502020204030204" pitchFamily="34" charset="0"/>
                <a:cs typeface="+mj-cs"/>
              </a:rPr>
              <a:t>abscess, dermatitis, granuloma with skin fungal hyphae.</a:t>
            </a:r>
            <a:r>
              <a:rPr lang="en-US" sz="1400" dirty="0">
                <a:latin typeface="Calibri" panose="020F0502020204030204" pitchFamily="34" charset="0"/>
                <a:ea typeface="Calibri" panose="020F0502020204030204" pitchFamily="34" charset="0"/>
                <a:cs typeface="+mj-cs"/>
              </a:rPr>
              <a:t/>
            </a:r>
            <a:br>
              <a:rPr lang="en-US" sz="1400" dirty="0">
                <a:latin typeface="Calibri" panose="020F0502020204030204" pitchFamily="34" charset="0"/>
                <a:ea typeface="Calibri" panose="020F0502020204030204" pitchFamily="34" charset="0"/>
                <a:cs typeface="+mj-cs"/>
              </a:rPr>
            </a:br>
            <a:r>
              <a:rPr lang="en-US" sz="1400" dirty="0">
                <a:effectLst/>
                <a:latin typeface="Times New Roman" panose="02020603050405020304" pitchFamily="18" charset="0"/>
                <a:ea typeface="Calibri" panose="020F0502020204030204" pitchFamily="34" charset="0"/>
                <a:cs typeface="Arial" panose="020B0604020202020204" pitchFamily="34" charset="0"/>
              </a:rPr>
              <a:t> </a:t>
            </a:r>
            <a:r>
              <a:rPr lang="en-US" sz="1400" i="1" dirty="0">
                <a:effectLst/>
                <a:latin typeface="Times New Roman" panose="02020603050405020304" pitchFamily="18" charset="0"/>
                <a:ea typeface="Calibri" panose="020F0502020204030204" pitchFamily="34" charset="0"/>
                <a:cs typeface="Arial" panose="020B0604020202020204" pitchFamily="34" charset="0"/>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عنصر نائب لرقم الشريحة 3">
            <a:extLst>
              <a:ext uri="{FF2B5EF4-FFF2-40B4-BE49-F238E27FC236}">
                <a16:creationId xmlns="" xmlns:a16="http://schemas.microsoft.com/office/drawing/2014/main" id="{5F3BFBE7-ACFC-F943-CE7C-82B20B0AB1AE}"/>
              </a:ext>
            </a:extLst>
          </p:cNvPr>
          <p:cNvSpPr>
            <a:spLocks noGrp="1"/>
          </p:cNvSpPr>
          <p:nvPr>
            <p:ph type="sldNum" idx="12"/>
          </p:nvPr>
        </p:nvSpPr>
        <p:spPr>
          <a:xfrm>
            <a:off x="7891730" y="4121286"/>
            <a:ext cx="548700" cy="393600"/>
          </a:xfrm>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45</a:t>
            </a:fld>
            <a:endParaRPr lang="en"/>
          </a:p>
        </p:txBody>
      </p:sp>
      <p:sp>
        <p:nvSpPr>
          <p:cNvPr id="5" name="مربع نص 4">
            <a:extLst>
              <a:ext uri="{FF2B5EF4-FFF2-40B4-BE49-F238E27FC236}">
                <a16:creationId xmlns="" xmlns:a16="http://schemas.microsoft.com/office/drawing/2014/main" id="{7CE11E85-2310-9942-C995-83169CC4CD8B}"/>
              </a:ext>
            </a:extLst>
          </p:cNvPr>
          <p:cNvSpPr txBox="1"/>
          <p:nvPr/>
        </p:nvSpPr>
        <p:spPr>
          <a:xfrm>
            <a:off x="2446020" y="504052"/>
            <a:ext cx="4572000" cy="523220"/>
          </a:xfrm>
          <a:prstGeom prst="rect">
            <a:avLst/>
          </a:prstGeom>
          <a:noFill/>
        </p:spPr>
        <p:txBody>
          <a:bodyPr wrap="square">
            <a:spAutoFit/>
          </a:bodyPr>
          <a:lstStyle/>
          <a:p>
            <a:pPr algn="ctr"/>
            <a:r>
              <a:rPr lang="en-US" sz="2800" b="1" dirty="0">
                <a:effectLst/>
                <a:latin typeface="Times New Roman" panose="02020603050405020304" pitchFamily="18" charset="0"/>
                <a:ea typeface="Calibri" panose="020F0502020204030204" pitchFamily="34" charset="0"/>
                <a:cs typeface="Arial" panose="020B0604020202020204" pitchFamily="34" charset="0"/>
              </a:rPr>
              <a:t>Conclusion</a:t>
            </a:r>
            <a:endParaRPr lang="ar-IQ" sz="2800" dirty="0"/>
          </a:p>
        </p:txBody>
      </p:sp>
    </p:spTree>
    <p:extLst>
      <p:ext uri="{BB962C8B-B14F-4D97-AF65-F5344CB8AC3E}">
        <p14:creationId xmlns:p14="http://schemas.microsoft.com/office/powerpoint/2010/main" val="30733381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F7B421A5-A832-55EC-DBE8-675D6FE84BC4}"/>
              </a:ext>
            </a:extLst>
          </p:cNvPr>
          <p:cNvSpPr>
            <a:spLocks noGrp="1"/>
          </p:cNvSpPr>
          <p:nvPr>
            <p:ph type="ctrTitle"/>
          </p:nvPr>
        </p:nvSpPr>
        <p:spPr>
          <a:xfrm>
            <a:off x="1219200" y="1230594"/>
            <a:ext cx="7604760" cy="3558540"/>
          </a:xfrm>
        </p:spPr>
        <p:txBody>
          <a:bodyPr lIns="0" anchor="ctr"/>
          <a:lstStyle/>
          <a:p>
            <a:pPr marL="457200" marR="571500">
              <a:lnSpc>
                <a:spcPct val="150000"/>
              </a:lnSpc>
              <a:spcBef>
                <a:spcPts val="1200"/>
              </a:spcBef>
              <a:spcAft>
                <a:spcPts val="0"/>
              </a:spcAft>
            </a:pPr>
            <a:r>
              <a:rPr lang="en-US" sz="1400" dirty="0">
                <a:effectLst/>
                <a:latin typeface="Times New Roman" panose="02020603050405020304" pitchFamily="18" charset="0"/>
                <a:ea typeface="Calibri" panose="020F0502020204030204" pitchFamily="34" charset="0"/>
                <a:cs typeface="+mj-cs"/>
              </a:rPr>
              <a:t>1. Study in details virulence of the most pathogenic infection (bacterial  and fungal).</a:t>
            </a:r>
            <a:br>
              <a:rPr lang="en-US" sz="1400" dirty="0">
                <a:effectLst/>
                <a:latin typeface="Times New Roman" panose="02020603050405020304" pitchFamily="18" charset="0"/>
                <a:ea typeface="Calibri" panose="020F0502020204030204" pitchFamily="34" charset="0"/>
                <a:cs typeface="+mj-cs"/>
              </a:rPr>
            </a:br>
            <a:r>
              <a:rPr lang="en-US" sz="1400" dirty="0">
                <a:effectLst/>
                <a:latin typeface="Calibri" panose="020F0502020204030204" pitchFamily="34" charset="0"/>
                <a:ea typeface="Calibri" panose="020F0502020204030204" pitchFamily="34" charset="0"/>
                <a:cs typeface="+mj-cs"/>
              </a:rPr>
              <a:t/>
            </a:r>
            <a:br>
              <a:rPr lang="en-US" sz="1400" dirty="0">
                <a:effectLst/>
                <a:latin typeface="Calibri" panose="020F0502020204030204" pitchFamily="34" charset="0"/>
                <a:ea typeface="Calibri" panose="020F0502020204030204" pitchFamily="34" charset="0"/>
                <a:cs typeface="+mj-cs"/>
              </a:rPr>
            </a:br>
            <a:r>
              <a:rPr lang="en-US" sz="1400" dirty="0">
                <a:effectLst/>
                <a:latin typeface="Calibri" panose="020F0502020204030204" pitchFamily="34" charset="0"/>
                <a:ea typeface="Calibri" panose="020F0502020204030204" pitchFamily="34" charset="0"/>
                <a:cs typeface="+mj-cs"/>
              </a:rPr>
              <a:t>2. </a:t>
            </a:r>
            <a:r>
              <a:rPr lang="en-US" sz="1400" dirty="0">
                <a:effectLst/>
                <a:latin typeface="Times New Roman" panose="02020603050405020304" pitchFamily="18" charset="0"/>
                <a:ea typeface="Calibri" panose="020F0502020204030204" pitchFamily="34" charset="0"/>
                <a:cs typeface="+mj-cs"/>
              </a:rPr>
              <a:t>Study the causes of skin tumor.</a:t>
            </a:r>
            <a:br>
              <a:rPr lang="en-US" sz="1400" dirty="0">
                <a:effectLst/>
                <a:latin typeface="Times New Roman" panose="02020603050405020304" pitchFamily="18" charset="0"/>
                <a:ea typeface="Calibri" panose="020F0502020204030204" pitchFamily="34" charset="0"/>
                <a:cs typeface="+mj-cs"/>
              </a:rPr>
            </a:br>
            <a:r>
              <a:rPr lang="en-US" sz="1400" dirty="0">
                <a:effectLst/>
                <a:latin typeface="Calibri" panose="020F0502020204030204" pitchFamily="34" charset="0"/>
                <a:ea typeface="Calibri" panose="020F0502020204030204" pitchFamily="34" charset="0"/>
                <a:cs typeface="+mj-cs"/>
              </a:rPr>
              <a:t/>
            </a:r>
            <a:br>
              <a:rPr lang="en-US" sz="1400" dirty="0">
                <a:effectLst/>
                <a:latin typeface="Calibri" panose="020F0502020204030204" pitchFamily="34" charset="0"/>
                <a:ea typeface="Calibri" panose="020F0502020204030204" pitchFamily="34" charset="0"/>
                <a:cs typeface="+mj-cs"/>
              </a:rPr>
            </a:br>
            <a:r>
              <a:rPr lang="en-US" sz="1400" dirty="0">
                <a:effectLst/>
                <a:latin typeface="Calibri" panose="020F0502020204030204" pitchFamily="34" charset="0"/>
                <a:ea typeface="Calibri" panose="020F0502020204030204" pitchFamily="34" charset="0"/>
                <a:cs typeface="+mj-cs"/>
              </a:rPr>
              <a:t>3. </a:t>
            </a:r>
            <a:r>
              <a:rPr lang="en-US" sz="1400" dirty="0">
                <a:effectLst/>
                <a:latin typeface="Times New Roman" panose="02020603050405020304" pitchFamily="18" charset="0"/>
                <a:ea typeface="Calibri" panose="020F0502020204030204" pitchFamily="34" charset="0"/>
                <a:cs typeface="+mj-cs"/>
              </a:rPr>
              <a:t>Select the most important drugs for skin infection.</a:t>
            </a:r>
            <a:br>
              <a:rPr lang="en-US" sz="1400" dirty="0">
                <a:effectLst/>
                <a:latin typeface="Times New Roman" panose="02020603050405020304" pitchFamily="18" charset="0"/>
                <a:ea typeface="Calibri" panose="020F0502020204030204" pitchFamily="34" charset="0"/>
                <a:cs typeface="+mj-cs"/>
              </a:rPr>
            </a:br>
            <a:r>
              <a:rPr lang="en-US" sz="1400" dirty="0">
                <a:effectLst/>
                <a:latin typeface="Calibri" panose="020F0502020204030204" pitchFamily="34" charset="0"/>
                <a:ea typeface="Calibri" panose="020F0502020204030204" pitchFamily="34" charset="0"/>
                <a:cs typeface="+mj-cs"/>
              </a:rPr>
              <a:t/>
            </a:r>
            <a:br>
              <a:rPr lang="en-US" sz="1400" dirty="0">
                <a:effectLst/>
                <a:latin typeface="Calibri" panose="020F0502020204030204" pitchFamily="34" charset="0"/>
                <a:ea typeface="Calibri" panose="020F0502020204030204" pitchFamily="34" charset="0"/>
                <a:cs typeface="+mj-cs"/>
              </a:rPr>
            </a:br>
            <a:r>
              <a:rPr lang="en-US" sz="1400" dirty="0">
                <a:effectLst/>
                <a:latin typeface="Calibri" panose="020F0502020204030204" pitchFamily="34" charset="0"/>
                <a:ea typeface="Calibri" panose="020F0502020204030204" pitchFamily="34" charset="0"/>
                <a:cs typeface="+mj-cs"/>
              </a:rPr>
              <a:t>4. </a:t>
            </a:r>
            <a:r>
              <a:rPr lang="en-US" sz="1400" dirty="0">
                <a:effectLst/>
                <a:latin typeface="Times New Roman" panose="02020603050405020304" pitchFamily="18" charset="0"/>
                <a:ea typeface="Calibri" panose="020F0502020204030204" pitchFamily="34" charset="0"/>
                <a:cs typeface="+mj-cs"/>
              </a:rPr>
              <a:t>Study in details the causes of dog's skin dermatitis.</a:t>
            </a:r>
            <a:r>
              <a:rPr lang="en-US" sz="1400" dirty="0">
                <a:effectLst/>
                <a:latin typeface="Calibri" panose="020F0502020204030204" pitchFamily="34" charset="0"/>
                <a:ea typeface="Calibri" panose="020F0502020204030204" pitchFamily="34" charset="0"/>
                <a:cs typeface="+mj-cs"/>
              </a:rPr>
              <a:t/>
            </a:r>
            <a:br>
              <a:rPr lang="en-US" sz="1400" dirty="0">
                <a:effectLst/>
                <a:latin typeface="Calibri" panose="020F0502020204030204" pitchFamily="34" charset="0"/>
                <a:ea typeface="Calibri" panose="020F0502020204030204" pitchFamily="34" charset="0"/>
                <a:cs typeface="+mj-cs"/>
              </a:rPr>
            </a:br>
            <a:endParaRPr lang="ar-IQ" sz="1400" dirty="0">
              <a:cs typeface="+mj-cs"/>
            </a:endParaRPr>
          </a:p>
        </p:txBody>
      </p:sp>
      <p:sp>
        <p:nvSpPr>
          <p:cNvPr id="4" name="عنصر نائب لرقم الشريحة 3">
            <a:extLst>
              <a:ext uri="{FF2B5EF4-FFF2-40B4-BE49-F238E27FC236}">
                <a16:creationId xmlns="" xmlns:a16="http://schemas.microsoft.com/office/drawing/2014/main" id="{5F3BFBE7-ACFC-F943-CE7C-82B20B0AB1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46</a:t>
            </a:fld>
            <a:endParaRPr lang="en"/>
          </a:p>
        </p:txBody>
      </p:sp>
      <p:sp>
        <p:nvSpPr>
          <p:cNvPr id="5" name="مربع نص 4">
            <a:extLst>
              <a:ext uri="{FF2B5EF4-FFF2-40B4-BE49-F238E27FC236}">
                <a16:creationId xmlns="" xmlns:a16="http://schemas.microsoft.com/office/drawing/2014/main" id="{62C0E72C-631C-433E-2CDF-4D7C5A58E6EC}"/>
              </a:ext>
            </a:extLst>
          </p:cNvPr>
          <p:cNvSpPr txBox="1"/>
          <p:nvPr/>
        </p:nvSpPr>
        <p:spPr>
          <a:xfrm>
            <a:off x="2735580" y="892784"/>
            <a:ext cx="4572000" cy="954107"/>
          </a:xfrm>
          <a:prstGeom prst="rect">
            <a:avLst/>
          </a:prstGeom>
          <a:noFill/>
        </p:spPr>
        <p:txBody>
          <a:bodyPr wrap="square">
            <a:spAutoFit/>
          </a:bodyPr>
          <a:lstStyle/>
          <a:p>
            <a:pPr algn="ctr"/>
            <a:r>
              <a:rPr lang="en-US" sz="2800" b="1" dirty="0">
                <a:effectLst/>
                <a:latin typeface="Times New Roman" panose="02020603050405020304" pitchFamily="18" charset="0"/>
                <a:ea typeface="Calibri" panose="020F0502020204030204" pitchFamily="34" charset="0"/>
                <a:cs typeface="Arial" panose="020B0604020202020204" pitchFamily="34" charset="0"/>
              </a:rPr>
              <a:t>Recommendation </a:t>
            </a:r>
            <a:r>
              <a:rPr lang="en-US" sz="2800" dirty="0">
                <a:effectLst/>
                <a:latin typeface="Calibri" panose="020F0502020204030204" pitchFamily="34" charset="0"/>
                <a:ea typeface="Calibri" panose="020F0502020204030204" pitchFamily="34" charset="0"/>
                <a:cs typeface="Arial" panose="020B0604020202020204" pitchFamily="34" charset="0"/>
              </a:rPr>
              <a:t/>
            </a:r>
            <a:br>
              <a:rPr lang="en-US" sz="2800" dirty="0">
                <a:effectLst/>
                <a:latin typeface="Calibri" panose="020F0502020204030204" pitchFamily="34" charset="0"/>
                <a:ea typeface="Calibri" panose="020F0502020204030204" pitchFamily="34" charset="0"/>
                <a:cs typeface="Arial" panose="020B0604020202020204" pitchFamily="34" charset="0"/>
              </a:rPr>
            </a:br>
            <a:endParaRPr lang="ar-IQ" sz="2800" dirty="0"/>
          </a:p>
        </p:txBody>
      </p:sp>
    </p:spTree>
    <p:extLst>
      <p:ext uri="{BB962C8B-B14F-4D97-AF65-F5344CB8AC3E}">
        <p14:creationId xmlns:p14="http://schemas.microsoft.com/office/powerpoint/2010/main" val="11267663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F7B421A5-A832-55EC-DBE8-675D6FE84BC4}"/>
              </a:ext>
            </a:extLst>
          </p:cNvPr>
          <p:cNvSpPr>
            <a:spLocks noGrp="1"/>
          </p:cNvSpPr>
          <p:nvPr>
            <p:ph type="ctrTitle"/>
          </p:nvPr>
        </p:nvSpPr>
        <p:spPr>
          <a:xfrm>
            <a:off x="1577341" y="1786890"/>
            <a:ext cx="6164580" cy="1162050"/>
          </a:xfrm>
        </p:spPr>
        <p:txBody>
          <a:bodyPr/>
          <a:lstStyle/>
          <a:p>
            <a:pPr algn="ctr"/>
            <a:r>
              <a:rPr lang="en-US" dirty="0"/>
              <a:t>Thankyou</a:t>
            </a:r>
            <a:endParaRPr lang="ar-IQ" dirty="0"/>
          </a:p>
        </p:txBody>
      </p:sp>
      <p:sp>
        <p:nvSpPr>
          <p:cNvPr id="4" name="عنصر نائب لرقم الشريحة 3">
            <a:extLst>
              <a:ext uri="{FF2B5EF4-FFF2-40B4-BE49-F238E27FC236}">
                <a16:creationId xmlns="" xmlns:a16="http://schemas.microsoft.com/office/drawing/2014/main" id="{5F3BFBE7-ACFC-F943-CE7C-82B20B0AB1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47</a:t>
            </a:fld>
            <a:endParaRPr lang="en"/>
          </a:p>
        </p:txBody>
      </p:sp>
    </p:spTree>
    <p:extLst>
      <p:ext uri="{BB962C8B-B14F-4D97-AF65-F5344CB8AC3E}">
        <p14:creationId xmlns:p14="http://schemas.microsoft.com/office/powerpoint/2010/main" val="735246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1043129106"/>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B24930A8-573F-C06D-5273-10AF5E89F5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5</a:t>
            </a:fld>
            <a:endParaRPr lang="en"/>
          </a:p>
        </p:txBody>
      </p:sp>
      <p:sp>
        <p:nvSpPr>
          <p:cNvPr id="3" name="مربع نص 2">
            <a:extLst>
              <a:ext uri="{FF2B5EF4-FFF2-40B4-BE49-F238E27FC236}">
                <a16:creationId xmlns="" xmlns:a16="http://schemas.microsoft.com/office/drawing/2014/main" id="{EFA1AB9C-98C6-F449-4243-0D681089FF4A}"/>
              </a:ext>
            </a:extLst>
          </p:cNvPr>
          <p:cNvSpPr txBox="1"/>
          <p:nvPr/>
        </p:nvSpPr>
        <p:spPr>
          <a:xfrm>
            <a:off x="1310640" y="556260"/>
            <a:ext cx="6985867" cy="3607206"/>
          </a:xfrm>
          <a:prstGeom prst="rect">
            <a:avLst/>
          </a:prstGeom>
          <a:noFill/>
        </p:spPr>
        <p:txBody>
          <a:bodyPr wrap="square">
            <a:spAutoFit/>
          </a:bodyPr>
          <a:lstStyle/>
          <a:p>
            <a:pPr indent="457200" algn="just" rtl="0">
              <a:lnSpc>
                <a:spcPct val="150000"/>
              </a:lnSpc>
              <a:spcAft>
                <a:spcPts val="1000"/>
              </a:spcAft>
            </a:pPr>
            <a:r>
              <a:rPr lang="en-US" i="1" dirty="0">
                <a:solidFill>
                  <a:srgbClr val="242021"/>
                </a:solidFill>
                <a:effectLst/>
                <a:latin typeface="+mn-lt"/>
                <a:ea typeface="Calibri" panose="020F0502020204030204" pitchFamily="34" charset="0"/>
                <a:cs typeface="Arial" panose="020B0604020202020204" pitchFamily="34" charset="0"/>
              </a:rPr>
              <a:t>Dermatophytosis</a:t>
            </a:r>
            <a:r>
              <a:rPr lang="en-US" dirty="0">
                <a:solidFill>
                  <a:srgbClr val="242021"/>
                </a:solidFill>
                <a:effectLst/>
                <a:latin typeface="+mn-lt"/>
                <a:ea typeface="Calibri" panose="020F0502020204030204" pitchFamily="34" charset="0"/>
                <a:cs typeface="Arial" panose="020B0604020202020204" pitchFamily="34" charset="0"/>
              </a:rPr>
              <a:t> and </a:t>
            </a:r>
            <a:r>
              <a:rPr lang="en-US" i="1" dirty="0">
                <a:solidFill>
                  <a:srgbClr val="242021"/>
                </a:solidFill>
                <a:latin typeface="+mn-lt"/>
                <a:ea typeface="Calibri" panose="020F0502020204030204" pitchFamily="34" charset="0"/>
                <a:cs typeface="Arial" panose="020B0604020202020204" pitchFamily="34" charset="0"/>
              </a:rPr>
              <a:t>Aspergillus spp.</a:t>
            </a:r>
            <a:r>
              <a:rPr lang="en-US" i="1" dirty="0">
                <a:solidFill>
                  <a:srgbClr val="242021"/>
                </a:solidFill>
                <a:effectLst/>
                <a:latin typeface="+mn-lt"/>
                <a:ea typeface="Calibri" panose="020F0502020204030204" pitchFamily="34" charset="0"/>
                <a:cs typeface="Arial" panose="020B0604020202020204" pitchFamily="34" charset="0"/>
              </a:rPr>
              <a:t> </a:t>
            </a:r>
            <a:r>
              <a:rPr lang="en-US" dirty="0">
                <a:solidFill>
                  <a:srgbClr val="242021"/>
                </a:solidFill>
                <a:effectLst/>
                <a:latin typeface="+mn-lt"/>
                <a:ea typeface="Calibri" panose="020F0502020204030204" pitchFamily="34" charset="0"/>
                <a:cs typeface="Arial" panose="020B0604020202020204" pitchFamily="34" charset="0"/>
              </a:rPr>
              <a:t>infections represent the superficial mycoses with greatest impact in dogs</a:t>
            </a:r>
            <a:r>
              <a:rPr lang="en-US" dirty="0">
                <a:effectLst/>
                <a:latin typeface="+mn-lt"/>
                <a:ea typeface="Calibri" panose="020F0502020204030204" pitchFamily="34" charset="0"/>
                <a:cs typeface="Arial" panose="020B0604020202020204" pitchFamily="34" charset="0"/>
              </a:rPr>
              <a:t>. </a:t>
            </a:r>
            <a:r>
              <a:rPr lang="en-US" dirty="0">
                <a:solidFill>
                  <a:srgbClr val="242021"/>
                </a:solidFill>
                <a:effectLst/>
                <a:latin typeface="+mn-lt"/>
                <a:ea typeface="Calibri" panose="020F0502020204030204" pitchFamily="34" charset="0"/>
                <a:cs typeface="Arial" panose="020B0604020202020204" pitchFamily="34" charset="0"/>
              </a:rPr>
              <a:t>The causative agent's dermatophytes respectively are placed in distant branches of the fungal tree of life and are likely to have evolved independently to adapt to survival and development within a cutaneous ecosystem. In dogs the most prevalent dermatophyte species, </a:t>
            </a:r>
            <a:r>
              <a:rPr lang="en-US" i="1" dirty="0">
                <a:solidFill>
                  <a:srgbClr val="242021"/>
                </a:solidFill>
                <a:effectLst/>
                <a:latin typeface="+mn-lt"/>
                <a:ea typeface="Calibri" panose="020F0502020204030204" pitchFamily="34" charset="0"/>
                <a:cs typeface="Arial" panose="020B0604020202020204" pitchFamily="34" charset="0"/>
              </a:rPr>
              <a:t>Microsporum Canis </a:t>
            </a:r>
            <a:r>
              <a:rPr lang="en-US" dirty="0">
                <a:solidFill>
                  <a:srgbClr val="242021"/>
                </a:solidFill>
                <a:effectLst/>
                <a:latin typeface="+mn-lt"/>
                <a:ea typeface="Calibri" panose="020F0502020204030204" pitchFamily="34" charset="0"/>
                <a:cs typeface="Arial" panose="020B0604020202020204" pitchFamily="34" charset="0"/>
              </a:rPr>
              <a:t>and </a:t>
            </a:r>
            <a:r>
              <a:rPr lang="en-US" i="1" dirty="0">
                <a:effectLst/>
                <a:latin typeface="+mn-lt"/>
                <a:ea typeface="Calibri" panose="020F0502020204030204" pitchFamily="34" charset="0"/>
                <a:cs typeface="Arial" panose="020B0604020202020204" pitchFamily="34" charset="0"/>
              </a:rPr>
              <a:t>trichophyton Verrucosum</a:t>
            </a:r>
            <a:r>
              <a:rPr lang="en-US" dirty="0">
                <a:solidFill>
                  <a:srgbClr val="242021"/>
                </a:solidFill>
                <a:effectLst/>
                <a:latin typeface="+mn-lt"/>
                <a:ea typeface="Calibri" panose="020F0502020204030204" pitchFamily="34" charset="0"/>
                <a:cs typeface="Arial" panose="020B0604020202020204" pitchFamily="34" charset="0"/>
              </a:rPr>
              <a:t> are true fungal when in contact with the skin, they infect stratum corneum and hairs causing cutaneous lesions. Dermatophytes are also significant due to their zoonotic potential and the concern of companion animals owners confronted with severe and chronic inflammatory skin diseases</a:t>
            </a:r>
            <a:r>
              <a:rPr lang="en-US" dirty="0">
                <a:effectLst/>
                <a:latin typeface="+mn-lt"/>
                <a:ea typeface="Calibri" panose="020F0502020204030204" pitchFamily="34" charset="0"/>
                <a:cs typeface="Arial" panose="020B0604020202020204" pitchFamily="34" charset="0"/>
              </a:rPr>
              <a:t>. </a:t>
            </a:r>
            <a:r>
              <a:rPr lang="en-US" dirty="0">
                <a:solidFill>
                  <a:srgbClr val="000000"/>
                </a:solidFill>
                <a:effectLst/>
                <a:latin typeface="+mn-lt"/>
                <a:ea typeface="Calibri" panose="020F0502020204030204" pitchFamily="34" charset="0"/>
                <a:cs typeface="Arial" panose="020B0604020202020204" pitchFamily="34" charset="0"/>
              </a:rPr>
              <a:t>Dog skin parasites mostly ticks, fleas, round worms, lice, mite the affected skin is red and partially or completely hairless with pus, crusts or ulcer. </a:t>
            </a:r>
            <a:endParaRPr lang="en-US" dirty="0">
              <a:effectLst/>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49806397"/>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B24930A8-573F-C06D-5273-10AF5E89F5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6</a:t>
            </a:fld>
            <a:endParaRPr lang="en"/>
          </a:p>
        </p:txBody>
      </p:sp>
      <p:sp>
        <p:nvSpPr>
          <p:cNvPr id="3" name="مربع نص 2">
            <a:extLst>
              <a:ext uri="{FF2B5EF4-FFF2-40B4-BE49-F238E27FC236}">
                <a16:creationId xmlns="" xmlns:a16="http://schemas.microsoft.com/office/drawing/2014/main" id="{EFA1AB9C-98C6-F449-4243-0D681089FF4A}"/>
              </a:ext>
            </a:extLst>
          </p:cNvPr>
          <p:cNvSpPr txBox="1"/>
          <p:nvPr/>
        </p:nvSpPr>
        <p:spPr>
          <a:xfrm>
            <a:off x="1310640" y="556260"/>
            <a:ext cx="6985867" cy="3284041"/>
          </a:xfrm>
          <a:prstGeom prst="rect">
            <a:avLst/>
          </a:prstGeom>
          <a:noFill/>
        </p:spPr>
        <p:txBody>
          <a:bodyPr wrap="square">
            <a:spAutoFit/>
          </a:bodyPr>
          <a:lstStyle/>
          <a:p>
            <a:pPr indent="457200" algn="just" rtl="0">
              <a:lnSpc>
                <a:spcPct val="150000"/>
              </a:lnSpc>
              <a:spcAft>
                <a:spcPts val="1000"/>
              </a:spcAft>
            </a:pPr>
            <a:r>
              <a:rPr lang="en-US" dirty="0">
                <a:solidFill>
                  <a:srgbClr val="000000"/>
                </a:solidFill>
                <a:effectLst/>
                <a:latin typeface="+mn-lt"/>
                <a:ea typeface="Calibri" panose="020F0502020204030204" pitchFamily="34" charset="0"/>
                <a:cs typeface="Arial" panose="020B0604020202020204" pitchFamily="34" charset="0"/>
              </a:rPr>
              <a:t>The term tumor denotes an anomalous expansion within the body. Canine tumors encompass a spectrum of growths, from non-threatening skin enlargements to aggressive, infiltrative growths in various body regions, including internal organs. While not all tumors prompt immediate alarm, numerous tumors will persist in enlarging unless they are surgically removed, and some have the potential to spread, or metastasize. The spread of tumors, or metastasis, is a key factor in determining a graver prognosis, underscoring the importance of preemptively excising such growths to maintain the wellness of pets. tumor are groups of abnormal cells that form lumps or growth depending on whether they are cancerous (malignant) non-cancerous (benign) or precancerous. Mostly in dog's melanoma, dermatofibroma and lymphoma.</a:t>
            </a:r>
            <a:endParaRPr lang="en-US" dirty="0">
              <a:effectLst/>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05629139"/>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262EC208-3AD5-6165-BAA7-A8CC93EEEC7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7</a:t>
            </a:fld>
            <a:endParaRPr lang="en"/>
          </a:p>
        </p:txBody>
      </p:sp>
      <p:graphicFrame>
        <p:nvGraphicFramePr>
          <p:cNvPr id="2" name="رسم تخطيطي 1">
            <a:extLst>
              <a:ext uri="{FF2B5EF4-FFF2-40B4-BE49-F238E27FC236}">
                <a16:creationId xmlns="" xmlns:a16="http://schemas.microsoft.com/office/drawing/2014/main" id="{E93CD9EC-DB64-EF23-2494-E6FCD916FD30}"/>
              </a:ext>
            </a:extLst>
          </p:cNvPr>
          <p:cNvGraphicFramePr/>
          <p:nvPr/>
        </p:nvGraphicFramePr>
        <p:xfrm>
          <a:off x="1731645" y="7488555"/>
          <a:ext cx="4301490" cy="1695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مجموعة 4">
            <a:extLst>
              <a:ext uri="{FF2B5EF4-FFF2-40B4-BE49-F238E27FC236}">
                <a16:creationId xmlns="" xmlns:a16="http://schemas.microsoft.com/office/drawing/2014/main" id="{952DD8EC-FAA5-B57D-2673-2F9E9E8843C7}"/>
              </a:ext>
            </a:extLst>
          </p:cNvPr>
          <p:cNvGrpSpPr/>
          <p:nvPr/>
        </p:nvGrpSpPr>
        <p:grpSpPr>
          <a:xfrm>
            <a:off x="1170734" y="758284"/>
            <a:ext cx="7214983" cy="3618198"/>
            <a:chOff x="1170734" y="758284"/>
            <a:chExt cx="7214983" cy="3618198"/>
          </a:xfrm>
        </p:grpSpPr>
        <p:sp>
          <p:nvSpPr>
            <p:cNvPr id="6" name="مستطيل 5">
              <a:extLst>
                <a:ext uri="{FF2B5EF4-FFF2-40B4-BE49-F238E27FC236}">
                  <a16:creationId xmlns="" xmlns:a16="http://schemas.microsoft.com/office/drawing/2014/main" id="{E1B5C116-700F-16D4-951C-99E952FEDA85}"/>
                </a:ext>
              </a:extLst>
            </p:cNvPr>
            <p:cNvSpPr/>
            <p:nvPr/>
          </p:nvSpPr>
          <p:spPr>
            <a:xfrm>
              <a:off x="1170734" y="758284"/>
              <a:ext cx="7214983" cy="3618198"/>
            </a:xfrm>
            <a:prstGeom prst="rect">
              <a:avLst/>
            </a:prstGeom>
            <a:ln>
              <a:noFill/>
            </a:ln>
          </p:spPr>
        </p:sp>
        <p:sp>
          <p:nvSpPr>
            <p:cNvPr id="10" name="شكل حر: شكل 9">
              <a:extLst>
                <a:ext uri="{FF2B5EF4-FFF2-40B4-BE49-F238E27FC236}">
                  <a16:creationId xmlns="" xmlns:a16="http://schemas.microsoft.com/office/drawing/2014/main" id="{E21C6525-704D-F599-0C16-FCD5E7019B48}"/>
                </a:ext>
              </a:extLst>
            </p:cNvPr>
            <p:cNvSpPr/>
            <p:nvPr/>
          </p:nvSpPr>
          <p:spPr>
            <a:xfrm flipH="1">
              <a:off x="1512275" y="879667"/>
              <a:ext cx="2222696" cy="700875"/>
            </a:xfrm>
            <a:custGeom>
              <a:avLst/>
              <a:gdLst>
                <a:gd name="connsiteX0" fmla="*/ 0 w 1282133"/>
                <a:gd name="connsiteY0" fmla="*/ 70088 h 700875"/>
                <a:gd name="connsiteX1" fmla="*/ 70088 w 1282133"/>
                <a:gd name="connsiteY1" fmla="*/ 0 h 700875"/>
                <a:gd name="connsiteX2" fmla="*/ 1212046 w 1282133"/>
                <a:gd name="connsiteY2" fmla="*/ 0 h 700875"/>
                <a:gd name="connsiteX3" fmla="*/ 1282134 w 1282133"/>
                <a:gd name="connsiteY3" fmla="*/ 70088 h 700875"/>
                <a:gd name="connsiteX4" fmla="*/ 1282133 w 1282133"/>
                <a:gd name="connsiteY4" fmla="*/ 630788 h 700875"/>
                <a:gd name="connsiteX5" fmla="*/ 1212045 w 1282133"/>
                <a:gd name="connsiteY5" fmla="*/ 700876 h 700875"/>
                <a:gd name="connsiteX6" fmla="*/ 70088 w 1282133"/>
                <a:gd name="connsiteY6" fmla="*/ 700875 h 700875"/>
                <a:gd name="connsiteX7" fmla="*/ 0 w 1282133"/>
                <a:gd name="connsiteY7" fmla="*/ 630787 h 700875"/>
                <a:gd name="connsiteX8" fmla="*/ 0 w 1282133"/>
                <a:gd name="connsiteY8" fmla="*/ 70088 h 70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2133" h="700875">
                  <a:moveTo>
                    <a:pt x="0" y="70088"/>
                  </a:moveTo>
                  <a:cubicBezTo>
                    <a:pt x="0" y="31379"/>
                    <a:pt x="31379" y="0"/>
                    <a:pt x="70088" y="0"/>
                  </a:cubicBezTo>
                  <a:lnTo>
                    <a:pt x="1212046" y="0"/>
                  </a:lnTo>
                  <a:cubicBezTo>
                    <a:pt x="1250755" y="0"/>
                    <a:pt x="1282134" y="31379"/>
                    <a:pt x="1282134" y="70088"/>
                  </a:cubicBezTo>
                  <a:cubicBezTo>
                    <a:pt x="1282134" y="256988"/>
                    <a:pt x="1282133" y="443888"/>
                    <a:pt x="1282133" y="630788"/>
                  </a:cubicBezTo>
                  <a:cubicBezTo>
                    <a:pt x="1282133" y="669497"/>
                    <a:pt x="1250754" y="700876"/>
                    <a:pt x="1212045" y="700876"/>
                  </a:cubicBezTo>
                  <a:lnTo>
                    <a:pt x="70088" y="700875"/>
                  </a:lnTo>
                  <a:cubicBezTo>
                    <a:pt x="31379" y="700875"/>
                    <a:pt x="0" y="669496"/>
                    <a:pt x="0" y="630787"/>
                  </a:cubicBezTo>
                  <a:lnTo>
                    <a:pt x="0" y="70088"/>
                  </a:ln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25608" tIns="25608" rIns="25608" bIns="25608" numCol="1" spcCol="1270" anchor="ctr" anchorCtr="0">
              <a:noAutofit/>
            </a:bodyPr>
            <a:lstStyle/>
            <a:p>
              <a:pPr marL="0" lvl="0" indent="0" algn="ctr" defTabSz="355600">
                <a:lnSpc>
                  <a:spcPct val="90000"/>
                </a:lnSpc>
                <a:spcBef>
                  <a:spcPct val="0"/>
                </a:spcBef>
                <a:spcAft>
                  <a:spcPct val="35000"/>
                </a:spcAft>
                <a:buNone/>
              </a:pPr>
              <a:r>
                <a:rPr lang="en-US" sz="1000" kern="1200" dirty="0"/>
                <a:t>200 </a:t>
              </a:r>
              <a:r>
                <a:rPr lang="en-US" sz="1000" kern="1200" dirty="0">
                  <a:cs typeface="+mn-cs"/>
                </a:rPr>
                <a:t>dogs</a:t>
              </a:r>
              <a:r>
                <a:rPr lang="en-US" sz="1000" kern="1200" dirty="0"/>
                <a:t> different age, sex and breed from Iraq governorates (Baghdad, Erbil, Anbar, Sulaymaniyah)</a:t>
              </a:r>
              <a:endParaRPr lang="ar-SA" sz="1000" kern="1200" dirty="0"/>
            </a:p>
          </p:txBody>
        </p:sp>
        <p:sp>
          <p:nvSpPr>
            <p:cNvPr id="12" name="شكل حر: شكل 11">
              <a:extLst>
                <a:ext uri="{FF2B5EF4-FFF2-40B4-BE49-F238E27FC236}">
                  <a16:creationId xmlns="" xmlns:a16="http://schemas.microsoft.com/office/drawing/2014/main" id="{68F0238D-82C8-97EE-39AC-67E8BA5DCFF6}"/>
                </a:ext>
              </a:extLst>
            </p:cNvPr>
            <p:cNvSpPr/>
            <p:nvPr/>
          </p:nvSpPr>
          <p:spPr>
            <a:xfrm rot="18873301">
              <a:off x="1794823" y="1838657"/>
              <a:ext cx="1732278" cy="17276"/>
            </a:xfrm>
            <a:custGeom>
              <a:avLst/>
              <a:gdLst>
                <a:gd name="connsiteX0" fmla="*/ 0 w 1732278"/>
                <a:gd name="connsiteY0" fmla="*/ 8637 h 17275"/>
                <a:gd name="connsiteX1" fmla="*/ 1732278 w 1732278"/>
                <a:gd name="connsiteY1" fmla="*/ 8637 h 17275"/>
              </a:gdLst>
              <a:ahLst/>
              <a:cxnLst>
                <a:cxn ang="0">
                  <a:pos x="connsiteX0" y="connsiteY0"/>
                </a:cxn>
                <a:cxn ang="0">
                  <a:pos x="connsiteX1" y="connsiteY1"/>
                </a:cxn>
              </a:cxnLst>
              <a:rect l="l" t="t" r="r" b="b"/>
              <a:pathLst>
                <a:path w="1732278" h="17275">
                  <a:moveTo>
                    <a:pt x="1732278" y="8638"/>
                  </a:moveTo>
                  <a:lnTo>
                    <a:pt x="0" y="8638"/>
                  </a:lnTo>
                </a:path>
              </a:pathLst>
            </a:custGeom>
            <a:noFill/>
            <a:ln>
              <a:noFill/>
            </a:ln>
          </p:spPr>
          <p:style>
            <a:lnRef idx="2">
              <a:scrgbClr r="0" g="0" b="0"/>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835532" tIns="-34668" rIns="835532" bIns="-34670" numCol="1" spcCol="1270" anchor="ctr" anchorCtr="0">
              <a:noAutofit/>
            </a:bodyPr>
            <a:lstStyle/>
            <a:p>
              <a:pPr marL="0" lvl="0" indent="0" algn="ctr" defTabSz="266700" rtl="1">
                <a:lnSpc>
                  <a:spcPct val="90000"/>
                </a:lnSpc>
                <a:spcBef>
                  <a:spcPct val="0"/>
                </a:spcBef>
                <a:spcAft>
                  <a:spcPct val="35000"/>
                </a:spcAft>
                <a:buNone/>
              </a:pPr>
              <a:endParaRPr lang="ar-SA" sz="600" kern="1200"/>
            </a:p>
          </p:txBody>
        </p:sp>
        <p:sp>
          <p:nvSpPr>
            <p:cNvPr id="14" name="شكل حر: شكل 13">
              <a:extLst>
                <a:ext uri="{FF2B5EF4-FFF2-40B4-BE49-F238E27FC236}">
                  <a16:creationId xmlns="" xmlns:a16="http://schemas.microsoft.com/office/drawing/2014/main" id="{36EB3CC7-E841-B7C5-0592-70A17EC67BBD}"/>
                </a:ext>
              </a:extLst>
            </p:cNvPr>
            <p:cNvSpPr/>
            <p:nvPr/>
          </p:nvSpPr>
          <p:spPr>
            <a:xfrm>
              <a:off x="1586953" y="2290858"/>
              <a:ext cx="1679389" cy="347258"/>
            </a:xfrm>
            <a:custGeom>
              <a:avLst/>
              <a:gdLst>
                <a:gd name="connsiteX0" fmla="*/ 0 w 1213057"/>
                <a:gd name="connsiteY0" fmla="*/ 34726 h 347258"/>
                <a:gd name="connsiteX1" fmla="*/ 34726 w 1213057"/>
                <a:gd name="connsiteY1" fmla="*/ 0 h 347258"/>
                <a:gd name="connsiteX2" fmla="*/ 1178331 w 1213057"/>
                <a:gd name="connsiteY2" fmla="*/ 0 h 347258"/>
                <a:gd name="connsiteX3" fmla="*/ 1213057 w 1213057"/>
                <a:gd name="connsiteY3" fmla="*/ 34726 h 347258"/>
                <a:gd name="connsiteX4" fmla="*/ 1213057 w 1213057"/>
                <a:gd name="connsiteY4" fmla="*/ 312532 h 347258"/>
                <a:gd name="connsiteX5" fmla="*/ 1178331 w 1213057"/>
                <a:gd name="connsiteY5" fmla="*/ 347258 h 347258"/>
                <a:gd name="connsiteX6" fmla="*/ 34726 w 1213057"/>
                <a:gd name="connsiteY6" fmla="*/ 347258 h 347258"/>
                <a:gd name="connsiteX7" fmla="*/ 0 w 1213057"/>
                <a:gd name="connsiteY7" fmla="*/ 312532 h 347258"/>
                <a:gd name="connsiteX8" fmla="*/ 0 w 1213057"/>
                <a:gd name="connsiteY8" fmla="*/ 34726 h 34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3057" h="347258">
                  <a:moveTo>
                    <a:pt x="0" y="34726"/>
                  </a:moveTo>
                  <a:cubicBezTo>
                    <a:pt x="0" y="15547"/>
                    <a:pt x="15547" y="0"/>
                    <a:pt x="34726" y="0"/>
                  </a:cubicBezTo>
                  <a:lnTo>
                    <a:pt x="1178331" y="0"/>
                  </a:lnTo>
                  <a:cubicBezTo>
                    <a:pt x="1197510" y="0"/>
                    <a:pt x="1213057" y="15547"/>
                    <a:pt x="1213057" y="34726"/>
                  </a:cubicBezTo>
                  <a:lnTo>
                    <a:pt x="1213057" y="312532"/>
                  </a:lnTo>
                  <a:cubicBezTo>
                    <a:pt x="1213057" y="331711"/>
                    <a:pt x="1197510" y="347258"/>
                    <a:pt x="1178331" y="347258"/>
                  </a:cubicBezTo>
                  <a:lnTo>
                    <a:pt x="34726" y="347258"/>
                  </a:lnTo>
                  <a:cubicBezTo>
                    <a:pt x="15547" y="347258"/>
                    <a:pt x="0" y="331711"/>
                    <a:pt x="0" y="312532"/>
                  </a:cubicBezTo>
                  <a:lnTo>
                    <a:pt x="0" y="34726"/>
                  </a:ln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16521" tIns="16521" rIns="16521" bIns="16521" numCol="1" spcCol="1270" anchor="ctr" anchorCtr="0">
              <a:noAutofit/>
            </a:bodyPr>
            <a:lstStyle/>
            <a:p>
              <a:pPr marL="0" lvl="0" indent="0" algn="ctr" defTabSz="444500" rtl="1">
                <a:lnSpc>
                  <a:spcPct val="90000"/>
                </a:lnSpc>
                <a:spcBef>
                  <a:spcPct val="0"/>
                </a:spcBef>
                <a:spcAft>
                  <a:spcPct val="35000"/>
                </a:spcAft>
                <a:buNone/>
              </a:pPr>
              <a:r>
                <a:rPr lang="en-US" sz="1000" kern="1200" dirty="0"/>
                <a:t>100 skin sample suspected </a:t>
              </a:r>
              <a:r>
                <a:rPr lang="en-US" sz="1000" kern="1200" dirty="0">
                  <a:cs typeface="+mn-cs"/>
                </a:rPr>
                <a:t>infected</a:t>
              </a:r>
              <a:r>
                <a:rPr lang="en-US" sz="1000" kern="1200" dirty="0"/>
                <a:t> </a:t>
              </a:r>
              <a:endParaRPr lang="ar-SA" sz="1000" kern="1200" dirty="0"/>
            </a:p>
          </p:txBody>
        </p:sp>
        <p:sp>
          <p:nvSpPr>
            <p:cNvPr id="15" name="شكل حر: شكل 14">
              <a:extLst>
                <a:ext uri="{FF2B5EF4-FFF2-40B4-BE49-F238E27FC236}">
                  <a16:creationId xmlns="" xmlns:a16="http://schemas.microsoft.com/office/drawing/2014/main" id="{AA1DC6DB-014F-8D7A-AC01-DAA291DB7F90}"/>
                </a:ext>
              </a:extLst>
            </p:cNvPr>
            <p:cNvSpPr/>
            <p:nvPr/>
          </p:nvSpPr>
          <p:spPr>
            <a:xfrm rot="19208904">
              <a:off x="3121217" y="2055510"/>
              <a:ext cx="1249495" cy="17275"/>
            </a:xfrm>
            <a:custGeom>
              <a:avLst/>
              <a:gdLst>
                <a:gd name="connsiteX0" fmla="*/ 0 w 1249495"/>
                <a:gd name="connsiteY0" fmla="*/ 8637 h 17275"/>
                <a:gd name="connsiteX1" fmla="*/ 1249495 w 1249495"/>
                <a:gd name="connsiteY1" fmla="*/ 8637 h 17275"/>
              </a:gdLst>
              <a:ahLst/>
              <a:cxnLst>
                <a:cxn ang="0">
                  <a:pos x="connsiteX0" y="connsiteY0"/>
                </a:cxn>
                <a:cxn ang="0">
                  <a:pos x="connsiteX1" y="connsiteY1"/>
                </a:cxn>
              </a:cxnLst>
              <a:rect l="l" t="t" r="r" b="b"/>
              <a:pathLst>
                <a:path w="1249495" h="17275">
                  <a:moveTo>
                    <a:pt x="0" y="8637"/>
                  </a:moveTo>
                  <a:lnTo>
                    <a:pt x="1249495" y="8637"/>
                  </a:lnTo>
                </a:path>
              </a:pathLst>
            </a:custGeom>
            <a:noFill/>
          </p:spPr>
          <p:style>
            <a:lnRef idx="2">
              <a:schemeClr val="accent3">
                <a:shade val="8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606209" tIns="-22600" rIns="606211" bIns="-22600" numCol="1" spcCol="1270" anchor="ctr" anchorCtr="0">
              <a:noAutofit/>
            </a:bodyPr>
            <a:lstStyle/>
            <a:p>
              <a:pPr marL="0" lvl="0" indent="0" algn="ctr" defTabSz="222250" rtl="1">
                <a:lnSpc>
                  <a:spcPct val="90000"/>
                </a:lnSpc>
                <a:spcBef>
                  <a:spcPct val="0"/>
                </a:spcBef>
                <a:spcAft>
                  <a:spcPct val="35000"/>
                </a:spcAft>
                <a:buNone/>
              </a:pPr>
              <a:endParaRPr lang="ar-SA" sz="500" kern="1200"/>
            </a:p>
          </p:txBody>
        </p:sp>
        <p:sp>
          <p:nvSpPr>
            <p:cNvPr id="16" name="شكل حر: شكل 15">
              <a:extLst>
                <a:ext uri="{FF2B5EF4-FFF2-40B4-BE49-F238E27FC236}">
                  <a16:creationId xmlns="" xmlns:a16="http://schemas.microsoft.com/office/drawing/2014/main" id="{B9A2306E-FE7E-C0FA-2386-219CF7E694FF}"/>
                </a:ext>
              </a:extLst>
            </p:cNvPr>
            <p:cNvSpPr/>
            <p:nvPr/>
          </p:nvSpPr>
          <p:spPr>
            <a:xfrm>
              <a:off x="4225588" y="1392657"/>
              <a:ext cx="1176269" cy="444781"/>
            </a:xfrm>
            <a:custGeom>
              <a:avLst/>
              <a:gdLst>
                <a:gd name="connsiteX0" fmla="*/ 0 w 968969"/>
                <a:gd name="connsiteY0" fmla="*/ 34726 h 347258"/>
                <a:gd name="connsiteX1" fmla="*/ 34726 w 968969"/>
                <a:gd name="connsiteY1" fmla="*/ 0 h 347258"/>
                <a:gd name="connsiteX2" fmla="*/ 934243 w 968969"/>
                <a:gd name="connsiteY2" fmla="*/ 0 h 347258"/>
                <a:gd name="connsiteX3" fmla="*/ 968969 w 968969"/>
                <a:gd name="connsiteY3" fmla="*/ 34726 h 347258"/>
                <a:gd name="connsiteX4" fmla="*/ 968969 w 968969"/>
                <a:gd name="connsiteY4" fmla="*/ 312532 h 347258"/>
                <a:gd name="connsiteX5" fmla="*/ 934243 w 968969"/>
                <a:gd name="connsiteY5" fmla="*/ 347258 h 347258"/>
                <a:gd name="connsiteX6" fmla="*/ 34726 w 968969"/>
                <a:gd name="connsiteY6" fmla="*/ 347258 h 347258"/>
                <a:gd name="connsiteX7" fmla="*/ 0 w 968969"/>
                <a:gd name="connsiteY7" fmla="*/ 312532 h 347258"/>
                <a:gd name="connsiteX8" fmla="*/ 0 w 968969"/>
                <a:gd name="connsiteY8" fmla="*/ 34726 h 34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969" h="347258">
                  <a:moveTo>
                    <a:pt x="0" y="34726"/>
                  </a:moveTo>
                  <a:cubicBezTo>
                    <a:pt x="0" y="15547"/>
                    <a:pt x="15547" y="0"/>
                    <a:pt x="34726" y="0"/>
                  </a:cubicBezTo>
                  <a:lnTo>
                    <a:pt x="934243" y="0"/>
                  </a:lnTo>
                  <a:cubicBezTo>
                    <a:pt x="953422" y="0"/>
                    <a:pt x="968969" y="15547"/>
                    <a:pt x="968969" y="34726"/>
                  </a:cubicBezTo>
                  <a:lnTo>
                    <a:pt x="968969" y="312532"/>
                  </a:lnTo>
                  <a:cubicBezTo>
                    <a:pt x="968969" y="331711"/>
                    <a:pt x="953422" y="347258"/>
                    <a:pt x="934243" y="347258"/>
                  </a:cubicBezTo>
                  <a:lnTo>
                    <a:pt x="34726" y="347258"/>
                  </a:lnTo>
                  <a:cubicBezTo>
                    <a:pt x="15547" y="347258"/>
                    <a:pt x="0" y="331711"/>
                    <a:pt x="0" y="312532"/>
                  </a:cubicBezTo>
                  <a:lnTo>
                    <a:pt x="0" y="34726"/>
                  </a:ln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15251" tIns="15251" rIns="15251" bIns="15251" numCol="1" spcCol="1270" anchor="ctr" anchorCtr="0">
              <a:noAutofit/>
            </a:bodyPr>
            <a:lstStyle/>
            <a:p>
              <a:pPr marL="0" lvl="0" indent="0" algn="ctr" defTabSz="355600" rtl="1">
                <a:lnSpc>
                  <a:spcPct val="90000"/>
                </a:lnSpc>
                <a:spcBef>
                  <a:spcPct val="0"/>
                </a:spcBef>
                <a:spcAft>
                  <a:spcPct val="35000"/>
                </a:spcAft>
                <a:buNone/>
              </a:pPr>
              <a:r>
                <a:rPr lang="en-US" sz="1000" kern="1200" dirty="0" err="1">
                  <a:cs typeface="+mn-cs"/>
                </a:rPr>
                <a:t>ecto</a:t>
              </a:r>
              <a:r>
                <a:rPr lang="en-US" sz="1000" kern="1200" dirty="0">
                  <a:cs typeface="+mn-cs"/>
                </a:rPr>
                <a:t> parasite</a:t>
              </a:r>
            </a:p>
            <a:p>
              <a:pPr marL="0" lvl="0" indent="0" algn="ctr" defTabSz="355600" rtl="1">
                <a:lnSpc>
                  <a:spcPct val="90000"/>
                </a:lnSpc>
                <a:spcBef>
                  <a:spcPct val="0"/>
                </a:spcBef>
                <a:spcAft>
                  <a:spcPct val="35000"/>
                </a:spcAft>
                <a:buNone/>
              </a:pPr>
              <a:r>
                <a:rPr lang="en-US" sz="1000" kern="1200" dirty="0">
                  <a:cs typeface="+mn-cs"/>
                </a:rPr>
                <a:t>examination</a:t>
              </a:r>
              <a:endParaRPr lang="ar-SA" sz="1000" kern="1200" dirty="0">
                <a:cs typeface="+mn-cs"/>
              </a:endParaRPr>
            </a:p>
          </p:txBody>
        </p:sp>
        <p:sp>
          <p:nvSpPr>
            <p:cNvPr id="17" name="شكل حر: شكل 16">
              <a:extLst>
                <a:ext uri="{FF2B5EF4-FFF2-40B4-BE49-F238E27FC236}">
                  <a16:creationId xmlns="" xmlns:a16="http://schemas.microsoft.com/office/drawing/2014/main" id="{BDE8C880-EA85-68BA-0640-9DDDFAEF68F2}"/>
                </a:ext>
              </a:extLst>
            </p:cNvPr>
            <p:cNvSpPr/>
            <p:nvPr/>
          </p:nvSpPr>
          <p:spPr>
            <a:xfrm rot="21582770">
              <a:off x="3266336" y="2453466"/>
              <a:ext cx="951138" cy="17275"/>
            </a:xfrm>
            <a:custGeom>
              <a:avLst/>
              <a:gdLst>
                <a:gd name="connsiteX0" fmla="*/ 0 w 951138"/>
                <a:gd name="connsiteY0" fmla="*/ 8637 h 17275"/>
                <a:gd name="connsiteX1" fmla="*/ 951138 w 951138"/>
                <a:gd name="connsiteY1" fmla="*/ 8637 h 17275"/>
              </a:gdLst>
              <a:ahLst/>
              <a:cxnLst>
                <a:cxn ang="0">
                  <a:pos x="connsiteX0" y="connsiteY0"/>
                </a:cxn>
                <a:cxn ang="0">
                  <a:pos x="connsiteX1" y="connsiteY1"/>
                </a:cxn>
              </a:cxnLst>
              <a:rect l="l" t="t" r="r" b="b"/>
              <a:pathLst>
                <a:path w="951138" h="17275">
                  <a:moveTo>
                    <a:pt x="0" y="8637"/>
                  </a:moveTo>
                  <a:lnTo>
                    <a:pt x="951138" y="8637"/>
                  </a:lnTo>
                </a:path>
              </a:pathLst>
            </a:custGeom>
            <a:noFill/>
          </p:spPr>
          <p:style>
            <a:lnRef idx="2">
              <a:schemeClr val="accent3">
                <a:shade val="8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464491" tIns="-15142" rIns="464490" bIns="-15140" numCol="1" spcCol="1270" anchor="ctr" anchorCtr="0">
              <a:noAutofit/>
            </a:bodyPr>
            <a:lstStyle/>
            <a:p>
              <a:pPr marL="0" lvl="0" indent="0" algn="ctr" defTabSz="222250" rtl="1">
                <a:lnSpc>
                  <a:spcPct val="90000"/>
                </a:lnSpc>
                <a:spcBef>
                  <a:spcPct val="0"/>
                </a:spcBef>
                <a:spcAft>
                  <a:spcPct val="35000"/>
                </a:spcAft>
                <a:buNone/>
              </a:pPr>
              <a:endParaRPr lang="ar-SA" sz="500" kern="1200"/>
            </a:p>
          </p:txBody>
        </p:sp>
        <p:sp>
          <p:nvSpPr>
            <p:cNvPr id="18" name="شكل حر: شكل 17">
              <a:extLst>
                <a:ext uri="{FF2B5EF4-FFF2-40B4-BE49-F238E27FC236}">
                  <a16:creationId xmlns="" xmlns:a16="http://schemas.microsoft.com/office/drawing/2014/main" id="{C5054810-7372-CBBC-088F-590BC07C3775}"/>
                </a:ext>
              </a:extLst>
            </p:cNvPr>
            <p:cNvSpPr/>
            <p:nvPr/>
          </p:nvSpPr>
          <p:spPr>
            <a:xfrm>
              <a:off x="4217469" y="2197879"/>
              <a:ext cx="862687" cy="523683"/>
            </a:xfrm>
            <a:custGeom>
              <a:avLst/>
              <a:gdLst>
                <a:gd name="connsiteX0" fmla="*/ 0 w 862687"/>
                <a:gd name="connsiteY0" fmla="*/ 52368 h 523683"/>
                <a:gd name="connsiteX1" fmla="*/ 52368 w 862687"/>
                <a:gd name="connsiteY1" fmla="*/ 0 h 523683"/>
                <a:gd name="connsiteX2" fmla="*/ 810319 w 862687"/>
                <a:gd name="connsiteY2" fmla="*/ 0 h 523683"/>
                <a:gd name="connsiteX3" fmla="*/ 862687 w 862687"/>
                <a:gd name="connsiteY3" fmla="*/ 52368 h 523683"/>
                <a:gd name="connsiteX4" fmla="*/ 862687 w 862687"/>
                <a:gd name="connsiteY4" fmla="*/ 471315 h 523683"/>
                <a:gd name="connsiteX5" fmla="*/ 810319 w 862687"/>
                <a:gd name="connsiteY5" fmla="*/ 523683 h 523683"/>
                <a:gd name="connsiteX6" fmla="*/ 52368 w 862687"/>
                <a:gd name="connsiteY6" fmla="*/ 523683 h 523683"/>
                <a:gd name="connsiteX7" fmla="*/ 0 w 862687"/>
                <a:gd name="connsiteY7" fmla="*/ 471315 h 523683"/>
                <a:gd name="connsiteX8" fmla="*/ 0 w 862687"/>
                <a:gd name="connsiteY8" fmla="*/ 52368 h 52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687" h="523683">
                  <a:moveTo>
                    <a:pt x="0" y="52368"/>
                  </a:moveTo>
                  <a:cubicBezTo>
                    <a:pt x="0" y="23446"/>
                    <a:pt x="23446" y="0"/>
                    <a:pt x="52368" y="0"/>
                  </a:cubicBezTo>
                  <a:lnTo>
                    <a:pt x="810319" y="0"/>
                  </a:lnTo>
                  <a:cubicBezTo>
                    <a:pt x="839241" y="0"/>
                    <a:pt x="862687" y="23446"/>
                    <a:pt x="862687" y="52368"/>
                  </a:cubicBezTo>
                  <a:lnTo>
                    <a:pt x="862687" y="471315"/>
                  </a:lnTo>
                  <a:cubicBezTo>
                    <a:pt x="862687" y="500237"/>
                    <a:pt x="839241" y="523683"/>
                    <a:pt x="810319" y="523683"/>
                  </a:cubicBezTo>
                  <a:lnTo>
                    <a:pt x="52368" y="523683"/>
                  </a:lnTo>
                  <a:cubicBezTo>
                    <a:pt x="23446" y="523683"/>
                    <a:pt x="0" y="500237"/>
                    <a:pt x="0" y="471315"/>
                  </a:cubicBezTo>
                  <a:lnTo>
                    <a:pt x="0" y="52368"/>
                  </a:ln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21688" tIns="21688" rIns="21688" bIns="21688" numCol="1" spcCol="1270" anchor="ctr" anchorCtr="0">
              <a:noAutofit/>
            </a:bodyPr>
            <a:lstStyle/>
            <a:p>
              <a:pPr marL="0" lvl="0" indent="0" algn="ctr" defTabSz="444500" rtl="1">
                <a:lnSpc>
                  <a:spcPct val="90000"/>
                </a:lnSpc>
                <a:spcBef>
                  <a:spcPct val="0"/>
                </a:spcBef>
                <a:spcAft>
                  <a:spcPct val="35000"/>
                </a:spcAft>
                <a:buNone/>
              </a:pPr>
              <a:r>
                <a:rPr lang="en-US" sz="1000" kern="1200" dirty="0">
                  <a:cs typeface="+mn-cs"/>
                </a:rPr>
                <a:t>Fungus examination</a:t>
              </a:r>
              <a:endParaRPr lang="ar-SA" sz="1000" kern="1200" dirty="0">
                <a:cs typeface="+mn-cs"/>
              </a:endParaRPr>
            </a:p>
          </p:txBody>
        </p:sp>
        <p:sp>
          <p:nvSpPr>
            <p:cNvPr id="19" name="شكل حر: شكل 18">
              <a:extLst>
                <a:ext uri="{FF2B5EF4-FFF2-40B4-BE49-F238E27FC236}">
                  <a16:creationId xmlns="" xmlns:a16="http://schemas.microsoft.com/office/drawing/2014/main" id="{BF442143-1EF6-9116-DC44-133B063F0110}"/>
                </a:ext>
              </a:extLst>
            </p:cNvPr>
            <p:cNvSpPr/>
            <p:nvPr/>
          </p:nvSpPr>
          <p:spPr>
            <a:xfrm>
              <a:off x="5080156" y="2451082"/>
              <a:ext cx="277806" cy="17275"/>
            </a:xfrm>
            <a:custGeom>
              <a:avLst/>
              <a:gdLst>
                <a:gd name="connsiteX0" fmla="*/ 0 w 277806"/>
                <a:gd name="connsiteY0" fmla="*/ 8637 h 17275"/>
                <a:gd name="connsiteX1" fmla="*/ 277806 w 277806"/>
                <a:gd name="connsiteY1" fmla="*/ 8637 h 17275"/>
              </a:gdLst>
              <a:ahLst/>
              <a:cxnLst>
                <a:cxn ang="0">
                  <a:pos x="connsiteX0" y="connsiteY0"/>
                </a:cxn>
                <a:cxn ang="0">
                  <a:pos x="connsiteX1" y="connsiteY1"/>
                </a:cxn>
              </a:cxnLst>
              <a:rect l="l" t="t" r="r" b="b"/>
              <a:pathLst>
                <a:path w="277806" h="17275">
                  <a:moveTo>
                    <a:pt x="0" y="8637"/>
                  </a:moveTo>
                  <a:lnTo>
                    <a:pt x="277806" y="8637"/>
                  </a:lnTo>
                </a:path>
              </a:pathLst>
            </a:custGeom>
            <a:noFill/>
          </p:spPr>
          <p:style>
            <a:lnRef idx="2">
              <a:schemeClr val="accent3">
                <a:shade val="8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144658" tIns="1693" rIns="144658" bIns="1692" numCol="1" spcCol="1270" anchor="ctr" anchorCtr="0">
              <a:noAutofit/>
            </a:bodyPr>
            <a:lstStyle/>
            <a:p>
              <a:pPr marL="0" lvl="0" indent="0" algn="ctr" defTabSz="222250" rtl="1">
                <a:lnSpc>
                  <a:spcPct val="90000"/>
                </a:lnSpc>
                <a:spcBef>
                  <a:spcPct val="0"/>
                </a:spcBef>
                <a:spcAft>
                  <a:spcPct val="35000"/>
                </a:spcAft>
                <a:buNone/>
              </a:pPr>
              <a:endParaRPr lang="ar-SA" sz="500" kern="1200"/>
            </a:p>
          </p:txBody>
        </p:sp>
        <p:sp>
          <p:nvSpPr>
            <p:cNvPr id="20" name="شكل حر: شكل 19">
              <a:extLst>
                <a:ext uri="{FF2B5EF4-FFF2-40B4-BE49-F238E27FC236}">
                  <a16:creationId xmlns="" xmlns:a16="http://schemas.microsoft.com/office/drawing/2014/main" id="{FC98AFF0-4E7E-7C00-3EE9-9A5A10BD86D1}"/>
                </a:ext>
              </a:extLst>
            </p:cNvPr>
            <p:cNvSpPr/>
            <p:nvPr/>
          </p:nvSpPr>
          <p:spPr>
            <a:xfrm>
              <a:off x="5357963" y="2197879"/>
              <a:ext cx="694516" cy="523683"/>
            </a:xfrm>
            <a:custGeom>
              <a:avLst/>
              <a:gdLst>
                <a:gd name="connsiteX0" fmla="*/ 0 w 694516"/>
                <a:gd name="connsiteY0" fmla="*/ 52368 h 523683"/>
                <a:gd name="connsiteX1" fmla="*/ 52368 w 694516"/>
                <a:gd name="connsiteY1" fmla="*/ 0 h 523683"/>
                <a:gd name="connsiteX2" fmla="*/ 642148 w 694516"/>
                <a:gd name="connsiteY2" fmla="*/ 0 h 523683"/>
                <a:gd name="connsiteX3" fmla="*/ 694516 w 694516"/>
                <a:gd name="connsiteY3" fmla="*/ 52368 h 523683"/>
                <a:gd name="connsiteX4" fmla="*/ 694516 w 694516"/>
                <a:gd name="connsiteY4" fmla="*/ 471315 h 523683"/>
                <a:gd name="connsiteX5" fmla="*/ 642148 w 694516"/>
                <a:gd name="connsiteY5" fmla="*/ 523683 h 523683"/>
                <a:gd name="connsiteX6" fmla="*/ 52368 w 694516"/>
                <a:gd name="connsiteY6" fmla="*/ 523683 h 523683"/>
                <a:gd name="connsiteX7" fmla="*/ 0 w 694516"/>
                <a:gd name="connsiteY7" fmla="*/ 471315 h 523683"/>
                <a:gd name="connsiteX8" fmla="*/ 0 w 694516"/>
                <a:gd name="connsiteY8" fmla="*/ 52368 h 52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516" h="523683">
                  <a:moveTo>
                    <a:pt x="0" y="52368"/>
                  </a:moveTo>
                  <a:cubicBezTo>
                    <a:pt x="0" y="23446"/>
                    <a:pt x="23446" y="0"/>
                    <a:pt x="52368" y="0"/>
                  </a:cubicBezTo>
                  <a:lnTo>
                    <a:pt x="642148" y="0"/>
                  </a:lnTo>
                  <a:cubicBezTo>
                    <a:pt x="671070" y="0"/>
                    <a:pt x="694516" y="23446"/>
                    <a:pt x="694516" y="52368"/>
                  </a:cubicBezTo>
                  <a:lnTo>
                    <a:pt x="694516" y="471315"/>
                  </a:lnTo>
                  <a:cubicBezTo>
                    <a:pt x="694516" y="500237"/>
                    <a:pt x="671070" y="523683"/>
                    <a:pt x="642148" y="523683"/>
                  </a:cubicBezTo>
                  <a:lnTo>
                    <a:pt x="52368" y="523683"/>
                  </a:lnTo>
                  <a:cubicBezTo>
                    <a:pt x="23446" y="523683"/>
                    <a:pt x="0" y="500237"/>
                    <a:pt x="0" y="471315"/>
                  </a:cubicBezTo>
                  <a:lnTo>
                    <a:pt x="0" y="52368"/>
                  </a:ln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21688" tIns="21688" rIns="21688" bIns="21688" numCol="1" spcCol="1270" anchor="ctr" anchorCtr="0">
              <a:noAutofit/>
            </a:bodyPr>
            <a:lstStyle/>
            <a:p>
              <a:pPr marL="0" lvl="0" indent="0" algn="ctr" defTabSz="444500" rtl="1">
                <a:lnSpc>
                  <a:spcPct val="90000"/>
                </a:lnSpc>
                <a:spcBef>
                  <a:spcPct val="0"/>
                </a:spcBef>
                <a:spcAft>
                  <a:spcPct val="35000"/>
                </a:spcAft>
                <a:buNone/>
              </a:pPr>
              <a:r>
                <a:rPr lang="en-US" sz="1000" kern="1200" dirty="0">
                  <a:cs typeface="+mn-cs"/>
                </a:rPr>
                <a:t>Cultured media</a:t>
              </a:r>
              <a:endParaRPr lang="ar-SA" sz="1000" kern="1200" dirty="0">
                <a:cs typeface="+mn-cs"/>
              </a:endParaRPr>
            </a:p>
          </p:txBody>
        </p:sp>
        <p:sp>
          <p:nvSpPr>
            <p:cNvPr id="21" name="شكل حر: شكل 20">
              <a:extLst>
                <a:ext uri="{FF2B5EF4-FFF2-40B4-BE49-F238E27FC236}">
                  <a16:creationId xmlns="" xmlns:a16="http://schemas.microsoft.com/office/drawing/2014/main" id="{434EE3B8-58E7-6FCC-A201-55825AEE2C19}"/>
                </a:ext>
              </a:extLst>
            </p:cNvPr>
            <p:cNvSpPr/>
            <p:nvPr/>
          </p:nvSpPr>
          <p:spPr>
            <a:xfrm>
              <a:off x="6052479" y="2451082"/>
              <a:ext cx="285925" cy="17275"/>
            </a:xfrm>
            <a:custGeom>
              <a:avLst/>
              <a:gdLst>
                <a:gd name="connsiteX0" fmla="*/ 0 w 285925"/>
                <a:gd name="connsiteY0" fmla="*/ 8637 h 17275"/>
                <a:gd name="connsiteX1" fmla="*/ 285925 w 285925"/>
                <a:gd name="connsiteY1" fmla="*/ 8637 h 17275"/>
              </a:gdLst>
              <a:ahLst/>
              <a:cxnLst>
                <a:cxn ang="0">
                  <a:pos x="connsiteX0" y="connsiteY0"/>
                </a:cxn>
                <a:cxn ang="0">
                  <a:pos x="connsiteX1" y="connsiteY1"/>
                </a:cxn>
              </a:cxnLst>
              <a:rect l="l" t="t" r="r" b="b"/>
              <a:pathLst>
                <a:path w="285925" h="17275">
                  <a:moveTo>
                    <a:pt x="0" y="8637"/>
                  </a:moveTo>
                  <a:lnTo>
                    <a:pt x="285925" y="8637"/>
                  </a:lnTo>
                </a:path>
              </a:pathLst>
            </a:custGeom>
            <a:noFill/>
          </p:spPr>
          <p:style>
            <a:lnRef idx="2">
              <a:schemeClr val="accent3">
                <a:shade val="8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148515" tIns="1490" rIns="148514" bIns="1489" numCol="1" spcCol="1270" anchor="ctr" anchorCtr="0">
              <a:noAutofit/>
            </a:bodyPr>
            <a:lstStyle/>
            <a:p>
              <a:pPr marL="0" lvl="0" indent="0" algn="ctr" defTabSz="222250" rtl="1">
                <a:lnSpc>
                  <a:spcPct val="90000"/>
                </a:lnSpc>
                <a:spcBef>
                  <a:spcPct val="0"/>
                </a:spcBef>
                <a:spcAft>
                  <a:spcPct val="35000"/>
                </a:spcAft>
                <a:buNone/>
              </a:pPr>
              <a:endParaRPr lang="ar-SA" sz="500" kern="1200"/>
            </a:p>
          </p:txBody>
        </p:sp>
        <p:sp>
          <p:nvSpPr>
            <p:cNvPr id="22" name="شكل حر: شكل 21">
              <a:extLst>
                <a:ext uri="{FF2B5EF4-FFF2-40B4-BE49-F238E27FC236}">
                  <a16:creationId xmlns="" xmlns:a16="http://schemas.microsoft.com/office/drawing/2014/main" id="{751FA2C7-927B-436C-FFCA-982D16C23843}"/>
                </a:ext>
              </a:extLst>
            </p:cNvPr>
            <p:cNvSpPr/>
            <p:nvPr/>
          </p:nvSpPr>
          <p:spPr>
            <a:xfrm>
              <a:off x="6338405" y="1991961"/>
              <a:ext cx="1033170" cy="935517"/>
            </a:xfrm>
            <a:custGeom>
              <a:avLst/>
              <a:gdLst>
                <a:gd name="connsiteX0" fmla="*/ 0 w 1033170"/>
                <a:gd name="connsiteY0" fmla="*/ 93552 h 935517"/>
                <a:gd name="connsiteX1" fmla="*/ 93552 w 1033170"/>
                <a:gd name="connsiteY1" fmla="*/ 0 h 935517"/>
                <a:gd name="connsiteX2" fmla="*/ 939618 w 1033170"/>
                <a:gd name="connsiteY2" fmla="*/ 0 h 935517"/>
                <a:gd name="connsiteX3" fmla="*/ 1033170 w 1033170"/>
                <a:gd name="connsiteY3" fmla="*/ 93552 h 935517"/>
                <a:gd name="connsiteX4" fmla="*/ 1033170 w 1033170"/>
                <a:gd name="connsiteY4" fmla="*/ 841965 h 935517"/>
                <a:gd name="connsiteX5" fmla="*/ 939618 w 1033170"/>
                <a:gd name="connsiteY5" fmla="*/ 935517 h 935517"/>
                <a:gd name="connsiteX6" fmla="*/ 93552 w 1033170"/>
                <a:gd name="connsiteY6" fmla="*/ 935517 h 935517"/>
                <a:gd name="connsiteX7" fmla="*/ 0 w 1033170"/>
                <a:gd name="connsiteY7" fmla="*/ 841965 h 935517"/>
                <a:gd name="connsiteX8" fmla="*/ 0 w 1033170"/>
                <a:gd name="connsiteY8" fmla="*/ 93552 h 93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3170" h="935517">
                  <a:moveTo>
                    <a:pt x="0" y="93552"/>
                  </a:moveTo>
                  <a:cubicBezTo>
                    <a:pt x="0" y="41885"/>
                    <a:pt x="41885" y="0"/>
                    <a:pt x="93552" y="0"/>
                  </a:cubicBezTo>
                  <a:lnTo>
                    <a:pt x="939618" y="0"/>
                  </a:lnTo>
                  <a:cubicBezTo>
                    <a:pt x="991285" y="0"/>
                    <a:pt x="1033170" y="41885"/>
                    <a:pt x="1033170" y="93552"/>
                  </a:cubicBezTo>
                  <a:lnTo>
                    <a:pt x="1033170" y="841965"/>
                  </a:lnTo>
                  <a:cubicBezTo>
                    <a:pt x="1033170" y="893632"/>
                    <a:pt x="991285" y="935517"/>
                    <a:pt x="939618" y="935517"/>
                  </a:cubicBezTo>
                  <a:lnTo>
                    <a:pt x="93552" y="935517"/>
                  </a:lnTo>
                  <a:cubicBezTo>
                    <a:pt x="41885" y="935517"/>
                    <a:pt x="0" y="893632"/>
                    <a:pt x="0" y="841965"/>
                  </a:cubicBezTo>
                  <a:lnTo>
                    <a:pt x="0" y="93552"/>
                  </a:ln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33750" tIns="33750" rIns="33750" bIns="33750" numCol="1" spcCol="1270" anchor="ctr" anchorCtr="0">
              <a:noAutofit/>
            </a:bodyPr>
            <a:lstStyle/>
            <a:p>
              <a:pPr marL="0" lvl="0" indent="0" algn="ctr" defTabSz="444500" rtl="1">
                <a:lnSpc>
                  <a:spcPct val="90000"/>
                </a:lnSpc>
                <a:spcBef>
                  <a:spcPct val="0"/>
                </a:spcBef>
                <a:spcAft>
                  <a:spcPct val="35000"/>
                </a:spcAft>
                <a:buNone/>
              </a:pPr>
              <a:r>
                <a:rPr lang="en-US" sz="1000" b="0" kern="1200" dirty="0"/>
                <a:t>Dermatophyte Test Agar</a:t>
              </a:r>
            </a:p>
            <a:p>
              <a:pPr marL="0" lvl="0" indent="0" algn="ctr" defTabSz="444500" rtl="1">
                <a:lnSpc>
                  <a:spcPct val="90000"/>
                </a:lnSpc>
                <a:spcBef>
                  <a:spcPct val="0"/>
                </a:spcBef>
                <a:spcAft>
                  <a:spcPct val="35000"/>
                </a:spcAft>
                <a:buNone/>
              </a:pPr>
              <a:r>
                <a:rPr lang="en-US" sz="1000" b="0" kern="1200" dirty="0"/>
                <a:t>D.T.M Agar Base</a:t>
              </a:r>
              <a:endParaRPr lang="ar-SA" sz="1000" b="0" kern="1200" dirty="0"/>
            </a:p>
          </p:txBody>
        </p:sp>
        <p:sp>
          <p:nvSpPr>
            <p:cNvPr id="23" name="شكل حر: شكل 22">
              <a:extLst>
                <a:ext uri="{FF2B5EF4-FFF2-40B4-BE49-F238E27FC236}">
                  <a16:creationId xmlns="" xmlns:a16="http://schemas.microsoft.com/office/drawing/2014/main" id="{C3AA5D0B-7E26-FBAF-016F-6A465410678B}"/>
                </a:ext>
              </a:extLst>
            </p:cNvPr>
            <p:cNvSpPr/>
            <p:nvPr/>
          </p:nvSpPr>
          <p:spPr>
            <a:xfrm>
              <a:off x="7371575" y="2451082"/>
              <a:ext cx="277806" cy="17275"/>
            </a:xfrm>
            <a:custGeom>
              <a:avLst/>
              <a:gdLst>
                <a:gd name="connsiteX0" fmla="*/ 0 w 277806"/>
                <a:gd name="connsiteY0" fmla="*/ 8637 h 17275"/>
                <a:gd name="connsiteX1" fmla="*/ 277806 w 277806"/>
                <a:gd name="connsiteY1" fmla="*/ 8637 h 17275"/>
              </a:gdLst>
              <a:ahLst/>
              <a:cxnLst>
                <a:cxn ang="0">
                  <a:pos x="connsiteX0" y="connsiteY0"/>
                </a:cxn>
                <a:cxn ang="0">
                  <a:pos x="connsiteX1" y="connsiteY1"/>
                </a:cxn>
              </a:cxnLst>
              <a:rect l="l" t="t" r="r" b="b"/>
              <a:pathLst>
                <a:path w="277806" h="17275">
                  <a:moveTo>
                    <a:pt x="0" y="8637"/>
                  </a:moveTo>
                  <a:lnTo>
                    <a:pt x="277806" y="8637"/>
                  </a:lnTo>
                </a:path>
              </a:pathLst>
            </a:custGeom>
            <a:noFill/>
          </p:spPr>
          <p:style>
            <a:lnRef idx="2">
              <a:schemeClr val="accent3">
                <a:shade val="8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144658" tIns="1693" rIns="144658" bIns="1692" numCol="1" spcCol="1270" anchor="ctr" anchorCtr="0">
              <a:noAutofit/>
            </a:bodyPr>
            <a:lstStyle/>
            <a:p>
              <a:pPr marL="0" lvl="0" indent="0" algn="ctr" defTabSz="222250" rtl="1">
                <a:lnSpc>
                  <a:spcPct val="90000"/>
                </a:lnSpc>
                <a:spcBef>
                  <a:spcPct val="0"/>
                </a:spcBef>
                <a:spcAft>
                  <a:spcPct val="35000"/>
                </a:spcAft>
                <a:buNone/>
              </a:pPr>
              <a:endParaRPr lang="ar-SA" sz="500" kern="1200"/>
            </a:p>
          </p:txBody>
        </p:sp>
        <p:sp>
          <p:nvSpPr>
            <p:cNvPr id="24" name="شكل حر: شكل 23">
              <a:extLst>
                <a:ext uri="{FF2B5EF4-FFF2-40B4-BE49-F238E27FC236}">
                  <a16:creationId xmlns="" xmlns:a16="http://schemas.microsoft.com/office/drawing/2014/main" id="{6B83DA2E-00D0-8AD3-9FF6-399174BBD73C}"/>
                </a:ext>
              </a:extLst>
            </p:cNvPr>
            <p:cNvSpPr/>
            <p:nvPr/>
          </p:nvSpPr>
          <p:spPr>
            <a:xfrm>
              <a:off x="7649382" y="2197879"/>
              <a:ext cx="694516" cy="523683"/>
            </a:xfrm>
            <a:custGeom>
              <a:avLst/>
              <a:gdLst>
                <a:gd name="connsiteX0" fmla="*/ 0 w 694516"/>
                <a:gd name="connsiteY0" fmla="*/ 52368 h 523683"/>
                <a:gd name="connsiteX1" fmla="*/ 52368 w 694516"/>
                <a:gd name="connsiteY1" fmla="*/ 0 h 523683"/>
                <a:gd name="connsiteX2" fmla="*/ 642148 w 694516"/>
                <a:gd name="connsiteY2" fmla="*/ 0 h 523683"/>
                <a:gd name="connsiteX3" fmla="*/ 694516 w 694516"/>
                <a:gd name="connsiteY3" fmla="*/ 52368 h 523683"/>
                <a:gd name="connsiteX4" fmla="*/ 694516 w 694516"/>
                <a:gd name="connsiteY4" fmla="*/ 471315 h 523683"/>
                <a:gd name="connsiteX5" fmla="*/ 642148 w 694516"/>
                <a:gd name="connsiteY5" fmla="*/ 523683 h 523683"/>
                <a:gd name="connsiteX6" fmla="*/ 52368 w 694516"/>
                <a:gd name="connsiteY6" fmla="*/ 523683 h 523683"/>
                <a:gd name="connsiteX7" fmla="*/ 0 w 694516"/>
                <a:gd name="connsiteY7" fmla="*/ 471315 h 523683"/>
                <a:gd name="connsiteX8" fmla="*/ 0 w 694516"/>
                <a:gd name="connsiteY8" fmla="*/ 52368 h 52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516" h="523683">
                  <a:moveTo>
                    <a:pt x="0" y="52368"/>
                  </a:moveTo>
                  <a:cubicBezTo>
                    <a:pt x="0" y="23446"/>
                    <a:pt x="23446" y="0"/>
                    <a:pt x="52368" y="0"/>
                  </a:cubicBezTo>
                  <a:lnTo>
                    <a:pt x="642148" y="0"/>
                  </a:lnTo>
                  <a:cubicBezTo>
                    <a:pt x="671070" y="0"/>
                    <a:pt x="694516" y="23446"/>
                    <a:pt x="694516" y="52368"/>
                  </a:cubicBezTo>
                  <a:lnTo>
                    <a:pt x="694516" y="471315"/>
                  </a:lnTo>
                  <a:cubicBezTo>
                    <a:pt x="694516" y="500237"/>
                    <a:pt x="671070" y="523683"/>
                    <a:pt x="642148" y="523683"/>
                  </a:cubicBezTo>
                  <a:lnTo>
                    <a:pt x="52368" y="523683"/>
                  </a:lnTo>
                  <a:cubicBezTo>
                    <a:pt x="23446" y="523683"/>
                    <a:pt x="0" y="500237"/>
                    <a:pt x="0" y="471315"/>
                  </a:cubicBezTo>
                  <a:lnTo>
                    <a:pt x="0" y="52368"/>
                  </a:ln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20418" tIns="20418" rIns="20418" bIns="20418" numCol="1" spcCol="1270" anchor="ctr" anchorCtr="0">
              <a:noAutofit/>
            </a:bodyPr>
            <a:lstStyle/>
            <a:p>
              <a:pPr marL="0" lvl="0" indent="0" algn="ctr" defTabSz="355600" rtl="1">
                <a:lnSpc>
                  <a:spcPct val="90000"/>
                </a:lnSpc>
                <a:spcBef>
                  <a:spcPct val="0"/>
                </a:spcBef>
                <a:spcAft>
                  <a:spcPct val="35000"/>
                </a:spcAft>
                <a:buNone/>
              </a:pPr>
              <a:r>
                <a:rPr lang="en-US" sz="800" kern="1200" dirty="0"/>
                <a:t>lactophenol cotton blue stain</a:t>
              </a:r>
              <a:endParaRPr lang="ar-SA" sz="800" kern="1200" dirty="0"/>
            </a:p>
          </p:txBody>
        </p:sp>
        <p:sp>
          <p:nvSpPr>
            <p:cNvPr id="25" name="شكل حر: شكل 24">
              <a:extLst>
                <a:ext uri="{FF2B5EF4-FFF2-40B4-BE49-F238E27FC236}">
                  <a16:creationId xmlns="" xmlns:a16="http://schemas.microsoft.com/office/drawing/2014/main" id="{86F4415A-DCAE-9405-8E79-21A85B7A8698}"/>
                </a:ext>
              </a:extLst>
            </p:cNvPr>
            <p:cNvSpPr/>
            <p:nvPr/>
          </p:nvSpPr>
          <p:spPr>
            <a:xfrm rot="3305992">
              <a:off x="2907679" y="3143369"/>
              <a:ext cx="1676570" cy="17275"/>
            </a:xfrm>
            <a:custGeom>
              <a:avLst/>
              <a:gdLst>
                <a:gd name="connsiteX0" fmla="*/ 0 w 1676570"/>
                <a:gd name="connsiteY0" fmla="*/ 8637 h 17275"/>
                <a:gd name="connsiteX1" fmla="*/ 1676570 w 1676570"/>
                <a:gd name="connsiteY1" fmla="*/ 8637 h 17275"/>
              </a:gdLst>
              <a:ahLst/>
              <a:cxnLst>
                <a:cxn ang="0">
                  <a:pos x="connsiteX0" y="connsiteY0"/>
                </a:cxn>
                <a:cxn ang="0">
                  <a:pos x="connsiteX1" y="connsiteY1"/>
                </a:cxn>
              </a:cxnLst>
              <a:rect l="l" t="t" r="r" b="b"/>
              <a:pathLst>
                <a:path w="1676570" h="17275">
                  <a:moveTo>
                    <a:pt x="0" y="8637"/>
                  </a:moveTo>
                  <a:lnTo>
                    <a:pt x="1676570" y="8637"/>
                  </a:lnTo>
                </a:path>
              </a:pathLst>
            </a:custGeom>
            <a:noFill/>
          </p:spPr>
          <p:style>
            <a:lnRef idx="2">
              <a:schemeClr val="accent3">
                <a:shade val="8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809071" tIns="-33277" rIns="809070" bIns="-33277" numCol="1" spcCol="1270" anchor="ctr" anchorCtr="0">
              <a:noAutofit/>
            </a:bodyPr>
            <a:lstStyle/>
            <a:p>
              <a:pPr marL="0" lvl="0" indent="0" algn="ctr" defTabSz="266700" rtl="1">
                <a:lnSpc>
                  <a:spcPct val="90000"/>
                </a:lnSpc>
                <a:spcBef>
                  <a:spcPct val="0"/>
                </a:spcBef>
                <a:spcAft>
                  <a:spcPct val="35000"/>
                </a:spcAft>
                <a:buNone/>
              </a:pPr>
              <a:endParaRPr lang="ar-SA" sz="600" kern="1200"/>
            </a:p>
          </p:txBody>
        </p:sp>
        <p:sp>
          <p:nvSpPr>
            <p:cNvPr id="26" name="شكل حر: شكل 25">
              <a:extLst>
                <a:ext uri="{FF2B5EF4-FFF2-40B4-BE49-F238E27FC236}">
                  <a16:creationId xmlns="" xmlns:a16="http://schemas.microsoft.com/office/drawing/2014/main" id="{35E048B7-B4FA-112F-106D-1A8D543602A2}"/>
                </a:ext>
              </a:extLst>
            </p:cNvPr>
            <p:cNvSpPr/>
            <p:nvPr/>
          </p:nvSpPr>
          <p:spPr>
            <a:xfrm>
              <a:off x="4225588" y="3567093"/>
              <a:ext cx="900454" cy="544869"/>
            </a:xfrm>
            <a:custGeom>
              <a:avLst/>
              <a:gdLst>
                <a:gd name="connsiteX0" fmla="*/ 0 w 900454"/>
                <a:gd name="connsiteY0" fmla="*/ 54487 h 544869"/>
                <a:gd name="connsiteX1" fmla="*/ 54487 w 900454"/>
                <a:gd name="connsiteY1" fmla="*/ 0 h 544869"/>
                <a:gd name="connsiteX2" fmla="*/ 845967 w 900454"/>
                <a:gd name="connsiteY2" fmla="*/ 0 h 544869"/>
                <a:gd name="connsiteX3" fmla="*/ 900454 w 900454"/>
                <a:gd name="connsiteY3" fmla="*/ 54487 h 544869"/>
                <a:gd name="connsiteX4" fmla="*/ 900454 w 900454"/>
                <a:gd name="connsiteY4" fmla="*/ 490382 h 544869"/>
                <a:gd name="connsiteX5" fmla="*/ 845967 w 900454"/>
                <a:gd name="connsiteY5" fmla="*/ 544869 h 544869"/>
                <a:gd name="connsiteX6" fmla="*/ 54487 w 900454"/>
                <a:gd name="connsiteY6" fmla="*/ 544869 h 544869"/>
                <a:gd name="connsiteX7" fmla="*/ 0 w 900454"/>
                <a:gd name="connsiteY7" fmla="*/ 490382 h 544869"/>
                <a:gd name="connsiteX8" fmla="*/ 0 w 900454"/>
                <a:gd name="connsiteY8" fmla="*/ 54487 h 54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454" h="544869">
                  <a:moveTo>
                    <a:pt x="0" y="54487"/>
                  </a:moveTo>
                  <a:cubicBezTo>
                    <a:pt x="0" y="24395"/>
                    <a:pt x="24395" y="0"/>
                    <a:pt x="54487" y="0"/>
                  </a:cubicBezTo>
                  <a:lnTo>
                    <a:pt x="845967" y="0"/>
                  </a:lnTo>
                  <a:cubicBezTo>
                    <a:pt x="876059" y="0"/>
                    <a:pt x="900454" y="24395"/>
                    <a:pt x="900454" y="54487"/>
                  </a:cubicBezTo>
                  <a:lnTo>
                    <a:pt x="900454" y="490382"/>
                  </a:lnTo>
                  <a:cubicBezTo>
                    <a:pt x="900454" y="520474"/>
                    <a:pt x="876059" y="544869"/>
                    <a:pt x="845967" y="544869"/>
                  </a:cubicBezTo>
                  <a:lnTo>
                    <a:pt x="54487" y="544869"/>
                  </a:lnTo>
                  <a:cubicBezTo>
                    <a:pt x="24395" y="544869"/>
                    <a:pt x="0" y="520474"/>
                    <a:pt x="0" y="490382"/>
                  </a:cubicBezTo>
                  <a:lnTo>
                    <a:pt x="0" y="54487"/>
                  </a:ln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22309" tIns="22309" rIns="22309" bIns="22309" numCol="1" spcCol="1270" anchor="ctr" anchorCtr="0">
              <a:noAutofit/>
            </a:bodyPr>
            <a:lstStyle/>
            <a:p>
              <a:pPr marL="0" lvl="0" indent="0" algn="ctr" defTabSz="444500" rtl="1">
                <a:lnSpc>
                  <a:spcPct val="90000"/>
                </a:lnSpc>
                <a:spcBef>
                  <a:spcPct val="0"/>
                </a:spcBef>
                <a:spcAft>
                  <a:spcPct val="35000"/>
                </a:spcAft>
                <a:buNone/>
              </a:pPr>
              <a:r>
                <a:rPr lang="en-US" sz="1000" kern="1200" dirty="0">
                  <a:cs typeface="+mn-cs"/>
                </a:rPr>
                <a:t>Bacterial examination</a:t>
              </a:r>
              <a:endParaRPr lang="ar-SA" sz="1000" kern="1200" dirty="0">
                <a:cs typeface="+mn-cs"/>
              </a:endParaRPr>
            </a:p>
          </p:txBody>
        </p:sp>
        <p:sp>
          <p:nvSpPr>
            <p:cNvPr id="27" name="شكل حر: شكل 26">
              <a:extLst>
                <a:ext uri="{FF2B5EF4-FFF2-40B4-BE49-F238E27FC236}">
                  <a16:creationId xmlns="" xmlns:a16="http://schemas.microsoft.com/office/drawing/2014/main" id="{0436BD1D-DDA8-9E3A-A8E9-CDC9973FC33F}"/>
                </a:ext>
              </a:extLst>
            </p:cNvPr>
            <p:cNvSpPr/>
            <p:nvPr/>
          </p:nvSpPr>
          <p:spPr>
            <a:xfrm>
              <a:off x="5126043" y="3830889"/>
              <a:ext cx="277806" cy="17275"/>
            </a:xfrm>
            <a:custGeom>
              <a:avLst/>
              <a:gdLst>
                <a:gd name="connsiteX0" fmla="*/ 0 w 277806"/>
                <a:gd name="connsiteY0" fmla="*/ 8637 h 17275"/>
                <a:gd name="connsiteX1" fmla="*/ 277806 w 277806"/>
                <a:gd name="connsiteY1" fmla="*/ 8637 h 17275"/>
              </a:gdLst>
              <a:ahLst/>
              <a:cxnLst>
                <a:cxn ang="0">
                  <a:pos x="connsiteX0" y="connsiteY0"/>
                </a:cxn>
                <a:cxn ang="0">
                  <a:pos x="connsiteX1" y="connsiteY1"/>
                </a:cxn>
              </a:cxnLst>
              <a:rect l="l" t="t" r="r" b="b"/>
              <a:pathLst>
                <a:path w="277806" h="17275">
                  <a:moveTo>
                    <a:pt x="0" y="8637"/>
                  </a:moveTo>
                  <a:lnTo>
                    <a:pt x="277806" y="8637"/>
                  </a:lnTo>
                </a:path>
              </a:pathLst>
            </a:custGeom>
            <a:noFill/>
          </p:spPr>
          <p:style>
            <a:lnRef idx="2">
              <a:schemeClr val="accent3">
                <a:shade val="8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144658" tIns="1693" rIns="144658" bIns="1692" numCol="1" spcCol="1270" anchor="ctr" anchorCtr="0">
              <a:noAutofit/>
            </a:bodyPr>
            <a:lstStyle/>
            <a:p>
              <a:pPr marL="0" lvl="0" indent="0" algn="ctr" defTabSz="222250" rtl="1">
                <a:lnSpc>
                  <a:spcPct val="90000"/>
                </a:lnSpc>
                <a:spcBef>
                  <a:spcPct val="0"/>
                </a:spcBef>
                <a:spcAft>
                  <a:spcPct val="35000"/>
                </a:spcAft>
                <a:buNone/>
              </a:pPr>
              <a:endParaRPr lang="ar-SA" sz="500" kern="1200"/>
            </a:p>
          </p:txBody>
        </p:sp>
        <p:sp>
          <p:nvSpPr>
            <p:cNvPr id="28" name="شكل حر: شكل 27">
              <a:extLst>
                <a:ext uri="{FF2B5EF4-FFF2-40B4-BE49-F238E27FC236}">
                  <a16:creationId xmlns="" xmlns:a16="http://schemas.microsoft.com/office/drawing/2014/main" id="{5E2652D0-1595-1B89-981D-12EF9B9F925F}"/>
                </a:ext>
              </a:extLst>
            </p:cNvPr>
            <p:cNvSpPr/>
            <p:nvPr/>
          </p:nvSpPr>
          <p:spPr>
            <a:xfrm>
              <a:off x="5403849" y="3567093"/>
              <a:ext cx="694516" cy="544869"/>
            </a:xfrm>
            <a:custGeom>
              <a:avLst/>
              <a:gdLst>
                <a:gd name="connsiteX0" fmla="*/ 0 w 694516"/>
                <a:gd name="connsiteY0" fmla="*/ 54487 h 544869"/>
                <a:gd name="connsiteX1" fmla="*/ 54487 w 694516"/>
                <a:gd name="connsiteY1" fmla="*/ 0 h 544869"/>
                <a:gd name="connsiteX2" fmla="*/ 640029 w 694516"/>
                <a:gd name="connsiteY2" fmla="*/ 0 h 544869"/>
                <a:gd name="connsiteX3" fmla="*/ 694516 w 694516"/>
                <a:gd name="connsiteY3" fmla="*/ 54487 h 544869"/>
                <a:gd name="connsiteX4" fmla="*/ 694516 w 694516"/>
                <a:gd name="connsiteY4" fmla="*/ 490382 h 544869"/>
                <a:gd name="connsiteX5" fmla="*/ 640029 w 694516"/>
                <a:gd name="connsiteY5" fmla="*/ 544869 h 544869"/>
                <a:gd name="connsiteX6" fmla="*/ 54487 w 694516"/>
                <a:gd name="connsiteY6" fmla="*/ 544869 h 544869"/>
                <a:gd name="connsiteX7" fmla="*/ 0 w 694516"/>
                <a:gd name="connsiteY7" fmla="*/ 490382 h 544869"/>
                <a:gd name="connsiteX8" fmla="*/ 0 w 694516"/>
                <a:gd name="connsiteY8" fmla="*/ 54487 h 54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516" h="544869">
                  <a:moveTo>
                    <a:pt x="0" y="54487"/>
                  </a:moveTo>
                  <a:cubicBezTo>
                    <a:pt x="0" y="24395"/>
                    <a:pt x="24395" y="0"/>
                    <a:pt x="54487" y="0"/>
                  </a:cubicBezTo>
                  <a:lnTo>
                    <a:pt x="640029" y="0"/>
                  </a:lnTo>
                  <a:cubicBezTo>
                    <a:pt x="670121" y="0"/>
                    <a:pt x="694516" y="24395"/>
                    <a:pt x="694516" y="54487"/>
                  </a:cubicBezTo>
                  <a:lnTo>
                    <a:pt x="694516" y="490382"/>
                  </a:lnTo>
                  <a:cubicBezTo>
                    <a:pt x="694516" y="520474"/>
                    <a:pt x="670121" y="544869"/>
                    <a:pt x="640029" y="544869"/>
                  </a:cubicBezTo>
                  <a:lnTo>
                    <a:pt x="54487" y="544869"/>
                  </a:lnTo>
                  <a:cubicBezTo>
                    <a:pt x="24395" y="544869"/>
                    <a:pt x="0" y="520474"/>
                    <a:pt x="0" y="490382"/>
                  </a:cubicBezTo>
                  <a:lnTo>
                    <a:pt x="0" y="54487"/>
                  </a:ln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22309" tIns="22309" rIns="22309" bIns="22309" numCol="1" spcCol="1270" anchor="ctr" anchorCtr="0">
              <a:noAutofit/>
            </a:bodyPr>
            <a:lstStyle/>
            <a:p>
              <a:pPr marL="0" lvl="0" indent="0" algn="ctr" defTabSz="444500" rtl="0">
                <a:lnSpc>
                  <a:spcPct val="90000"/>
                </a:lnSpc>
                <a:spcBef>
                  <a:spcPct val="0"/>
                </a:spcBef>
                <a:spcAft>
                  <a:spcPct val="35000"/>
                </a:spcAft>
                <a:buNone/>
              </a:pPr>
              <a:r>
                <a:rPr lang="en-US" sz="1000" kern="1200">
                  <a:cs typeface="+mn-cs"/>
                </a:rPr>
                <a:t>cultured media </a:t>
              </a:r>
              <a:endParaRPr lang="ar-SA" sz="1000" kern="1200">
                <a:cs typeface="+mn-cs"/>
              </a:endParaRPr>
            </a:p>
          </p:txBody>
        </p:sp>
        <p:sp>
          <p:nvSpPr>
            <p:cNvPr id="29" name="شكل حر: شكل 28">
              <a:extLst>
                <a:ext uri="{FF2B5EF4-FFF2-40B4-BE49-F238E27FC236}">
                  <a16:creationId xmlns="" xmlns:a16="http://schemas.microsoft.com/office/drawing/2014/main" id="{D9387A17-7D95-991D-7D65-130A52342415}"/>
                </a:ext>
              </a:extLst>
            </p:cNvPr>
            <p:cNvSpPr/>
            <p:nvPr/>
          </p:nvSpPr>
          <p:spPr>
            <a:xfrm>
              <a:off x="6098366" y="3830889"/>
              <a:ext cx="277806" cy="17275"/>
            </a:xfrm>
            <a:custGeom>
              <a:avLst/>
              <a:gdLst>
                <a:gd name="connsiteX0" fmla="*/ 0 w 277806"/>
                <a:gd name="connsiteY0" fmla="*/ 8637 h 17275"/>
                <a:gd name="connsiteX1" fmla="*/ 277806 w 277806"/>
                <a:gd name="connsiteY1" fmla="*/ 8637 h 17275"/>
              </a:gdLst>
              <a:ahLst/>
              <a:cxnLst>
                <a:cxn ang="0">
                  <a:pos x="connsiteX0" y="connsiteY0"/>
                </a:cxn>
                <a:cxn ang="0">
                  <a:pos x="connsiteX1" y="connsiteY1"/>
                </a:cxn>
              </a:cxnLst>
              <a:rect l="l" t="t" r="r" b="b"/>
              <a:pathLst>
                <a:path w="277806" h="17275">
                  <a:moveTo>
                    <a:pt x="0" y="8637"/>
                  </a:moveTo>
                  <a:lnTo>
                    <a:pt x="277806" y="8637"/>
                  </a:lnTo>
                </a:path>
              </a:pathLst>
            </a:custGeom>
            <a:noFill/>
          </p:spPr>
          <p:style>
            <a:lnRef idx="2">
              <a:schemeClr val="accent3">
                <a:shade val="8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144658" tIns="1693" rIns="144658" bIns="1692" numCol="1" spcCol="1270" anchor="ctr" anchorCtr="0">
              <a:noAutofit/>
            </a:bodyPr>
            <a:lstStyle/>
            <a:p>
              <a:pPr marL="0" lvl="0" indent="0" algn="ctr" defTabSz="222250" rtl="1">
                <a:lnSpc>
                  <a:spcPct val="90000"/>
                </a:lnSpc>
                <a:spcBef>
                  <a:spcPct val="0"/>
                </a:spcBef>
                <a:spcAft>
                  <a:spcPct val="35000"/>
                </a:spcAft>
                <a:buNone/>
              </a:pPr>
              <a:endParaRPr lang="ar-SA" sz="500" kern="1200"/>
            </a:p>
          </p:txBody>
        </p:sp>
        <p:sp>
          <p:nvSpPr>
            <p:cNvPr id="30" name="شكل حر: شكل 29">
              <a:extLst>
                <a:ext uri="{FF2B5EF4-FFF2-40B4-BE49-F238E27FC236}">
                  <a16:creationId xmlns="" xmlns:a16="http://schemas.microsoft.com/office/drawing/2014/main" id="{8E07C4E3-51FA-7C84-2501-414825D8BEBE}"/>
                </a:ext>
              </a:extLst>
            </p:cNvPr>
            <p:cNvSpPr/>
            <p:nvPr/>
          </p:nvSpPr>
          <p:spPr>
            <a:xfrm>
              <a:off x="6376173" y="3352843"/>
              <a:ext cx="1033170" cy="973368"/>
            </a:xfrm>
            <a:custGeom>
              <a:avLst/>
              <a:gdLst>
                <a:gd name="connsiteX0" fmla="*/ 0 w 1033170"/>
                <a:gd name="connsiteY0" fmla="*/ 97337 h 973368"/>
                <a:gd name="connsiteX1" fmla="*/ 97337 w 1033170"/>
                <a:gd name="connsiteY1" fmla="*/ 0 h 973368"/>
                <a:gd name="connsiteX2" fmla="*/ 935833 w 1033170"/>
                <a:gd name="connsiteY2" fmla="*/ 0 h 973368"/>
                <a:gd name="connsiteX3" fmla="*/ 1033170 w 1033170"/>
                <a:gd name="connsiteY3" fmla="*/ 97337 h 973368"/>
                <a:gd name="connsiteX4" fmla="*/ 1033170 w 1033170"/>
                <a:gd name="connsiteY4" fmla="*/ 876031 h 973368"/>
                <a:gd name="connsiteX5" fmla="*/ 935833 w 1033170"/>
                <a:gd name="connsiteY5" fmla="*/ 973368 h 973368"/>
                <a:gd name="connsiteX6" fmla="*/ 97337 w 1033170"/>
                <a:gd name="connsiteY6" fmla="*/ 973368 h 973368"/>
                <a:gd name="connsiteX7" fmla="*/ 0 w 1033170"/>
                <a:gd name="connsiteY7" fmla="*/ 876031 h 973368"/>
                <a:gd name="connsiteX8" fmla="*/ 0 w 1033170"/>
                <a:gd name="connsiteY8" fmla="*/ 97337 h 97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3170" h="973368">
                  <a:moveTo>
                    <a:pt x="0" y="97337"/>
                  </a:moveTo>
                  <a:cubicBezTo>
                    <a:pt x="0" y="43579"/>
                    <a:pt x="43579" y="0"/>
                    <a:pt x="97337" y="0"/>
                  </a:cubicBezTo>
                  <a:lnTo>
                    <a:pt x="935833" y="0"/>
                  </a:lnTo>
                  <a:cubicBezTo>
                    <a:pt x="989591" y="0"/>
                    <a:pt x="1033170" y="43579"/>
                    <a:pt x="1033170" y="97337"/>
                  </a:cubicBezTo>
                  <a:lnTo>
                    <a:pt x="1033170" y="876031"/>
                  </a:lnTo>
                  <a:cubicBezTo>
                    <a:pt x="1033170" y="929789"/>
                    <a:pt x="989591" y="973368"/>
                    <a:pt x="935833" y="973368"/>
                  </a:cubicBezTo>
                  <a:lnTo>
                    <a:pt x="97337" y="973368"/>
                  </a:lnTo>
                  <a:cubicBezTo>
                    <a:pt x="43579" y="973368"/>
                    <a:pt x="0" y="929789"/>
                    <a:pt x="0" y="876031"/>
                  </a:cubicBezTo>
                  <a:lnTo>
                    <a:pt x="0" y="97337"/>
                  </a:ln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34859" tIns="34859" rIns="34859" bIns="34859" numCol="1" spcCol="1270" anchor="ctr" anchorCtr="0">
              <a:noAutofit/>
            </a:bodyPr>
            <a:lstStyle/>
            <a:p>
              <a:pPr marL="0" lvl="0" indent="0" algn="ctr" defTabSz="444500" rtl="0">
                <a:lnSpc>
                  <a:spcPct val="90000"/>
                </a:lnSpc>
                <a:spcBef>
                  <a:spcPct val="0"/>
                </a:spcBef>
                <a:spcAft>
                  <a:spcPct val="35000"/>
                </a:spcAft>
                <a:buNone/>
              </a:pPr>
              <a:r>
                <a:rPr lang="en-US" sz="1000" kern="1200" dirty="0"/>
                <a:t>blood base agar</a:t>
              </a:r>
            </a:p>
            <a:p>
              <a:pPr marL="0" lvl="0" indent="0" algn="ctr" defTabSz="444500" rtl="1">
                <a:lnSpc>
                  <a:spcPct val="90000"/>
                </a:lnSpc>
                <a:spcBef>
                  <a:spcPct val="0"/>
                </a:spcBef>
                <a:spcAft>
                  <a:spcPct val="35000"/>
                </a:spcAft>
                <a:buNone/>
              </a:pPr>
              <a:r>
                <a:rPr lang="en-US" sz="1000" kern="1200" dirty="0"/>
                <a:t>nutrient agar</a:t>
              </a:r>
            </a:p>
            <a:p>
              <a:pPr marL="0" lvl="0" indent="0" algn="ctr" defTabSz="444500" rtl="1">
                <a:lnSpc>
                  <a:spcPct val="90000"/>
                </a:lnSpc>
                <a:spcBef>
                  <a:spcPct val="0"/>
                </a:spcBef>
                <a:spcAft>
                  <a:spcPct val="35000"/>
                </a:spcAft>
                <a:buNone/>
              </a:pPr>
              <a:r>
                <a:rPr lang="en-US" sz="1000" b="0" kern="1200" dirty="0"/>
                <a:t>MacConky agar</a:t>
              </a:r>
              <a:r>
                <a:rPr lang="en-US" sz="800" b="0" kern="1200" dirty="0"/>
                <a:t> </a:t>
              </a:r>
              <a:endParaRPr lang="ar-SA" sz="800" b="0" kern="1200" dirty="0"/>
            </a:p>
          </p:txBody>
        </p:sp>
        <p:sp>
          <p:nvSpPr>
            <p:cNvPr id="31" name="شكل حر: شكل 30">
              <a:extLst>
                <a:ext uri="{FF2B5EF4-FFF2-40B4-BE49-F238E27FC236}">
                  <a16:creationId xmlns="" xmlns:a16="http://schemas.microsoft.com/office/drawing/2014/main" id="{BD27FB1B-64F8-2C6E-4440-7493559DA61E}"/>
                </a:ext>
              </a:extLst>
            </p:cNvPr>
            <p:cNvSpPr/>
            <p:nvPr/>
          </p:nvSpPr>
          <p:spPr>
            <a:xfrm>
              <a:off x="7409343" y="3830889"/>
              <a:ext cx="277806" cy="17275"/>
            </a:xfrm>
            <a:custGeom>
              <a:avLst/>
              <a:gdLst>
                <a:gd name="connsiteX0" fmla="*/ 0 w 277806"/>
                <a:gd name="connsiteY0" fmla="*/ 8637 h 17275"/>
                <a:gd name="connsiteX1" fmla="*/ 277806 w 277806"/>
                <a:gd name="connsiteY1" fmla="*/ 8637 h 17275"/>
              </a:gdLst>
              <a:ahLst/>
              <a:cxnLst>
                <a:cxn ang="0">
                  <a:pos x="connsiteX0" y="connsiteY0"/>
                </a:cxn>
                <a:cxn ang="0">
                  <a:pos x="connsiteX1" y="connsiteY1"/>
                </a:cxn>
              </a:cxnLst>
              <a:rect l="l" t="t" r="r" b="b"/>
              <a:pathLst>
                <a:path w="277806" h="17275">
                  <a:moveTo>
                    <a:pt x="0" y="8637"/>
                  </a:moveTo>
                  <a:lnTo>
                    <a:pt x="277806" y="8637"/>
                  </a:lnTo>
                </a:path>
              </a:pathLst>
            </a:custGeom>
            <a:noFill/>
          </p:spPr>
          <p:style>
            <a:lnRef idx="2">
              <a:schemeClr val="accent3">
                <a:shade val="8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144658" tIns="1693" rIns="144658" bIns="1692" numCol="1" spcCol="1270" anchor="ctr" anchorCtr="0">
              <a:noAutofit/>
            </a:bodyPr>
            <a:lstStyle/>
            <a:p>
              <a:pPr marL="0" lvl="0" indent="0" algn="ctr" defTabSz="222250" rtl="1">
                <a:lnSpc>
                  <a:spcPct val="90000"/>
                </a:lnSpc>
                <a:spcBef>
                  <a:spcPct val="0"/>
                </a:spcBef>
                <a:spcAft>
                  <a:spcPct val="35000"/>
                </a:spcAft>
                <a:buNone/>
              </a:pPr>
              <a:endParaRPr lang="ar-SA" sz="500" kern="1200"/>
            </a:p>
          </p:txBody>
        </p:sp>
        <p:sp>
          <p:nvSpPr>
            <p:cNvPr id="32" name="شكل حر: شكل 31">
              <a:extLst>
                <a:ext uri="{FF2B5EF4-FFF2-40B4-BE49-F238E27FC236}">
                  <a16:creationId xmlns="" xmlns:a16="http://schemas.microsoft.com/office/drawing/2014/main" id="{720381A7-5697-9629-57DD-700B67FAC859}"/>
                </a:ext>
              </a:extLst>
            </p:cNvPr>
            <p:cNvSpPr/>
            <p:nvPr/>
          </p:nvSpPr>
          <p:spPr>
            <a:xfrm>
              <a:off x="7687150" y="3567093"/>
              <a:ext cx="694516" cy="544869"/>
            </a:xfrm>
            <a:custGeom>
              <a:avLst/>
              <a:gdLst>
                <a:gd name="connsiteX0" fmla="*/ 0 w 694516"/>
                <a:gd name="connsiteY0" fmla="*/ 54487 h 544869"/>
                <a:gd name="connsiteX1" fmla="*/ 54487 w 694516"/>
                <a:gd name="connsiteY1" fmla="*/ 0 h 544869"/>
                <a:gd name="connsiteX2" fmla="*/ 640029 w 694516"/>
                <a:gd name="connsiteY2" fmla="*/ 0 h 544869"/>
                <a:gd name="connsiteX3" fmla="*/ 694516 w 694516"/>
                <a:gd name="connsiteY3" fmla="*/ 54487 h 544869"/>
                <a:gd name="connsiteX4" fmla="*/ 694516 w 694516"/>
                <a:gd name="connsiteY4" fmla="*/ 490382 h 544869"/>
                <a:gd name="connsiteX5" fmla="*/ 640029 w 694516"/>
                <a:gd name="connsiteY5" fmla="*/ 544869 h 544869"/>
                <a:gd name="connsiteX6" fmla="*/ 54487 w 694516"/>
                <a:gd name="connsiteY6" fmla="*/ 544869 h 544869"/>
                <a:gd name="connsiteX7" fmla="*/ 0 w 694516"/>
                <a:gd name="connsiteY7" fmla="*/ 490382 h 544869"/>
                <a:gd name="connsiteX8" fmla="*/ 0 w 694516"/>
                <a:gd name="connsiteY8" fmla="*/ 54487 h 54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516" h="544869">
                  <a:moveTo>
                    <a:pt x="0" y="54487"/>
                  </a:moveTo>
                  <a:cubicBezTo>
                    <a:pt x="0" y="24395"/>
                    <a:pt x="24395" y="0"/>
                    <a:pt x="54487" y="0"/>
                  </a:cubicBezTo>
                  <a:lnTo>
                    <a:pt x="640029" y="0"/>
                  </a:lnTo>
                  <a:cubicBezTo>
                    <a:pt x="670121" y="0"/>
                    <a:pt x="694516" y="24395"/>
                    <a:pt x="694516" y="54487"/>
                  </a:cubicBezTo>
                  <a:lnTo>
                    <a:pt x="694516" y="490382"/>
                  </a:lnTo>
                  <a:cubicBezTo>
                    <a:pt x="694516" y="520474"/>
                    <a:pt x="670121" y="544869"/>
                    <a:pt x="640029" y="544869"/>
                  </a:cubicBezTo>
                  <a:lnTo>
                    <a:pt x="54487" y="544869"/>
                  </a:lnTo>
                  <a:cubicBezTo>
                    <a:pt x="24395" y="544869"/>
                    <a:pt x="0" y="520474"/>
                    <a:pt x="0" y="490382"/>
                  </a:cubicBezTo>
                  <a:lnTo>
                    <a:pt x="0" y="54487"/>
                  </a:ln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22309" tIns="22309" rIns="22309" bIns="22309" numCol="1" spcCol="1270" anchor="ctr" anchorCtr="0">
              <a:noAutofit/>
            </a:bodyPr>
            <a:lstStyle/>
            <a:p>
              <a:pPr marL="0" lvl="0" indent="0" algn="ctr" defTabSz="444500" rtl="1">
                <a:lnSpc>
                  <a:spcPct val="90000"/>
                </a:lnSpc>
                <a:spcBef>
                  <a:spcPct val="0"/>
                </a:spcBef>
                <a:spcAft>
                  <a:spcPct val="35000"/>
                </a:spcAft>
                <a:buNone/>
              </a:pPr>
              <a:r>
                <a:rPr lang="en-US" sz="1000" b="0" kern="1200" dirty="0">
                  <a:cs typeface="+mn-cs"/>
                </a:rPr>
                <a:t>VAITEK   SYSTEM</a:t>
              </a:r>
              <a:endParaRPr lang="ar-SA" sz="1000" b="0" kern="1200" dirty="0"/>
            </a:p>
          </p:txBody>
        </p:sp>
      </p:grpSp>
      <p:sp>
        <p:nvSpPr>
          <p:cNvPr id="34" name="مستطيل 33">
            <a:extLst>
              <a:ext uri="{FF2B5EF4-FFF2-40B4-BE49-F238E27FC236}">
                <a16:creationId xmlns="" xmlns:a16="http://schemas.microsoft.com/office/drawing/2014/main" id="{69EC7208-8C19-D092-58CC-5B23DFB63884}"/>
              </a:ext>
            </a:extLst>
          </p:cNvPr>
          <p:cNvSpPr/>
          <p:nvPr/>
        </p:nvSpPr>
        <p:spPr>
          <a:xfrm>
            <a:off x="951570" y="3005616"/>
            <a:ext cx="2497873" cy="1289610"/>
          </a:xfrm>
          <a:prstGeom prst="rect">
            <a:avLst/>
          </a:prstGeom>
          <a:ln>
            <a:noFill/>
          </a:ln>
        </p:spPr>
      </p:sp>
      <p:sp>
        <p:nvSpPr>
          <p:cNvPr id="35" name="شكل حر: شكل 34">
            <a:extLst>
              <a:ext uri="{FF2B5EF4-FFF2-40B4-BE49-F238E27FC236}">
                <a16:creationId xmlns="" xmlns:a16="http://schemas.microsoft.com/office/drawing/2014/main" id="{E0D1C06F-989C-31FB-BA7A-D6D0B8B0A256}"/>
              </a:ext>
            </a:extLst>
          </p:cNvPr>
          <p:cNvSpPr/>
          <p:nvPr/>
        </p:nvSpPr>
        <p:spPr>
          <a:xfrm>
            <a:off x="1608773" y="2900109"/>
            <a:ext cx="1837699" cy="339066"/>
          </a:xfrm>
          <a:custGeom>
            <a:avLst/>
            <a:gdLst>
              <a:gd name="connsiteX0" fmla="*/ 0 w 1837699"/>
              <a:gd name="connsiteY0" fmla="*/ 33907 h 339066"/>
              <a:gd name="connsiteX1" fmla="*/ 33907 w 1837699"/>
              <a:gd name="connsiteY1" fmla="*/ 0 h 339066"/>
              <a:gd name="connsiteX2" fmla="*/ 1803792 w 1837699"/>
              <a:gd name="connsiteY2" fmla="*/ 0 h 339066"/>
              <a:gd name="connsiteX3" fmla="*/ 1837699 w 1837699"/>
              <a:gd name="connsiteY3" fmla="*/ 33907 h 339066"/>
              <a:gd name="connsiteX4" fmla="*/ 1837699 w 1837699"/>
              <a:gd name="connsiteY4" fmla="*/ 305159 h 339066"/>
              <a:gd name="connsiteX5" fmla="*/ 1803792 w 1837699"/>
              <a:gd name="connsiteY5" fmla="*/ 339066 h 339066"/>
              <a:gd name="connsiteX6" fmla="*/ 33907 w 1837699"/>
              <a:gd name="connsiteY6" fmla="*/ 339066 h 339066"/>
              <a:gd name="connsiteX7" fmla="*/ 0 w 1837699"/>
              <a:gd name="connsiteY7" fmla="*/ 305159 h 339066"/>
              <a:gd name="connsiteX8" fmla="*/ 0 w 1837699"/>
              <a:gd name="connsiteY8" fmla="*/ 33907 h 33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7699" h="339066">
                <a:moveTo>
                  <a:pt x="0" y="33907"/>
                </a:moveTo>
                <a:cubicBezTo>
                  <a:pt x="0" y="15181"/>
                  <a:pt x="15181" y="0"/>
                  <a:pt x="33907" y="0"/>
                </a:cubicBezTo>
                <a:lnTo>
                  <a:pt x="1803792" y="0"/>
                </a:lnTo>
                <a:cubicBezTo>
                  <a:pt x="1822518" y="0"/>
                  <a:pt x="1837699" y="15181"/>
                  <a:pt x="1837699" y="33907"/>
                </a:cubicBezTo>
                <a:lnTo>
                  <a:pt x="1837699" y="305159"/>
                </a:lnTo>
                <a:cubicBezTo>
                  <a:pt x="1837699" y="323885"/>
                  <a:pt x="1822518" y="339066"/>
                  <a:pt x="1803792" y="339066"/>
                </a:cubicBezTo>
                <a:lnTo>
                  <a:pt x="33907" y="339066"/>
                </a:lnTo>
                <a:cubicBezTo>
                  <a:pt x="15181" y="339066"/>
                  <a:pt x="0" y="323885"/>
                  <a:pt x="0" y="305159"/>
                </a:cubicBezTo>
                <a:lnTo>
                  <a:pt x="0" y="33907"/>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48031" tIns="48031" rIns="48031" bIns="48031" numCol="1" spcCol="1270" anchor="ctr" anchorCtr="0">
            <a:noAutofit/>
          </a:bodyPr>
          <a:lstStyle/>
          <a:p>
            <a:pPr marL="0" lvl="0" indent="0" algn="ctr" defTabSz="444500" rtl="1">
              <a:lnSpc>
                <a:spcPct val="90000"/>
              </a:lnSpc>
              <a:spcBef>
                <a:spcPct val="0"/>
              </a:spcBef>
              <a:spcAft>
                <a:spcPct val="35000"/>
              </a:spcAft>
              <a:buNone/>
            </a:pPr>
            <a:r>
              <a:rPr lang="en-US" sz="1000" kern="1200" dirty="0"/>
              <a:t>take biopsy by biopsy punch</a:t>
            </a:r>
            <a:endParaRPr lang="ar-SA" sz="1000" kern="1200" dirty="0"/>
          </a:p>
        </p:txBody>
      </p:sp>
      <p:sp>
        <p:nvSpPr>
          <p:cNvPr id="37" name="شكل حر: شكل 36">
            <a:extLst>
              <a:ext uri="{FF2B5EF4-FFF2-40B4-BE49-F238E27FC236}">
                <a16:creationId xmlns="" xmlns:a16="http://schemas.microsoft.com/office/drawing/2014/main" id="{FE4290EE-5D0E-630E-713F-CCA6701A653C}"/>
              </a:ext>
            </a:extLst>
          </p:cNvPr>
          <p:cNvSpPr/>
          <p:nvPr/>
        </p:nvSpPr>
        <p:spPr>
          <a:xfrm>
            <a:off x="1659989" y="3480887"/>
            <a:ext cx="1735206" cy="339066"/>
          </a:xfrm>
          <a:custGeom>
            <a:avLst/>
            <a:gdLst>
              <a:gd name="connsiteX0" fmla="*/ 0 w 1074305"/>
              <a:gd name="connsiteY0" fmla="*/ 33907 h 339066"/>
              <a:gd name="connsiteX1" fmla="*/ 33907 w 1074305"/>
              <a:gd name="connsiteY1" fmla="*/ 0 h 339066"/>
              <a:gd name="connsiteX2" fmla="*/ 1040398 w 1074305"/>
              <a:gd name="connsiteY2" fmla="*/ 0 h 339066"/>
              <a:gd name="connsiteX3" fmla="*/ 1074305 w 1074305"/>
              <a:gd name="connsiteY3" fmla="*/ 33907 h 339066"/>
              <a:gd name="connsiteX4" fmla="*/ 1074305 w 1074305"/>
              <a:gd name="connsiteY4" fmla="*/ 305159 h 339066"/>
              <a:gd name="connsiteX5" fmla="*/ 1040398 w 1074305"/>
              <a:gd name="connsiteY5" fmla="*/ 339066 h 339066"/>
              <a:gd name="connsiteX6" fmla="*/ 33907 w 1074305"/>
              <a:gd name="connsiteY6" fmla="*/ 339066 h 339066"/>
              <a:gd name="connsiteX7" fmla="*/ 0 w 1074305"/>
              <a:gd name="connsiteY7" fmla="*/ 305159 h 339066"/>
              <a:gd name="connsiteX8" fmla="*/ 0 w 1074305"/>
              <a:gd name="connsiteY8" fmla="*/ 33907 h 33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4305" h="339066">
                <a:moveTo>
                  <a:pt x="0" y="33907"/>
                </a:moveTo>
                <a:cubicBezTo>
                  <a:pt x="0" y="15181"/>
                  <a:pt x="15181" y="0"/>
                  <a:pt x="33907" y="0"/>
                </a:cubicBezTo>
                <a:lnTo>
                  <a:pt x="1040398" y="0"/>
                </a:lnTo>
                <a:cubicBezTo>
                  <a:pt x="1059124" y="0"/>
                  <a:pt x="1074305" y="15181"/>
                  <a:pt x="1074305" y="33907"/>
                </a:cubicBezTo>
                <a:lnTo>
                  <a:pt x="1074305" y="305159"/>
                </a:lnTo>
                <a:cubicBezTo>
                  <a:pt x="1074305" y="323885"/>
                  <a:pt x="1059124" y="339066"/>
                  <a:pt x="1040398" y="339066"/>
                </a:cubicBezTo>
                <a:lnTo>
                  <a:pt x="33907" y="339066"/>
                </a:lnTo>
                <a:cubicBezTo>
                  <a:pt x="15181" y="339066"/>
                  <a:pt x="0" y="323885"/>
                  <a:pt x="0" y="305159"/>
                </a:cubicBezTo>
                <a:lnTo>
                  <a:pt x="0" y="33907"/>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40411" tIns="40411" rIns="40411" bIns="40411" numCol="1" spcCol="1270" anchor="ctr" anchorCtr="0">
            <a:noAutofit/>
          </a:bodyPr>
          <a:lstStyle/>
          <a:p>
            <a:pPr marL="0" lvl="0" indent="0" algn="ctr" defTabSz="355600" rtl="0">
              <a:lnSpc>
                <a:spcPct val="90000"/>
              </a:lnSpc>
              <a:spcBef>
                <a:spcPct val="0"/>
              </a:spcBef>
              <a:spcAft>
                <a:spcPct val="35000"/>
              </a:spcAft>
              <a:buNone/>
            </a:pPr>
            <a:r>
              <a:rPr lang="en-US" sz="1000" kern="1200" dirty="0">
                <a:cs typeface="+mn-cs"/>
              </a:rPr>
              <a:t>pathological</a:t>
            </a:r>
          </a:p>
          <a:p>
            <a:pPr marL="0" lvl="0" indent="0" algn="ctr" defTabSz="355600" rtl="0">
              <a:lnSpc>
                <a:spcPct val="90000"/>
              </a:lnSpc>
              <a:spcBef>
                <a:spcPct val="0"/>
              </a:spcBef>
              <a:spcAft>
                <a:spcPct val="35000"/>
              </a:spcAft>
              <a:buNone/>
            </a:pPr>
            <a:r>
              <a:rPr lang="en-US" sz="1000" kern="1200" dirty="0"/>
              <a:t>examination</a:t>
            </a:r>
            <a:endParaRPr lang="ar-SA" sz="1000" kern="1200" dirty="0"/>
          </a:p>
        </p:txBody>
      </p:sp>
      <p:sp>
        <p:nvSpPr>
          <p:cNvPr id="38" name="شكل حر: شكل 37">
            <a:extLst>
              <a:ext uri="{FF2B5EF4-FFF2-40B4-BE49-F238E27FC236}">
                <a16:creationId xmlns="" xmlns:a16="http://schemas.microsoft.com/office/drawing/2014/main" id="{53CEA9AD-0D0D-1699-877B-970F75D49712}"/>
              </a:ext>
            </a:extLst>
          </p:cNvPr>
          <p:cNvSpPr/>
          <p:nvPr/>
        </p:nvSpPr>
        <p:spPr>
          <a:xfrm>
            <a:off x="2137531" y="3819954"/>
            <a:ext cx="390060" cy="136204"/>
          </a:xfrm>
          <a:custGeom>
            <a:avLst/>
            <a:gdLst/>
            <a:ahLst/>
            <a:cxnLst/>
            <a:rect l="0" t="0" r="0" b="0"/>
            <a:pathLst>
              <a:path>
                <a:moveTo>
                  <a:pt x="390060" y="0"/>
                </a:moveTo>
                <a:lnTo>
                  <a:pt x="390060" y="68102"/>
                </a:lnTo>
                <a:lnTo>
                  <a:pt x="0" y="68102"/>
                </a:lnTo>
                <a:lnTo>
                  <a:pt x="0" y="136204"/>
                </a:lnTo>
              </a:path>
            </a:pathLst>
          </a:custGeom>
          <a:noFill/>
        </p:spPr>
        <p:style>
          <a:lnRef idx="2">
            <a:schemeClr val="accent3">
              <a:shade val="8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39" name="شكل حر: شكل 38">
            <a:extLst>
              <a:ext uri="{FF2B5EF4-FFF2-40B4-BE49-F238E27FC236}">
                <a16:creationId xmlns="" xmlns:a16="http://schemas.microsoft.com/office/drawing/2014/main" id="{145E89C9-E692-E49F-6850-2FB66DE32A98}"/>
              </a:ext>
            </a:extLst>
          </p:cNvPr>
          <p:cNvSpPr/>
          <p:nvPr/>
        </p:nvSpPr>
        <p:spPr>
          <a:xfrm>
            <a:off x="1883231" y="3956159"/>
            <a:ext cx="508600" cy="339066"/>
          </a:xfrm>
          <a:custGeom>
            <a:avLst/>
            <a:gdLst>
              <a:gd name="connsiteX0" fmla="*/ 0 w 508600"/>
              <a:gd name="connsiteY0" fmla="*/ 33907 h 339066"/>
              <a:gd name="connsiteX1" fmla="*/ 33907 w 508600"/>
              <a:gd name="connsiteY1" fmla="*/ 0 h 339066"/>
              <a:gd name="connsiteX2" fmla="*/ 474693 w 508600"/>
              <a:gd name="connsiteY2" fmla="*/ 0 h 339066"/>
              <a:gd name="connsiteX3" fmla="*/ 508600 w 508600"/>
              <a:gd name="connsiteY3" fmla="*/ 33907 h 339066"/>
              <a:gd name="connsiteX4" fmla="*/ 508600 w 508600"/>
              <a:gd name="connsiteY4" fmla="*/ 305159 h 339066"/>
              <a:gd name="connsiteX5" fmla="*/ 474693 w 508600"/>
              <a:gd name="connsiteY5" fmla="*/ 339066 h 339066"/>
              <a:gd name="connsiteX6" fmla="*/ 33907 w 508600"/>
              <a:gd name="connsiteY6" fmla="*/ 339066 h 339066"/>
              <a:gd name="connsiteX7" fmla="*/ 0 w 508600"/>
              <a:gd name="connsiteY7" fmla="*/ 305159 h 339066"/>
              <a:gd name="connsiteX8" fmla="*/ 0 w 508600"/>
              <a:gd name="connsiteY8" fmla="*/ 33907 h 33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600" h="339066">
                <a:moveTo>
                  <a:pt x="0" y="33907"/>
                </a:moveTo>
                <a:cubicBezTo>
                  <a:pt x="0" y="15181"/>
                  <a:pt x="15181" y="0"/>
                  <a:pt x="33907" y="0"/>
                </a:cubicBezTo>
                <a:lnTo>
                  <a:pt x="474693" y="0"/>
                </a:lnTo>
                <a:cubicBezTo>
                  <a:pt x="493419" y="0"/>
                  <a:pt x="508600" y="15181"/>
                  <a:pt x="508600" y="33907"/>
                </a:cubicBezTo>
                <a:lnTo>
                  <a:pt x="508600" y="305159"/>
                </a:lnTo>
                <a:cubicBezTo>
                  <a:pt x="508600" y="323885"/>
                  <a:pt x="493419" y="339066"/>
                  <a:pt x="474693" y="339066"/>
                </a:cubicBezTo>
                <a:lnTo>
                  <a:pt x="33907" y="339066"/>
                </a:lnTo>
                <a:cubicBezTo>
                  <a:pt x="15181" y="339066"/>
                  <a:pt x="0" y="323885"/>
                  <a:pt x="0" y="305159"/>
                </a:cubicBezTo>
                <a:lnTo>
                  <a:pt x="0" y="33907"/>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48031" tIns="48031" rIns="48031" bIns="48031" numCol="1" spcCol="1270" anchor="ctr" anchorCtr="0">
            <a:noAutofit/>
          </a:bodyPr>
          <a:lstStyle/>
          <a:p>
            <a:pPr marL="0" lvl="0" indent="0" algn="ctr" defTabSz="444500" rtl="1">
              <a:lnSpc>
                <a:spcPct val="90000"/>
              </a:lnSpc>
              <a:spcBef>
                <a:spcPct val="0"/>
              </a:spcBef>
              <a:spcAft>
                <a:spcPct val="35000"/>
              </a:spcAft>
              <a:buNone/>
            </a:pPr>
            <a:r>
              <a:rPr lang="en-US" sz="1000" kern="1200" dirty="0">
                <a:cs typeface="+mn-cs"/>
              </a:rPr>
              <a:t>H&amp;E stain</a:t>
            </a:r>
            <a:endParaRPr lang="ar-SA" sz="1000" kern="1200" dirty="0">
              <a:cs typeface="+mn-cs"/>
            </a:endParaRPr>
          </a:p>
        </p:txBody>
      </p:sp>
      <p:sp>
        <p:nvSpPr>
          <p:cNvPr id="40" name="شكل حر: شكل 39">
            <a:extLst>
              <a:ext uri="{FF2B5EF4-FFF2-40B4-BE49-F238E27FC236}">
                <a16:creationId xmlns="" xmlns:a16="http://schemas.microsoft.com/office/drawing/2014/main" id="{C7EAB4FC-91DB-FD3B-B2A8-A2EA0D0BD07E}"/>
              </a:ext>
            </a:extLst>
          </p:cNvPr>
          <p:cNvSpPr/>
          <p:nvPr/>
        </p:nvSpPr>
        <p:spPr>
          <a:xfrm>
            <a:off x="2527592" y="3819954"/>
            <a:ext cx="419803" cy="136204"/>
          </a:xfrm>
          <a:custGeom>
            <a:avLst/>
            <a:gdLst/>
            <a:ahLst/>
            <a:cxnLst/>
            <a:rect l="0" t="0" r="0" b="0"/>
            <a:pathLst>
              <a:path>
                <a:moveTo>
                  <a:pt x="0" y="0"/>
                </a:moveTo>
                <a:lnTo>
                  <a:pt x="0" y="68102"/>
                </a:lnTo>
                <a:lnTo>
                  <a:pt x="419803" y="68102"/>
                </a:lnTo>
                <a:lnTo>
                  <a:pt x="419803" y="136204"/>
                </a:lnTo>
              </a:path>
            </a:pathLst>
          </a:custGeom>
          <a:noFill/>
        </p:spPr>
        <p:style>
          <a:lnRef idx="2">
            <a:schemeClr val="accent3">
              <a:shade val="8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41" name="شكل حر: شكل 40">
            <a:extLst>
              <a:ext uri="{FF2B5EF4-FFF2-40B4-BE49-F238E27FC236}">
                <a16:creationId xmlns="" xmlns:a16="http://schemas.microsoft.com/office/drawing/2014/main" id="{7DDF4C2A-24E8-7FFD-CF3F-C07315F785F7}"/>
              </a:ext>
            </a:extLst>
          </p:cNvPr>
          <p:cNvSpPr/>
          <p:nvPr/>
        </p:nvSpPr>
        <p:spPr>
          <a:xfrm>
            <a:off x="2693095" y="3956159"/>
            <a:ext cx="508600" cy="339066"/>
          </a:xfrm>
          <a:custGeom>
            <a:avLst/>
            <a:gdLst>
              <a:gd name="connsiteX0" fmla="*/ 0 w 508600"/>
              <a:gd name="connsiteY0" fmla="*/ 33907 h 339066"/>
              <a:gd name="connsiteX1" fmla="*/ 33907 w 508600"/>
              <a:gd name="connsiteY1" fmla="*/ 0 h 339066"/>
              <a:gd name="connsiteX2" fmla="*/ 474693 w 508600"/>
              <a:gd name="connsiteY2" fmla="*/ 0 h 339066"/>
              <a:gd name="connsiteX3" fmla="*/ 508600 w 508600"/>
              <a:gd name="connsiteY3" fmla="*/ 33907 h 339066"/>
              <a:gd name="connsiteX4" fmla="*/ 508600 w 508600"/>
              <a:gd name="connsiteY4" fmla="*/ 305159 h 339066"/>
              <a:gd name="connsiteX5" fmla="*/ 474693 w 508600"/>
              <a:gd name="connsiteY5" fmla="*/ 339066 h 339066"/>
              <a:gd name="connsiteX6" fmla="*/ 33907 w 508600"/>
              <a:gd name="connsiteY6" fmla="*/ 339066 h 339066"/>
              <a:gd name="connsiteX7" fmla="*/ 0 w 508600"/>
              <a:gd name="connsiteY7" fmla="*/ 305159 h 339066"/>
              <a:gd name="connsiteX8" fmla="*/ 0 w 508600"/>
              <a:gd name="connsiteY8" fmla="*/ 33907 h 33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600" h="339066">
                <a:moveTo>
                  <a:pt x="0" y="33907"/>
                </a:moveTo>
                <a:cubicBezTo>
                  <a:pt x="0" y="15181"/>
                  <a:pt x="15181" y="0"/>
                  <a:pt x="33907" y="0"/>
                </a:cubicBezTo>
                <a:lnTo>
                  <a:pt x="474693" y="0"/>
                </a:lnTo>
                <a:cubicBezTo>
                  <a:pt x="493419" y="0"/>
                  <a:pt x="508600" y="15181"/>
                  <a:pt x="508600" y="33907"/>
                </a:cubicBezTo>
                <a:lnTo>
                  <a:pt x="508600" y="305159"/>
                </a:lnTo>
                <a:cubicBezTo>
                  <a:pt x="508600" y="323885"/>
                  <a:pt x="493419" y="339066"/>
                  <a:pt x="474693" y="339066"/>
                </a:cubicBezTo>
                <a:lnTo>
                  <a:pt x="33907" y="339066"/>
                </a:lnTo>
                <a:cubicBezTo>
                  <a:pt x="15181" y="339066"/>
                  <a:pt x="0" y="323885"/>
                  <a:pt x="0" y="305159"/>
                </a:cubicBezTo>
                <a:lnTo>
                  <a:pt x="0" y="33907"/>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48031" tIns="48031" rIns="48031" bIns="48031" numCol="1" spcCol="1270" anchor="ctr" anchorCtr="0">
            <a:noAutofit/>
          </a:bodyPr>
          <a:lstStyle/>
          <a:p>
            <a:pPr marL="0" lvl="0" indent="0" algn="ctr" defTabSz="444500" rtl="1">
              <a:lnSpc>
                <a:spcPct val="90000"/>
              </a:lnSpc>
              <a:spcBef>
                <a:spcPct val="0"/>
              </a:spcBef>
              <a:spcAft>
                <a:spcPct val="35000"/>
              </a:spcAft>
              <a:buNone/>
            </a:pPr>
            <a:r>
              <a:rPr lang="en-US" sz="1000" kern="1200" dirty="0"/>
              <a:t>PAS stain</a:t>
            </a:r>
            <a:endParaRPr lang="ar-SA" sz="1000" kern="1200" dirty="0"/>
          </a:p>
        </p:txBody>
      </p:sp>
      <p:sp>
        <p:nvSpPr>
          <p:cNvPr id="8" name="Rectangle 5">
            <a:extLst>
              <a:ext uri="{FF2B5EF4-FFF2-40B4-BE49-F238E27FC236}">
                <a16:creationId xmlns="" xmlns:a16="http://schemas.microsoft.com/office/drawing/2014/main" id="{E63B8E98-2BF0-FF60-E427-1052C5D12C0B}"/>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sp>
        <p:nvSpPr>
          <p:cNvPr id="9" name="Rectangle 6">
            <a:extLst>
              <a:ext uri="{FF2B5EF4-FFF2-40B4-BE49-F238E27FC236}">
                <a16:creationId xmlns="" xmlns:a16="http://schemas.microsoft.com/office/drawing/2014/main" id="{FFC0F030-A04A-B613-C56D-E2B706DD0323}"/>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cxnSp>
        <p:nvCxnSpPr>
          <p:cNvPr id="11" name="رابط مستقيم 10">
            <a:extLst>
              <a:ext uri="{FF2B5EF4-FFF2-40B4-BE49-F238E27FC236}">
                <a16:creationId xmlns="" xmlns:a16="http://schemas.microsoft.com/office/drawing/2014/main" id="{A412D3F7-3206-DE5B-4A69-575C32485773}"/>
              </a:ext>
            </a:extLst>
          </p:cNvPr>
          <p:cNvCxnSpPr>
            <a:cxnSpLocks/>
          </p:cNvCxnSpPr>
          <p:nvPr/>
        </p:nvCxnSpPr>
        <p:spPr>
          <a:xfrm>
            <a:off x="2545279" y="1568605"/>
            <a:ext cx="0" cy="735980"/>
          </a:xfrm>
          <a:prstGeom prst="line">
            <a:avLst/>
          </a:prstGeom>
          <a:ln>
            <a:solidFill>
              <a:schemeClr val="accent1">
                <a:lumMod val="50000"/>
              </a:schemeClr>
            </a:solidFill>
          </a:ln>
        </p:spPr>
        <p:style>
          <a:lnRef idx="2">
            <a:schemeClr val="accent2"/>
          </a:lnRef>
          <a:fillRef idx="0">
            <a:schemeClr val="accent2"/>
          </a:fillRef>
          <a:effectRef idx="1">
            <a:schemeClr val="accent2"/>
          </a:effectRef>
          <a:fontRef idx="minor">
            <a:schemeClr val="tx1"/>
          </a:fontRef>
        </p:style>
      </p:cxnSp>
      <p:cxnSp>
        <p:nvCxnSpPr>
          <p:cNvPr id="13" name="رابط مستقيم 12">
            <a:extLst>
              <a:ext uri="{FF2B5EF4-FFF2-40B4-BE49-F238E27FC236}">
                <a16:creationId xmlns="" xmlns:a16="http://schemas.microsoft.com/office/drawing/2014/main" id="{1D276FE3-AB82-8733-CD61-BF8A6CE64405}"/>
              </a:ext>
            </a:extLst>
          </p:cNvPr>
          <p:cNvCxnSpPr>
            <a:cxnSpLocks/>
          </p:cNvCxnSpPr>
          <p:nvPr/>
        </p:nvCxnSpPr>
        <p:spPr>
          <a:xfrm flipH="1">
            <a:off x="2542480" y="2662987"/>
            <a:ext cx="2799" cy="217067"/>
          </a:xfrm>
          <a:prstGeom prst="line">
            <a:avLst/>
          </a:prstGeom>
          <a:ln>
            <a:solidFill>
              <a:schemeClr val="accent1">
                <a:lumMod val="50000"/>
              </a:schemeClr>
            </a:solidFill>
          </a:ln>
        </p:spPr>
        <p:style>
          <a:lnRef idx="2">
            <a:schemeClr val="accent2"/>
          </a:lnRef>
          <a:fillRef idx="0">
            <a:schemeClr val="accent2"/>
          </a:fillRef>
          <a:effectRef idx="1">
            <a:schemeClr val="accent2"/>
          </a:effectRef>
          <a:fontRef idx="minor">
            <a:schemeClr val="tx1"/>
          </a:fontRef>
        </p:style>
      </p:cxnSp>
      <p:cxnSp>
        <p:nvCxnSpPr>
          <p:cNvPr id="43" name="رابط مستقيم 42">
            <a:extLst>
              <a:ext uri="{FF2B5EF4-FFF2-40B4-BE49-F238E27FC236}">
                <a16:creationId xmlns="" xmlns:a16="http://schemas.microsoft.com/office/drawing/2014/main" id="{FA274B54-7988-2498-9865-AE73E6EA55C0}"/>
              </a:ext>
            </a:extLst>
          </p:cNvPr>
          <p:cNvCxnSpPr>
            <a:cxnSpLocks/>
          </p:cNvCxnSpPr>
          <p:nvPr/>
        </p:nvCxnSpPr>
        <p:spPr>
          <a:xfrm>
            <a:off x="2527591" y="3256543"/>
            <a:ext cx="0" cy="196267"/>
          </a:xfrm>
          <a:prstGeom prst="line">
            <a:avLst/>
          </a:prstGeom>
          <a:ln>
            <a:solidFill>
              <a:schemeClr val="accent1">
                <a:lumMod val="50000"/>
              </a:schemeClr>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013269426"/>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86B96565-6D71-70FE-7FC1-FD5F210CD3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8</a:t>
            </a:fld>
            <a:endParaRPr lang="en"/>
          </a:p>
        </p:txBody>
      </p:sp>
      <p:sp>
        <p:nvSpPr>
          <p:cNvPr id="9" name="مربع نص 8">
            <a:extLst>
              <a:ext uri="{FF2B5EF4-FFF2-40B4-BE49-F238E27FC236}">
                <a16:creationId xmlns="" xmlns:a16="http://schemas.microsoft.com/office/drawing/2014/main" id="{32B09650-6505-8A71-04C0-6F58AA4A92D4}"/>
              </a:ext>
            </a:extLst>
          </p:cNvPr>
          <p:cNvSpPr txBox="1"/>
          <p:nvPr/>
        </p:nvSpPr>
        <p:spPr>
          <a:xfrm>
            <a:off x="1281833" y="985920"/>
            <a:ext cx="6891867" cy="2360454"/>
          </a:xfrm>
          <a:prstGeom prst="rect">
            <a:avLst/>
          </a:prstGeom>
          <a:noFill/>
        </p:spPr>
        <p:txBody>
          <a:bodyPr wrap="square">
            <a:spAutoFit/>
          </a:bodyPr>
          <a:lstStyle/>
          <a:p>
            <a:pPr algn="l" rtl="0">
              <a:lnSpc>
                <a:spcPct val="150000"/>
              </a:lnSpc>
              <a:spcAft>
                <a:spcPts val="1000"/>
              </a:spcAft>
            </a:pPr>
            <a:r>
              <a:rPr lang="en-US" sz="800" dirty="0">
                <a:effectLst/>
                <a:latin typeface="Calibri" panose="020F0502020204030204" pitchFamily="34" charset="0"/>
                <a:ea typeface="Calibri" panose="020F0502020204030204" pitchFamily="34" charset="0"/>
                <a:cs typeface="Arial" panose="020B0604020202020204" pitchFamily="34" charset="0"/>
              </a:rPr>
              <a:t> </a:t>
            </a:r>
          </a:p>
          <a:p>
            <a:pPr algn="ctr" rtl="0">
              <a:lnSpc>
                <a:spcPct val="150000"/>
              </a:lnSpc>
              <a:spcAft>
                <a:spcPts val="1000"/>
              </a:spcAft>
            </a:pPr>
            <a:r>
              <a:rPr lang="en-US" sz="7200" b="1" kern="1400" spc="-50" dirty="0">
                <a:effectLst/>
                <a:latin typeface="+mn-lt"/>
                <a:ea typeface="Times New Roman" panose="02020603050405020304" pitchFamily="18" charset="0"/>
                <a:cs typeface="Times New Roman" panose="02020603050405020304" pitchFamily="18" charset="0"/>
              </a:rPr>
              <a:t>Results</a:t>
            </a:r>
            <a:r>
              <a:rPr lang="en-US" sz="800" b="1" kern="1400" spc="-50" dirty="0">
                <a:effectLst/>
                <a:latin typeface="+mn-lt"/>
                <a:ea typeface="Times New Roman" panose="02020603050405020304" pitchFamily="18"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Arial" panose="020B0604020202020204" pitchFamily="34" charset="0"/>
            </a:endParaRPr>
          </a:p>
          <a:p>
            <a:pPr algn="l" rtl="0">
              <a:lnSpc>
                <a:spcPct val="150000"/>
              </a:lnSpc>
              <a:spcAft>
                <a:spcPts val="1000"/>
              </a:spcAft>
            </a:pPr>
            <a:r>
              <a:rPr lang="en-US" sz="800" b="0" kern="1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69146249"/>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a:extLst>
              <a:ext uri="{FF2B5EF4-FFF2-40B4-BE49-F238E27FC236}">
                <a16:creationId xmlns="" xmlns:a16="http://schemas.microsoft.com/office/drawing/2014/main" id="{86B96565-6D71-70FE-7FC1-FD5F210CD3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9</a:t>
            </a:fld>
            <a:endParaRPr lang="en"/>
          </a:p>
        </p:txBody>
      </p:sp>
      <p:graphicFrame>
        <p:nvGraphicFramePr>
          <p:cNvPr id="2" name="جدول 1">
            <a:extLst>
              <a:ext uri="{FF2B5EF4-FFF2-40B4-BE49-F238E27FC236}">
                <a16:creationId xmlns="" xmlns:a16="http://schemas.microsoft.com/office/drawing/2014/main" id="{A927F5A0-668A-54D2-1A05-D78CBA73AFFD}"/>
              </a:ext>
            </a:extLst>
          </p:cNvPr>
          <p:cNvGraphicFramePr>
            <a:graphicFrameLocks noGrp="1"/>
          </p:cNvGraphicFramePr>
          <p:nvPr>
            <p:extLst>
              <p:ext uri="{D42A27DB-BD31-4B8C-83A1-F6EECF244321}">
                <p14:modId xmlns:p14="http://schemas.microsoft.com/office/powerpoint/2010/main" val="1373088363"/>
              </p:ext>
            </p:extLst>
          </p:nvPr>
        </p:nvGraphicFramePr>
        <p:xfrm>
          <a:off x="1420285" y="1223929"/>
          <a:ext cx="6616699" cy="2686676"/>
        </p:xfrm>
        <a:graphic>
          <a:graphicData uri="http://schemas.openxmlformats.org/drawingml/2006/table">
            <a:tbl>
              <a:tblPr rtl="1" firstRow="1" firstCol="1" bandRow="1">
                <a:tableStyleId>{3C2FFA5D-87B4-456A-9821-1D502468CF0F}</a:tableStyleId>
              </a:tblPr>
              <a:tblGrid>
                <a:gridCol w="1444925">
                  <a:extLst>
                    <a:ext uri="{9D8B030D-6E8A-4147-A177-3AD203B41FA5}">
                      <a16:colId xmlns="" xmlns:a16="http://schemas.microsoft.com/office/drawing/2014/main" val="4221925249"/>
                    </a:ext>
                  </a:extLst>
                </a:gridCol>
                <a:gridCol w="1324095">
                  <a:extLst>
                    <a:ext uri="{9D8B030D-6E8A-4147-A177-3AD203B41FA5}">
                      <a16:colId xmlns="" xmlns:a16="http://schemas.microsoft.com/office/drawing/2014/main" val="2826249681"/>
                    </a:ext>
                  </a:extLst>
                </a:gridCol>
                <a:gridCol w="3847679">
                  <a:extLst>
                    <a:ext uri="{9D8B030D-6E8A-4147-A177-3AD203B41FA5}">
                      <a16:colId xmlns="" xmlns:a16="http://schemas.microsoft.com/office/drawing/2014/main" val="2562380247"/>
                    </a:ext>
                  </a:extLst>
                </a:gridCol>
              </a:tblGrid>
              <a:tr h="511738">
                <a:tc>
                  <a:txBody>
                    <a:bodyPr/>
                    <a:lstStyle/>
                    <a:p>
                      <a:pPr algn="ctr" rtl="1">
                        <a:lnSpc>
                          <a:spcPct val="115000"/>
                        </a:lnSpc>
                        <a:spcBef>
                          <a:spcPts val="1200"/>
                        </a:spcBef>
                        <a:spcAft>
                          <a:spcPts val="1000"/>
                        </a:spcAft>
                      </a:pPr>
                      <a:r>
                        <a:rPr lang="en-US" sz="1400" kern="100">
                          <a:effectLst/>
                        </a:rPr>
                        <a:t>%</a:t>
                      </a:r>
                      <a:endParaRPr lang="en-US" sz="1100" kern="100">
                        <a:effectLst/>
                        <a:latin typeface="Calibri" panose="020F0502020204030204" pitchFamily="34" charset="0"/>
                        <a:ea typeface="Calibri" panose="020F0502020204030204" pitchFamily="34" charset="0"/>
                        <a:cs typeface="+mj-cs"/>
                      </a:endParaRPr>
                    </a:p>
                  </a:txBody>
                  <a:tcPr marL="67967" marR="67967" marT="0" marB="0"/>
                </a:tc>
                <a:tc>
                  <a:txBody>
                    <a:bodyPr/>
                    <a:lstStyle/>
                    <a:p>
                      <a:pPr algn="ctr" rtl="1">
                        <a:lnSpc>
                          <a:spcPct val="115000"/>
                        </a:lnSpc>
                        <a:spcBef>
                          <a:spcPts val="1200"/>
                        </a:spcBef>
                        <a:spcAft>
                          <a:spcPts val="1000"/>
                        </a:spcAft>
                      </a:pPr>
                      <a:r>
                        <a:rPr lang="en-US" sz="1400" kern="100">
                          <a:effectLst/>
                        </a:rPr>
                        <a:t>No. of isolation</a:t>
                      </a:r>
                      <a:endParaRPr lang="en-US" sz="1100" kern="100">
                        <a:effectLst/>
                        <a:latin typeface="Calibri" panose="020F0502020204030204" pitchFamily="34" charset="0"/>
                        <a:ea typeface="Calibri" panose="020F0502020204030204" pitchFamily="34" charset="0"/>
                        <a:cs typeface="+mj-cs"/>
                      </a:endParaRPr>
                    </a:p>
                  </a:txBody>
                  <a:tcPr marL="67967" marR="67967" marT="0" marB="0"/>
                </a:tc>
                <a:tc>
                  <a:txBody>
                    <a:bodyPr/>
                    <a:lstStyle/>
                    <a:p>
                      <a:pPr algn="ctr" rtl="1">
                        <a:lnSpc>
                          <a:spcPct val="115000"/>
                        </a:lnSpc>
                        <a:spcBef>
                          <a:spcPts val="1200"/>
                        </a:spcBef>
                        <a:spcAft>
                          <a:spcPts val="1000"/>
                        </a:spcAft>
                      </a:pPr>
                      <a:r>
                        <a:rPr lang="en-US" sz="1400" kern="100" dirty="0">
                          <a:effectLst/>
                        </a:rPr>
                        <a:t>Types of bacterial isolation</a:t>
                      </a:r>
                      <a:endParaRPr lang="en-US" sz="1100" kern="100" dirty="0">
                        <a:effectLst/>
                        <a:latin typeface="Calibri" panose="020F0502020204030204" pitchFamily="34" charset="0"/>
                        <a:ea typeface="Calibri" panose="020F0502020204030204" pitchFamily="34" charset="0"/>
                        <a:cs typeface="+mj-cs"/>
                      </a:endParaRPr>
                    </a:p>
                  </a:txBody>
                  <a:tcPr marL="67967" marR="67967" marT="0" marB="0"/>
                </a:tc>
                <a:extLst>
                  <a:ext uri="{0D108BD9-81ED-4DB2-BD59-A6C34878D82A}">
                    <a16:rowId xmlns="" xmlns:a16="http://schemas.microsoft.com/office/drawing/2014/main" val="72858673"/>
                  </a:ext>
                </a:extLst>
              </a:tr>
              <a:tr h="439267">
                <a:tc>
                  <a:txBody>
                    <a:bodyPr/>
                    <a:lstStyle/>
                    <a:p>
                      <a:pPr algn="ctr" rtl="1">
                        <a:lnSpc>
                          <a:spcPct val="250000"/>
                        </a:lnSpc>
                        <a:spcBef>
                          <a:spcPts val="1200"/>
                        </a:spcBef>
                        <a:spcAft>
                          <a:spcPts val="1000"/>
                        </a:spcAft>
                      </a:pPr>
                      <a:r>
                        <a:rPr lang="en-US" sz="1100" kern="100">
                          <a:effectLst/>
                        </a:rPr>
                        <a:t>50</a:t>
                      </a:r>
                      <a:endParaRPr lang="en-US" sz="1100" kern="100">
                        <a:effectLst/>
                        <a:latin typeface="Calibri" panose="020F0502020204030204" pitchFamily="34" charset="0"/>
                        <a:ea typeface="Calibri" panose="020F0502020204030204" pitchFamily="34" charset="0"/>
                        <a:cs typeface="+mj-cs"/>
                      </a:endParaRPr>
                    </a:p>
                  </a:txBody>
                  <a:tcPr marL="67967" marR="67967" marT="0" marB="0"/>
                </a:tc>
                <a:tc>
                  <a:txBody>
                    <a:bodyPr/>
                    <a:lstStyle/>
                    <a:p>
                      <a:pPr algn="ctr" rtl="1">
                        <a:lnSpc>
                          <a:spcPct val="250000"/>
                        </a:lnSpc>
                        <a:spcBef>
                          <a:spcPts val="1200"/>
                        </a:spcBef>
                        <a:spcAft>
                          <a:spcPts val="1000"/>
                        </a:spcAft>
                      </a:pPr>
                      <a:r>
                        <a:rPr lang="en-US" sz="1100" b="1" kern="100">
                          <a:effectLst/>
                        </a:rPr>
                        <a:t>50</a:t>
                      </a:r>
                      <a:endParaRPr lang="en-US" sz="1100" b="1" kern="100">
                        <a:effectLst/>
                        <a:latin typeface="Calibri" panose="020F0502020204030204" pitchFamily="34" charset="0"/>
                        <a:ea typeface="Calibri" panose="020F0502020204030204" pitchFamily="34" charset="0"/>
                        <a:cs typeface="+mj-cs"/>
                      </a:endParaRPr>
                    </a:p>
                  </a:txBody>
                  <a:tcPr marL="67967" marR="67967" marT="0" marB="0"/>
                </a:tc>
                <a:tc>
                  <a:txBody>
                    <a:bodyPr/>
                    <a:lstStyle/>
                    <a:p>
                      <a:pPr algn="ctr" rtl="1">
                        <a:lnSpc>
                          <a:spcPct val="200000"/>
                        </a:lnSpc>
                        <a:spcBef>
                          <a:spcPts val="1200"/>
                        </a:spcBef>
                        <a:spcAft>
                          <a:spcPts val="1000"/>
                        </a:spcAft>
                      </a:pPr>
                      <a:r>
                        <a:rPr lang="en-US" sz="1200" b="1" kern="100" dirty="0">
                          <a:effectLst/>
                          <a:cs typeface="+mj-cs"/>
                        </a:rPr>
                        <a:t>Staphylococcus pseudintermedius</a:t>
                      </a:r>
                      <a:endParaRPr lang="en-US" sz="1100" b="1" kern="100" dirty="0">
                        <a:effectLst/>
                        <a:latin typeface="Calibri" panose="020F0502020204030204" pitchFamily="34" charset="0"/>
                        <a:ea typeface="Calibri" panose="020F0502020204030204" pitchFamily="34" charset="0"/>
                        <a:cs typeface="+mj-cs"/>
                      </a:endParaRPr>
                    </a:p>
                  </a:txBody>
                  <a:tcPr marL="67967" marR="67967" marT="0" marB="0"/>
                </a:tc>
                <a:extLst>
                  <a:ext uri="{0D108BD9-81ED-4DB2-BD59-A6C34878D82A}">
                    <a16:rowId xmlns="" xmlns:a16="http://schemas.microsoft.com/office/drawing/2014/main" val="1426738770"/>
                  </a:ext>
                </a:extLst>
              </a:tr>
              <a:tr h="439267">
                <a:tc>
                  <a:txBody>
                    <a:bodyPr/>
                    <a:lstStyle/>
                    <a:p>
                      <a:pPr algn="ctr" rtl="1">
                        <a:lnSpc>
                          <a:spcPct val="250000"/>
                        </a:lnSpc>
                        <a:spcBef>
                          <a:spcPts val="1200"/>
                        </a:spcBef>
                        <a:spcAft>
                          <a:spcPts val="1000"/>
                        </a:spcAft>
                      </a:pPr>
                      <a:r>
                        <a:rPr lang="en-US" sz="1100" kern="100">
                          <a:effectLst/>
                        </a:rPr>
                        <a:t>20</a:t>
                      </a:r>
                      <a:endParaRPr lang="en-US" sz="1100" kern="100">
                        <a:effectLst/>
                        <a:latin typeface="Calibri" panose="020F0502020204030204" pitchFamily="34" charset="0"/>
                        <a:ea typeface="Calibri" panose="020F0502020204030204" pitchFamily="34" charset="0"/>
                        <a:cs typeface="+mj-cs"/>
                      </a:endParaRPr>
                    </a:p>
                  </a:txBody>
                  <a:tcPr marL="67967" marR="67967" marT="0" marB="0"/>
                </a:tc>
                <a:tc>
                  <a:txBody>
                    <a:bodyPr/>
                    <a:lstStyle/>
                    <a:p>
                      <a:pPr algn="ctr" rtl="1">
                        <a:lnSpc>
                          <a:spcPct val="250000"/>
                        </a:lnSpc>
                        <a:spcBef>
                          <a:spcPts val="1200"/>
                        </a:spcBef>
                        <a:spcAft>
                          <a:spcPts val="1000"/>
                        </a:spcAft>
                      </a:pPr>
                      <a:r>
                        <a:rPr lang="en-US" sz="1100" b="1" kern="100">
                          <a:effectLst/>
                        </a:rPr>
                        <a:t>20</a:t>
                      </a:r>
                      <a:endParaRPr lang="en-US" sz="1100" b="1" kern="100">
                        <a:effectLst/>
                        <a:latin typeface="Calibri" panose="020F0502020204030204" pitchFamily="34" charset="0"/>
                        <a:ea typeface="Calibri" panose="020F0502020204030204" pitchFamily="34" charset="0"/>
                        <a:cs typeface="+mj-cs"/>
                      </a:endParaRPr>
                    </a:p>
                  </a:txBody>
                  <a:tcPr marL="67967" marR="67967" marT="0" marB="0"/>
                </a:tc>
                <a:tc>
                  <a:txBody>
                    <a:bodyPr/>
                    <a:lstStyle/>
                    <a:p>
                      <a:pPr algn="ctr" rtl="1">
                        <a:lnSpc>
                          <a:spcPct val="200000"/>
                        </a:lnSpc>
                        <a:spcBef>
                          <a:spcPts val="1200"/>
                        </a:spcBef>
                        <a:spcAft>
                          <a:spcPts val="1000"/>
                        </a:spcAft>
                      </a:pPr>
                      <a:r>
                        <a:rPr lang="en-US" sz="1200" b="1" kern="100" dirty="0">
                          <a:effectLst/>
                          <a:cs typeface="+mj-cs"/>
                        </a:rPr>
                        <a:t>proteus mirabilis</a:t>
                      </a:r>
                      <a:endParaRPr lang="en-US" sz="1100" b="1" kern="100" dirty="0">
                        <a:effectLst/>
                        <a:latin typeface="Calibri" panose="020F0502020204030204" pitchFamily="34" charset="0"/>
                        <a:ea typeface="Calibri" panose="020F0502020204030204" pitchFamily="34" charset="0"/>
                        <a:cs typeface="+mj-cs"/>
                      </a:endParaRPr>
                    </a:p>
                  </a:txBody>
                  <a:tcPr marL="67967" marR="67967" marT="0" marB="0"/>
                </a:tc>
                <a:extLst>
                  <a:ext uri="{0D108BD9-81ED-4DB2-BD59-A6C34878D82A}">
                    <a16:rowId xmlns="" xmlns:a16="http://schemas.microsoft.com/office/drawing/2014/main" val="132797373"/>
                  </a:ext>
                </a:extLst>
              </a:tr>
              <a:tr h="439267">
                <a:tc>
                  <a:txBody>
                    <a:bodyPr/>
                    <a:lstStyle/>
                    <a:p>
                      <a:pPr algn="ctr" rtl="1">
                        <a:lnSpc>
                          <a:spcPct val="250000"/>
                        </a:lnSpc>
                        <a:spcBef>
                          <a:spcPts val="1200"/>
                        </a:spcBef>
                        <a:spcAft>
                          <a:spcPts val="1000"/>
                        </a:spcAft>
                      </a:pPr>
                      <a:r>
                        <a:rPr lang="en-US" sz="1100" kern="100">
                          <a:effectLst/>
                        </a:rPr>
                        <a:t>20</a:t>
                      </a:r>
                      <a:endParaRPr lang="en-US" sz="1100" kern="100">
                        <a:effectLst/>
                        <a:latin typeface="Calibri" panose="020F0502020204030204" pitchFamily="34" charset="0"/>
                        <a:ea typeface="Calibri" panose="020F0502020204030204" pitchFamily="34" charset="0"/>
                        <a:cs typeface="+mj-cs"/>
                      </a:endParaRPr>
                    </a:p>
                  </a:txBody>
                  <a:tcPr marL="67967" marR="67967" marT="0" marB="0"/>
                </a:tc>
                <a:tc>
                  <a:txBody>
                    <a:bodyPr/>
                    <a:lstStyle/>
                    <a:p>
                      <a:pPr algn="ctr" rtl="1">
                        <a:lnSpc>
                          <a:spcPct val="250000"/>
                        </a:lnSpc>
                        <a:spcBef>
                          <a:spcPts val="1200"/>
                        </a:spcBef>
                        <a:spcAft>
                          <a:spcPts val="1000"/>
                        </a:spcAft>
                      </a:pPr>
                      <a:r>
                        <a:rPr lang="en-US" sz="1100" b="1" kern="100">
                          <a:effectLst/>
                        </a:rPr>
                        <a:t>20</a:t>
                      </a:r>
                      <a:endParaRPr lang="en-US" sz="1100" b="1" kern="100">
                        <a:effectLst/>
                        <a:latin typeface="Calibri" panose="020F0502020204030204" pitchFamily="34" charset="0"/>
                        <a:ea typeface="Calibri" panose="020F0502020204030204" pitchFamily="34" charset="0"/>
                        <a:cs typeface="+mj-cs"/>
                      </a:endParaRPr>
                    </a:p>
                  </a:txBody>
                  <a:tcPr marL="67967" marR="67967" marT="0" marB="0"/>
                </a:tc>
                <a:tc>
                  <a:txBody>
                    <a:bodyPr/>
                    <a:lstStyle/>
                    <a:p>
                      <a:pPr algn="ctr" rtl="1">
                        <a:lnSpc>
                          <a:spcPct val="200000"/>
                        </a:lnSpc>
                        <a:spcBef>
                          <a:spcPts val="1200"/>
                        </a:spcBef>
                        <a:spcAft>
                          <a:spcPts val="1000"/>
                        </a:spcAft>
                      </a:pPr>
                      <a:r>
                        <a:rPr lang="en-US" sz="1200" b="1" kern="100" dirty="0">
                          <a:effectLst/>
                          <a:cs typeface="+mj-cs"/>
                        </a:rPr>
                        <a:t>pseudomonas aeruginosa</a:t>
                      </a:r>
                      <a:endParaRPr lang="en-US" sz="1100" b="1" kern="100" dirty="0">
                        <a:effectLst/>
                        <a:latin typeface="Calibri" panose="020F0502020204030204" pitchFamily="34" charset="0"/>
                        <a:ea typeface="Calibri" panose="020F0502020204030204" pitchFamily="34" charset="0"/>
                        <a:cs typeface="+mj-cs"/>
                      </a:endParaRPr>
                    </a:p>
                  </a:txBody>
                  <a:tcPr marL="67967" marR="67967" marT="0" marB="0"/>
                </a:tc>
                <a:extLst>
                  <a:ext uri="{0D108BD9-81ED-4DB2-BD59-A6C34878D82A}">
                    <a16:rowId xmlns="" xmlns:a16="http://schemas.microsoft.com/office/drawing/2014/main" val="2860546388"/>
                  </a:ext>
                </a:extLst>
              </a:tr>
              <a:tr h="439267">
                <a:tc>
                  <a:txBody>
                    <a:bodyPr/>
                    <a:lstStyle/>
                    <a:p>
                      <a:pPr algn="ctr" rtl="1">
                        <a:lnSpc>
                          <a:spcPct val="250000"/>
                        </a:lnSpc>
                        <a:spcBef>
                          <a:spcPts val="1200"/>
                        </a:spcBef>
                        <a:spcAft>
                          <a:spcPts val="1000"/>
                        </a:spcAft>
                      </a:pPr>
                      <a:r>
                        <a:rPr lang="en-US" sz="1100" kern="100" dirty="0">
                          <a:effectLst/>
                        </a:rPr>
                        <a:t>10</a:t>
                      </a:r>
                      <a:endParaRPr lang="en-US" sz="1100" kern="100" dirty="0">
                        <a:effectLst/>
                        <a:latin typeface="Calibri" panose="020F0502020204030204" pitchFamily="34" charset="0"/>
                        <a:ea typeface="Calibri" panose="020F0502020204030204" pitchFamily="34" charset="0"/>
                        <a:cs typeface="+mj-cs"/>
                      </a:endParaRPr>
                    </a:p>
                  </a:txBody>
                  <a:tcPr marL="67967" marR="67967" marT="0" marB="0"/>
                </a:tc>
                <a:tc>
                  <a:txBody>
                    <a:bodyPr/>
                    <a:lstStyle/>
                    <a:p>
                      <a:pPr algn="ctr" rtl="1">
                        <a:lnSpc>
                          <a:spcPct val="250000"/>
                        </a:lnSpc>
                        <a:spcBef>
                          <a:spcPts val="1200"/>
                        </a:spcBef>
                        <a:spcAft>
                          <a:spcPts val="1000"/>
                        </a:spcAft>
                      </a:pPr>
                      <a:r>
                        <a:rPr lang="en-US" sz="1100" b="1" kern="100" dirty="0">
                          <a:effectLst/>
                        </a:rPr>
                        <a:t>10</a:t>
                      </a:r>
                      <a:endParaRPr lang="en-US" sz="1100" b="1" kern="100" dirty="0">
                        <a:effectLst/>
                        <a:latin typeface="Calibri" panose="020F0502020204030204" pitchFamily="34" charset="0"/>
                        <a:ea typeface="Calibri" panose="020F0502020204030204" pitchFamily="34" charset="0"/>
                        <a:cs typeface="+mj-cs"/>
                      </a:endParaRPr>
                    </a:p>
                  </a:txBody>
                  <a:tcPr marL="67967" marR="67967" marT="0" marB="0"/>
                </a:tc>
                <a:tc>
                  <a:txBody>
                    <a:bodyPr/>
                    <a:lstStyle/>
                    <a:p>
                      <a:pPr algn="ctr" rtl="1">
                        <a:lnSpc>
                          <a:spcPct val="200000"/>
                        </a:lnSpc>
                        <a:spcBef>
                          <a:spcPts val="1200"/>
                        </a:spcBef>
                        <a:spcAft>
                          <a:spcPts val="1000"/>
                        </a:spcAft>
                      </a:pPr>
                      <a:r>
                        <a:rPr lang="en-US" sz="1200" b="1" kern="100" dirty="0">
                          <a:effectLst/>
                          <a:cs typeface="+mj-cs"/>
                        </a:rPr>
                        <a:t>Escherichia coli</a:t>
                      </a:r>
                      <a:endParaRPr lang="en-US" sz="1100" b="1" kern="100" dirty="0">
                        <a:effectLst/>
                        <a:latin typeface="Calibri" panose="020F0502020204030204" pitchFamily="34" charset="0"/>
                        <a:ea typeface="Calibri" panose="020F0502020204030204" pitchFamily="34" charset="0"/>
                        <a:cs typeface="+mj-cs"/>
                      </a:endParaRPr>
                    </a:p>
                  </a:txBody>
                  <a:tcPr marL="67967" marR="67967" marT="0" marB="0"/>
                </a:tc>
                <a:extLst>
                  <a:ext uri="{0D108BD9-81ED-4DB2-BD59-A6C34878D82A}">
                    <a16:rowId xmlns="" xmlns:a16="http://schemas.microsoft.com/office/drawing/2014/main" val="232203671"/>
                  </a:ext>
                </a:extLst>
              </a:tr>
              <a:tr h="417870">
                <a:tc>
                  <a:txBody>
                    <a:bodyPr/>
                    <a:lstStyle/>
                    <a:p>
                      <a:pPr algn="just" rtl="1">
                        <a:lnSpc>
                          <a:spcPct val="115000"/>
                        </a:lnSpc>
                        <a:spcBef>
                          <a:spcPts val="1200"/>
                        </a:spcBef>
                        <a:spcAft>
                          <a:spcPts val="1000"/>
                        </a:spcAft>
                      </a:pPr>
                      <a:r>
                        <a:rPr lang="ar-SA" sz="1100" kern="100">
                          <a:effectLst/>
                        </a:rPr>
                        <a:t> </a:t>
                      </a:r>
                      <a:endParaRPr lang="en-US" sz="1100" kern="100">
                        <a:effectLst/>
                        <a:latin typeface="Calibri" panose="020F0502020204030204" pitchFamily="34" charset="0"/>
                        <a:ea typeface="Calibri" panose="020F0502020204030204" pitchFamily="34" charset="0"/>
                        <a:cs typeface="Arial" panose="020B0604020202020204" pitchFamily="34" charset="0"/>
                      </a:endParaRPr>
                    </a:p>
                  </a:txBody>
                  <a:tcPr marL="67967" marR="67967" marT="0" marB="0"/>
                </a:tc>
                <a:tc>
                  <a:txBody>
                    <a:bodyPr/>
                    <a:lstStyle/>
                    <a:p>
                      <a:pPr algn="just" rtl="1">
                        <a:lnSpc>
                          <a:spcPct val="115000"/>
                        </a:lnSpc>
                        <a:spcBef>
                          <a:spcPts val="1200"/>
                        </a:spcBef>
                        <a:spcAft>
                          <a:spcPts val="1000"/>
                        </a:spcAft>
                      </a:pPr>
                      <a:r>
                        <a:rPr lang="ar-SA" sz="1100" kern="100">
                          <a:effectLst/>
                        </a:rPr>
                        <a:t> </a:t>
                      </a:r>
                      <a:endParaRPr lang="en-US" sz="1100" kern="100">
                        <a:effectLst/>
                        <a:latin typeface="Calibri" panose="020F0502020204030204" pitchFamily="34" charset="0"/>
                        <a:ea typeface="Calibri" panose="020F0502020204030204" pitchFamily="34" charset="0"/>
                        <a:cs typeface="Arial" panose="020B0604020202020204" pitchFamily="34" charset="0"/>
                      </a:endParaRPr>
                    </a:p>
                  </a:txBody>
                  <a:tcPr marL="67967" marR="67967" marT="0" marB="0"/>
                </a:tc>
                <a:tc>
                  <a:txBody>
                    <a:bodyPr/>
                    <a:lstStyle/>
                    <a:p>
                      <a:pPr algn="just" rtl="1">
                        <a:lnSpc>
                          <a:spcPct val="115000"/>
                        </a:lnSpc>
                        <a:spcBef>
                          <a:spcPts val="1200"/>
                        </a:spcBef>
                        <a:spcAft>
                          <a:spcPts val="1000"/>
                        </a:spcAft>
                      </a:pPr>
                      <a:r>
                        <a:rPr lang="ar-IQ" sz="1100" kern="100" dirty="0">
                          <a:effectLst/>
                        </a:rPr>
                        <a:t> </a:t>
                      </a:r>
                      <a:endParaRPr lang="en-US" sz="1100" kern="100" dirty="0">
                        <a:effectLst/>
                        <a:latin typeface="Calibri" panose="020F0502020204030204" pitchFamily="34" charset="0"/>
                        <a:ea typeface="Calibri" panose="020F0502020204030204" pitchFamily="34" charset="0"/>
                        <a:cs typeface="Arial" panose="020B0604020202020204" pitchFamily="34" charset="0"/>
                      </a:endParaRPr>
                    </a:p>
                  </a:txBody>
                  <a:tcPr marL="67967" marR="67967" marT="0" marB="0"/>
                </a:tc>
                <a:extLst>
                  <a:ext uri="{0D108BD9-81ED-4DB2-BD59-A6C34878D82A}">
                    <a16:rowId xmlns="" xmlns:a16="http://schemas.microsoft.com/office/drawing/2014/main" val="3354710150"/>
                  </a:ext>
                </a:extLst>
              </a:tr>
            </a:tbl>
          </a:graphicData>
        </a:graphic>
      </p:graphicFrame>
      <p:sp>
        <p:nvSpPr>
          <p:cNvPr id="3" name="Rectangle 1">
            <a:extLst>
              <a:ext uri="{FF2B5EF4-FFF2-40B4-BE49-F238E27FC236}">
                <a16:creationId xmlns="" xmlns:a16="http://schemas.microsoft.com/office/drawing/2014/main" id="{1E869736-4BAC-14AF-B6C5-1A4869BD9E13}"/>
              </a:ext>
            </a:extLst>
          </p:cNvPr>
          <p:cNvSpPr>
            <a:spLocks noChangeArrowheads="1"/>
          </p:cNvSpPr>
          <p:nvPr/>
        </p:nvSpPr>
        <p:spPr bwMode="auto">
          <a:xfrm>
            <a:off x="1242483" y="566703"/>
            <a:ext cx="617989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2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Table 1: Bacterial isolation from dog skin: the No. of dogs which examined (200), </a:t>
            </a:r>
          </a:p>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ar-IQ" sz="12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100 of them were pathogenic bacterial infected.</a:t>
            </a:r>
            <a:endParaRPr kumimoji="0" lang="en-US" altLang="ar-IQ" sz="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ar-IQ"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53425904"/>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Quintus template">
  <a:themeElements>
    <a:clrScheme name="Custom 347">
      <a:dk1>
        <a:srgbClr val="25212A"/>
      </a:dk1>
      <a:lt1>
        <a:srgbClr val="FFFFFF"/>
      </a:lt1>
      <a:dk2>
        <a:srgbClr val="797281"/>
      </a:dk2>
      <a:lt2>
        <a:srgbClr val="E7E6E9"/>
      </a:lt2>
      <a:accent1>
        <a:srgbClr val="B87647"/>
      </a:accent1>
      <a:accent2>
        <a:srgbClr val="A85A5A"/>
      </a:accent2>
      <a:accent3>
        <a:srgbClr val="853E61"/>
      </a:accent3>
      <a:accent4>
        <a:srgbClr val="5C3959"/>
      </a:accent4>
      <a:accent5>
        <a:srgbClr val="CC4125"/>
      </a:accent5>
      <a:accent6>
        <a:srgbClr val="E4B681"/>
      </a:accent6>
      <a:hlink>
        <a:srgbClr val="25212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750</TotalTime>
  <Words>1953</Words>
  <Application>Microsoft Office PowerPoint</Application>
  <PresentationFormat>On-screen Show (16:9)</PresentationFormat>
  <Paragraphs>524</Paragraphs>
  <Slides>48</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Oswald</vt:lpstr>
      <vt:lpstr>Times New Roman</vt:lpstr>
      <vt:lpstr>Tahoma</vt:lpstr>
      <vt:lpstr>Calibri</vt:lpstr>
      <vt:lpstr>Tinos</vt:lpstr>
      <vt:lpstr>Quintus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Skin dog's lesion reported pathogen bacterial infection mostly secondary                        infection Staphylococcus Pseudintermedius. 2. Skin dog's lesion reported pathogen fungal infection mostly secondary infection Aspergillus niger. 3. Skin dog's tumors reported dermatofibroma squamous cell carcinoma and papilloma. 4. Bacterial and fungal infection cause lesion in dogs skin mostly abscess, dermatitis, granuloma with skin fungal hyphae.   </vt:lpstr>
      <vt:lpstr>1. Study in details virulence of the most pathogenic infection (bacterial  and fungal).  2. Study the causes of skin tumor.  3. Select the most important drugs for skin infection.  4. Study in details the causes of dog's skin dermatitis. </vt:lpstr>
      <vt:lpstr>Thankyou</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IMMUNOPATHOLOGY PRESENTATION TITLE</dc:title>
  <dc:creator>Lenovo</dc:creator>
  <cp:lastModifiedBy>dell</cp:lastModifiedBy>
  <cp:revision>27</cp:revision>
  <dcterms:modified xsi:type="dcterms:W3CDTF">2025-04-13T06:27:18Z</dcterms:modified>
</cp:coreProperties>
</file>