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58" r:id="rId3"/>
    <p:sldId id="257" r:id="rId4"/>
    <p:sldId id="256" r:id="rId5"/>
    <p:sldId id="260" r:id="rId6"/>
    <p:sldId id="261"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9" d="100"/>
          <a:sy n="89" d="100"/>
        </p:scale>
        <p:origin x="-1258"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CDF22B6-39B0-4848-9AA3-1F87C99F34FF}" type="datetimeFigureOut">
              <a:rPr lang="ar-IQ" smtClean="0"/>
              <a:t>18/10/1446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57903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CDF22B6-39B0-4848-9AA3-1F87C99F34FF}" type="datetimeFigureOut">
              <a:rPr lang="ar-IQ" smtClean="0"/>
              <a:t>18/10/1446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295572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CDF22B6-39B0-4848-9AA3-1F87C99F34FF}" type="datetimeFigureOut">
              <a:rPr lang="ar-IQ" smtClean="0"/>
              <a:t>18/10/1446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36472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CDF22B6-39B0-4848-9AA3-1F87C99F34FF}" type="datetimeFigureOut">
              <a:rPr lang="ar-IQ" smtClean="0"/>
              <a:t>18/10/1446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239074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F22B6-39B0-4848-9AA3-1F87C99F34FF}" type="datetimeFigureOut">
              <a:rPr lang="ar-IQ" smtClean="0"/>
              <a:t>18/10/1446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244672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CDF22B6-39B0-4848-9AA3-1F87C99F34FF}" type="datetimeFigureOut">
              <a:rPr lang="ar-IQ" smtClean="0"/>
              <a:t>18/10/1446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298835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CDF22B6-39B0-4848-9AA3-1F87C99F34FF}" type="datetimeFigureOut">
              <a:rPr lang="ar-IQ" smtClean="0"/>
              <a:t>18/10/1446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105383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CDF22B6-39B0-4848-9AA3-1F87C99F34FF}" type="datetimeFigureOut">
              <a:rPr lang="ar-IQ" smtClean="0"/>
              <a:t>18/10/1446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8741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22B6-39B0-4848-9AA3-1F87C99F34FF}" type="datetimeFigureOut">
              <a:rPr lang="ar-IQ" smtClean="0"/>
              <a:t>18/10/1446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32597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F22B6-39B0-4848-9AA3-1F87C99F34FF}" type="datetimeFigureOut">
              <a:rPr lang="ar-IQ" smtClean="0"/>
              <a:t>18/10/1446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159787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F22B6-39B0-4848-9AA3-1F87C99F34FF}" type="datetimeFigureOut">
              <a:rPr lang="ar-IQ" smtClean="0"/>
              <a:t>18/10/1446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84796F-ABFD-4309-81B4-4D66EA331F0C}" type="slidenum">
              <a:rPr lang="ar-IQ" smtClean="0"/>
              <a:t>‹#›</a:t>
            </a:fld>
            <a:endParaRPr lang="ar-IQ"/>
          </a:p>
        </p:txBody>
      </p:sp>
    </p:spTree>
    <p:extLst>
      <p:ext uri="{BB962C8B-B14F-4D97-AF65-F5344CB8AC3E}">
        <p14:creationId xmlns:p14="http://schemas.microsoft.com/office/powerpoint/2010/main" val="305720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DF22B6-39B0-4848-9AA3-1F87C99F34FF}" type="datetimeFigureOut">
              <a:rPr lang="ar-IQ" smtClean="0"/>
              <a:t>18/10/1446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F84796F-ABFD-4309-81B4-4D66EA331F0C}" type="slidenum">
              <a:rPr lang="ar-IQ" smtClean="0"/>
              <a:t>‹#›</a:t>
            </a:fld>
            <a:endParaRPr lang="ar-IQ"/>
          </a:p>
        </p:txBody>
      </p:sp>
    </p:spTree>
    <p:extLst>
      <p:ext uri="{BB962C8B-B14F-4D97-AF65-F5344CB8AC3E}">
        <p14:creationId xmlns:p14="http://schemas.microsoft.com/office/powerpoint/2010/main" val="368920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538" y="188639"/>
            <a:ext cx="7486886" cy="667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46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12879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1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867328" cy="5649491"/>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3600" dirty="0"/>
              <a:t>The effect of climate change on animal health may be either direct or indirect (Figure 1) and may be due primarily to changes in environmental conditions, which include air temperature, relative humidity, precipitation, and frequency and magnitude of extreme events (i.e., heat waves, severe droughts, extreme precipitation events, and coastal floods). </a:t>
            </a:r>
            <a:r>
              <a:rPr lang="en-US" sz="3600" dirty="0" smtClean="0"/>
              <a:t>(</a:t>
            </a:r>
            <a:r>
              <a:rPr lang="en-US" sz="3600" dirty="0" err="1"/>
              <a:t>Forastiere</a:t>
            </a:r>
            <a:r>
              <a:rPr lang="en-US" sz="3600" dirty="0"/>
              <a:t>, 2010).</a:t>
            </a:r>
            <a:endParaRPr lang="ar-IQ" sz="3600" dirty="0"/>
          </a:p>
        </p:txBody>
      </p:sp>
    </p:spTree>
    <p:extLst>
      <p:ext uri="{BB962C8B-B14F-4D97-AF65-F5344CB8AC3E}">
        <p14:creationId xmlns:p14="http://schemas.microsoft.com/office/powerpoint/2010/main" val="349488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34481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13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332656"/>
            <a:ext cx="8363272" cy="5793507"/>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en-US" sz="3600" dirty="0" smtClean="0"/>
              <a:t>Although this article focuses on the effects of environmental factors, it should be noted that factors leading to the effects of climate change on health are extremely complex, involving not only environmental forces, but also ecological and social aspects, economical interests, and individual and community behaviors</a:t>
            </a:r>
            <a:endParaRPr lang="ar-IQ" sz="3600" dirty="0"/>
          </a:p>
        </p:txBody>
      </p:sp>
    </p:spTree>
    <p:extLst>
      <p:ext uri="{BB962C8B-B14F-4D97-AF65-F5344CB8AC3E}">
        <p14:creationId xmlns:p14="http://schemas.microsoft.com/office/powerpoint/2010/main" val="64589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80920" cy="557748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fontAlgn="base"/>
            <a:r>
              <a:rPr lang="en-US" b="1" dirty="0"/>
              <a:t>Direct Effects</a:t>
            </a:r>
          </a:p>
          <a:p>
            <a:pPr algn="just" fontAlgn="base"/>
            <a:r>
              <a:rPr lang="en-US" dirty="0"/>
              <a:t>The direct effects of climate change on health may be due primarily to increased temperatures and frequency and intensity of heat waves (</a:t>
            </a:r>
            <a:r>
              <a:rPr lang="en-US" dirty="0" err="1"/>
              <a:t>Gaughan</a:t>
            </a:r>
            <a:r>
              <a:rPr lang="en-US" dirty="0"/>
              <a:t> et al., 2009). These effects are mediated by induction of heat stress conditions. Depending on its intensity and duration, heat stress may negatively affect livestock health by causing metabolic alterations, oxidative stress, immune suppression, and death (Figure 2).</a:t>
            </a:r>
          </a:p>
          <a:p>
            <a:pPr algn="just"/>
            <a:r>
              <a:rPr lang="en-US" dirty="0"/>
              <a:t/>
            </a:r>
            <a:br>
              <a:rPr lang="en-US" dirty="0"/>
            </a:br>
            <a:endParaRPr lang="ar-IQ" dirty="0"/>
          </a:p>
        </p:txBody>
      </p:sp>
    </p:spTree>
    <p:extLst>
      <p:ext uri="{BB962C8B-B14F-4D97-AF65-F5344CB8AC3E}">
        <p14:creationId xmlns:p14="http://schemas.microsoft.com/office/powerpoint/2010/main" val="38954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0039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35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style>
          <a:lnRef idx="1">
            <a:schemeClr val="accent5"/>
          </a:lnRef>
          <a:fillRef idx="1001">
            <a:schemeClr val="lt2"/>
          </a:fillRef>
          <a:effectRef idx="1">
            <a:schemeClr val="accent5"/>
          </a:effectRef>
          <a:fontRef idx="minor">
            <a:schemeClr val="dk1"/>
          </a:fontRef>
        </p:style>
        <p:txBody>
          <a:bodyPr>
            <a:normAutofit/>
          </a:bodyPr>
          <a:lstStyle/>
          <a:p>
            <a:pPr algn="l"/>
            <a:r>
              <a:rPr lang="en-US" b="1" dirty="0" smtClean="0"/>
              <a:t>Metabolic Disorders</a:t>
            </a:r>
          </a:p>
          <a:p>
            <a:pPr algn="just"/>
            <a:r>
              <a:rPr lang="en-US" dirty="0" err="1" smtClean="0"/>
              <a:t>Homeothermic</a:t>
            </a:r>
            <a:r>
              <a:rPr lang="en-US" dirty="0" smtClean="0"/>
              <a:t> animals respond to high temperatures by increasing heat loss and reducing heat production in their attempt to avoid increased body temperature (hyperthermia). Such responses include an increase in respiratory and sweating rates and a decrease in feed intake. These physiological events may provide a significant contribution to explain the occurrence of metabolic disorders in heat-stressed animals (Figure 3).</a:t>
            </a:r>
            <a:endParaRPr lang="ar-IQ" dirty="0"/>
          </a:p>
        </p:txBody>
      </p:sp>
    </p:spTree>
    <p:extLst>
      <p:ext uri="{BB962C8B-B14F-4D97-AF65-F5344CB8AC3E}">
        <p14:creationId xmlns:p14="http://schemas.microsoft.com/office/powerpoint/2010/main" val="205280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727280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70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424936" cy="6192688"/>
          </a:xfrm>
        </p:spPr>
        <p:style>
          <a:lnRef idx="0">
            <a:scrgbClr r="0" g="0" b="0"/>
          </a:lnRef>
          <a:fillRef idx="1003">
            <a:schemeClr val="lt1"/>
          </a:fillRef>
          <a:effectRef idx="0">
            <a:scrgbClr r="0" g="0" b="0"/>
          </a:effectRef>
          <a:fontRef idx="major"/>
        </p:style>
        <p:txBody>
          <a:bodyPr>
            <a:normAutofit fontScale="70000" lnSpcReduction="20000"/>
          </a:bodyPr>
          <a:lstStyle/>
          <a:p>
            <a:pPr algn="l" fontAlgn="base"/>
            <a:r>
              <a:rPr lang="en-US" b="1" i="0" dirty="0" smtClean="0">
                <a:effectLst/>
                <a:latin typeface="Andalus" pitchFamily="18" charset="-78"/>
                <a:cs typeface="Andalus" pitchFamily="18" charset="-78"/>
              </a:rPr>
              <a:t>Oxidative Stress</a:t>
            </a:r>
          </a:p>
          <a:p>
            <a:pPr algn="just" rtl="0" fontAlgn="base"/>
            <a:r>
              <a:rPr lang="en-US" i="0" dirty="0" smtClean="0">
                <a:effectLst/>
                <a:latin typeface="Andalus" pitchFamily="18" charset="-78"/>
                <a:cs typeface="Andalus" pitchFamily="18" charset="-78"/>
              </a:rPr>
              <a:t>In farm animals, oxidative stress may be involved in several pathological conditions, including conditions that are relevant for animal production and the general welfare of individuals Oxidative stress results from an imbalance between oxidant and antioxidant molecules and may depend on the excess of oxidant and/or lack of antioxidant substances </a:t>
            </a:r>
            <a:r>
              <a:rPr lang="en-US" i="0" dirty="0" smtClean="0">
                <a:solidFill>
                  <a:srgbClr val="FF0000"/>
                </a:solidFill>
                <a:effectLst/>
                <a:latin typeface="Andalus" pitchFamily="18" charset="-78"/>
                <a:cs typeface="Andalus" pitchFamily="18" charset="-78"/>
              </a:rPr>
              <a:t>(</a:t>
            </a:r>
            <a:r>
              <a:rPr lang="en-US" i="0" u="none" strike="noStrike" dirty="0" smtClean="0">
                <a:solidFill>
                  <a:srgbClr val="FF0000"/>
                </a:solidFill>
                <a:effectLst/>
                <a:latin typeface="Andalus" pitchFamily="18" charset="-78"/>
                <a:cs typeface="Andalus" pitchFamily="18" charset="-78"/>
              </a:rPr>
              <a:t>Figure 4</a:t>
            </a:r>
            <a:r>
              <a:rPr lang="en-US" i="0" dirty="0" smtClean="0">
                <a:solidFill>
                  <a:srgbClr val="FF0000"/>
                </a:solidFill>
                <a:effectLst/>
                <a:latin typeface="Andalus" pitchFamily="18" charset="-78"/>
                <a:cs typeface="Andalus" pitchFamily="18" charset="-78"/>
              </a:rPr>
              <a:t>). </a:t>
            </a:r>
            <a:r>
              <a:rPr lang="en-US" i="0" dirty="0" smtClean="0">
                <a:effectLst/>
                <a:latin typeface="Andalus" pitchFamily="18" charset="-78"/>
                <a:cs typeface="Andalus" pitchFamily="18" charset="-78"/>
              </a:rPr>
              <a:t>In the last 10 to 15 </a:t>
            </a:r>
            <a:r>
              <a:rPr lang="en-US" i="0" dirty="0" err="1" smtClean="0">
                <a:effectLst/>
                <a:latin typeface="Andalus" pitchFamily="18" charset="-78"/>
                <a:cs typeface="Andalus" pitchFamily="18" charset="-78"/>
              </a:rPr>
              <a:t>yr</a:t>
            </a:r>
            <a:r>
              <a:rPr lang="en-US" i="0" dirty="0" smtClean="0">
                <a:effectLst/>
                <a:latin typeface="Andalus" pitchFamily="18" charset="-78"/>
                <a:cs typeface="Andalus" pitchFamily="18" charset="-78"/>
              </a:rPr>
              <a:t>, the involvement of heat stress in inducing oxidative stress in farm animals has received increasing interest The total antioxidant status concentrations in serum of heifers were lower in the summer than in the winter in </a:t>
            </a:r>
            <a:r>
              <a:rPr lang="en-US" i="0" dirty="0" err="1" smtClean="0">
                <a:effectLst/>
                <a:latin typeface="Andalus" pitchFamily="18" charset="-78"/>
                <a:cs typeface="Andalus" pitchFamily="18" charset="-78"/>
              </a:rPr>
              <a:t>peri</a:t>
            </a:r>
            <a:r>
              <a:rPr lang="en-US" i="0" dirty="0" smtClean="0">
                <a:effectLst/>
                <a:latin typeface="Andalus" pitchFamily="18" charset="-78"/>
                <a:cs typeface="Andalus" pitchFamily="18" charset="-78"/>
              </a:rPr>
              <a:t>- and postpartum periods In mid-lactating cows, plasma values of reactive oxygen metabolite substances were increased during summer. Total carotenes and vitamin E were decreased during summer. Increased oxidant and decreased antioxidant molecules in blood during the hot summer season have been reported both in dairy and buffalo cows. Finally, heat stress has been associated with an increase of antioxidant enzyme activities (e.g., superoxide dismutase, catalase, and glutathione peroxidase), which has been interpreted as an adaptation response to increased levels of reactive oxygen species.</a:t>
            </a:r>
          </a:p>
          <a:p>
            <a:pPr algn="just"/>
            <a:endParaRPr lang="ar-IQ" dirty="0">
              <a:latin typeface="Andalus" pitchFamily="18" charset="-78"/>
              <a:cs typeface="Andalus" pitchFamily="18" charset="-78"/>
            </a:endParaRPr>
          </a:p>
        </p:txBody>
      </p:sp>
    </p:spTree>
    <p:extLst>
      <p:ext uri="{BB962C8B-B14F-4D97-AF65-F5344CB8AC3E}">
        <p14:creationId xmlns:p14="http://schemas.microsoft.com/office/powerpoint/2010/main" val="185761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896" cy="585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34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33670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91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fontAlgn="base"/>
            <a:r>
              <a:rPr lang="en-US" b="1" i="0" dirty="0" smtClean="0">
                <a:solidFill>
                  <a:srgbClr val="2A2A2A"/>
                </a:solidFill>
                <a:effectLst/>
                <a:latin typeface="Source Sans Pro"/>
              </a:rPr>
              <a:t>Immune Suppression</a:t>
            </a:r>
          </a:p>
          <a:p>
            <a:pPr algn="just" rtl="0" fontAlgn="base"/>
            <a:r>
              <a:rPr lang="en-US" b="0" i="0" dirty="0" smtClean="0">
                <a:solidFill>
                  <a:srgbClr val="2A2A2A"/>
                </a:solidFill>
                <a:effectLst/>
                <a:latin typeface="Merriweather"/>
              </a:rPr>
              <a:t>The immune system has evolved as a complex of mechanisms to protect the host from invasion by pathogenic organisms. A number of factors may affect the proper functioning of the immune system Several studies reported that heat stress may impair the function of the immune system in food-producing animals. Effects of heat stress on immune function are not always straightforward and may depend on the species, breed, genotype, age, social status, acclimation level, and intensity and duration of the exposure to the unfavorable conditions.</a:t>
            </a:r>
          </a:p>
          <a:p>
            <a:pPr algn="just" fontAlgn="base"/>
            <a:r>
              <a:rPr lang="en-US" b="0" i="0" dirty="0" smtClean="0">
                <a:solidFill>
                  <a:srgbClr val="2A2A2A"/>
                </a:solidFill>
                <a:effectLst/>
                <a:latin typeface="Merriweather"/>
              </a:rPr>
              <a:t>Immune suppression facilitates the occurrence of infections, which impairs reproductive efficiency,</a:t>
            </a:r>
          </a:p>
          <a:p>
            <a:pPr algn="just"/>
            <a:endParaRPr lang="ar-IQ" dirty="0"/>
          </a:p>
        </p:txBody>
      </p:sp>
    </p:spTree>
    <p:extLst>
      <p:ext uri="{BB962C8B-B14F-4D97-AF65-F5344CB8AC3E}">
        <p14:creationId xmlns:p14="http://schemas.microsoft.com/office/powerpoint/2010/main" val="116044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640960" cy="6552728"/>
          </a:xfrm>
        </p:spPr>
        <p:style>
          <a:lnRef idx="2">
            <a:schemeClr val="accent2"/>
          </a:lnRef>
          <a:fillRef idx="1">
            <a:schemeClr val="lt1"/>
          </a:fillRef>
          <a:effectRef idx="0">
            <a:schemeClr val="accent2"/>
          </a:effectRef>
          <a:fontRef idx="minor">
            <a:schemeClr val="dk1"/>
          </a:fontRef>
        </p:style>
        <p:txBody>
          <a:bodyPr>
            <a:noAutofit/>
          </a:bodyPr>
          <a:lstStyle/>
          <a:p>
            <a:pPr algn="l" fontAlgn="base"/>
            <a:r>
              <a:rPr lang="en-US" sz="2800" b="1" i="0" dirty="0" smtClean="0">
                <a:solidFill>
                  <a:srgbClr val="2A2A2A"/>
                </a:solidFill>
                <a:effectLst/>
                <a:latin typeface="Source Sans Pro"/>
              </a:rPr>
              <a:t>Death</a:t>
            </a:r>
          </a:p>
          <a:p>
            <a:pPr algn="l" fontAlgn="base"/>
            <a:r>
              <a:rPr lang="en-US" sz="2400" b="0" i="0" dirty="0" smtClean="0">
                <a:solidFill>
                  <a:srgbClr val="2A2A2A"/>
                </a:solidFill>
                <a:effectLst/>
                <a:latin typeface="Merriweather"/>
              </a:rPr>
              <a:t>A series of studies have described a greater risk of mortality during the hottest months and an increased death rate during extreme weather events .High temperatures may cause heat stroke, heat exhaustion, heat syncope, heat cramps, and ultimately organ dysfunction. These heat-induced complications occur when the body temperature rises 3 to 4 °C above normal.</a:t>
            </a:r>
          </a:p>
          <a:p>
            <a:pPr algn="l" fontAlgn="base"/>
            <a:r>
              <a:rPr lang="en-US" sz="2400" b="0" i="0" dirty="0" smtClean="0">
                <a:solidFill>
                  <a:srgbClr val="2A2A2A"/>
                </a:solidFill>
                <a:effectLst/>
                <a:latin typeface="Merriweather"/>
              </a:rPr>
              <a:t>In an Indian study,  reported an increase of mortality in </a:t>
            </a:r>
            <a:r>
              <a:rPr lang="en-US" sz="2400" b="0" i="0" dirty="0" err="1" smtClean="0">
                <a:solidFill>
                  <a:srgbClr val="2A2A2A"/>
                </a:solidFill>
                <a:effectLst/>
                <a:latin typeface="Merriweather"/>
              </a:rPr>
              <a:t>Mecheri</a:t>
            </a:r>
            <a:r>
              <a:rPr lang="en-US" sz="2400" b="0" i="0" dirty="0" smtClean="0">
                <a:solidFill>
                  <a:srgbClr val="2A2A2A"/>
                </a:solidFill>
                <a:effectLst/>
                <a:latin typeface="Merriweather"/>
              </a:rPr>
              <a:t> sheep during summer season. Another series of studies on the effects of temperatures on mortality in farm animals described an increase of deaths during extreme weather events. It was also reported that during the severe and prolonged heat waves which occurred in Europe during summer 2003, over 35,000 people and thousands of pigs, poultry, and rabbits died in the French regions of Brittany and Pays-de-la-</a:t>
            </a:r>
            <a:r>
              <a:rPr lang="en-US" sz="2800" b="0" i="0" dirty="0" smtClean="0">
                <a:solidFill>
                  <a:srgbClr val="2A2A2A"/>
                </a:solidFill>
                <a:effectLst/>
                <a:latin typeface="Merriweather"/>
              </a:rPr>
              <a:t>Loire </a:t>
            </a:r>
          </a:p>
          <a:p>
            <a:endParaRPr lang="ar-IQ" sz="2800" dirty="0"/>
          </a:p>
        </p:txBody>
      </p:sp>
    </p:spTree>
    <p:extLst>
      <p:ext uri="{BB962C8B-B14F-4D97-AF65-F5344CB8AC3E}">
        <p14:creationId xmlns:p14="http://schemas.microsoft.com/office/powerpoint/2010/main" val="224473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6225555"/>
          </a:xfrm>
        </p:spPr>
        <p:style>
          <a:lnRef idx="1">
            <a:schemeClr val="accent3"/>
          </a:lnRef>
          <a:fillRef idx="1001">
            <a:schemeClr val="lt1"/>
          </a:fillRef>
          <a:effectRef idx="2">
            <a:schemeClr val="accent3"/>
          </a:effectRef>
          <a:fontRef idx="minor">
            <a:schemeClr val="lt1"/>
          </a:fontRef>
        </p:style>
        <p:txBody>
          <a:bodyPr>
            <a:normAutofit/>
          </a:bodyPr>
          <a:lstStyle/>
          <a:p>
            <a:pPr algn="just" rtl="0"/>
            <a:r>
              <a:rPr lang="en-US" b="0" i="0" dirty="0" smtClean="0">
                <a:solidFill>
                  <a:srgbClr val="2A2A2A"/>
                </a:solidFill>
                <a:effectLst/>
                <a:latin typeface="Merriweather"/>
              </a:rPr>
              <a:t>Finally, other examples of how climate change may affect animal health are provided from parasitic diseases. In this context, gastrointestinal nematodes are important parasites of livestock, causing mortality and morbidity. Because a significant part of the life cycle of these parasites is completed outside of the host, their survival and development are susceptible to climate change..</a:t>
            </a:r>
            <a:endParaRPr lang="ar-IQ" dirty="0"/>
          </a:p>
        </p:txBody>
      </p:sp>
    </p:spTree>
    <p:extLst>
      <p:ext uri="{BB962C8B-B14F-4D97-AF65-F5344CB8AC3E}">
        <p14:creationId xmlns:p14="http://schemas.microsoft.com/office/powerpoint/2010/main" val="325573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42493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38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ar-IQ"/>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29" y="456208"/>
            <a:ext cx="7685087" cy="576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8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76328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0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0891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29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4" name="Content Placeholder 3"/>
          <p:cNvSpPr>
            <a:spLocks noGrp="1"/>
          </p:cNvSpPr>
          <p:nvPr>
            <p:ph idx="1"/>
          </p:nvPr>
        </p:nvSpPr>
        <p:spPr/>
        <p:txBody>
          <a:bodyPr/>
          <a:lstStyle/>
          <a:p>
            <a:endParaRPr lang="ar-IQ"/>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741682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416824"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79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66967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685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694</Words>
  <Application>Microsoft Office PowerPoint</Application>
  <PresentationFormat>عرض على الشاشة (3:4)‏</PresentationFormat>
  <Paragraphs>16</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 5590</cp:lastModifiedBy>
  <cp:revision>7</cp:revision>
  <dcterms:created xsi:type="dcterms:W3CDTF">2025-02-28T19:26:19Z</dcterms:created>
  <dcterms:modified xsi:type="dcterms:W3CDTF">2025-04-16T21:02:09Z</dcterms:modified>
</cp:coreProperties>
</file>