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1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404EF0-616E-420F-9767-C011300CBC8B}" v="228" dt="2025-03-01T18:23:38.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05" autoAdjust="0"/>
    <p:restoredTop sz="94660"/>
  </p:normalViewPr>
  <p:slideViewPr>
    <p:cSldViewPr snapToGrid="0">
      <p:cViewPr varScale="1">
        <p:scale>
          <a:sx n="70" d="100"/>
          <a:sy n="70" d="100"/>
        </p:scale>
        <p:origin x="5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en-US"/>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AFE478BD-308E-4563-A89C-4559F7F38459}" type="datetimeFigureOut">
              <a:rPr lang="en-US" smtClean="0"/>
              <a:t>3/1/2025</a:t>
            </a:fld>
            <a:endParaRPr lang="en-US"/>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en-US"/>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FE33CF4D-2CC7-4D25-BC7C-80693BC1C706}" type="slidenum">
              <a:rPr lang="en-US" smtClean="0"/>
              <a:t>‹#›</a:t>
            </a:fld>
            <a:endParaRPr lang="en-US"/>
          </a:p>
        </p:txBody>
      </p:sp>
    </p:spTree>
    <p:extLst>
      <p:ext uri="{BB962C8B-B14F-4D97-AF65-F5344CB8AC3E}">
        <p14:creationId xmlns:p14="http://schemas.microsoft.com/office/powerpoint/2010/main" val="58564965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5"/>
          </p:nvPr>
        </p:nvSpPr>
        <p:spPr/>
        <p:txBody>
          <a:bodyPr/>
          <a:lstStyle/>
          <a:p>
            <a:fld id="{FE33CF4D-2CC7-4D25-BC7C-80693BC1C706}" type="slidenum">
              <a:rPr lang="en-US" smtClean="0"/>
              <a:t>3</a:t>
            </a:fld>
            <a:endParaRPr lang="en-US"/>
          </a:p>
        </p:txBody>
      </p:sp>
    </p:spTree>
    <p:extLst>
      <p:ext uri="{BB962C8B-B14F-4D97-AF65-F5344CB8AC3E}">
        <p14:creationId xmlns:p14="http://schemas.microsoft.com/office/powerpoint/2010/main" val="1696258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67F45AC6-C491-4585-A584-9CE2AF7D5500}" type="datetime1">
              <a:rPr lang="en-US" smtClean="0"/>
              <a:t>3/1/2025</a:t>
            </a:fld>
            <a:endParaRPr lang="en-US"/>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9575097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67F45AC6-C491-4585-A584-9CE2AF7D5500}" type="datetime1">
              <a:rPr lang="en-US" smtClean="0"/>
              <a:t>3/1/2025</a:t>
            </a:fld>
            <a:endParaRPr lang="en-US"/>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26124965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ar-SA"/>
              <a:t>انقر لتحرير نمط عنوان الشكل الرئيسي</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a:t>انقر لتحرير أنماط نص الشكل الرئيسي</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67F45AC6-C491-4585-A584-9CE2AF7D5500}" type="datetime1">
              <a:rPr lang="en-US" smtClean="0"/>
              <a:t>3/1/2025</a:t>
            </a:fld>
            <a:endParaRPr lang="en-US"/>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C057153-B650-4DEB-B370-79DDCFDCE934}"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8965449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ar-SA"/>
              <a:t>انقر لتحرير نمط عنوان الشكل الرئيسي</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نص الشكل الرئيسي</a:t>
            </a:r>
          </a:p>
        </p:txBody>
      </p:sp>
      <p:sp>
        <p:nvSpPr>
          <p:cNvPr id="5" name="Date Placeholder 4"/>
          <p:cNvSpPr>
            <a:spLocks noGrp="1"/>
          </p:cNvSpPr>
          <p:nvPr>
            <p:ph type="dt" sz="half" idx="10"/>
          </p:nvPr>
        </p:nvSpPr>
        <p:spPr/>
        <p:txBody>
          <a:bodyPr/>
          <a:lstStyle/>
          <a:p>
            <a:fld id="{67F45AC6-C491-4585-A584-9CE2AF7D5500}" type="datetime1">
              <a:rPr lang="en-US" smtClean="0"/>
              <a:t>3/1/2025</a:t>
            </a:fld>
            <a:endParaRPr lang="en-U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2454168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ar-SA"/>
              <a:t>انقر لتحرير نمط عنوان الشكل الرئيسي</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a:t>انقر لتحرير أنماط نص الشكل الرئيسي</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نص الشكل الرئيسي</a:t>
            </a:r>
          </a:p>
        </p:txBody>
      </p:sp>
      <p:sp>
        <p:nvSpPr>
          <p:cNvPr id="5" name="Date Placeholder 4"/>
          <p:cNvSpPr>
            <a:spLocks noGrp="1"/>
          </p:cNvSpPr>
          <p:nvPr>
            <p:ph type="dt" sz="half" idx="10"/>
          </p:nvPr>
        </p:nvSpPr>
        <p:spPr/>
        <p:txBody>
          <a:bodyPr/>
          <a:lstStyle/>
          <a:p>
            <a:fld id="{67F45AC6-C491-4585-A584-9CE2AF7D5500}" type="datetime1">
              <a:rPr lang="en-US" smtClean="0"/>
              <a:t>3/1/2025</a:t>
            </a:fld>
            <a:endParaRPr lang="en-US"/>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C057153-B650-4DEB-B370-79DDCFDCE934}"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6746560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ar-SA"/>
              <a:t>انقر لتحرير نمط عنوان الشكل الرئيسي</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a:t>انقر لتحرير أنماط نص الشكل الرئيسي</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نص الشكل الرئيسي</a:t>
            </a:r>
          </a:p>
        </p:txBody>
      </p:sp>
      <p:sp>
        <p:nvSpPr>
          <p:cNvPr id="5" name="Date Placeholder 4"/>
          <p:cNvSpPr>
            <a:spLocks noGrp="1"/>
          </p:cNvSpPr>
          <p:nvPr>
            <p:ph type="dt" sz="half" idx="10"/>
          </p:nvPr>
        </p:nvSpPr>
        <p:spPr/>
        <p:txBody>
          <a:bodyPr/>
          <a:lstStyle/>
          <a:p>
            <a:fld id="{67F45AC6-C491-4585-A584-9CE2AF7D5500}" type="datetime1">
              <a:rPr lang="en-US" smtClean="0"/>
              <a:t>3/1/2025</a:t>
            </a:fld>
            <a:endParaRPr lang="en-U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3792620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ncho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67F45AC6-C491-4585-A584-9CE2AF7D5500}" type="datetime1">
              <a:rPr lang="en-US" smtClean="0"/>
              <a:t>3/1/2025</a:t>
            </a:fld>
            <a:endParaRPr lang="en-US"/>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4257442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67F45AC6-C491-4585-A584-9CE2AF7D5500}" type="datetime1">
              <a:rPr lang="en-US" smtClean="0"/>
              <a:t>3/1/2025</a:t>
            </a:fld>
            <a:endParaRPr lang="en-US"/>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7232245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67F45AC6-C491-4585-A584-9CE2AF7D5500}" type="datetime1">
              <a:rPr lang="en-US" smtClean="0"/>
              <a:t>3/1/2025</a:t>
            </a:fld>
            <a:endParaRPr lang="en-US"/>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8905657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67F45AC6-C491-4585-A584-9CE2AF7D5500}" type="datetime1">
              <a:rPr lang="en-US" smtClean="0"/>
              <a:t>3/1/2025</a:t>
            </a:fld>
            <a:endParaRPr lang="en-US"/>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9415931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67F45AC6-C491-4585-A584-9CE2AF7D5500}" type="datetime1">
              <a:rPr lang="en-US" smtClean="0"/>
              <a:t>3/1/2025</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2344972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67F45AC6-C491-4585-A584-9CE2AF7D5500}" type="datetime1">
              <a:rPr lang="en-US" smtClean="0"/>
              <a:t>3/1/2025</a:t>
            </a:fld>
            <a:endParaRPr lang="en-US"/>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7692172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67F45AC6-C491-4585-A584-9CE2AF7D5500}" type="datetime1">
              <a:rPr lang="en-US" smtClean="0"/>
              <a:t>3/1/2025</a:t>
            </a:fld>
            <a:endParaRPr lang="en-US"/>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6033258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45AC6-C491-4585-A584-9CE2AF7D5500}" type="datetime1">
              <a:rPr lang="en-US" smtClean="0"/>
              <a:t>3/1/2025</a:t>
            </a:fld>
            <a:endParaRPr lang="en-US"/>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2549770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67F45AC6-C491-4585-A584-9CE2AF7D5500}" type="datetime1">
              <a:rPr lang="en-US" smtClean="0"/>
              <a:t>3/1/2025</a:t>
            </a:fld>
            <a:endParaRPr lang="en-U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7493056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67F45AC6-C491-4585-A584-9CE2AF7D5500}" type="datetime1">
              <a:rPr lang="en-US" smtClean="0"/>
              <a:t>3/1/2025</a:t>
            </a:fld>
            <a:endParaRPr lang="en-US"/>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1561538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7F45AC6-C491-4585-A584-9CE2AF7D5500}" type="datetime1">
              <a:rPr lang="en-US" smtClean="0"/>
              <a:t>3/1/2025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415692795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1AD2964-ECCC-6D7B-D90E-E38B1F563845}"/>
              </a:ext>
            </a:extLst>
          </p:cNvPr>
          <p:cNvSpPr>
            <a:spLocks noGrp="1"/>
          </p:cNvSpPr>
          <p:nvPr>
            <p:ph type="ctrTitle"/>
          </p:nvPr>
        </p:nvSpPr>
        <p:spPr>
          <a:xfrm>
            <a:off x="91440" y="643467"/>
            <a:ext cx="6665976" cy="2410629"/>
          </a:xfrm>
        </p:spPr>
        <p:txBody>
          <a:bodyPr>
            <a:normAutofit/>
          </a:bodyPr>
          <a:lstStyle/>
          <a:p>
            <a:pPr algn="ctr"/>
            <a:r>
              <a:rPr lang="ar-IQ" sz="4400" b="1" dirty="0">
                <a:effectLst/>
                <a:latin typeface="Simplified Arabic" panose="02020603050405020304" pitchFamily="18" charset="-78"/>
                <a:ea typeface="Arial" panose="020B0604020202020204" pitchFamily="34" charset="0"/>
                <a:cs typeface="Simplified Arabic" panose="02020603050405020304" pitchFamily="18" charset="-78"/>
              </a:rPr>
              <a:t>تأثير تصميم الأجهزة المساعدة في المهارات الأساسية والمركبة في الجمناستك الفني للرجال</a:t>
            </a:r>
            <a:endParaRPr lang="en-US" sz="4400" dirty="0">
              <a:latin typeface="Simplified Arabic" panose="02020603050405020304" pitchFamily="18" charset="-78"/>
              <a:cs typeface="Simplified Arabic" panose="02020603050405020304" pitchFamily="18" charset="-78"/>
            </a:endParaRPr>
          </a:p>
        </p:txBody>
      </p:sp>
      <p:sp>
        <p:nvSpPr>
          <p:cNvPr id="3" name="عنوان فرعي 2">
            <a:extLst>
              <a:ext uri="{FF2B5EF4-FFF2-40B4-BE49-F238E27FC236}">
                <a16:creationId xmlns:a16="http://schemas.microsoft.com/office/drawing/2014/main" id="{51AC534F-33FA-CF06-001C-97C96E88BF98}"/>
              </a:ext>
            </a:extLst>
          </p:cNvPr>
          <p:cNvSpPr>
            <a:spLocks noGrp="1"/>
          </p:cNvSpPr>
          <p:nvPr>
            <p:ph type="subTitle" idx="1"/>
          </p:nvPr>
        </p:nvSpPr>
        <p:spPr>
          <a:xfrm>
            <a:off x="2152227" y="3309806"/>
            <a:ext cx="2291757" cy="775494"/>
          </a:xfrm>
        </p:spPr>
        <p:txBody>
          <a:bodyPr>
            <a:normAutofit lnSpcReduction="10000"/>
          </a:bodyPr>
          <a:lstStyle/>
          <a:p>
            <a:pPr algn="l"/>
            <a:r>
              <a:rPr lang="ar-IQ" sz="2000" dirty="0">
                <a:latin typeface="Simplified Arabic" panose="02020603050405020304" pitchFamily="18" charset="-78"/>
                <a:cs typeface="Simplified Arabic" panose="02020603050405020304" pitchFamily="18" charset="-78"/>
              </a:rPr>
              <a:t>ا.م.د جمال سكران حمزة </a:t>
            </a:r>
          </a:p>
          <a:p>
            <a:pPr algn="l"/>
            <a:r>
              <a:rPr lang="ar-IQ" sz="2000" dirty="0">
                <a:latin typeface="Simplified Arabic" panose="02020603050405020304" pitchFamily="18" charset="-78"/>
                <a:cs typeface="Simplified Arabic" panose="02020603050405020304" pitchFamily="18" charset="-78"/>
              </a:rPr>
              <a:t>م.م علي سعدي محسن</a:t>
            </a:r>
            <a:endParaRPr lang="en-US" sz="2000" dirty="0">
              <a:latin typeface="Simplified Arabic" panose="02020603050405020304" pitchFamily="18" charset="-78"/>
              <a:cs typeface="Simplified Arabic" panose="02020603050405020304" pitchFamily="18" charset="-78"/>
            </a:endParaRPr>
          </a:p>
        </p:txBody>
      </p:sp>
      <p:pic>
        <p:nvPicPr>
          <p:cNvPr id="4" name="Picture 3" descr="صوره بخطوط متعرجة ثلاثية الابعاد">
            <a:extLst>
              <a:ext uri="{FF2B5EF4-FFF2-40B4-BE49-F238E27FC236}">
                <a16:creationId xmlns:a16="http://schemas.microsoft.com/office/drawing/2014/main" id="{16C76912-EEF2-49EC-1422-4BB9EA990682}"/>
              </a:ext>
            </a:extLst>
          </p:cNvPr>
          <p:cNvPicPr>
            <a:picLocks noChangeAspect="1"/>
          </p:cNvPicPr>
          <p:nvPr/>
        </p:nvPicPr>
        <p:blipFill>
          <a:blip r:embed="rId2"/>
          <a:srcRect l="11762" r="20855"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6486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F5C079E3-ABCD-C5AF-63BB-00C32D28E037}"/>
              </a:ext>
            </a:extLst>
          </p:cNvPr>
          <p:cNvSpPr txBox="1"/>
          <p:nvPr/>
        </p:nvSpPr>
        <p:spPr>
          <a:xfrm>
            <a:off x="3228975" y="451072"/>
            <a:ext cx="4282995" cy="400110"/>
          </a:xfrm>
          <a:prstGeom prst="rect">
            <a:avLst/>
          </a:prstGeom>
          <a:noFill/>
        </p:spPr>
        <p:txBody>
          <a:bodyPr wrap="square">
            <a:spAutoFit/>
          </a:bodyPr>
          <a:lstStyle/>
          <a:p>
            <a:r>
              <a:rPr lang="ar-IQ" sz="2000" b="1" dirty="0">
                <a:latin typeface="Simplified Arabic" panose="02020603050405020304" pitchFamily="18" charset="-78"/>
                <a:cs typeface="Simplified Arabic" panose="02020603050405020304" pitchFamily="18" charset="-78"/>
              </a:rPr>
              <a:t>أهمية المهارات الأساسية والمركبة في الجمناستك.</a:t>
            </a:r>
            <a:endParaRPr lang="en-US" sz="2000" b="1" dirty="0">
              <a:latin typeface="Simplified Arabic" panose="02020603050405020304" pitchFamily="18" charset="-78"/>
              <a:cs typeface="Simplified Arabic" panose="02020603050405020304" pitchFamily="18" charset="-78"/>
            </a:endParaRPr>
          </a:p>
        </p:txBody>
      </p:sp>
      <p:sp>
        <p:nvSpPr>
          <p:cNvPr id="5" name="مربع نص 4">
            <a:extLst>
              <a:ext uri="{FF2B5EF4-FFF2-40B4-BE49-F238E27FC236}">
                <a16:creationId xmlns:a16="http://schemas.microsoft.com/office/drawing/2014/main" id="{DECE3B93-2BCF-0A80-13AC-AB52EAAEBAF8}"/>
              </a:ext>
            </a:extLst>
          </p:cNvPr>
          <p:cNvSpPr txBox="1"/>
          <p:nvPr/>
        </p:nvSpPr>
        <p:spPr>
          <a:xfrm>
            <a:off x="1261872" y="1184255"/>
            <a:ext cx="10403586" cy="1754326"/>
          </a:xfrm>
          <a:prstGeom prst="rect">
            <a:avLst/>
          </a:prstGeom>
          <a:noFill/>
        </p:spPr>
        <p:txBody>
          <a:bodyPr wrap="square">
            <a:spAutoFit/>
          </a:bodyPr>
          <a:lstStyle/>
          <a:p>
            <a:r>
              <a:rPr lang="ar-IQ" dirty="0">
                <a:latin typeface="Simplified Arabic" panose="02020603050405020304" pitchFamily="18" charset="-78"/>
                <a:cs typeface="Simplified Arabic" panose="02020603050405020304" pitchFamily="18" charset="-78"/>
              </a:rPr>
              <a:t>تُعد المهارات الأساسية والمركبة في الجمناستك أساس النجاح في هذه اللعبة. فهي تُساهم في بناء أساس متين للأداء الرياضي، وتُعزز القدرات البدنية والفنية، وتُمكن اللاعبين من تقديم سلاسل حركية متميزة وتحقيق أفضل النتائج.</a:t>
            </a:r>
          </a:p>
          <a:p>
            <a:endParaRPr lang="ar-IQ" dirty="0">
              <a:latin typeface="Simplified Arabic" panose="02020603050405020304" pitchFamily="18" charset="-78"/>
              <a:cs typeface="Simplified Arabic" panose="02020603050405020304" pitchFamily="18" charset="-78"/>
            </a:endParaRPr>
          </a:p>
          <a:p>
            <a:r>
              <a:rPr lang="ar-IQ" dirty="0">
                <a:latin typeface="Simplified Arabic" panose="02020603050405020304" pitchFamily="18" charset="-78"/>
                <a:cs typeface="Simplified Arabic" panose="02020603050405020304" pitchFamily="18" charset="-78"/>
              </a:rPr>
              <a:t> </a:t>
            </a:r>
          </a:p>
          <a:p>
            <a:endParaRPr lang="ar-IQ" dirty="0"/>
          </a:p>
          <a:p>
            <a:endParaRPr lang="ar-IQ" dirty="0"/>
          </a:p>
        </p:txBody>
      </p:sp>
      <p:sp>
        <p:nvSpPr>
          <p:cNvPr id="7" name="مربع نص 6">
            <a:extLst>
              <a:ext uri="{FF2B5EF4-FFF2-40B4-BE49-F238E27FC236}">
                <a16:creationId xmlns:a16="http://schemas.microsoft.com/office/drawing/2014/main" id="{445F3C50-6407-364F-7A12-5E1CFC28E8F4}"/>
              </a:ext>
            </a:extLst>
          </p:cNvPr>
          <p:cNvSpPr txBox="1"/>
          <p:nvPr/>
        </p:nvSpPr>
        <p:spPr>
          <a:xfrm>
            <a:off x="4809744" y="1838497"/>
            <a:ext cx="3042666" cy="369332"/>
          </a:xfrm>
          <a:prstGeom prst="rect">
            <a:avLst/>
          </a:prstGeom>
          <a:noFill/>
        </p:spPr>
        <p:txBody>
          <a:bodyPr wrap="square">
            <a:spAutoFit/>
          </a:bodyPr>
          <a:lstStyle/>
          <a:p>
            <a:r>
              <a:rPr lang="ar-IQ" b="1" dirty="0">
                <a:latin typeface="Simplified Arabic" panose="02020603050405020304" pitchFamily="18" charset="-78"/>
                <a:cs typeface="Simplified Arabic" panose="02020603050405020304" pitchFamily="18" charset="-78"/>
              </a:rPr>
              <a:t>المهارات الأساسية والمهارات المركبة</a:t>
            </a:r>
          </a:p>
        </p:txBody>
      </p:sp>
      <p:sp>
        <p:nvSpPr>
          <p:cNvPr id="9" name="مربع نص 8">
            <a:extLst>
              <a:ext uri="{FF2B5EF4-FFF2-40B4-BE49-F238E27FC236}">
                <a16:creationId xmlns:a16="http://schemas.microsoft.com/office/drawing/2014/main" id="{1BE8E2A1-B9B1-B0CE-BC11-68EEFB31AC01}"/>
              </a:ext>
            </a:extLst>
          </p:cNvPr>
          <p:cNvSpPr txBox="1"/>
          <p:nvPr/>
        </p:nvSpPr>
        <p:spPr>
          <a:xfrm>
            <a:off x="5385816" y="2203384"/>
            <a:ext cx="1780794" cy="369332"/>
          </a:xfrm>
          <a:prstGeom prst="rect">
            <a:avLst/>
          </a:prstGeom>
          <a:noFill/>
        </p:spPr>
        <p:txBody>
          <a:bodyPr wrap="square">
            <a:spAutoFit/>
          </a:bodyPr>
          <a:lstStyle/>
          <a:p>
            <a:r>
              <a:rPr lang="ar-IQ" b="1" dirty="0">
                <a:latin typeface="Simplified Arabic" panose="02020603050405020304" pitchFamily="18" charset="-78"/>
                <a:cs typeface="Simplified Arabic" panose="02020603050405020304" pitchFamily="18" charset="-78"/>
              </a:rPr>
              <a:t>المهارات الأساسية</a:t>
            </a:r>
          </a:p>
        </p:txBody>
      </p:sp>
      <p:sp>
        <p:nvSpPr>
          <p:cNvPr id="11" name="مربع نص 10">
            <a:extLst>
              <a:ext uri="{FF2B5EF4-FFF2-40B4-BE49-F238E27FC236}">
                <a16:creationId xmlns:a16="http://schemas.microsoft.com/office/drawing/2014/main" id="{FA20FD09-07F3-CA27-EA81-4CC175D5B2EC}"/>
              </a:ext>
            </a:extLst>
          </p:cNvPr>
          <p:cNvSpPr txBox="1"/>
          <p:nvPr/>
        </p:nvSpPr>
        <p:spPr>
          <a:xfrm>
            <a:off x="1261872" y="2572716"/>
            <a:ext cx="10403586" cy="1477328"/>
          </a:xfrm>
          <a:prstGeom prst="rect">
            <a:avLst/>
          </a:prstGeom>
          <a:noFill/>
        </p:spPr>
        <p:txBody>
          <a:bodyPr wrap="square">
            <a:spAutoFit/>
          </a:bodyPr>
          <a:lstStyle/>
          <a:p>
            <a:pPr algn="ctr"/>
            <a:r>
              <a:rPr lang="ar-IQ" dirty="0"/>
              <a:t>الصعوبات الحركية في </a:t>
            </a:r>
            <a:r>
              <a:rPr lang="ar-IQ" dirty="0" err="1"/>
              <a:t>الجمناستيك</a:t>
            </a:r>
            <a:r>
              <a:rPr lang="ar-IQ" dirty="0"/>
              <a:t> الفني للرجال في اخر اصدار له 2025/2028. هي عشر صعوبات حركيه تبدا بالصعوبة  الأولى وتنتهي بالصعوبة العاشرة. اهم ما موجود في هذا القانون هو الصعوبات الحركية الأساسية على كل جهاز من اجهزه </a:t>
            </a:r>
            <a:r>
              <a:rPr lang="ar-IQ" dirty="0" err="1"/>
              <a:t>الجمناستيك</a:t>
            </a:r>
            <a:r>
              <a:rPr lang="ar-IQ" dirty="0"/>
              <a:t> السته. ان عدد الصعوبات الحركية الأساسية في هذا القانون والتي تتمثل بالصعوبة الأولى هي 93 مهاره. والصعوبة الثانية وعددها 134 مهارة وهي أساس الجمناستك الفني للرجال</a:t>
            </a:r>
            <a:endParaRPr lang="en-US" dirty="0">
              <a:latin typeface="Simplified Arabic" panose="02020603050405020304" pitchFamily="18" charset="-78"/>
              <a:cs typeface="Simplified Arabic" panose="02020603050405020304" pitchFamily="18" charset="-78"/>
            </a:endParaRPr>
          </a:p>
        </p:txBody>
      </p:sp>
      <p:sp>
        <p:nvSpPr>
          <p:cNvPr id="15" name="مربع نص 14">
            <a:extLst>
              <a:ext uri="{FF2B5EF4-FFF2-40B4-BE49-F238E27FC236}">
                <a16:creationId xmlns:a16="http://schemas.microsoft.com/office/drawing/2014/main" id="{2D1A54E3-FC20-A282-1D84-5E4993F429C5}"/>
              </a:ext>
            </a:extLst>
          </p:cNvPr>
          <p:cNvSpPr txBox="1"/>
          <p:nvPr/>
        </p:nvSpPr>
        <p:spPr>
          <a:xfrm>
            <a:off x="5669280" y="4017459"/>
            <a:ext cx="1497330" cy="369332"/>
          </a:xfrm>
          <a:prstGeom prst="rect">
            <a:avLst/>
          </a:prstGeom>
          <a:noFill/>
        </p:spPr>
        <p:txBody>
          <a:bodyPr wrap="square">
            <a:spAutoFit/>
          </a:bodyPr>
          <a:lstStyle/>
          <a:p>
            <a:r>
              <a:rPr lang="ar-IQ" b="1" dirty="0">
                <a:latin typeface="Simplified Arabic" panose="02020603050405020304" pitchFamily="18" charset="-78"/>
                <a:cs typeface="Simplified Arabic" panose="02020603050405020304" pitchFamily="18" charset="-78"/>
              </a:rPr>
              <a:t>المهارات المركبة</a:t>
            </a:r>
            <a:endParaRPr lang="en-US" b="1" dirty="0">
              <a:latin typeface="Simplified Arabic" panose="02020603050405020304" pitchFamily="18" charset="-78"/>
              <a:cs typeface="Simplified Arabic" panose="02020603050405020304" pitchFamily="18" charset="-78"/>
            </a:endParaRPr>
          </a:p>
        </p:txBody>
      </p:sp>
      <p:sp>
        <p:nvSpPr>
          <p:cNvPr id="17" name="مربع نص 16">
            <a:extLst>
              <a:ext uri="{FF2B5EF4-FFF2-40B4-BE49-F238E27FC236}">
                <a16:creationId xmlns:a16="http://schemas.microsoft.com/office/drawing/2014/main" id="{B8C5F98E-2341-C165-0337-C18D2B3FC2B2}"/>
              </a:ext>
            </a:extLst>
          </p:cNvPr>
          <p:cNvSpPr txBox="1"/>
          <p:nvPr/>
        </p:nvSpPr>
        <p:spPr>
          <a:xfrm>
            <a:off x="1353312" y="4354205"/>
            <a:ext cx="10312146" cy="1200329"/>
          </a:xfrm>
          <a:prstGeom prst="rect">
            <a:avLst/>
          </a:prstGeom>
          <a:noFill/>
        </p:spPr>
        <p:txBody>
          <a:bodyPr wrap="square">
            <a:spAutoFit/>
          </a:bodyPr>
          <a:lstStyle/>
          <a:p>
            <a:pPr algn="ctr"/>
            <a:r>
              <a:rPr lang="ar-IQ" dirty="0"/>
              <a:t>المهارات المركبة وهي ان يؤدي اللاعب مهارتين اساسيتين بمهاره واحده  او يزيد من محاور الدوران ومستويات أخرى بنفس المهارة وعلى هذا الاساس فان اساس المهارات المركبة هو وصول اللاعب بأداء المهارات الأساسية الى اعلى درجه من الاتقان بحيث يقوم بربطها مع بعض ليكمل صعوبة اعلى من الصعوبة الأساسية. وعدد المهارات المركبة على الأجهزة الستة هي 410 مهارة.</a:t>
            </a:r>
            <a:endParaRPr lang="en-US" dirty="0"/>
          </a:p>
        </p:txBody>
      </p:sp>
    </p:spTree>
    <p:extLst>
      <p:ext uri="{BB962C8B-B14F-4D97-AF65-F5344CB8AC3E}">
        <p14:creationId xmlns:p14="http://schemas.microsoft.com/office/powerpoint/2010/main" val="3445173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7EE2670-0B7F-9795-3639-E6F0D9E9F9AB}"/>
              </a:ext>
            </a:extLst>
          </p:cNvPr>
          <p:cNvSpPr>
            <a:spLocks noGrp="1"/>
          </p:cNvSpPr>
          <p:nvPr>
            <p:ph type="ctrTitle"/>
          </p:nvPr>
        </p:nvSpPr>
        <p:spPr>
          <a:xfrm>
            <a:off x="3541855" y="104173"/>
            <a:ext cx="5845214" cy="1012585"/>
          </a:xfrm>
        </p:spPr>
        <p:txBody>
          <a:bodyPr>
            <a:normAutofit/>
          </a:bodyPr>
          <a:lstStyle/>
          <a:p>
            <a:r>
              <a:rPr lang="ar-IQ" sz="3200" dirty="0">
                <a:latin typeface="Simplified Arabic" panose="02020603050405020304" pitchFamily="18" charset="-78"/>
                <a:cs typeface="Simplified Arabic" panose="02020603050405020304" pitchFamily="18" charset="-78"/>
              </a:rPr>
              <a:t>الأجهزة المساعدة في الجمباز الفني للرجال</a:t>
            </a:r>
            <a:endParaRPr lang="en-US" sz="3200" dirty="0">
              <a:latin typeface="Simplified Arabic" panose="02020603050405020304" pitchFamily="18" charset="-78"/>
              <a:cs typeface="Simplified Arabic" panose="02020603050405020304" pitchFamily="18" charset="-78"/>
            </a:endParaRPr>
          </a:p>
        </p:txBody>
      </p:sp>
      <p:sp>
        <p:nvSpPr>
          <p:cNvPr id="3" name="عنوان فرعي 2">
            <a:extLst>
              <a:ext uri="{FF2B5EF4-FFF2-40B4-BE49-F238E27FC236}">
                <a16:creationId xmlns:a16="http://schemas.microsoft.com/office/drawing/2014/main" id="{DA352748-0D3F-2AE0-4ECC-787CE4498162}"/>
              </a:ext>
            </a:extLst>
          </p:cNvPr>
          <p:cNvSpPr>
            <a:spLocks noGrp="1"/>
          </p:cNvSpPr>
          <p:nvPr>
            <p:ph type="subTitle" idx="1"/>
          </p:nvPr>
        </p:nvSpPr>
        <p:spPr>
          <a:xfrm>
            <a:off x="512064" y="1429692"/>
            <a:ext cx="10753344" cy="4943676"/>
          </a:xfrm>
        </p:spPr>
        <p:txBody>
          <a:bodyPr>
            <a:noAutofit/>
          </a:bodyPr>
          <a:lstStyle/>
          <a:p>
            <a:pPr algn="just" rtl="1"/>
            <a:r>
              <a:rPr lang="ar-IQ" b="1" dirty="0">
                <a:latin typeface="Simplified Arabic" panose="02020603050405020304" pitchFamily="18" charset="-78"/>
                <a:cs typeface="Simplified Arabic" panose="02020603050405020304" pitchFamily="18" charset="-78"/>
              </a:rPr>
              <a:t>في الجمناستك الفني للرجال، تُستخدم مجموعة متنوعة من الأجهزة المساعدة لتعزيز التدريب وتحسين الأداء. همها</a:t>
            </a:r>
          </a:p>
          <a:p>
            <a:pPr algn="just" rtl="1"/>
            <a:r>
              <a:rPr lang="ar-IQ" b="1" dirty="0">
                <a:latin typeface="Simplified Arabic" panose="02020603050405020304" pitchFamily="18" charset="-78"/>
                <a:cs typeface="Simplified Arabic" panose="02020603050405020304" pitchFamily="18" charset="-78"/>
              </a:rPr>
              <a:t>1-حزام الأمان: يُستخدم لدعم اللاعبين عند أداء الحركات الصعبة، مما يقلل من خطر الإصابات.</a:t>
            </a:r>
          </a:p>
          <a:p>
            <a:pPr algn="just" rtl="1"/>
            <a:r>
              <a:rPr lang="ar-IQ" b="1" dirty="0">
                <a:latin typeface="Simplified Arabic" panose="02020603050405020304" pitchFamily="18" charset="-78"/>
                <a:cs typeface="Simplified Arabic" panose="02020603050405020304" pitchFamily="18" charset="-78"/>
              </a:rPr>
              <a:t>2-الحفر الإسفنجية: توفر منطقة هبوط آمنة لتدريب الحركات الهوائية المعقدة.</a:t>
            </a:r>
          </a:p>
          <a:p>
            <a:pPr algn="just" rtl="1"/>
            <a:r>
              <a:rPr lang="ar-IQ" b="1" dirty="0">
                <a:latin typeface="Simplified Arabic" panose="02020603050405020304" pitchFamily="18" charset="-78"/>
                <a:cs typeface="Simplified Arabic" panose="02020603050405020304" pitchFamily="18" charset="-78"/>
              </a:rPr>
              <a:t>3-الترامبولين: يُحسن مهارات القفز و، ويُستخدم لتدريب الحركات الهوائية</a:t>
            </a:r>
          </a:p>
          <a:p>
            <a:pPr algn="just" rtl="1"/>
            <a:r>
              <a:rPr lang="ar-IQ" b="1" dirty="0">
                <a:latin typeface="Simplified Arabic" panose="02020603050405020304" pitchFamily="18" charset="-78"/>
                <a:cs typeface="Simplified Arabic" panose="02020603050405020304" pitchFamily="18" charset="-78"/>
              </a:rPr>
              <a:t>4-الحلقات المثبتة بالأعمدة او الجدران او السقوف: تُستخدم لتقوية الجزء العلوي من الجسم وتحسين </a:t>
            </a:r>
            <a:r>
              <a:rPr lang="ar-IQ" b="1" dirty="0" err="1">
                <a:latin typeface="Simplified Arabic" panose="02020603050405020304" pitchFamily="18" charset="-78"/>
                <a:cs typeface="Simplified Arabic" panose="02020603050405020304" pitchFamily="18" charset="-78"/>
              </a:rPr>
              <a:t>التوازن.أجهزة</a:t>
            </a:r>
            <a:r>
              <a:rPr lang="ar-IQ" b="1" dirty="0">
                <a:latin typeface="Simplified Arabic" panose="02020603050405020304" pitchFamily="18" charset="-78"/>
                <a:cs typeface="Simplified Arabic" panose="02020603050405020304" pitchFamily="18" charset="-78"/>
              </a:rPr>
              <a:t> تقوية العضلات: تُستخدم لتقوية العضلات اللازمة لأداء حركات </a:t>
            </a:r>
            <a:r>
              <a:rPr lang="ar-IQ" b="1" dirty="0" err="1">
                <a:latin typeface="Simplified Arabic" panose="02020603050405020304" pitchFamily="18" charset="-78"/>
                <a:cs typeface="Simplified Arabic" panose="02020603050405020304" pitchFamily="18" charset="-78"/>
              </a:rPr>
              <a:t>الجمناستك.أجهزة</a:t>
            </a:r>
            <a:r>
              <a:rPr lang="ar-IQ" b="1" dirty="0">
                <a:latin typeface="Simplified Arabic" panose="02020603050405020304" pitchFamily="18" charset="-78"/>
                <a:cs typeface="Simplified Arabic" panose="02020603050405020304" pitchFamily="18" charset="-78"/>
              </a:rPr>
              <a:t> تحسين التوازن: تُستخدم لتحسين التوازن والتحكم في </a:t>
            </a:r>
            <a:r>
              <a:rPr lang="ar-IQ" b="1" dirty="0" err="1">
                <a:latin typeface="Simplified Arabic" panose="02020603050405020304" pitchFamily="18" charset="-78"/>
                <a:cs typeface="Simplified Arabic" panose="02020603050405020304" pitchFamily="18" charset="-78"/>
              </a:rPr>
              <a:t>الجسم.أجهزة</a:t>
            </a:r>
            <a:r>
              <a:rPr lang="ar-IQ" b="1" dirty="0">
                <a:latin typeface="Simplified Arabic" panose="02020603050405020304" pitchFamily="18" charset="-78"/>
                <a:cs typeface="Simplified Arabic" panose="02020603050405020304" pitchFamily="18" charset="-78"/>
              </a:rPr>
              <a:t> تدريب خاصة: تُستخدم لتدريب حركات محددة على الأجهزة المختلفة.</a:t>
            </a:r>
          </a:p>
          <a:p>
            <a:pPr algn="just" rtl="1"/>
            <a:r>
              <a:rPr lang="ar-IQ" b="1" dirty="0">
                <a:latin typeface="Simplified Arabic" panose="02020603050405020304" pitchFamily="18" charset="-78"/>
                <a:cs typeface="Simplified Arabic" panose="02020603050405020304" pitchFamily="18" charset="-78"/>
              </a:rPr>
              <a:t>5-القوالب الإسفنجية: تستخدم لزيادة الارتفاع الامن لبعض الحركات.</a:t>
            </a:r>
          </a:p>
          <a:p>
            <a:pPr algn="just" rtl="1"/>
            <a:r>
              <a:rPr lang="ar-IQ" b="1" dirty="0">
                <a:latin typeface="Simplified Arabic" panose="02020603050405020304" pitchFamily="18" charset="-78"/>
                <a:cs typeface="Simplified Arabic" panose="02020603050405020304" pitchFamily="18" charset="-78"/>
              </a:rPr>
              <a:t>6-الحبال المطاطية: تستخدم لزيادة المقاومة في التدريب.</a:t>
            </a:r>
          </a:p>
          <a:p>
            <a:pPr algn="just" rtl="1"/>
            <a:r>
              <a:rPr lang="ar-IQ" b="1" dirty="0">
                <a:latin typeface="Simplified Arabic" panose="02020603050405020304" pitchFamily="18" charset="-78"/>
                <a:cs typeface="Simplified Arabic" panose="02020603050405020304" pitchFamily="18" charset="-78"/>
              </a:rPr>
              <a:t>7-الابسطة الاسفنجية: تستخدم في الهبوط لتقليل الاصابات.</a:t>
            </a:r>
          </a:p>
          <a:p>
            <a:pPr algn="just" rtl="1"/>
            <a:r>
              <a:rPr lang="ar-IQ" b="1" dirty="0">
                <a:latin typeface="Simplified Arabic" panose="02020603050405020304" pitchFamily="18" charset="-78"/>
                <a:cs typeface="Simplified Arabic" panose="02020603050405020304" pitchFamily="18" charset="-78"/>
              </a:rPr>
              <a:t>تُساعد هذه الأجهزة على تعلم الحركات الصعبة بأمان، وتُسرع عملية تعلم المهارات، وتُحسن الأداء العام للاعب.</a:t>
            </a:r>
            <a:endParaRPr lang="en-US" b="1"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519700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65F7D34-514E-F8DC-323B-6E694290E44B}"/>
              </a:ext>
            </a:extLst>
          </p:cNvPr>
          <p:cNvSpPr>
            <a:spLocks noGrp="1"/>
          </p:cNvSpPr>
          <p:nvPr>
            <p:ph type="ctrTitle"/>
          </p:nvPr>
        </p:nvSpPr>
        <p:spPr>
          <a:xfrm>
            <a:off x="736886" y="292609"/>
            <a:ext cx="10718228" cy="850392"/>
          </a:xfrm>
        </p:spPr>
        <p:txBody>
          <a:bodyPr>
            <a:normAutofit/>
          </a:bodyPr>
          <a:lstStyle/>
          <a:p>
            <a:pPr algn="ctr"/>
            <a:r>
              <a:rPr lang="ar-IQ" sz="2800" b="1" dirty="0">
                <a:latin typeface="Simplified Arabic" panose="02020603050405020304" pitchFamily="18" charset="-78"/>
                <a:cs typeface="Simplified Arabic" panose="02020603050405020304" pitchFamily="18" charset="-78"/>
              </a:rPr>
              <a:t>معايير اختيار الأجهزة المساعدة المناسبة</a:t>
            </a:r>
            <a:endParaRPr lang="en-US" b="1" dirty="0"/>
          </a:p>
        </p:txBody>
      </p:sp>
      <p:sp>
        <p:nvSpPr>
          <p:cNvPr id="4" name="Rectangle 1">
            <a:extLst>
              <a:ext uri="{FF2B5EF4-FFF2-40B4-BE49-F238E27FC236}">
                <a16:creationId xmlns:a16="http://schemas.microsoft.com/office/drawing/2014/main" id="{1836B403-B7F8-64B8-ED7E-150F15C05AC3}"/>
              </a:ext>
            </a:extLst>
          </p:cNvPr>
          <p:cNvSpPr>
            <a:spLocks noGrp="1" noChangeArrowheads="1"/>
          </p:cNvSpPr>
          <p:nvPr>
            <p:ph type="subTitle" idx="1"/>
          </p:nvPr>
        </p:nvSpPr>
        <p:spPr bwMode="auto">
          <a:xfrm>
            <a:off x="868680" y="1551587"/>
            <a:ext cx="10799064" cy="3754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0784" rIns="0" bIns="101568"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1"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1. السلامة أولاً:</a:t>
            </a:r>
          </a:p>
          <a:p>
            <a:pPr marL="0" marR="0" lvl="0" indent="0" algn="r" defTabSz="914400" rtl="1" eaLnBrk="0" fontAlgn="base" latinLnBrk="0" hangingPunct="0">
              <a:lnSpc>
                <a:spcPct val="100000"/>
              </a:lnSpc>
              <a:spcBef>
                <a:spcPct val="0"/>
              </a:spcBef>
              <a:spcAft>
                <a:spcPct val="0"/>
              </a:spcAft>
              <a:buClrTx/>
              <a:buSzTx/>
              <a:buFontTx/>
              <a:buChar char="•"/>
              <a:tabLst/>
            </a:pP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يجب أن يكون التصميم آمنًا تمامًا، مع مراعاة جميع المخاطر المحتملة. </a:t>
            </a:r>
            <a:r>
              <a:rPr kumimoji="0" lang="ar-IQ"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 </a:t>
            </a: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استخدام مواد عالية الجودة ومتينة لضمان تحمل الجهاز لأقصى الظروف. </a:t>
            </a:r>
          </a:p>
          <a:p>
            <a:pPr marL="0" marR="0" lvl="0" indent="0" algn="r" defTabSz="914400" rtl="1" eaLnBrk="0" fontAlgn="base" latinLnBrk="0" hangingPunct="0">
              <a:lnSpc>
                <a:spcPct val="100000"/>
              </a:lnSpc>
              <a:spcBef>
                <a:spcPct val="0"/>
              </a:spcBef>
              <a:spcAft>
                <a:spcPct val="0"/>
              </a:spcAft>
              <a:buClrTx/>
              <a:buSzTx/>
              <a:buFontTx/>
              <a:buChar char="•"/>
              <a:tabLst/>
            </a:pP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إجراء اختبارات شاملة للتأكد من سلامة الجهاز قبل استخدامه. </a:t>
            </a: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1"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2. </a:t>
            </a:r>
            <a:r>
              <a:rPr kumimoji="0" lang="ar-IQ" altLang="en-US" b="1"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الوظيفة</a:t>
            </a:r>
            <a:r>
              <a:rPr kumimoji="0" lang="ar-SA" altLang="en-US" b="1"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 والكفاءة:</a:t>
            </a:r>
          </a:p>
          <a:p>
            <a:pPr marL="0" marR="0" lvl="0" indent="0" algn="r" defTabSz="914400" rtl="1" eaLnBrk="0" fontAlgn="base" latinLnBrk="0" hangingPunct="0">
              <a:lnSpc>
                <a:spcPct val="100000"/>
              </a:lnSpc>
              <a:spcBef>
                <a:spcPct val="0"/>
              </a:spcBef>
              <a:spcAft>
                <a:spcPct val="0"/>
              </a:spcAft>
              <a:buClrTx/>
              <a:buSzTx/>
              <a:buFontTx/>
              <a:buChar char="•"/>
              <a:tabLst/>
            </a:pP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يجب أن يكون الجهاز فعالًا في تحقيق الغرض منه، سواء كان ذلك تحسين مهارة معينة أو توفير </a:t>
            </a:r>
            <a:r>
              <a:rPr kumimoji="0" lang="ar-IQ"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مساعدة اضافية</a:t>
            </a: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 </a:t>
            </a:r>
          </a:p>
          <a:p>
            <a:pPr marL="0" marR="0" lvl="0" indent="0" algn="r" defTabSz="914400" rtl="1" eaLnBrk="0" fontAlgn="base" latinLnBrk="0" hangingPunct="0">
              <a:lnSpc>
                <a:spcPct val="100000"/>
              </a:lnSpc>
              <a:spcBef>
                <a:spcPct val="0"/>
              </a:spcBef>
              <a:spcAft>
                <a:spcPct val="0"/>
              </a:spcAft>
              <a:buClrTx/>
              <a:buSzTx/>
              <a:buFontTx/>
              <a:buChar char="•"/>
              <a:tabLst/>
            </a:pP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تصميم الجهاز بطريقة تسمح بسهولة الاستخدام والتعديل. </a:t>
            </a: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1"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3. الراحة وسهولة الاستخدام:</a:t>
            </a:r>
          </a:p>
          <a:p>
            <a:pPr marL="0" marR="0" lvl="0" indent="0" algn="r" defTabSz="914400" rtl="1" eaLnBrk="0" fontAlgn="base" latinLnBrk="0" hangingPunct="0">
              <a:lnSpc>
                <a:spcPct val="100000"/>
              </a:lnSpc>
              <a:spcBef>
                <a:spcPct val="0"/>
              </a:spcBef>
              <a:spcAft>
                <a:spcPct val="0"/>
              </a:spcAft>
              <a:buClrTx/>
              <a:buSzTx/>
              <a:buFontTx/>
              <a:buChar char="•"/>
              <a:tabLst/>
            </a:pP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يجب أن يكون الجهاز مريحًا للاستخدام، مع مراعاة تصميم مريح. توفير خيارات تعديل لتناسب أحجام وأشكال مختلفة من اللاعبين. </a:t>
            </a:r>
          </a:p>
          <a:p>
            <a:pPr marL="0" marR="0" lvl="0" indent="0" algn="r" defTabSz="914400" rtl="1" eaLnBrk="0" fontAlgn="base" latinLnBrk="0" hangingPunct="0">
              <a:lnSpc>
                <a:spcPct val="100000"/>
              </a:lnSpc>
              <a:spcBef>
                <a:spcPct val="0"/>
              </a:spcBef>
              <a:spcAft>
                <a:spcPct val="0"/>
              </a:spcAft>
              <a:buClrTx/>
              <a:buSzTx/>
              <a:buFontTx/>
              <a:buChar char="•"/>
              <a:tabLst/>
            </a:pP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تسهيل عملية تركيب وتفكيك الجهاز. </a:t>
            </a: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1"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4. المتانة والتحمل:</a:t>
            </a:r>
          </a:p>
          <a:p>
            <a:pPr marL="0" marR="0" lvl="0" indent="0" algn="r" defTabSz="914400" rtl="1" eaLnBrk="0" fontAlgn="base" latinLnBrk="0" hangingPunct="0">
              <a:lnSpc>
                <a:spcPct val="100000"/>
              </a:lnSpc>
              <a:spcBef>
                <a:spcPct val="0"/>
              </a:spcBef>
              <a:spcAft>
                <a:spcPct val="0"/>
              </a:spcAft>
              <a:buClrTx/>
              <a:buSzTx/>
              <a:buFontTx/>
              <a:buChar char="•"/>
              <a:tabLst/>
            </a:pP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تصميم الجهاز لتحمل الاستخدام المكثف في </a:t>
            </a:r>
            <a:r>
              <a:rPr kumimoji="0" lang="ar-IQ"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مكان</a:t>
            </a: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 التدريب. </a:t>
            </a: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1"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5. الابتكار والتطوير:</a:t>
            </a:r>
          </a:p>
          <a:p>
            <a:pPr marL="0" marR="0" lvl="0" indent="0" algn="r" defTabSz="914400" rtl="1" eaLnBrk="0" fontAlgn="base" latinLnBrk="0" hangingPunct="0">
              <a:lnSpc>
                <a:spcPct val="100000"/>
              </a:lnSpc>
              <a:spcBef>
                <a:spcPct val="0"/>
              </a:spcBef>
              <a:spcAft>
                <a:spcPct val="0"/>
              </a:spcAft>
              <a:buClrTx/>
              <a:buSzTx/>
              <a:buFontTx/>
              <a:buChar char="•"/>
              <a:tabLst/>
            </a:pP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السعي المستمر لتطوير أجهزة جديدة ومبتكرة تلبي احتياجات الجمباز الفني. </a:t>
            </a:r>
            <a:r>
              <a:rPr kumimoji="0" lang="ar-IQ"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 </a:t>
            </a: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مواكبة أحدث التطورات في مجال تصميم الأجهزة الرياضية. </a:t>
            </a:r>
          </a:p>
        </p:txBody>
      </p:sp>
    </p:spTree>
    <p:extLst>
      <p:ext uri="{BB962C8B-B14F-4D97-AF65-F5344CB8AC3E}">
        <p14:creationId xmlns:p14="http://schemas.microsoft.com/office/powerpoint/2010/main" val="2245834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4F7B792-522A-700F-7EB6-6750F3206A45}"/>
              </a:ext>
            </a:extLst>
          </p:cNvPr>
          <p:cNvSpPr>
            <a:spLocks noGrp="1"/>
          </p:cNvSpPr>
          <p:nvPr>
            <p:ph type="ctrTitle"/>
          </p:nvPr>
        </p:nvSpPr>
        <p:spPr>
          <a:xfrm>
            <a:off x="2039113" y="521208"/>
            <a:ext cx="8366759" cy="708301"/>
          </a:xfrm>
        </p:spPr>
        <p:txBody>
          <a:bodyPr>
            <a:normAutofit/>
          </a:bodyPr>
          <a:lstStyle/>
          <a:p>
            <a:r>
              <a:rPr lang="ar-IQ" sz="2800" dirty="0">
                <a:latin typeface="Simplified Arabic" panose="02020603050405020304" pitchFamily="18" charset="-78"/>
                <a:cs typeface="Simplified Arabic" panose="02020603050405020304" pitchFamily="18" charset="-78"/>
              </a:rPr>
              <a:t>تأثير الأجهزة المساعدة في ربط المهارات الأساسية لتكوين حركات مركبة</a:t>
            </a:r>
            <a:endParaRPr lang="en-US" sz="2800" dirty="0">
              <a:latin typeface="Simplified Arabic" panose="02020603050405020304" pitchFamily="18" charset="-78"/>
              <a:cs typeface="Simplified Arabic" panose="02020603050405020304" pitchFamily="18" charset="-78"/>
            </a:endParaRPr>
          </a:p>
        </p:txBody>
      </p:sp>
      <p:sp>
        <p:nvSpPr>
          <p:cNvPr id="4" name="Rectangle 1">
            <a:extLst>
              <a:ext uri="{FF2B5EF4-FFF2-40B4-BE49-F238E27FC236}">
                <a16:creationId xmlns:a16="http://schemas.microsoft.com/office/drawing/2014/main" id="{B4BDF527-BC36-CD51-C815-7144FC8BC50F}"/>
              </a:ext>
            </a:extLst>
          </p:cNvPr>
          <p:cNvSpPr>
            <a:spLocks noGrp="1" noChangeArrowheads="1"/>
          </p:cNvSpPr>
          <p:nvPr>
            <p:ph type="subTitle" idx="1"/>
          </p:nvPr>
        </p:nvSpPr>
        <p:spPr bwMode="auto">
          <a:xfrm>
            <a:off x="941832" y="1900770"/>
            <a:ext cx="10927079"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a:t>
            </a:r>
            <a:r>
              <a:rPr kumimoji="0" lang="ar-IQ"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عند انشاء بيت جديد</a:t>
            </a: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 </a:t>
            </a:r>
            <a:r>
              <a:rPr kumimoji="0" lang="ar-IQ"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ن</a:t>
            </a:r>
            <a:r>
              <a:rPr kumimoji="0" lang="ar-SA" altLang="en-US" b="0" i="0" u="none" strike="noStrike" cap="none" normalizeH="0" baseline="0" dirty="0" err="1">
                <a:ln>
                  <a:noFill/>
                </a:ln>
                <a:solidFill>
                  <a:srgbClr val="1B1C1D"/>
                </a:solidFill>
                <a:effectLst/>
                <a:latin typeface="Simplified Arabic" panose="02020603050405020304" pitchFamily="18" charset="-78"/>
                <a:cs typeface="Simplified Arabic" panose="02020603050405020304" pitchFamily="18" charset="-78"/>
              </a:rPr>
              <a:t>حتاج</a:t>
            </a: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 أولاً إلى أساس قوي (المهارات الأساسية). ثم تبدأ في تجميع أجزاء البيت لتشكيل هيكل متكامل (الحركات المركبة). في </a:t>
            </a:r>
            <a:r>
              <a:rPr kumimoji="0" lang="ar-IQ"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الجمناستك</a:t>
            </a: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 الأجهزة المساعدة هي مثل الأدوات التي يستخدمها البنّاء لتسهيل عملية البناء.</a:t>
            </a:r>
            <a:endParaRPr kumimoji="0" lang="ar-IQ"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endParaRPr>
          </a:p>
          <a:p>
            <a:pPr marL="0" marR="0" lvl="0" indent="0" algn="r" defTabSz="914400" rtl="1" eaLnBrk="0" fontAlgn="base" latinLnBrk="0" hangingPunct="0">
              <a:lnSpc>
                <a:spcPct val="100000"/>
              </a:lnSpc>
              <a:spcBef>
                <a:spcPct val="0"/>
              </a:spcBef>
              <a:spcAft>
                <a:spcPct val="0"/>
              </a:spcAft>
              <a:buClrTx/>
              <a:buSzTx/>
              <a:buFontTx/>
              <a:buChar char="•"/>
              <a:tabLst/>
            </a:pPr>
            <a:r>
              <a:rPr kumimoji="0" lang="ar-SA" altLang="en-US" b="1"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المهارات الأساسية: </a:t>
            </a: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هي الحركات الأولى التي يتعلمها لاعب </a:t>
            </a:r>
            <a:r>
              <a:rPr kumimoji="0" lang="ar-IQ"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الجمناستك</a:t>
            </a: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 مثل الوقوف على اليدين، أو </a:t>
            </a:r>
            <a:r>
              <a:rPr kumimoji="0" lang="ar-IQ"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القلبات الامامية والخلفية</a:t>
            </a: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 </a:t>
            </a:r>
          </a:p>
          <a:p>
            <a:pPr marL="0" marR="0" lvl="0" indent="0" algn="r" defTabSz="914400" rtl="1" eaLnBrk="0" fontAlgn="base" latinLnBrk="0" hangingPunct="0">
              <a:lnSpc>
                <a:spcPct val="100000"/>
              </a:lnSpc>
              <a:spcBef>
                <a:spcPct val="0"/>
              </a:spcBef>
              <a:spcAft>
                <a:spcPct val="0"/>
              </a:spcAft>
              <a:buClrTx/>
              <a:buSzTx/>
              <a:buFontTx/>
              <a:buChar char="•"/>
              <a:tabLst/>
            </a:pPr>
            <a:r>
              <a:rPr kumimoji="0" lang="ar-SA" altLang="en-US" b="1"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الحركات المركبة: </a:t>
            </a: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هي دمج مهارتين أساسيتين أو أكثر لتكوين حركة أكثر صعوبة وتعقيدًا، مثل </a:t>
            </a:r>
            <a:r>
              <a:rPr kumimoji="0" lang="ar-IQ"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القلبة</a:t>
            </a: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 الخلفية </a:t>
            </a:r>
            <a:r>
              <a:rPr kumimoji="0" lang="ar-IQ"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متبوعة بمهارة اللف والقلبتين الامامية </a:t>
            </a: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 </a:t>
            </a:r>
          </a:p>
          <a:p>
            <a:pPr marL="0" marR="0" lvl="0" indent="0" algn="r" defTabSz="914400" rtl="1" eaLnBrk="0" fontAlgn="base" latinLnBrk="0" hangingPunct="0">
              <a:lnSpc>
                <a:spcPct val="100000"/>
              </a:lnSpc>
              <a:spcBef>
                <a:spcPct val="0"/>
              </a:spcBef>
              <a:spcAft>
                <a:spcPct val="0"/>
              </a:spcAft>
              <a:buClrTx/>
              <a:buSzTx/>
              <a:buFontTx/>
              <a:buChar char="•"/>
              <a:tabLst/>
            </a:pPr>
            <a:r>
              <a:rPr kumimoji="0" lang="ar-SA" altLang="en-US" b="1"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الأجهزة المساعدة: </a:t>
            </a: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هي الأدوات التي يستخدمها المدربون لمساعدة اللاعبين على تعلم الحركات الصعبة بأمان، مثل حزام الأمان، أو الحفر الإسفنجية. </a:t>
            </a:r>
          </a:p>
          <a:p>
            <a:pPr marL="0" marR="0" lvl="0" indent="0" algn="ctr" defTabSz="914400" rtl="1"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كيف تساعد هذه الأجهزة؟</a:t>
            </a:r>
          </a:p>
          <a:p>
            <a:pPr marL="0" marR="0" lvl="0" indent="0" algn="r" defTabSz="914400" rtl="1" eaLnBrk="0" fontAlgn="base" latinLnBrk="0" hangingPunct="0">
              <a:lnSpc>
                <a:spcPct val="100000"/>
              </a:lnSpc>
              <a:spcBef>
                <a:spcPct val="0"/>
              </a:spcBef>
              <a:spcAft>
                <a:spcPct val="0"/>
              </a:spcAft>
              <a:buClrTx/>
              <a:buSzTx/>
              <a:buFontTx/>
              <a:buChar char="•"/>
              <a:tabLst/>
            </a:pP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تُسهل على اللاعبين تعلم المهارات الأساسية بشكل صحيح. </a:t>
            </a:r>
          </a:p>
          <a:p>
            <a:pPr marL="0" marR="0" lvl="0" indent="0" algn="r" defTabSz="914400" rtl="1" eaLnBrk="0" fontAlgn="base" latinLnBrk="0" hangingPunct="0">
              <a:lnSpc>
                <a:spcPct val="100000"/>
              </a:lnSpc>
              <a:spcBef>
                <a:spcPct val="0"/>
              </a:spcBef>
              <a:spcAft>
                <a:spcPct val="0"/>
              </a:spcAft>
              <a:buClrTx/>
              <a:buSzTx/>
              <a:buFontTx/>
              <a:buChar char="•"/>
              <a:tabLst/>
            </a:pP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تُقلل من خطر الإصابات أثناء التدريب على الحركات الصعبة. </a:t>
            </a:r>
          </a:p>
          <a:p>
            <a:pPr marL="0" marR="0" lvl="0" indent="0" algn="r" defTabSz="914400" rtl="1" eaLnBrk="0" fontAlgn="base" latinLnBrk="0" hangingPunct="0">
              <a:lnSpc>
                <a:spcPct val="100000"/>
              </a:lnSpc>
              <a:spcBef>
                <a:spcPct val="0"/>
              </a:spcBef>
              <a:spcAft>
                <a:spcPct val="0"/>
              </a:spcAft>
              <a:buClrTx/>
              <a:buSzTx/>
              <a:buFontTx/>
              <a:buChar char="•"/>
              <a:tabLst/>
            </a:pP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تُعطي اللاعبين الثقة لتجربة حركات جديدة ومعقدة. </a:t>
            </a:r>
          </a:p>
          <a:p>
            <a:pPr marL="0" marR="0" lvl="0" indent="0" algn="r" defTabSz="914400" rtl="1" eaLnBrk="0" fontAlgn="base" latinLnBrk="0" hangingPunct="0">
              <a:lnSpc>
                <a:spcPct val="100000"/>
              </a:lnSpc>
              <a:spcBef>
                <a:spcPct val="0"/>
              </a:spcBef>
              <a:spcAft>
                <a:spcPct val="0"/>
              </a:spcAft>
              <a:buClrTx/>
              <a:buSzTx/>
              <a:buFontTx/>
              <a:buChar char="•"/>
              <a:tabLst/>
            </a:pP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تُساعد المدربين على توجيه اللاعبين وتصحيح أخطائهم. </a:t>
            </a:r>
          </a:p>
          <a:p>
            <a:pPr marL="0" marR="0" lvl="0" indent="0" algn="r" defTabSz="914400" rtl="1" eaLnBrk="0" fontAlgn="base" latinLnBrk="0" hangingPunct="0">
              <a:lnSpc>
                <a:spcPct val="100000"/>
              </a:lnSpc>
              <a:spcBef>
                <a:spcPct val="0"/>
              </a:spcBef>
              <a:spcAft>
                <a:spcPct val="0"/>
              </a:spcAft>
              <a:buClrTx/>
              <a:buSzTx/>
              <a:buFontTx/>
              <a:buNone/>
              <a:tabLst/>
            </a:pPr>
            <a:r>
              <a:rPr kumimoji="0" lang="ar-IQ" altLang="en-US" b="0" i="0" u="none" strike="noStrike" cap="none" normalizeH="0" baseline="0" dirty="0" err="1">
                <a:ln>
                  <a:noFill/>
                </a:ln>
                <a:solidFill>
                  <a:srgbClr val="1B1C1D"/>
                </a:solidFill>
                <a:effectLst/>
                <a:latin typeface="Simplified Arabic" panose="02020603050405020304" pitchFamily="18" charset="-78"/>
                <a:cs typeface="Simplified Arabic" panose="02020603050405020304" pitchFamily="18" charset="-78"/>
              </a:rPr>
              <a:t>وبالاخر</a:t>
            </a:r>
            <a:r>
              <a:rPr kumimoji="0" lang="ar-IQ"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 </a:t>
            </a:r>
            <a:endPar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باستخدام الأجهزة المساعدة، يتمكن اللاعبون من ربط المهارات الأساسية بسهولة أكبر، وتكوين حركات مركبة متقنة، مما يُحسن من أدائهم في </a:t>
            </a:r>
            <a:r>
              <a:rPr kumimoji="0" lang="ar-IQ"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الجمناستك</a:t>
            </a:r>
            <a:r>
              <a:rPr kumimoji="0" lang="ar-SA" altLang="en-US" b="0" i="0" u="none" strike="noStrike" cap="none" normalizeH="0" baseline="0" dirty="0">
                <a:ln>
                  <a:noFill/>
                </a:ln>
                <a:solidFill>
                  <a:srgbClr val="1B1C1D"/>
                </a:solidFill>
                <a:effectLst/>
                <a:latin typeface="Simplified Arabic" panose="02020603050405020304" pitchFamily="18" charset="-78"/>
                <a:cs typeface="Simplified Arabic" panose="02020603050405020304" pitchFamily="18" charset="-78"/>
              </a:rPr>
              <a:t>.</a:t>
            </a:r>
            <a:endParaRPr kumimoji="0" lang="ar-SA" altLang="en-US" b="0" i="0" u="none" strike="noStrike" cap="none" normalizeH="0" baseline="0" dirty="0">
              <a:ln>
                <a:noFill/>
              </a:ln>
              <a:solidFill>
                <a:schemeClr val="tx1"/>
              </a:solidFill>
              <a:effectLst/>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438084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867EC05-E3C3-EDCB-2E5F-7B6C823E7DDD}"/>
              </a:ext>
            </a:extLst>
          </p:cNvPr>
          <p:cNvSpPr>
            <a:spLocks noGrp="1"/>
          </p:cNvSpPr>
          <p:nvPr>
            <p:ph type="ctrTitle"/>
          </p:nvPr>
        </p:nvSpPr>
        <p:spPr>
          <a:xfrm>
            <a:off x="3201861" y="218605"/>
            <a:ext cx="6536499" cy="735733"/>
          </a:xfrm>
        </p:spPr>
        <p:txBody>
          <a:bodyPr>
            <a:normAutofit/>
          </a:bodyPr>
          <a:lstStyle/>
          <a:p>
            <a:r>
              <a:rPr lang="ar-IQ" sz="2800" dirty="0">
                <a:latin typeface="Simplified Arabic" panose="02020603050405020304" pitchFamily="18" charset="-78"/>
                <a:cs typeface="Simplified Arabic" panose="02020603050405020304" pitchFamily="18" charset="-78"/>
              </a:rPr>
              <a:t>تأثير الأجهزة المساعدة في تحسين الأداء في المسابقات</a:t>
            </a:r>
            <a:endParaRPr lang="en-US" sz="2800" dirty="0">
              <a:latin typeface="Simplified Arabic" panose="02020603050405020304" pitchFamily="18" charset="-78"/>
              <a:cs typeface="Simplified Arabic" panose="02020603050405020304" pitchFamily="18" charset="-78"/>
            </a:endParaRPr>
          </a:p>
        </p:txBody>
      </p:sp>
      <p:sp>
        <p:nvSpPr>
          <p:cNvPr id="3" name="عنوان فرعي 2">
            <a:extLst>
              <a:ext uri="{FF2B5EF4-FFF2-40B4-BE49-F238E27FC236}">
                <a16:creationId xmlns:a16="http://schemas.microsoft.com/office/drawing/2014/main" id="{E2F8ABCF-3797-C62E-7199-926DF0A0A8B4}"/>
              </a:ext>
            </a:extLst>
          </p:cNvPr>
          <p:cNvSpPr>
            <a:spLocks noGrp="1"/>
          </p:cNvSpPr>
          <p:nvPr>
            <p:ph type="subTitle" idx="1"/>
          </p:nvPr>
        </p:nvSpPr>
        <p:spPr>
          <a:xfrm>
            <a:off x="2324037" y="1412387"/>
            <a:ext cx="8915399" cy="4586077"/>
          </a:xfrm>
        </p:spPr>
        <p:txBody>
          <a:bodyPr>
            <a:noAutofit/>
          </a:bodyPr>
          <a:lstStyle/>
          <a:p>
            <a:pPr algn="just" rtl="1">
              <a:buFont typeface="+mj-lt"/>
              <a:buAutoNum type="arabicPeriod"/>
            </a:pPr>
            <a:r>
              <a:rPr lang="ar-IQ" b="1" dirty="0">
                <a:latin typeface="Simplified Arabic" panose="02020603050405020304" pitchFamily="18" charset="-78"/>
                <a:cs typeface="Simplified Arabic" panose="02020603050405020304" pitchFamily="18" charset="-78"/>
              </a:rPr>
              <a:t>تعزيز الثقة</a:t>
            </a:r>
            <a:r>
              <a:rPr lang="ar-IQ" dirty="0">
                <a:latin typeface="Simplified Arabic" panose="02020603050405020304" pitchFamily="18" charset="-78"/>
                <a:cs typeface="Simplified Arabic" panose="02020603050405020304" pitchFamily="18" charset="-78"/>
              </a:rPr>
              <a:t>: الأجهزة المساعدة تمنح اللاعبين الثقة اللازمة لأداء حركات صعبة، مما يقلل من التوتر في المسابقات.</a:t>
            </a:r>
          </a:p>
          <a:p>
            <a:pPr algn="just" rtl="1">
              <a:buFont typeface="+mj-lt"/>
              <a:buAutoNum type="arabicPeriod"/>
            </a:pPr>
            <a:r>
              <a:rPr lang="ar-IQ" b="1" dirty="0">
                <a:latin typeface="Simplified Arabic" panose="02020603050405020304" pitchFamily="18" charset="-78"/>
                <a:cs typeface="Simplified Arabic" panose="02020603050405020304" pitchFamily="18" charset="-78"/>
              </a:rPr>
              <a:t>إتقان الحركات</a:t>
            </a:r>
            <a:r>
              <a:rPr lang="ar-IQ" dirty="0">
                <a:latin typeface="Simplified Arabic" panose="02020603050405020304" pitchFamily="18" charset="-78"/>
                <a:cs typeface="Simplified Arabic" panose="02020603050405020304" pitchFamily="18" charset="-78"/>
              </a:rPr>
              <a:t>: تساعد في إتقان الحركات المعقدة بشكل أفضل، مما يؤدي إلى أداء أكثر دقة وجمالية.</a:t>
            </a:r>
          </a:p>
          <a:p>
            <a:pPr algn="just" rtl="1">
              <a:buFont typeface="+mj-lt"/>
              <a:buAutoNum type="arabicPeriod"/>
            </a:pPr>
            <a:r>
              <a:rPr lang="ar-IQ" b="1" dirty="0">
                <a:latin typeface="Simplified Arabic" panose="02020603050405020304" pitchFamily="18" charset="-78"/>
                <a:cs typeface="Simplified Arabic" panose="02020603050405020304" pitchFamily="18" charset="-78"/>
              </a:rPr>
              <a:t>تقليل الإصابات</a:t>
            </a:r>
            <a:r>
              <a:rPr lang="ar-IQ" dirty="0">
                <a:latin typeface="Simplified Arabic" panose="02020603050405020304" pitchFamily="18" charset="-78"/>
                <a:cs typeface="Simplified Arabic" panose="02020603050405020304" pitchFamily="18" charset="-78"/>
              </a:rPr>
              <a:t>: تقلل من خطر الإصابات أثناء التدريب، مما يسمح للاعبين بالتدريب بكثافة أكبر قبل المسابقات.</a:t>
            </a:r>
          </a:p>
          <a:p>
            <a:pPr algn="just" rtl="1">
              <a:buFont typeface="+mj-lt"/>
              <a:buAutoNum type="arabicPeriod"/>
            </a:pPr>
            <a:r>
              <a:rPr lang="ar-IQ" b="1" dirty="0">
                <a:latin typeface="Simplified Arabic" panose="02020603050405020304" pitchFamily="18" charset="-78"/>
                <a:cs typeface="Simplified Arabic" panose="02020603050405020304" pitchFamily="18" charset="-78"/>
              </a:rPr>
              <a:t>تطوير القوة والمرونة</a:t>
            </a:r>
            <a:r>
              <a:rPr lang="ar-IQ" dirty="0">
                <a:latin typeface="Simplified Arabic" panose="02020603050405020304" pitchFamily="18" charset="-78"/>
                <a:cs typeface="Simplified Arabic" panose="02020603050405020304" pitchFamily="18" charset="-78"/>
              </a:rPr>
              <a:t>: تساهم في تطوير القوة والمرونة اللازمة لأداء الحركات الصعبة في المسابقات.</a:t>
            </a:r>
          </a:p>
          <a:p>
            <a:pPr algn="just" rtl="1">
              <a:buFont typeface="+mj-lt"/>
              <a:buAutoNum type="arabicPeriod"/>
            </a:pPr>
            <a:r>
              <a:rPr lang="ar-IQ" b="1" dirty="0">
                <a:latin typeface="Simplified Arabic" panose="02020603050405020304" pitchFamily="18" charset="-78"/>
                <a:cs typeface="Simplified Arabic" panose="02020603050405020304" pitchFamily="18" charset="-78"/>
              </a:rPr>
              <a:t>تحسين التوازن والتنسيق</a:t>
            </a:r>
            <a:r>
              <a:rPr lang="ar-IQ" dirty="0">
                <a:latin typeface="Simplified Arabic" panose="02020603050405020304" pitchFamily="18" charset="-78"/>
                <a:cs typeface="Simplified Arabic" panose="02020603050405020304" pitchFamily="18" charset="-78"/>
              </a:rPr>
              <a:t>: تساعد في تحسين التوازن والتنسيق، وهما عنصران أساسيان في الجمباز.</a:t>
            </a:r>
          </a:p>
          <a:p>
            <a:pPr algn="just" rtl="1">
              <a:buFont typeface="+mj-lt"/>
              <a:buAutoNum type="arabicPeriod"/>
            </a:pPr>
            <a:r>
              <a:rPr lang="ar-IQ" b="1" dirty="0">
                <a:latin typeface="Simplified Arabic" panose="02020603050405020304" pitchFamily="18" charset="-78"/>
                <a:cs typeface="Simplified Arabic" panose="02020603050405020304" pitchFamily="18" charset="-78"/>
              </a:rPr>
              <a:t>زيادة الأداء</a:t>
            </a:r>
            <a:r>
              <a:rPr lang="ar-IQ" dirty="0">
                <a:latin typeface="Simplified Arabic" panose="02020603050405020304" pitchFamily="18" charset="-78"/>
                <a:cs typeface="Simplified Arabic" panose="02020603050405020304" pitchFamily="18" charset="-78"/>
              </a:rPr>
              <a:t>: تساعد اللاعبين على تحسين أدائهم بشكل عام، مما يؤدي إلى نتائج أفضل في المسابقات.</a:t>
            </a:r>
          </a:p>
          <a:p>
            <a:pPr algn="just" rtl="1">
              <a:buFont typeface="+mj-lt"/>
              <a:buAutoNum type="arabicPeriod"/>
            </a:pPr>
            <a:r>
              <a:rPr lang="ar-IQ" b="1" dirty="0">
                <a:latin typeface="Simplified Arabic" panose="02020603050405020304" pitchFamily="18" charset="-78"/>
                <a:cs typeface="Simplified Arabic" panose="02020603050405020304" pitchFamily="18" charset="-78"/>
              </a:rPr>
              <a:t>تسهيل التعلم</a:t>
            </a:r>
            <a:r>
              <a:rPr lang="ar-IQ" dirty="0">
                <a:latin typeface="Simplified Arabic" panose="02020603050405020304" pitchFamily="18" charset="-78"/>
                <a:cs typeface="Simplified Arabic" panose="02020603050405020304" pitchFamily="18" charset="-78"/>
              </a:rPr>
              <a:t>: تسهل عملية تعلم الحركات الجديدة، مما يسمح للاعبين بتوسيع نطاق مهاراتهم.</a:t>
            </a:r>
          </a:p>
          <a:p>
            <a:pPr algn="just" rtl="1">
              <a:buFont typeface="+mj-lt"/>
              <a:buAutoNum type="arabicPeriod"/>
            </a:pPr>
            <a:r>
              <a:rPr lang="ar-IQ" b="1" dirty="0">
                <a:latin typeface="Simplified Arabic" panose="02020603050405020304" pitchFamily="18" charset="-78"/>
                <a:cs typeface="Simplified Arabic" panose="02020603050405020304" pitchFamily="18" charset="-78"/>
              </a:rPr>
              <a:t>تقليل التعب</a:t>
            </a:r>
            <a:r>
              <a:rPr lang="ar-IQ" dirty="0">
                <a:latin typeface="Simplified Arabic" panose="02020603050405020304" pitchFamily="18" charset="-78"/>
                <a:cs typeface="Simplified Arabic" panose="02020603050405020304" pitchFamily="18" charset="-78"/>
              </a:rPr>
              <a:t>: تقلل من التعب أثناء التدريب، مما يسمح للاعبين بالتركيز على تحسين أدائهم.</a:t>
            </a:r>
          </a:p>
          <a:p>
            <a:pPr algn="just" rtl="1">
              <a:buFont typeface="+mj-lt"/>
              <a:buAutoNum type="arabicPeriod"/>
            </a:pPr>
            <a:r>
              <a:rPr lang="ar-IQ" b="1" dirty="0">
                <a:latin typeface="Simplified Arabic" panose="02020603050405020304" pitchFamily="18" charset="-78"/>
                <a:cs typeface="Simplified Arabic" panose="02020603050405020304" pitchFamily="18" charset="-78"/>
              </a:rPr>
              <a:t>تحقيق الأهداف</a:t>
            </a:r>
            <a:r>
              <a:rPr lang="ar-IQ" dirty="0">
                <a:latin typeface="Simplified Arabic" panose="02020603050405020304" pitchFamily="18" charset="-78"/>
                <a:cs typeface="Simplified Arabic" panose="02020603050405020304" pitchFamily="18" charset="-78"/>
              </a:rPr>
              <a:t>: تساعد اللاعبين على تحقيق أهدافهم في المسابقات من خلال تحسين أدائهم.</a:t>
            </a:r>
          </a:p>
          <a:p>
            <a:pPr algn="just" rtl="1">
              <a:buFont typeface="+mj-lt"/>
              <a:buAutoNum type="arabicPeriod"/>
            </a:pPr>
            <a:r>
              <a:rPr lang="ar-IQ" b="1" dirty="0">
                <a:latin typeface="Simplified Arabic" panose="02020603050405020304" pitchFamily="18" charset="-78"/>
                <a:cs typeface="Simplified Arabic" panose="02020603050405020304" pitchFamily="18" charset="-78"/>
              </a:rPr>
              <a:t>توفير بيئة تدريب آمنة</a:t>
            </a:r>
            <a:r>
              <a:rPr lang="ar-IQ" dirty="0">
                <a:latin typeface="Simplified Arabic" panose="02020603050405020304" pitchFamily="18" charset="-78"/>
                <a:cs typeface="Simplified Arabic" panose="02020603050405020304" pitchFamily="18" charset="-78"/>
              </a:rPr>
              <a:t>: توفر بيئة تدريب آمنة وفعالة، مما يساعد اللاعبين على الوصول إلى أفضل مستوى لديهم.</a:t>
            </a:r>
          </a:p>
          <a:p>
            <a:pPr algn="just" rtl="1"/>
            <a:endParaRPr lang="en-US"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757625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71581B7-82FB-B197-15B5-75C5BC7FFECF}"/>
              </a:ext>
            </a:extLst>
          </p:cNvPr>
          <p:cNvSpPr>
            <a:spLocks noGrp="1"/>
          </p:cNvSpPr>
          <p:nvPr>
            <p:ph type="ctrTitle"/>
          </p:nvPr>
        </p:nvSpPr>
        <p:spPr>
          <a:xfrm>
            <a:off x="2927542" y="493776"/>
            <a:ext cx="7013574" cy="708301"/>
          </a:xfrm>
        </p:spPr>
        <p:txBody>
          <a:bodyPr>
            <a:normAutofit/>
          </a:bodyPr>
          <a:lstStyle/>
          <a:p>
            <a:r>
              <a:rPr lang="ar-IQ" sz="2800" dirty="0">
                <a:latin typeface="Simplified Arabic" panose="02020603050405020304" pitchFamily="18" charset="-78"/>
                <a:cs typeface="Simplified Arabic" panose="02020603050405020304" pitchFamily="18" charset="-78"/>
              </a:rPr>
              <a:t>الأجهزة المساعدة وتأثيرها على تطوير الأبداع في الحركات.</a:t>
            </a:r>
            <a:endParaRPr lang="en-US" sz="2800" dirty="0">
              <a:latin typeface="Simplified Arabic" panose="02020603050405020304" pitchFamily="18" charset="-78"/>
              <a:cs typeface="Simplified Arabic" panose="02020603050405020304" pitchFamily="18" charset="-78"/>
            </a:endParaRPr>
          </a:p>
        </p:txBody>
      </p:sp>
      <p:sp>
        <p:nvSpPr>
          <p:cNvPr id="3" name="عنوان فرعي 2">
            <a:extLst>
              <a:ext uri="{FF2B5EF4-FFF2-40B4-BE49-F238E27FC236}">
                <a16:creationId xmlns:a16="http://schemas.microsoft.com/office/drawing/2014/main" id="{AE88B8FB-B323-A52C-9908-544855CDD6BF}"/>
              </a:ext>
            </a:extLst>
          </p:cNvPr>
          <p:cNvSpPr>
            <a:spLocks noGrp="1"/>
          </p:cNvSpPr>
          <p:nvPr>
            <p:ph type="subTitle" idx="1"/>
          </p:nvPr>
        </p:nvSpPr>
        <p:spPr>
          <a:xfrm>
            <a:off x="1581913" y="1202077"/>
            <a:ext cx="9310116" cy="5463899"/>
          </a:xfrm>
        </p:spPr>
        <p:txBody>
          <a:bodyPr>
            <a:noAutofit/>
          </a:bodyPr>
          <a:lstStyle/>
          <a:p>
            <a:pPr algn="r" rtl="1">
              <a:buFont typeface="+mj-lt"/>
              <a:buAutoNum type="arabicPeriod"/>
            </a:pPr>
            <a:r>
              <a:rPr lang="ar-IQ" sz="2000" b="1" dirty="0">
                <a:latin typeface="Simplified Arabic" panose="02020603050405020304" pitchFamily="18" charset="-78"/>
                <a:cs typeface="Simplified Arabic" panose="02020603050405020304" pitchFamily="18" charset="-78"/>
              </a:rPr>
              <a:t>اكتشاف إمكانيات جديدة</a:t>
            </a:r>
            <a:r>
              <a:rPr lang="ar-IQ" sz="2000" dirty="0">
                <a:latin typeface="Simplified Arabic" panose="02020603050405020304" pitchFamily="18" charset="-78"/>
                <a:cs typeface="Simplified Arabic" panose="02020603050405020304" pitchFamily="18" charset="-78"/>
              </a:rPr>
              <a:t>: تتيح الأجهزة المساعدة للاعبين تجربة حركات جديدة لم يكونوا ليجرؤوا عليها من قبل.</a:t>
            </a:r>
          </a:p>
          <a:p>
            <a:pPr algn="r" rtl="1">
              <a:buFont typeface="+mj-lt"/>
              <a:buAutoNum type="arabicPeriod"/>
            </a:pPr>
            <a:r>
              <a:rPr lang="ar-IQ" sz="2000" b="1" dirty="0">
                <a:latin typeface="Simplified Arabic" panose="02020603050405020304" pitchFamily="18" charset="-78"/>
                <a:cs typeface="Simplified Arabic" panose="02020603050405020304" pitchFamily="18" charset="-78"/>
              </a:rPr>
              <a:t>تجاوز الحدود</a:t>
            </a:r>
            <a:r>
              <a:rPr lang="ar-IQ" sz="2000" dirty="0">
                <a:latin typeface="Simplified Arabic" panose="02020603050405020304" pitchFamily="18" charset="-78"/>
                <a:cs typeface="Simplified Arabic" panose="02020603050405020304" pitchFamily="18" charset="-78"/>
              </a:rPr>
              <a:t>: تساعد اللاعبين على تجاوز حدودهم البدنية والعقلية، مما يفتح آفاقًا جديدة للإبداع.</a:t>
            </a:r>
          </a:p>
          <a:p>
            <a:pPr algn="r" rtl="1">
              <a:buFont typeface="+mj-lt"/>
              <a:buAutoNum type="arabicPeriod"/>
            </a:pPr>
            <a:r>
              <a:rPr lang="ar-IQ" sz="2000" b="1" dirty="0">
                <a:latin typeface="Simplified Arabic" panose="02020603050405020304" pitchFamily="18" charset="-78"/>
                <a:cs typeface="Simplified Arabic" panose="02020603050405020304" pitchFamily="18" charset="-78"/>
              </a:rPr>
              <a:t>التجريب والتطوير</a:t>
            </a:r>
            <a:r>
              <a:rPr lang="ar-IQ" sz="2000" dirty="0">
                <a:latin typeface="Simplified Arabic" panose="02020603050405020304" pitchFamily="18" charset="-78"/>
                <a:cs typeface="Simplified Arabic" panose="02020603050405020304" pitchFamily="18" charset="-78"/>
              </a:rPr>
              <a:t>: توفر بيئة آمنة للتجريب وتطوير حركات جديدة، مما يشجع على الابتكار.</a:t>
            </a:r>
          </a:p>
          <a:p>
            <a:pPr algn="r" rtl="1">
              <a:buFont typeface="+mj-lt"/>
              <a:buAutoNum type="arabicPeriod"/>
            </a:pPr>
            <a:r>
              <a:rPr lang="ar-IQ" sz="2000" b="1" dirty="0">
                <a:latin typeface="Simplified Arabic" panose="02020603050405020304" pitchFamily="18" charset="-78"/>
                <a:cs typeface="Simplified Arabic" panose="02020603050405020304" pitchFamily="18" charset="-78"/>
              </a:rPr>
              <a:t>دمج الحركات</a:t>
            </a:r>
            <a:r>
              <a:rPr lang="ar-IQ" sz="2000" dirty="0">
                <a:latin typeface="Simplified Arabic" panose="02020603050405020304" pitchFamily="18" charset="-78"/>
                <a:cs typeface="Simplified Arabic" panose="02020603050405020304" pitchFamily="18" charset="-78"/>
              </a:rPr>
              <a:t>: تساعد على دمج الحركات الأساسية بطرق مبتكرة، مما يؤدي إلى إنشاء حركات مركبة فريدة.</a:t>
            </a:r>
          </a:p>
          <a:p>
            <a:pPr algn="r" rtl="1">
              <a:buFont typeface="+mj-lt"/>
              <a:buAutoNum type="arabicPeriod"/>
            </a:pPr>
            <a:r>
              <a:rPr lang="ar-IQ" sz="2000" b="1" dirty="0">
                <a:latin typeface="Simplified Arabic" panose="02020603050405020304" pitchFamily="18" charset="-78"/>
                <a:cs typeface="Simplified Arabic" panose="02020603050405020304" pitchFamily="18" charset="-78"/>
              </a:rPr>
              <a:t>التعبير الفني</a:t>
            </a:r>
            <a:r>
              <a:rPr lang="ar-IQ" sz="2000" dirty="0">
                <a:latin typeface="Simplified Arabic" panose="02020603050405020304" pitchFamily="18" charset="-78"/>
                <a:cs typeface="Simplified Arabic" panose="02020603050405020304" pitchFamily="18" charset="-78"/>
              </a:rPr>
              <a:t>: تتيح للاعبين التعبير عن أنفسهم بشكل فني من خلال الحركات المبتكرة.</a:t>
            </a:r>
          </a:p>
          <a:p>
            <a:pPr algn="r" rtl="1">
              <a:buFont typeface="+mj-lt"/>
              <a:buAutoNum type="arabicPeriod"/>
            </a:pPr>
            <a:r>
              <a:rPr lang="ar-IQ" sz="2000" b="1" dirty="0">
                <a:latin typeface="Simplified Arabic" panose="02020603050405020304" pitchFamily="18" charset="-78"/>
                <a:cs typeface="Simplified Arabic" panose="02020603050405020304" pitchFamily="18" charset="-78"/>
              </a:rPr>
              <a:t>تحفيز الإبداع</a:t>
            </a:r>
            <a:r>
              <a:rPr lang="ar-IQ" sz="2000" dirty="0">
                <a:latin typeface="Simplified Arabic" panose="02020603050405020304" pitchFamily="18" charset="-78"/>
                <a:cs typeface="Simplified Arabic" panose="02020603050405020304" pitchFamily="18" charset="-78"/>
              </a:rPr>
              <a:t>: تحفز اللاعبين على التفكير خارج الصندوق وابتكار حركات لم يسبق لها مثيل.</a:t>
            </a:r>
          </a:p>
          <a:p>
            <a:pPr algn="r" rtl="1">
              <a:buFont typeface="+mj-lt"/>
              <a:buAutoNum type="arabicPeriod"/>
            </a:pPr>
            <a:r>
              <a:rPr lang="ar-IQ" sz="2000" b="1" dirty="0">
                <a:latin typeface="Simplified Arabic" panose="02020603050405020304" pitchFamily="18" charset="-78"/>
                <a:cs typeface="Simplified Arabic" panose="02020603050405020304" pitchFamily="18" charset="-78"/>
              </a:rPr>
              <a:t>توسيع نطاق المهارات</a:t>
            </a:r>
            <a:r>
              <a:rPr lang="ar-IQ" sz="2000" dirty="0">
                <a:latin typeface="Simplified Arabic" panose="02020603050405020304" pitchFamily="18" charset="-78"/>
                <a:cs typeface="Simplified Arabic" panose="02020603050405020304" pitchFamily="18" charset="-78"/>
              </a:rPr>
              <a:t>: تساعد على توسيع نطاق مهارات اللاعبين، مما يمنحهم المزيد من الأدوات للتعبير الإبداعي.</a:t>
            </a:r>
          </a:p>
          <a:p>
            <a:pPr algn="r" rtl="1">
              <a:buFont typeface="+mj-lt"/>
              <a:buAutoNum type="arabicPeriod"/>
            </a:pPr>
            <a:r>
              <a:rPr lang="ar-IQ" sz="2000" b="1" dirty="0">
                <a:latin typeface="Simplified Arabic" panose="02020603050405020304" pitchFamily="18" charset="-78"/>
                <a:cs typeface="Simplified Arabic" panose="02020603050405020304" pitchFamily="18" charset="-78"/>
              </a:rPr>
              <a:t>تطوير أسلوب فريد</a:t>
            </a:r>
            <a:r>
              <a:rPr lang="ar-IQ" sz="2000" dirty="0">
                <a:latin typeface="Simplified Arabic" panose="02020603050405020304" pitchFamily="18" charset="-78"/>
                <a:cs typeface="Simplified Arabic" panose="02020603050405020304" pitchFamily="18" charset="-78"/>
              </a:rPr>
              <a:t>: تساعد اللاعبين على تطوير أسلوبهم الفريد في الأداء، مما يميزهم عن غيرهم.</a:t>
            </a:r>
          </a:p>
          <a:p>
            <a:pPr algn="r" rtl="1">
              <a:buFont typeface="+mj-lt"/>
              <a:buAutoNum type="arabicPeriod"/>
            </a:pPr>
            <a:r>
              <a:rPr lang="ar-IQ" sz="2000" b="1" dirty="0">
                <a:latin typeface="Simplified Arabic" panose="02020603050405020304" pitchFamily="18" charset="-78"/>
                <a:cs typeface="Simplified Arabic" panose="02020603050405020304" pitchFamily="18" charset="-78"/>
              </a:rPr>
              <a:t>تحقيق رؤى فنية</a:t>
            </a:r>
            <a:r>
              <a:rPr lang="ar-IQ" sz="2000" dirty="0">
                <a:latin typeface="Simplified Arabic" panose="02020603050405020304" pitchFamily="18" charset="-78"/>
                <a:cs typeface="Simplified Arabic" panose="02020603050405020304" pitchFamily="18" charset="-78"/>
              </a:rPr>
              <a:t>: تساعد اللاعبين على تحقيق رؤاهم الفنية من خلال تحويل الأفكار إلى حركات ملموسة.</a:t>
            </a:r>
          </a:p>
          <a:p>
            <a:pPr algn="r" rtl="1">
              <a:buFont typeface="+mj-lt"/>
              <a:buAutoNum type="arabicPeriod"/>
            </a:pPr>
            <a:r>
              <a:rPr lang="ar-IQ" sz="2000" b="1" dirty="0">
                <a:latin typeface="Simplified Arabic" panose="02020603050405020304" pitchFamily="18" charset="-78"/>
                <a:cs typeface="Simplified Arabic" panose="02020603050405020304" pitchFamily="18" charset="-78"/>
              </a:rPr>
              <a:t>إلهام الآخرين</a:t>
            </a:r>
            <a:r>
              <a:rPr lang="ar-IQ" sz="2000" dirty="0">
                <a:latin typeface="Simplified Arabic" panose="02020603050405020304" pitchFamily="18" charset="-78"/>
                <a:cs typeface="Simplified Arabic" panose="02020603050405020304" pitchFamily="18" charset="-78"/>
              </a:rPr>
              <a:t>: تلهم اللاعبين الآخرين لتجربة حركات جديدة والتعبير عن أنفسهم بشكل إبداعي.</a:t>
            </a:r>
          </a:p>
          <a:p>
            <a:pPr algn="r" rtl="1"/>
            <a:endParaRPr lang="en-US" sz="2000"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90273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Video 2025-03-01 at 20.53.04_5931c7d7">
            <a:hlinkClick r:id="" action="ppaction://media"/>
            <a:extLst>
              <a:ext uri="{FF2B5EF4-FFF2-40B4-BE49-F238E27FC236}">
                <a16:creationId xmlns:a16="http://schemas.microsoft.com/office/drawing/2014/main" id="{2F75DB45-0BF2-B51C-680B-0B46778C91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1260" y="140990"/>
            <a:ext cx="11681388" cy="6717010"/>
          </a:xfrm>
        </p:spPr>
      </p:pic>
    </p:spTree>
    <p:extLst>
      <p:ext uri="{BB962C8B-B14F-4D97-AF65-F5344CB8AC3E}">
        <p14:creationId xmlns:p14="http://schemas.microsoft.com/office/powerpoint/2010/main" val="311589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5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5475F41-A65E-4722-6F83-91CAE6C0FAFF}"/>
              </a:ext>
            </a:extLst>
          </p:cNvPr>
          <p:cNvSpPr>
            <a:spLocks noGrp="1"/>
          </p:cNvSpPr>
          <p:nvPr>
            <p:ph type="ctrTitle"/>
          </p:nvPr>
        </p:nvSpPr>
        <p:spPr/>
        <p:txBody>
          <a:bodyPr/>
          <a:lstStyle/>
          <a:p>
            <a:r>
              <a:rPr lang="ar-IQ" dirty="0"/>
              <a:t>شكرا لحسن الاصغاء و </a:t>
            </a:r>
            <a:r>
              <a:rPr lang="ar-IQ" dirty="0" err="1"/>
              <a:t>الحظور</a:t>
            </a:r>
            <a:endParaRPr lang="en-US" dirty="0"/>
          </a:p>
        </p:txBody>
      </p:sp>
    </p:spTree>
    <p:extLst>
      <p:ext uri="{BB962C8B-B14F-4D97-AF65-F5344CB8AC3E}">
        <p14:creationId xmlns:p14="http://schemas.microsoft.com/office/powerpoint/2010/main" val="3143441840"/>
      </p:ext>
    </p:extLst>
  </p:cSld>
  <p:clrMapOvr>
    <a:masterClrMapping/>
  </p:clrMapOvr>
  <mc:AlternateContent xmlns:mc="http://schemas.openxmlformats.org/markup-compatibility/2006">
    <mc:Choice xmlns:p14="http://schemas.microsoft.com/office/powerpoint/2010/main" Requires="p14">
      <p:transition spd="slow" p14:dur="1200">
        <p14:prism dir="r"/>
      </p:transition>
    </mc:Choice>
    <mc:Fallback>
      <p:transition spd="slow">
        <p:fade/>
      </p:transition>
    </mc:Fallback>
  </mc:AlternateContent>
</p:sld>
</file>

<file path=ppt/theme/theme1.xml><?xml version="1.0" encoding="utf-8"?>
<a:theme xmlns:a="http://schemas.openxmlformats.org/drawingml/2006/main" name="ربطة">
  <a:themeElements>
    <a:clrScheme name="ربطة">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ربطة">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ربطة">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Organic</Template>
  <TotalTime>274</TotalTime>
  <Words>1079</Words>
  <Application>Microsoft Office PowerPoint</Application>
  <PresentationFormat>شاشة عريضة</PresentationFormat>
  <Paragraphs>73</Paragraphs>
  <Slides>9</Slides>
  <Notes>1</Notes>
  <HiddenSlides>0</HiddenSlides>
  <MMClips>1</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9</vt:i4>
      </vt:variant>
    </vt:vector>
  </HeadingPairs>
  <TitlesOfParts>
    <vt:vector size="15" baseType="lpstr">
      <vt:lpstr>Aptos</vt:lpstr>
      <vt:lpstr>Arial</vt:lpstr>
      <vt:lpstr>Century Gothic</vt:lpstr>
      <vt:lpstr>Simplified Arabic</vt:lpstr>
      <vt:lpstr>Wingdings 3</vt:lpstr>
      <vt:lpstr>ربطة</vt:lpstr>
      <vt:lpstr>تأثير تصميم الأجهزة المساعدة في المهارات الأساسية والمركبة في الجمناستك الفني للرجال</vt:lpstr>
      <vt:lpstr>عرض تقديمي في PowerPoint</vt:lpstr>
      <vt:lpstr>الأجهزة المساعدة في الجمباز الفني للرجال</vt:lpstr>
      <vt:lpstr>معايير اختيار الأجهزة المساعدة المناسبة</vt:lpstr>
      <vt:lpstr>تأثير الأجهزة المساعدة في ربط المهارات الأساسية لتكوين حركات مركبة</vt:lpstr>
      <vt:lpstr>تأثير الأجهزة المساعدة في تحسين الأداء في المسابقات</vt:lpstr>
      <vt:lpstr>الأجهزة المساعدة وتأثيرها على تطوير الأبداع في الحركات.</vt:lpstr>
      <vt:lpstr>عرض تقديمي في PowerPoint</vt:lpstr>
      <vt:lpstr>شكرا لحسن الاصغاء و الحظور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jamal sakran</dc:creator>
  <cp:lastModifiedBy>jamal sakran</cp:lastModifiedBy>
  <cp:revision>2</cp:revision>
  <dcterms:created xsi:type="dcterms:W3CDTF">2025-03-01T13:50:08Z</dcterms:created>
  <dcterms:modified xsi:type="dcterms:W3CDTF">2025-03-01T18:24:47Z</dcterms:modified>
</cp:coreProperties>
</file>