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259" r:id="rId4"/>
    <p:sldId id="260" r:id="rId5"/>
    <p:sldId id="261" r:id="rId6"/>
    <p:sldId id="262" r:id="rId7"/>
    <p:sldId id="263" r:id="rId8"/>
    <p:sldId id="264" r:id="rId9"/>
    <p:sldId id="265" r:id="rId10"/>
    <p:sldId id="266" r:id="rId11"/>
    <p:sldId id="267" r:id="rId12"/>
    <p:sldId id="268" r:id="rId13"/>
    <p:sldId id="257" r:id="rId14"/>
    <p:sldId id="25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t>14/08/1445</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10" name="مستطيل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5448"/>
            <a:ext cx="8229600" cy="1252728"/>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مستطيل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14/08/1445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14/08/1445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14/08/1445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12" name="مستطيل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164592" y="1170432"/>
            <a:ext cx="2523744" cy="201168"/>
          </a:xfrm>
        </p:spPr>
        <p:txBody>
          <a:bodyPr/>
          <a:lstStyle/>
          <a:p>
            <a:fld id="{1B8ABB09-4A1D-463E-8065-109CC2B7EFAA}" type="datetimeFigureOut">
              <a:rPr lang="ar-SA" smtClean="0"/>
              <a:t>14/08/1445</a:t>
            </a:fld>
            <a:endParaRPr lang="ar-SA"/>
          </a:p>
        </p:txBody>
      </p:sp>
      <p:sp>
        <p:nvSpPr>
          <p:cNvPr id="11" name="مستطيل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عنصر نائب للتذييل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SA"/>
          </a:p>
        </p:txBody>
      </p:sp>
      <p:sp>
        <p:nvSpPr>
          <p:cNvPr id="7" name="عنصر نائب لرقم الشريحة 6"/>
          <p:cNvSpPr>
            <a:spLocks noGrp="1"/>
          </p:cNvSpPr>
          <p:nvPr>
            <p:ph type="sldNum" sz="quarter" idx="12"/>
          </p:nvPr>
        </p:nvSpPr>
        <p:spPr>
          <a:xfrm>
            <a:off x="8339328" y="1170432"/>
            <a:ext cx="733864" cy="201168"/>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مستطيل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عمودي 1"/>
          <p:cNvSpPr>
            <a:spLocks noGrp="1"/>
          </p:cNvSpPr>
          <p:nvPr>
            <p:ph type="title" orient="vert"/>
          </p:nvPr>
        </p:nvSpPr>
        <p:spPr>
          <a:xfrm>
            <a:off x="6781800" y="274640"/>
            <a:ext cx="19050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04800"/>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a:xfrm>
            <a:off x="2640597" y="6377459"/>
            <a:ext cx="3836404" cy="365125"/>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14/08/1445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t>14/08/1445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t>14/08/1445</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t>14/08/1445</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مستطيل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صر نائب للعنوان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B8ABB09-4A1D-463E-8065-109CC2B7EFAA}" type="datetimeFigureOut">
              <a:rPr lang="ar-SA" smtClean="0"/>
              <a:t>14/08/1445</a:t>
            </a:fld>
            <a:endParaRPr lang="ar-SA"/>
          </a:p>
        </p:txBody>
      </p:sp>
      <p:sp>
        <p:nvSpPr>
          <p:cNvPr id="5" name="عنصر نائب للتذييل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SA"/>
          </a:p>
        </p:txBody>
      </p:sp>
      <p:sp>
        <p:nvSpPr>
          <p:cNvPr id="6" name="عنصر نائب لرقم الشريحة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1.bp.blogspot.com/-nAU-VHYvd40/VMoq0CYLakI/AAAAAAAAAxk/b_aRI6lXwOw/s1600/1.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bp.blogspot.com/-VbCMdVR0Zjc/VMoqzyhaGQI/AAAAAAAAAxg/nudPXM93N7w/s1600/2.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4.bp.blogspot.com/-s1lOn8eNteI/VMoqzv-BmSI/AAAAAAAAAxY/CbbS-CsAkO4/s1600/3.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2.bp.blogspot.com/-i0n4lx1UyF4/VMoq1DShrnI/AAAAAAAAAxw/7gcnfbZTb6Y/s1600/4.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3.bp.blogspot.com/-pQ6G1C1eFIk/VMoq4nD_0pI/AAAAAAAAAx4/UBX1xungbiM/s1600/5.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1.bp.blogspot.com/-KOc0x4oMq1g/VMoq5mIerDI/AAAAAAAAAyI/v4dci5dMPow/s1600/7.p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4.bp.blogspot.com/-w1P1YHzzV6s/VMoq7XkdYzI/AAAAAAAAAyQ/_AieaJJi0go/s1600/8.pn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764704"/>
            <a:ext cx="8077200" cy="1673352"/>
          </a:xfrm>
        </p:spPr>
        <p:txBody>
          <a:bodyPr/>
          <a:lstStyle/>
          <a:p>
            <a:pPr algn="ctr"/>
            <a:r>
              <a:rPr lang="ar-IQ" dirty="0" smtClean="0"/>
              <a:t>المكملات الغذائية والتغذية الصحية للرياضيين</a:t>
            </a:r>
            <a:endParaRPr lang="ar-IQ" dirty="0"/>
          </a:p>
        </p:txBody>
      </p:sp>
      <p:sp>
        <p:nvSpPr>
          <p:cNvPr id="3" name="عنوان فرعي 2"/>
          <p:cNvSpPr>
            <a:spLocks noGrp="1"/>
          </p:cNvSpPr>
          <p:nvPr>
            <p:ph type="subTitle" idx="1"/>
          </p:nvPr>
        </p:nvSpPr>
        <p:spPr>
          <a:xfrm>
            <a:off x="2123728" y="4653136"/>
            <a:ext cx="4896544" cy="1699616"/>
          </a:xfrm>
        </p:spPr>
        <p:txBody>
          <a:bodyPr>
            <a:normAutofit/>
          </a:bodyPr>
          <a:lstStyle/>
          <a:p>
            <a:pPr algn="ctr"/>
            <a:r>
              <a:rPr lang="ar-IQ" sz="2800" b="1" dirty="0" smtClean="0">
                <a:solidFill>
                  <a:srgbClr val="FFFF00"/>
                </a:solidFill>
              </a:rPr>
              <a:t>أ.م.د حيدر محمد الخيكاني</a:t>
            </a:r>
          </a:p>
          <a:p>
            <a:pPr algn="ctr"/>
            <a:r>
              <a:rPr lang="ar-IQ" sz="2800" b="1" dirty="0" smtClean="0">
                <a:solidFill>
                  <a:srgbClr val="FFFF00"/>
                </a:solidFill>
              </a:rPr>
              <a:t>م.د خلود جمعه</a:t>
            </a:r>
            <a:endParaRPr lang="ar-IQ" sz="2800" b="1" dirty="0">
              <a:solidFill>
                <a:srgbClr val="FFFF00"/>
              </a:solidFill>
            </a:endParaRPr>
          </a:p>
        </p:txBody>
      </p:sp>
    </p:spTree>
    <p:extLst>
      <p:ext uri="{BB962C8B-B14F-4D97-AF65-F5344CB8AC3E}">
        <p14:creationId xmlns:p14="http://schemas.microsoft.com/office/powerpoint/2010/main" val="20165039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814636393"/>
              </p:ext>
            </p:extLst>
          </p:nvPr>
        </p:nvGraphicFramePr>
        <p:xfrm>
          <a:off x="1110216" y="1600201"/>
          <a:ext cx="6923568" cy="4734832"/>
        </p:xfrm>
        <a:graphic>
          <a:graphicData uri="http://schemas.openxmlformats.org/drawingml/2006/table">
            <a:tbl>
              <a:tblPr rtl="1"/>
              <a:tblGrid>
                <a:gridCol w="2307771"/>
                <a:gridCol w="2307771"/>
                <a:gridCol w="2308026"/>
              </a:tblGrid>
              <a:tr h="565745">
                <a:tc>
                  <a:txBody>
                    <a:bodyPr/>
                    <a:lstStyle/>
                    <a:p>
                      <a:pPr algn="ctr" fontAlgn="t"/>
                      <a:r>
                        <a:rPr lang="ar-IQ" sz="1600" b="1" dirty="0">
                          <a:solidFill>
                            <a:schemeClr val="bg1"/>
                          </a:solidFill>
                          <a:effectLst/>
                        </a:rPr>
                        <a:t>​مصدر البروتين</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solidFill>
                            <a:schemeClr val="bg1"/>
                          </a:solidFill>
                          <a:effectLst/>
                        </a:rPr>
                        <a:t>​حجم الوجبة</a:t>
                      </a:r>
                      <a:br>
                        <a:rPr lang="ar-IQ" sz="1600" b="1">
                          <a:solidFill>
                            <a:schemeClr val="bg1"/>
                          </a:solidFill>
                          <a:effectLst/>
                        </a:rPr>
                      </a:br>
                      <a:endParaRPr lang="ar-IQ" sz="1600" b="1">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dirty="0">
                          <a:solidFill>
                            <a:schemeClr val="bg1"/>
                          </a:solidFill>
                          <a:effectLst/>
                        </a:rPr>
                        <a:t>​محتوى البروتين (جم) لكل حصة</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r>
              <a:tr h="565745">
                <a:tc>
                  <a:txBody>
                    <a:bodyPr/>
                    <a:lstStyle/>
                    <a:p>
                      <a:pPr algn="ctr" fontAlgn="t"/>
                      <a:r>
                        <a:rPr lang="ar-IQ" sz="1600" b="1" dirty="0">
                          <a:solidFill>
                            <a:schemeClr val="bg1"/>
                          </a:solidFill>
                          <a:effectLst/>
                        </a:rPr>
                        <a:t>​صدر دجاج مشوي</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​120 جرامًا</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​38.4</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​فيليه سلمون مشوي</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​120 جرامًا</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​29.5</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​ستيك مشوي</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dirty="0">
                          <a:effectLst/>
                        </a:rPr>
                        <a:t>​130 جرامًا</a:t>
                      </a:r>
                      <a:br>
                        <a:rPr lang="ar-IQ" sz="1600" b="1" dirty="0">
                          <a:effectLst/>
                        </a:rPr>
                      </a:br>
                      <a:endParaRPr lang="ar-IQ" sz="1600" b="1" dirty="0">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​40.3</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​فاصوليا مطبوخة</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​200 جرام</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​10.0</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​بيض</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​120 جرامًا</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​16.9</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​جبنة شيدر نصف دسم</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​30 جرامًا</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a:effectLst/>
                        </a:rPr>
                        <a:t>​9.8</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565745">
                <a:tc>
                  <a:txBody>
                    <a:bodyPr/>
                    <a:lstStyle/>
                    <a:p>
                      <a:pPr algn="ctr" fontAlgn="t"/>
                      <a:r>
                        <a:rPr lang="ar-IQ" sz="1600" b="1" dirty="0">
                          <a:solidFill>
                            <a:schemeClr val="bg1"/>
                          </a:solidFill>
                          <a:effectLst/>
                        </a:rPr>
                        <a:t>​حليب نصف دسم</a:t>
                      </a:r>
                      <a:br>
                        <a:rPr lang="ar-IQ" sz="1600" b="1" dirty="0">
                          <a:solidFill>
                            <a:schemeClr val="bg1"/>
                          </a:solidFill>
                          <a:effectLst/>
                        </a:rPr>
                      </a:br>
                      <a:endParaRPr lang="ar-IQ" sz="1600" b="1" dirty="0">
                        <a:solidFill>
                          <a:schemeClr val="bg1"/>
                        </a:solidFill>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600" b="1">
                          <a:effectLst/>
                        </a:rPr>
                        <a:t>​200 مل</a:t>
                      </a:r>
                      <a:br>
                        <a:rPr lang="ar-IQ" sz="1600" b="1">
                          <a:effectLst/>
                        </a:rPr>
                      </a:br>
                      <a:endParaRPr lang="ar-IQ" sz="1600" b="1">
                        <a:effectLst/>
                      </a:endParaRP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600" b="1" dirty="0">
                          <a:effectLst/>
                        </a:rPr>
                        <a:t>​7.0</a:t>
                      </a:r>
                    </a:p>
                  </a:txBody>
                  <a:tcPr marL="40067" marR="40067" marT="56094" marB="4808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bl>
          </a:graphicData>
        </a:graphic>
      </p:graphicFrame>
      <p:sp>
        <p:nvSpPr>
          <p:cNvPr id="2" name="عنوان 1"/>
          <p:cNvSpPr>
            <a:spLocks noGrp="1"/>
          </p:cNvSpPr>
          <p:nvPr>
            <p:ph type="title"/>
          </p:nvPr>
        </p:nvSpPr>
        <p:spPr/>
        <p:txBody>
          <a:bodyPr>
            <a:noAutofit/>
          </a:bodyPr>
          <a:lstStyle/>
          <a:p>
            <a:r>
              <a:rPr lang="ar-IQ" sz="3200" dirty="0">
                <a:solidFill>
                  <a:srgbClr val="404040"/>
                </a:solidFill>
                <a:latin typeface="DroidKufi-Bold"/>
              </a:rPr>
              <a:t>الجدول التالي يوضح محتوى البروتين في بعض الأطعمة الشائعة</a:t>
            </a:r>
            <a:endParaRPr lang="ar-IQ" sz="3200" dirty="0"/>
          </a:p>
        </p:txBody>
      </p:sp>
    </p:spTree>
    <p:extLst>
      <p:ext uri="{BB962C8B-B14F-4D97-AF65-F5344CB8AC3E}">
        <p14:creationId xmlns:p14="http://schemas.microsoft.com/office/powerpoint/2010/main" val="220451813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92500"/>
          </a:bodyPr>
          <a:lstStyle/>
          <a:p>
            <a:pPr marL="0" indent="0">
              <a:buNone/>
            </a:pPr>
            <a:r>
              <a:rPr lang="ar-IQ" sz="3600" b="1" dirty="0">
                <a:solidFill>
                  <a:srgbClr val="404040"/>
                </a:solidFill>
                <a:latin typeface="DroidKufi-Bold"/>
                <a:ea typeface="+mj-ea"/>
                <a:cs typeface="Times New Roman"/>
              </a:rPr>
              <a:t>الدهون</a:t>
            </a:r>
            <a:r>
              <a:rPr lang="ar-IQ" sz="3600" b="1" dirty="0" smtClean="0">
                <a:solidFill>
                  <a:srgbClr val="404040"/>
                </a:solidFill>
                <a:latin typeface="DroidKufi-Bold"/>
                <a:ea typeface="+mj-ea"/>
                <a:cs typeface="Times New Roman"/>
              </a:rPr>
              <a:t>:</a:t>
            </a:r>
          </a:p>
          <a:p>
            <a:pPr algn="just">
              <a:buFont typeface="+mj-lt"/>
              <a:buAutoNum type="arabicPeriod"/>
            </a:pPr>
            <a:r>
              <a:rPr lang="ar-IQ" sz="2400" dirty="0">
                <a:solidFill>
                  <a:srgbClr val="404040"/>
                </a:solidFill>
                <a:latin typeface="DroidArabicKufi"/>
              </a:rPr>
              <a:t>تعد الدهون ضرورية للجسم بكميات صغيرة؛ لكنها أيضًا غنية بالسعرات الحرارية؛ حيث يمكن أن يؤدي استهلاك الكثير من الدهون إلى زيادة السعرات الحرارية؛ مما قد يؤدي إلى زيادة الوزن بمرور الوقت.</a:t>
            </a:r>
          </a:p>
          <a:p>
            <a:pPr algn="just">
              <a:buFont typeface="+mj-lt"/>
              <a:buAutoNum type="arabicPeriod"/>
            </a:pPr>
            <a:r>
              <a:rPr lang="ar-IQ" sz="2400" dirty="0">
                <a:solidFill>
                  <a:srgbClr val="404040"/>
                </a:solidFill>
                <a:latin typeface="DroidArabicKufi"/>
              </a:rPr>
              <a:t>يجب ألا تكون الدهون أكثر من 20% إلى 30% من السعرات الحرارية اليومية.</a:t>
            </a:r>
          </a:p>
          <a:p>
            <a:pPr algn="just">
              <a:buFont typeface="+mj-lt"/>
              <a:buAutoNum type="arabicPeriod"/>
            </a:pPr>
            <a:r>
              <a:rPr lang="ar-IQ" sz="2400" dirty="0">
                <a:solidFill>
                  <a:srgbClr val="404040"/>
                </a:solidFill>
                <a:latin typeface="DroidArabicKufi"/>
              </a:rPr>
              <a:t>يفضل استبدال الدهون غير المشبعة بالدهون المشبعة في النظام الغذائي؛ مما يقلل نسبة الكوليسترول في الدم، وبالتالي من مخاطر الإصابة بأمراض القلب والسكتة الدماغية.</a:t>
            </a:r>
          </a:p>
          <a:p>
            <a:pPr algn="just">
              <a:buFont typeface="+mj-lt"/>
              <a:buAutoNum type="arabicPeriod"/>
            </a:pPr>
            <a:r>
              <a:rPr lang="ar-IQ" sz="2400" dirty="0">
                <a:solidFill>
                  <a:srgbClr val="404040"/>
                </a:solidFill>
                <a:latin typeface="DroidArabicKufi"/>
              </a:rPr>
              <a:t>توجد الدهون المشبعة في الأطعمة الحيوانية (مثل: اللحوم، والبيض، والحليب، والجبن). كما توجد الدهون غير المشبعة في المنتجات النباتية (مثل: زيت الذرة).</a:t>
            </a:r>
          </a:p>
          <a:p>
            <a:pPr algn="just">
              <a:buFont typeface="+mj-lt"/>
              <a:buAutoNum type="arabicPeriod"/>
            </a:pPr>
            <a:r>
              <a:rPr lang="ar-IQ" sz="2400" dirty="0">
                <a:solidFill>
                  <a:srgbClr val="404040"/>
                </a:solidFill>
                <a:latin typeface="DroidArabicKufi"/>
              </a:rPr>
              <a:t>تعتمد كيفية استخدام الجسم للدهون للحصول على الطاقة على كثافة ومدة التمرين، على سبيل المثال عندما يمارس الشخص الرياضة بكثافة منخفضة إلى معتدلة، فإن الدهون هي مصدر الوقود الأساسي، فكلما زادت شدة التمرين يستخدم الجسم المزيد من الكربوهيدرات للحصول على الطاقة. </a:t>
            </a:r>
          </a:p>
          <a:p>
            <a:pPr algn="just">
              <a:buFont typeface="+mj-lt"/>
              <a:buAutoNum type="arabicPeriod"/>
            </a:pPr>
            <a:r>
              <a:rPr lang="ar-IQ" sz="2400" dirty="0">
                <a:solidFill>
                  <a:srgbClr val="404040"/>
                </a:solidFill>
                <a:latin typeface="DroidArabicKufi"/>
              </a:rPr>
              <a:t>إذا استهلك الجسم إمداد الجليكوجين واستمر الشخص في ممارسة الرياضة، فسوف يحرق الجسم الدهون للحصول على الطاقة؛ مما يقلل من شدة التمرين.</a:t>
            </a:r>
          </a:p>
          <a:p>
            <a:pPr marL="0" indent="0">
              <a:buNone/>
            </a:pPr>
            <a:endParaRPr lang="ar-IQ" sz="2400" b="1" dirty="0"/>
          </a:p>
        </p:txBody>
      </p:sp>
    </p:spTree>
    <p:extLst>
      <p:ext uri="{BB962C8B-B14F-4D97-AF65-F5344CB8AC3E}">
        <p14:creationId xmlns:p14="http://schemas.microsoft.com/office/powerpoint/2010/main" val="162822607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398637"/>
            <a:ext cx="4038600" cy="269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محتوى 4"/>
          <p:cNvSpPr>
            <a:spLocks noGrp="1"/>
          </p:cNvSpPr>
          <p:nvPr>
            <p:ph sz="half" idx="2"/>
          </p:nvPr>
        </p:nvSpPr>
        <p:spPr/>
        <p:txBody>
          <a:bodyPr>
            <a:normAutofit lnSpcReduction="10000"/>
          </a:bodyPr>
          <a:lstStyle/>
          <a:p>
            <a:pPr marL="0" indent="0" algn="just">
              <a:buNone/>
            </a:pPr>
            <a:r>
              <a:rPr lang="ar-SA" dirty="0" smtClean="0">
                <a:ea typeface="Calibri"/>
              </a:rPr>
              <a:t>هي </a:t>
            </a:r>
            <a:r>
              <a:rPr lang="ar-SA" dirty="0">
                <a:ea typeface="Calibri"/>
              </a:rPr>
              <a:t>مستحضرات هدفها تكملة النظام الغذائي بمواد </a:t>
            </a:r>
            <a:r>
              <a:rPr lang="ar-SA" dirty="0" smtClean="0">
                <a:ea typeface="Calibri"/>
              </a:rPr>
              <a:t>تغذية </a:t>
            </a:r>
            <a:r>
              <a:rPr lang="ar-SA" dirty="0">
                <a:ea typeface="Calibri"/>
              </a:rPr>
              <a:t>مثل </a:t>
            </a:r>
            <a:r>
              <a:rPr lang="ar-SA" dirty="0" smtClean="0">
                <a:ea typeface="Calibri"/>
              </a:rPr>
              <a:t>الفيتامين</a:t>
            </a:r>
            <a:r>
              <a:rPr lang="ar-IQ" dirty="0" smtClean="0">
                <a:ea typeface="Calibri"/>
              </a:rPr>
              <a:t> </a:t>
            </a:r>
            <a:r>
              <a:rPr lang="ar-SA" dirty="0" smtClean="0">
                <a:ea typeface="Calibri"/>
              </a:rPr>
              <a:t>والمعادن </a:t>
            </a:r>
            <a:r>
              <a:rPr lang="ar-SA" dirty="0">
                <a:ea typeface="Calibri"/>
              </a:rPr>
              <a:t>والألياف والأحماض الدهنية والأحماض الامينية والتي قد تكون مفقودة في النظام الغذائي للشخص أو قد تكون لا تستهلك بكميات </a:t>
            </a:r>
            <a:r>
              <a:rPr lang="ar-SA" dirty="0" smtClean="0">
                <a:ea typeface="Calibri"/>
              </a:rPr>
              <a:t>كافية</a:t>
            </a:r>
            <a:r>
              <a:rPr lang="en-US" dirty="0" smtClean="0">
                <a:ea typeface="Calibri"/>
              </a:rPr>
              <a:t> </a:t>
            </a:r>
            <a:r>
              <a:rPr lang="en-US" dirty="0" smtClean="0">
                <a:ea typeface="Calibri"/>
                <a:cs typeface="Arial"/>
              </a:rPr>
              <a:t>.</a:t>
            </a:r>
            <a:r>
              <a:rPr lang="en-US" dirty="0">
                <a:ea typeface="Calibri"/>
                <a:cs typeface="Arial"/>
              </a:rPr>
              <a:t> </a:t>
            </a:r>
            <a:r>
              <a:rPr lang="ar-SA" dirty="0">
                <a:ea typeface="Calibri"/>
              </a:rPr>
              <a:t>تعتبر بعض البلدان المكملات الغذائية </a:t>
            </a:r>
            <a:r>
              <a:rPr lang="ar-SA" dirty="0" smtClean="0">
                <a:ea typeface="Calibri"/>
              </a:rPr>
              <a:t>كأطعمة</a:t>
            </a:r>
            <a:r>
              <a:rPr lang="en-US" dirty="0" smtClean="0">
                <a:ea typeface="Calibri"/>
              </a:rPr>
              <a:t> </a:t>
            </a:r>
            <a:r>
              <a:rPr lang="ar-SA" dirty="0" smtClean="0">
                <a:ea typeface="Calibri"/>
              </a:rPr>
              <a:t>، </a:t>
            </a:r>
            <a:r>
              <a:rPr lang="ar-SA" dirty="0">
                <a:ea typeface="Calibri"/>
              </a:rPr>
              <a:t>بينما تعتبرها بلدان أخرى أنها أدوية أو منتجات صحية </a:t>
            </a:r>
            <a:r>
              <a:rPr lang="ar-SA" dirty="0" smtClean="0">
                <a:ea typeface="Calibri"/>
              </a:rPr>
              <a:t>طبيعية</a:t>
            </a:r>
            <a:r>
              <a:rPr lang="ar-IQ" dirty="0" smtClean="0">
                <a:ea typeface="Calibri"/>
                <a:cs typeface="Arial"/>
              </a:rPr>
              <a:t>   </a:t>
            </a:r>
            <a:endParaRPr lang="ar-IQ" dirty="0"/>
          </a:p>
        </p:txBody>
      </p:sp>
      <p:sp>
        <p:nvSpPr>
          <p:cNvPr id="2" name="عنوان 1"/>
          <p:cNvSpPr>
            <a:spLocks noGrp="1"/>
          </p:cNvSpPr>
          <p:nvPr>
            <p:ph type="title"/>
          </p:nvPr>
        </p:nvSpPr>
        <p:spPr/>
        <p:txBody>
          <a:bodyPr/>
          <a:lstStyle/>
          <a:p>
            <a:pPr algn="ctr"/>
            <a:r>
              <a:rPr lang="ar-SA" dirty="0" smtClean="0">
                <a:ea typeface="Calibri"/>
                <a:cs typeface="Arial"/>
              </a:rPr>
              <a:t>ماهي </a:t>
            </a:r>
            <a:r>
              <a:rPr lang="ar-SA" dirty="0">
                <a:ea typeface="Calibri"/>
                <a:cs typeface="Arial"/>
              </a:rPr>
              <a:t>المكملات الغذائية </a:t>
            </a:r>
            <a:endParaRPr lang="ar-IQ" dirty="0"/>
          </a:p>
        </p:txBody>
      </p:sp>
    </p:spTree>
    <p:extLst>
      <p:ext uri="{BB962C8B-B14F-4D97-AF65-F5344CB8AC3E}">
        <p14:creationId xmlns:p14="http://schemas.microsoft.com/office/powerpoint/2010/main" val="3022774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57200" y="908720"/>
            <a:ext cx="8229600" cy="5688632"/>
          </a:xfrm>
        </p:spPr>
        <p:txBody>
          <a:bodyPr>
            <a:normAutofit fontScale="85000" lnSpcReduction="20000"/>
          </a:bodyPr>
          <a:lstStyle/>
          <a:p>
            <a:pPr marL="0" indent="0">
              <a:buNone/>
            </a:pPr>
            <a:r>
              <a:rPr lang="ar-SA" sz="3400" b="1" dirty="0" smtClean="0">
                <a:ea typeface="Calibri"/>
              </a:rPr>
              <a:t>أولا: البروتـــــــــــين</a:t>
            </a:r>
            <a:r>
              <a:rPr lang="en-US" sz="3400" b="1" dirty="0" smtClean="0">
                <a:ea typeface="Calibri"/>
                <a:cs typeface="Arial"/>
              </a:rPr>
              <a:t> (Protein) </a:t>
            </a:r>
          </a:p>
          <a:p>
            <a:pPr marL="0" indent="0">
              <a:buNone/>
            </a:pPr>
            <a:endParaRPr lang="ar-IQ" dirty="0" smtClean="0">
              <a:ea typeface="Calibri"/>
              <a:cs typeface="Arial"/>
            </a:endParaRPr>
          </a:p>
          <a:p>
            <a:pPr marL="514350" indent="-514350">
              <a:buFont typeface="+mj-lt"/>
              <a:buAutoNum type="arabicPeriod"/>
            </a:pPr>
            <a:r>
              <a:rPr lang="ar-SA" dirty="0" smtClean="0">
                <a:ea typeface="Calibri"/>
              </a:rPr>
              <a:t>بروتين مصل الحليب</a:t>
            </a:r>
            <a:r>
              <a:rPr lang="en-US" dirty="0" smtClean="0">
                <a:ea typeface="Calibri"/>
                <a:cs typeface="Arial"/>
              </a:rPr>
              <a:t> (Whey Protein): </a:t>
            </a:r>
            <a:r>
              <a:rPr lang="ar-SA" dirty="0" smtClean="0">
                <a:ea typeface="Calibri"/>
              </a:rPr>
              <a:t>هذا البروتين أساسي ورهيب ما بعد التمرين لأن الجسم في هذا الوقت يحتاج بروتين أكثر حيث أنه يهضم بسرعة عالية حوالي 30 دقيقة والافضل والأشهر</a:t>
            </a:r>
            <a:r>
              <a:rPr lang="en-US" dirty="0" smtClean="0">
                <a:ea typeface="Calibri"/>
                <a:cs typeface="Arial"/>
              </a:rPr>
              <a:t> </a:t>
            </a:r>
            <a:endParaRPr lang="ar-IQ" dirty="0" smtClean="0">
              <a:ea typeface="Calibri"/>
              <a:cs typeface="Arial"/>
            </a:endParaRPr>
          </a:p>
          <a:p>
            <a:pPr marL="514350" indent="-514350">
              <a:buFont typeface="+mj-lt"/>
              <a:buAutoNum type="arabicPeriod"/>
            </a:pPr>
            <a:r>
              <a:rPr lang="ar-SA" dirty="0" smtClean="0">
                <a:ea typeface="Calibri"/>
              </a:rPr>
              <a:t>بروتين البيض</a:t>
            </a:r>
            <a:r>
              <a:rPr lang="en-US" dirty="0" smtClean="0">
                <a:ea typeface="Calibri"/>
                <a:cs typeface="Arial"/>
              </a:rPr>
              <a:t> (Egg Protein): </a:t>
            </a:r>
            <a:r>
              <a:rPr lang="ar-SA" dirty="0" smtClean="0">
                <a:ea typeface="Calibri"/>
              </a:rPr>
              <a:t>سرعته في </a:t>
            </a:r>
            <a:r>
              <a:rPr lang="ar-SA" dirty="0" err="1" smtClean="0">
                <a:ea typeface="Calibri"/>
              </a:rPr>
              <a:t>الإمتصاص</a:t>
            </a:r>
            <a:r>
              <a:rPr lang="ar-SA" dirty="0" smtClean="0">
                <a:ea typeface="Calibri"/>
              </a:rPr>
              <a:t> متوسطة من 1.5 – 3 ساعات وهو جيد في أي وقت لإمداد الجسم بالبروتين والأحماض الأمينية</a:t>
            </a:r>
            <a:endParaRPr lang="ar-IQ" dirty="0" smtClean="0">
              <a:ea typeface="Calibri"/>
            </a:endParaRPr>
          </a:p>
          <a:p>
            <a:pPr marL="514350" indent="-514350">
              <a:buFont typeface="+mj-lt"/>
              <a:buAutoNum type="arabicPeriod"/>
            </a:pPr>
            <a:r>
              <a:rPr lang="ar-SA" dirty="0" smtClean="0">
                <a:ea typeface="Calibri"/>
              </a:rPr>
              <a:t>بروتين الجبن</a:t>
            </a:r>
            <a:r>
              <a:rPr lang="en-US" dirty="0" smtClean="0">
                <a:ea typeface="Calibri"/>
                <a:cs typeface="Arial"/>
              </a:rPr>
              <a:t> (Casein Protein): </a:t>
            </a:r>
            <a:r>
              <a:rPr lang="ar-SA" dirty="0" smtClean="0">
                <a:ea typeface="Calibri"/>
              </a:rPr>
              <a:t>هذا النوع بطيء جدا في </a:t>
            </a:r>
            <a:r>
              <a:rPr lang="ar-SA" dirty="0" err="1" smtClean="0">
                <a:ea typeface="Calibri"/>
              </a:rPr>
              <a:t>الإمتصاص</a:t>
            </a:r>
            <a:r>
              <a:rPr lang="ar-SA" dirty="0" smtClean="0">
                <a:ea typeface="Calibri"/>
              </a:rPr>
              <a:t> من 2 – 7 ساعات وهذا الأمر مفيد حيث يمكن تناوله قبل النوم لأنه عند النوم يبقى الجسم لفترة طويلة بدون بروتين.. وبروتين الجبن يحل هذه المشكلة</a:t>
            </a:r>
            <a:r>
              <a:rPr lang="ar-IQ" dirty="0" smtClean="0">
                <a:ea typeface="Calibri"/>
              </a:rPr>
              <a:t>.</a:t>
            </a:r>
          </a:p>
          <a:p>
            <a:pPr marL="514350" indent="-514350">
              <a:buFont typeface="+mj-lt"/>
              <a:buAutoNum type="arabicPeriod"/>
            </a:pPr>
            <a:r>
              <a:rPr lang="ar-SA" dirty="0">
                <a:ea typeface="Calibri"/>
              </a:rPr>
              <a:t>بروتين الصويا</a:t>
            </a:r>
            <a:r>
              <a:rPr lang="en-US" dirty="0">
                <a:ea typeface="Calibri"/>
                <a:cs typeface="Arial"/>
              </a:rPr>
              <a:t> (Soy Protein): </a:t>
            </a:r>
            <a:r>
              <a:rPr lang="ar-SA" dirty="0">
                <a:ea typeface="Calibri"/>
              </a:rPr>
              <a:t>هو صديق النباتيين لأنه أحد مصادر البروتين الكاملة الوحيدة التي اشتقت من النباتات بروتين عام جيد لكنه ليس فعال كبروتين مصل الحليب أو بروتين البيض لكن له العديد من الفوائد الصحية المعترف بها </a:t>
            </a:r>
            <a:r>
              <a:rPr lang="ar-SA" dirty="0" smtClean="0">
                <a:ea typeface="Calibri"/>
              </a:rPr>
              <a:t>للنساء</a:t>
            </a:r>
            <a:endParaRPr lang="ar-IQ" dirty="0" smtClean="0">
              <a:ea typeface="Calibri"/>
            </a:endParaRPr>
          </a:p>
          <a:p>
            <a:pPr marL="514350" indent="-514350">
              <a:buFont typeface="+mj-lt"/>
              <a:buAutoNum type="arabicPeriod"/>
            </a:pPr>
            <a:r>
              <a:rPr lang="ar-SA" dirty="0">
                <a:ea typeface="Calibri"/>
              </a:rPr>
              <a:t>بروتين زيادة الوزن</a:t>
            </a:r>
            <a:r>
              <a:rPr lang="en-US" dirty="0">
                <a:ea typeface="Calibri"/>
                <a:cs typeface="Arial"/>
              </a:rPr>
              <a:t> (Weight Gainer): </a:t>
            </a:r>
            <a:r>
              <a:rPr lang="ar-SA" dirty="0">
                <a:ea typeface="Calibri"/>
              </a:rPr>
              <a:t>هذا البروتين هو الذي سيربحك الوزن لما له من سعرات حرارية عالية بالإضافة إلى الكربوهيدرات والدهون ونسبة البروتين المرتفعة.</a:t>
            </a:r>
            <a:r>
              <a:rPr lang="en-US" dirty="0">
                <a:ea typeface="Calibri"/>
                <a:cs typeface="Arial"/>
              </a:rPr>
              <a:t/>
            </a:r>
            <a:br>
              <a:rPr lang="en-US" dirty="0">
                <a:ea typeface="Calibri"/>
                <a:cs typeface="Arial"/>
              </a:rPr>
            </a:br>
            <a:endParaRPr lang="ar-IQ" dirty="0" smtClean="0">
              <a:ea typeface="Calibri"/>
            </a:endParaRPr>
          </a:p>
          <a:p>
            <a:pPr marL="514350" indent="-514350">
              <a:buFont typeface="+mj-lt"/>
              <a:buAutoNum type="arabicPeriod"/>
            </a:pPr>
            <a:endParaRPr lang="ar-IQ" dirty="0"/>
          </a:p>
        </p:txBody>
      </p:sp>
      <p:sp>
        <p:nvSpPr>
          <p:cNvPr id="2" name="عنوان 1"/>
          <p:cNvSpPr>
            <a:spLocks noGrp="1"/>
          </p:cNvSpPr>
          <p:nvPr>
            <p:ph type="title"/>
          </p:nvPr>
        </p:nvSpPr>
        <p:spPr>
          <a:xfrm>
            <a:off x="457200" y="274638"/>
            <a:ext cx="8229600" cy="778098"/>
          </a:xfrm>
        </p:spPr>
        <p:txBody>
          <a:bodyPr/>
          <a:lstStyle/>
          <a:p>
            <a:pPr algn="ctr"/>
            <a:r>
              <a:rPr lang="ar-IQ" dirty="0" smtClean="0"/>
              <a:t>انواع المكملات الغذائية</a:t>
            </a:r>
            <a:endParaRPr lang="ar-IQ" dirty="0"/>
          </a:p>
        </p:txBody>
      </p:sp>
    </p:spTree>
    <p:extLst>
      <p:ext uri="{BB962C8B-B14F-4D97-AF65-F5344CB8AC3E}">
        <p14:creationId xmlns:p14="http://schemas.microsoft.com/office/powerpoint/2010/main" val="35256992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91264" cy="5721499"/>
          </a:xfrm>
        </p:spPr>
        <p:txBody>
          <a:bodyPr>
            <a:normAutofit fontScale="92500"/>
          </a:bodyPr>
          <a:lstStyle/>
          <a:p>
            <a:pPr marL="0" indent="0">
              <a:buNone/>
            </a:pPr>
            <a:r>
              <a:rPr lang="ar-SA" b="1" dirty="0">
                <a:ea typeface="Calibri"/>
              </a:rPr>
              <a:t>ثانيا: الكرياتـــــــــــين</a:t>
            </a:r>
            <a:r>
              <a:rPr lang="en-US" b="1" dirty="0">
                <a:ea typeface="Calibri"/>
                <a:cs typeface="Arial"/>
              </a:rPr>
              <a:t> </a:t>
            </a:r>
            <a:endParaRPr lang="en-US" b="1" dirty="0" smtClean="0">
              <a:ea typeface="Calibri"/>
              <a:cs typeface="Arial"/>
            </a:endParaRPr>
          </a:p>
          <a:p>
            <a:r>
              <a:rPr lang="en-US" dirty="0" smtClean="0">
                <a:ea typeface="Calibri"/>
                <a:cs typeface="Arial"/>
              </a:rPr>
              <a:t>(</a:t>
            </a:r>
            <a:r>
              <a:rPr lang="en-US" dirty="0" err="1">
                <a:ea typeface="Calibri"/>
                <a:cs typeface="Arial"/>
              </a:rPr>
              <a:t>Creatine</a:t>
            </a:r>
            <a:r>
              <a:rPr lang="en-US" dirty="0">
                <a:ea typeface="Calibri"/>
                <a:cs typeface="Arial"/>
              </a:rPr>
              <a:t>) </a:t>
            </a:r>
            <a:r>
              <a:rPr lang="ar-SA" dirty="0">
                <a:ea typeface="Calibri"/>
              </a:rPr>
              <a:t>لتضخيم العضلات بشكل ملحوظ وإعطاء الطاقة الازمة لأداء التمارين المكثفة وللعلم ان الكرياتين الكبسولة افضل من البودر وذلك من أجل تحديد الكمية ولان الكبسولة تحفظ الكرياتين من الهضم داخل المعدة من خلال عزله عن الوسط الحمضي</a:t>
            </a:r>
            <a:r>
              <a:rPr lang="en-US" dirty="0">
                <a:ea typeface="Calibri"/>
                <a:cs typeface="Arial"/>
              </a:rPr>
              <a:t> </a:t>
            </a:r>
            <a:r>
              <a:rPr lang="ar-IQ" dirty="0" smtClean="0">
                <a:ea typeface="Calibri"/>
                <a:cs typeface="Arial"/>
              </a:rPr>
              <a:t>.</a:t>
            </a:r>
          </a:p>
          <a:p>
            <a:pPr marL="0" indent="0">
              <a:buNone/>
            </a:pPr>
            <a:r>
              <a:rPr lang="ar-SA" b="1" dirty="0">
                <a:ea typeface="Calibri"/>
              </a:rPr>
              <a:t>ثالثا: </a:t>
            </a:r>
            <a:r>
              <a:rPr lang="ar-SA" b="1" dirty="0" smtClean="0">
                <a:ea typeface="Calibri"/>
              </a:rPr>
              <a:t>الجلوتامـــــــين</a:t>
            </a:r>
            <a:endParaRPr lang="en-US" b="1" dirty="0" smtClean="0">
              <a:ea typeface="Calibri"/>
            </a:endParaRPr>
          </a:p>
          <a:p>
            <a:r>
              <a:rPr lang="en-US" dirty="0" smtClean="0">
                <a:ea typeface="Calibri"/>
                <a:cs typeface="Arial"/>
              </a:rPr>
              <a:t> </a:t>
            </a:r>
            <a:r>
              <a:rPr lang="en-US" dirty="0">
                <a:ea typeface="Calibri"/>
                <a:cs typeface="Arial"/>
              </a:rPr>
              <a:t>(Glutamine) </a:t>
            </a:r>
            <a:r>
              <a:rPr lang="ar-SA" dirty="0">
                <a:ea typeface="Calibri"/>
              </a:rPr>
              <a:t>يقوي الأداء البدني وعمل جهاز المناعة. مهم لعلاج حالات قرحة المعدة وأنواع التليف المختلفة والتهاب المفاصل الحادة. يدعم ويحسن الأداء البدني والعقلي والمزاج العام. يحافظ على التوازن الكيميائي في الدم. يساعد على بناء العضلات ومرونتها لتؤدي وظائفها. يدعم بفاعلية عملية الانتصاب لدى الرجال. ويعتبر من أكثر الأحماض الأمينية كثافة في النسيج العضلي. يمنع هدم النسيج العضلي ويعيد </a:t>
            </a:r>
            <a:r>
              <a:rPr lang="ar-SA" dirty="0" smtClean="0">
                <a:ea typeface="Calibri"/>
              </a:rPr>
              <a:t>ما</a:t>
            </a:r>
            <a:r>
              <a:rPr lang="en-US" dirty="0" smtClean="0">
                <a:ea typeface="Calibri"/>
              </a:rPr>
              <a:t> </a:t>
            </a:r>
            <a:r>
              <a:rPr lang="ar-SA" dirty="0" smtClean="0">
                <a:ea typeface="Calibri"/>
              </a:rPr>
              <a:t>تهدم </a:t>
            </a:r>
            <a:r>
              <a:rPr lang="ar-SA" dirty="0">
                <a:ea typeface="Calibri"/>
              </a:rPr>
              <a:t>أصلا منه. يحسن من أداء المخ والتركيز. يتوفر بنوعين إما البودر او الكبسولة</a:t>
            </a:r>
            <a:r>
              <a:rPr lang="en-US" dirty="0">
                <a:ea typeface="Calibri"/>
                <a:cs typeface="Arial"/>
              </a:rPr>
              <a:t> .</a:t>
            </a:r>
            <a:br>
              <a:rPr lang="en-US" dirty="0">
                <a:ea typeface="Calibri"/>
                <a:cs typeface="Arial"/>
              </a:rPr>
            </a:br>
            <a:endParaRPr lang="ar-IQ" dirty="0" smtClean="0">
              <a:ea typeface="Calibri"/>
              <a:cs typeface="Arial"/>
            </a:endParaRPr>
          </a:p>
          <a:p>
            <a:endParaRPr lang="ar-IQ" dirty="0"/>
          </a:p>
        </p:txBody>
      </p:sp>
    </p:spTree>
    <p:extLst>
      <p:ext uri="{BB962C8B-B14F-4D97-AF65-F5344CB8AC3E}">
        <p14:creationId xmlns:p14="http://schemas.microsoft.com/office/powerpoint/2010/main" val="37235709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363272" cy="5865515"/>
          </a:xfrm>
        </p:spPr>
        <p:txBody>
          <a:bodyPr>
            <a:normAutofit fontScale="92500" lnSpcReduction="10000"/>
          </a:bodyPr>
          <a:lstStyle/>
          <a:p>
            <a:pPr marL="0" indent="0">
              <a:buNone/>
            </a:pPr>
            <a:r>
              <a:rPr lang="en-US" b="1" dirty="0">
                <a:ea typeface="Calibri"/>
                <a:cs typeface="Arial"/>
              </a:rPr>
              <a:t> </a:t>
            </a:r>
            <a:r>
              <a:rPr lang="ar-SA" b="1" dirty="0">
                <a:ea typeface="Calibri"/>
              </a:rPr>
              <a:t>رابعا: مالتي </a:t>
            </a:r>
            <a:r>
              <a:rPr lang="ar-SA" b="1" dirty="0" smtClean="0">
                <a:ea typeface="Calibri"/>
              </a:rPr>
              <a:t>فيتامين</a:t>
            </a:r>
            <a:r>
              <a:rPr lang="en-US" b="1" dirty="0" smtClean="0">
                <a:ea typeface="Calibri"/>
                <a:cs typeface="Arial"/>
              </a:rPr>
              <a:t> (</a:t>
            </a:r>
            <a:r>
              <a:rPr lang="en-US" b="1" dirty="0">
                <a:ea typeface="Calibri"/>
                <a:cs typeface="Arial"/>
              </a:rPr>
              <a:t>Multi Vitamin) </a:t>
            </a:r>
            <a:endParaRPr lang="ar-IQ" b="1" dirty="0" smtClean="0">
              <a:ea typeface="Calibri"/>
              <a:cs typeface="Arial"/>
            </a:endParaRPr>
          </a:p>
          <a:p>
            <a:r>
              <a:rPr lang="ar-SA" dirty="0" smtClean="0">
                <a:ea typeface="Calibri"/>
              </a:rPr>
              <a:t>مجموعة </a:t>
            </a:r>
            <a:r>
              <a:rPr lang="ar-SA" dirty="0">
                <a:ea typeface="Calibri"/>
              </a:rPr>
              <a:t>الفيتامينات الكاملة تبدو أساسية </a:t>
            </a:r>
            <a:r>
              <a:rPr lang="ar-SA" dirty="0" smtClean="0">
                <a:ea typeface="Calibri"/>
              </a:rPr>
              <a:t>ولكنها </a:t>
            </a:r>
            <a:r>
              <a:rPr lang="ar-SA" dirty="0">
                <a:ea typeface="Calibri"/>
              </a:rPr>
              <a:t>منسية وبسيطة جدا. لكنها مهمة جدا لأنه من المستحيل أن تحصل على جميع الفيتامينات كاملة من غذائك وفي يوم واحد</a:t>
            </a:r>
            <a:r>
              <a:rPr lang="ar-SA" dirty="0">
                <a:ea typeface="Calibri"/>
                <a:cs typeface="Calibri"/>
              </a:rPr>
              <a:t> </a:t>
            </a:r>
            <a:r>
              <a:rPr lang="ar-IQ" dirty="0" smtClean="0">
                <a:ea typeface="Calibri"/>
                <a:cs typeface="Calibri"/>
              </a:rPr>
              <a:t>.</a:t>
            </a:r>
          </a:p>
          <a:p>
            <a:pPr marL="0" indent="0">
              <a:buNone/>
            </a:pPr>
            <a:r>
              <a:rPr lang="ar-SA" b="1" dirty="0">
                <a:ea typeface="Calibri"/>
              </a:rPr>
              <a:t>خامسا: مقويات </a:t>
            </a:r>
            <a:r>
              <a:rPr lang="ar-SA" b="1" dirty="0" err="1">
                <a:ea typeface="Calibri"/>
              </a:rPr>
              <a:t>التيستيرون</a:t>
            </a:r>
            <a:r>
              <a:rPr lang="ar-SA" b="1" dirty="0">
                <a:ea typeface="Calibri"/>
              </a:rPr>
              <a:t> </a:t>
            </a:r>
            <a:r>
              <a:rPr lang="ar-SA" b="1" dirty="0" smtClean="0">
                <a:ea typeface="Calibri"/>
              </a:rPr>
              <a:t>الطبيعية</a:t>
            </a:r>
            <a:endParaRPr lang="en-US" b="1" dirty="0" smtClean="0">
              <a:ea typeface="Calibri"/>
              <a:cs typeface="Arial"/>
            </a:endParaRPr>
          </a:p>
          <a:p>
            <a:r>
              <a:rPr lang="ar-SA" dirty="0" smtClean="0">
                <a:ea typeface="Calibri"/>
              </a:rPr>
              <a:t>رفع </a:t>
            </a:r>
            <a:r>
              <a:rPr lang="ar-SA" dirty="0">
                <a:ea typeface="Calibri"/>
              </a:rPr>
              <a:t>هذا الهرمون يساعدك لكسب العضلة وتحسين المزاج بالإضافة إلى إبقاء الغريزة الجنسية صحية وفي أفضل حال</a:t>
            </a:r>
            <a:r>
              <a:rPr lang="ar-SA" dirty="0">
                <a:ea typeface="Calibri"/>
                <a:cs typeface="Calibri"/>
              </a:rPr>
              <a:t> </a:t>
            </a:r>
            <a:endParaRPr lang="en-US" dirty="0" smtClean="0">
              <a:ea typeface="Calibri"/>
              <a:cs typeface="Calibri"/>
            </a:endParaRPr>
          </a:p>
          <a:p>
            <a:pPr marL="0" indent="0">
              <a:buNone/>
            </a:pPr>
            <a:r>
              <a:rPr lang="ar-SA" sz="3600" b="1" dirty="0">
                <a:ea typeface="Calibri"/>
              </a:rPr>
              <a:t>سادسا: </a:t>
            </a:r>
            <a:r>
              <a:rPr lang="ar-SA" sz="3600" b="1" dirty="0" err="1">
                <a:ea typeface="Calibri"/>
              </a:rPr>
              <a:t>نيترك</a:t>
            </a:r>
            <a:r>
              <a:rPr lang="ar-SA" sz="3600" b="1" dirty="0">
                <a:ea typeface="Calibri"/>
              </a:rPr>
              <a:t> أوكسيد</a:t>
            </a:r>
            <a:r>
              <a:rPr lang="en-US" sz="3600" b="1" dirty="0">
                <a:ea typeface="Calibri"/>
                <a:cs typeface="Arial"/>
              </a:rPr>
              <a:t> </a:t>
            </a:r>
            <a:endParaRPr lang="en-US" sz="3600" b="1" dirty="0" smtClean="0">
              <a:ea typeface="Calibri"/>
              <a:cs typeface="Arial"/>
            </a:endParaRPr>
          </a:p>
          <a:p>
            <a:pPr marL="0" indent="0" algn="just">
              <a:buNone/>
            </a:pPr>
            <a:r>
              <a:rPr lang="en-US" dirty="0">
                <a:ea typeface="Calibri"/>
                <a:cs typeface="Arial"/>
              </a:rPr>
              <a:t> </a:t>
            </a:r>
            <a:r>
              <a:rPr lang="ar-SA" dirty="0">
                <a:ea typeface="Calibri"/>
              </a:rPr>
              <a:t>هذا </a:t>
            </a:r>
            <a:r>
              <a:rPr lang="ar-SA" dirty="0" smtClean="0">
                <a:ea typeface="Calibri"/>
              </a:rPr>
              <a:t>يستعمل </a:t>
            </a:r>
            <a:r>
              <a:rPr lang="ar-SA" dirty="0" err="1">
                <a:ea typeface="Calibri"/>
              </a:rPr>
              <a:t>للإتصال</a:t>
            </a:r>
            <a:r>
              <a:rPr lang="ar-SA" dirty="0">
                <a:ea typeface="Calibri"/>
              </a:rPr>
              <a:t> بخلايا الجسم الأخرى ويزيد من مجرى الدم وضخه لتسليم مواد مغذية أكثر إلى العضلات ويساعد على تضخيمها بشكل ملاحظ فوائد هذا </a:t>
            </a:r>
            <a:r>
              <a:rPr lang="ar-SA" dirty="0" smtClean="0">
                <a:ea typeface="Calibri"/>
              </a:rPr>
              <a:t>الطاقة </a:t>
            </a:r>
            <a:r>
              <a:rPr lang="ar-SA" dirty="0">
                <a:ea typeface="Calibri"/>
              </a:rPr>
              <a:t>والتدريب والحوافز والشدة في التمرين- اليقظة العقلية والتركيز- زيادة ضخ الدم بالعضلات القوة والطاقة ، والقدرة على التحمل والعمل- مقاومه إرهاق العضلات- تدفق الدم وتوصيل الأوكسجين والمغذيات إلى العضلات والأنسجة- رفع مستويات أكسيد النيتريك بطريقه صحية </a:t>
            </a:r>
            <a:r>
              <a:rPr lang="ar-SA" dirty="0" err="1">
                <a:ea typeface="Calibri"/>
              </a:rPr>
              <a:t>وطبيعيه</a:t>
            </a:r>
            <a:r>
              <a:rPr lang="ar-SA" dirty="0">
                <a:ea typeface="Calibri"/>
              </a:rPr>
              <a:t> زيادة قدره العضلة والأنسجة على العمل </a:t>
            </a:r>
            <a:r>
              <a:rPr lang="ar-SA" dirty="0" err="1">
                <a:ea typeface="Calibri"/>
              </a:rPr>
              <a:t>لاهوائى</a:t>
            </a:r>
            <a:r>
              <a:rPr lang="ar-SA" dirty="0">
                <a:ea typeface="Calibri"/>
              </a:rPr>
              <a:t> وبالتالي يمنع الشد العضلي يتوفر بنوعين البودر و الكبسولة</a:t>
            </a:r>
            <a:r>
              <a:rPr lang="ar-SA" dirty="0">
                <a:ea typeface="Calibri"/>
                <a:cs typeface="Calibri"/>
              </a:rPr>
              <a:t> </a:t>
            </a:r>
            <a:endParaRPr lang="ar-IQ" dirty="0" smtClean="0">
              <a:ea typeface="Calibri"/>
              <a:cs typeface="Calibri"/>
            </a:endParaRPr>
          </a:p>
          <a:p>
            <a:endParaRPr lang="ar-IQ" dirty="0"/>
          </a:p>
        </p:txBody>
      </p:sp>
    </p:spTree>
    <p:extLst>
      <p:ext uri="{BB962C8B-B14F-4D97-AF65-F5344CB8AC3E}">
        <p14:creationId xmlns:p14="http://schemas.microsoft.com/office/powerpoint/2010/main" val="1898489785"/>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91264" cy="5721499"/>
          </a:xfrm>
        </p:spPr>
        <p:txBody>
          <a:bodyPr>
            <a:normAutofit/>
          </a:bodyPr>
          <a:lstStyle/>
          <a:p>
            <a:pPr algn="just"/>
            <a:r>
              <a:rPr lang="ar-SA" b="1" dirty="0">
                <a:ea typeface="Calibri"/>
              </a:rPr>
              <a:t>سابعا</a:t>
            </a:r>
            <a:r>
              <a:rPr lang="en-US" b="1" dirty="0">
                <a:ea typeface="Calibri"/>
                <a:cs typeface="Arial"/>
              </a:rPr>
              <a:t>: </a:t>
            </a:r>
            <a:r>
              <a:rPr lang="en-US" b="1" dirty="0" smtClean="0">
                <a:ea typeface="Calibri"/>
                <a:cs typeface="Arial"/>
              </a:rPr>
              <a:t>ZMA/</a:t>
            </a:r>
            <a:r>
              <a:rPr lang="en-US" b="1" dirty="0">
                <a:ea typeface="Calibri"/>
                <a:cs typeface="Arial"/>
              </a:rPr>
              <a:t> </a:t>
            </a:r>
            <a:endParaRPr lang="en-US" b="1" dirty="0" smtClean="0">
              <a:ea typeface="Calibri"/>
              <a:cs typeface="Arial"/>
            </a:endParaRPr>
          </a:p>
          <a:p>
            <a:pPr marL="0" indent="0" algn="just">
              <a:buNone/>
            </a:pPr>
            <a:r>
              <a:rPr lang="ar-SA" dirty="0" smtClean="0">
                <a:ea typeface="Calibri"/>
              </a:rPr>
              <a:t>نظام </a:t>
            </a:r>
            <a:r>
              <a:rPr lang="ar-SA" dirty="0">
                <a:ea typeface="Calibri"/>
              </a:rPr>
              <a:t>حفظ متقدم من الحمض الأميني الجلوتامين ويزيد من حجم العضلات.. صيغته المعدنية منشطة علميا </a:t>
            </a:r>
            <a:r>
              <a:rPr lang="ar-SA" dirty="0" err="1">
                <a:ea typeface="Calibri"/>
              </a:rPr>
              <a:t>لإحتوائه</a:t>
            </a:r>
            <a:r>
              <a:rPr lang="ar-SA" dirty="0">
                <a:ea typeface="Calibri"/>
              </a:rPr>
              <a:t> على خارصين ومغنيسيوم و فيتامين ب 6 حيث ان تركيبته تستطيع ان ترفع مستويات </a:t>
            </a:r>
            <a:r>
              <a:rPr lang="ar-SA" dirty="0" err="1">
                <a:ea typeface="Calibri"/>
              </a:rPr>
              <a:t>التيستيرون</a:t>
            </a:r>
            <a:r>
              <a:rPr lang="ar-SA" dirty="0">
                <a:ea typeface="Calibri"/>
              </a:rPr>
              <a:t> حتى 30% إضافة إلى تنشيطه </a:t>
            </a:r>
            <a:r>
              <a:rPr lang="ar-SA" dirty="0" smtClean="0">
                <a:ea typeface="Calibri"/>
              </a:rPr>
              <a:t>للهرمونات</a:t>
            </a:r>
            <a:endParaRPr lang="en-US" dirty="0" smtClean="0">
              <a:ea typeface="Calibri"/>
            </a:endParaRPr>
          </a:p>
          <a:p>
            <a:pPr marL="0" indent="0" algn="just">
              <a:buNone/>
            </a:pPr>
            <a:r>
              <a:rPr lang="en-US" b="1" dirty="0">
                <a:ea typeface="Calibri"/>
                <a:cs typeface="Arial"/>
              </a:rPr>
              <a:t>  </a:t>
            </a:r>
            <a:r>
              <a:rPr lang="ar-SA" b="1" dirty="0" smtClean="0">
                <a:ea typeface="Calibri"/>
              </a:rPr>
              <a:t>ثامنا</a:t>
            </a:r>
            <a:r>
              <a:rPr lang="en-US" b="1" dirty="0" smtClean="0">
                <a:ea typeface="Calibri"/>
              </a:rPr>
              <a:t> </a:t>
            </a:r>
            <a:r>
              <a:rPr lang="en-US" b="1" dirty="0" smtClean="0">
                <a:ea typeface="Calibri"/>
                <a:cs typeface="Arial"/>
              </a:rPr>
              <a:t>: </a:t>
            </a:r>
            <a:r>
              <a:rPr lang="en-US" b="1" dirty="0">
                <a:ea typeface="Calibri"/>
                <a:cs typeface="Arial"/>
              </a:rPr>
              <a:t>HMB </a:t>
            </a:r>
            <a:r>
              <a:rPr lang="en-US" b="1" dirty="0" smtClean="0">
                <a:ea typeface="Calibri"/>
                <a:cs typeface="Arial"/>
              </a:rPr>
              <a:t>/</a:t>
            </a:r>
          </a:p>
          <a:p>
            <a:pPr marL="0" indent="0" algn="just">
              <a:buNone/>
            </a:pPr>
            <a:r>
              <a:rPr lang="ar-SA" dirty="0" smtClean="0">
                <a:ea typeface="Calibri"/>
              </a:rPr>
              <a:t>يساعد </a:t>
            </a:r>
            <a:r>
              <a:rPr lang="ar-SA" dirty="0">
                <a:ea typeface="Calibri"/>
              </a:rPr>
              <a:t>في عدم تكسير الخلايا العضلية. يخلص الجسم من الدهون ويزيد الطاقة وقوة العضلات وثباتها في 7 أيام وهو ملحق جديد ومثير وأثبت نتائجه في رياضة كمال الأجسام وله دور في تأليف نسيج العضلة</a:t>
            </a:r>
            <a:r>
              <a:rPr lang="ar-SA" dirty="0">
                <a:ea typeface="Calibri"/>
                <a:cs typeface="Calibri"/>
              </a:rPr>
              <a:t> </a:t>
            </a:r>
            <a:endParaRPr lang="ar-IQ" dirty="0"/>
          </a:p>
        </p:txBody>
      </p:sp>
    </p:spTree>
    <p:extLst>
      <p:ext uri="{BB962C8B-B14F-4D97-AF65-F5344CB8AC3E}">
        <p14:creationId xmlns:p14="http://schemas.microsoft.com/office/powerpoint/2010/main" val="3759418434"/>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19256" cy="5577483"/>
          </a:xfrm>
        </p:spPr>
        <p:txBody>
          <a:bodyPr>
            <a:normAutofit/>
          </a:bodyPr>
          <a:lstStyle/>
          <a:p>
            <a:pPr marL="0" indent="0">
              <a:buNone/>
            </a:pPr>
            <a:r>
              <a:rPr lang="ar-SA" b="1" dirty="0">
                <a:ea typeface="Calibri"/>
              </a:rPr>
              <a:t>تاسعا: الأحماض الأمينية</a:t>
            </a:r>
            <a:r>
              <a:rPr lang="en-US" b="1" dirty="0">
                <a:ea typeface="Calibri"/>
                <a:cs typeface="Arial"/>
              </a:rPr>
              <a:t> (Amino Acids) </a:t>
            </a:r>
            <a:endParaRPr lang="en-US" b="1" dirty="0" smtClean="0">
              <a:ea typeface="Calibri"/>
              <a:cs typeface="Arial"/>
            </a:endParaRPr>
          </a:p>
          <a:p>
            <a:pPr marL="0" indent="0" algn="just">
              <a:buNone/>
            </a:pPr>
            <a:r>
              <a:rPr lang="ar-SA" dirty="0" smtClean="0">
                <a:ea typeface="Calibri"/>
              </a:rPr>
              <a:t>إنها </a:t>
            </a:r>
            <a:r>
              <a:rPr lang="ar-SA" dirty="0">
                <a:ea typeface="Calibri"/>
              </a:rPr>
              <a:t>الحجر الأساسي لبناء البروتين في الجسم، فهي تساعد على بناء وتعويض وتجديد الجسم وإمداده بالطاقة. هناك أحماض أمينية أساسية </a:t>
            </a:r>
            <a:r>
              <a:rPr lang="ar-SA" dirty="0" err="1">
                <a:ea typeface="Calibri"/>
              </a:rPr>
              <a:t>لايصنعها</a:t>
            </a:r>
            <a:r>
              <a:rPr lang="ar-SA" dirty="0">
                <a:ea typeface="Calibri"/>
              </a:rPr>
              <a:t> الجسم، وعند نقص أحدها يقل تأثير عمل الأخرى، لذا من الضروري الحصول عليها من الغذاء أو إضافتها. الأحماض الأمينية ضرورية لعمل الهرمونات والإنزيمات والمضادات وعمل الأغذية والإشارات العصبية في الجسم وهي مهمة لصحة الأربطة والأوتار. مفيدة للشعر والأظافر. تساعد الفيتامينات والمعادن على القيام بدورها. تدعم صحة القلب والرئتين </a:t>
            </a:r>
            <a:r>
              <a:rPr lang="ar-SA" dirty="0" err="1">
                <a:ea typeface="Calibri"/>
              </a:rPr>
              <a:t>والبرستاتا</a:t>
            </a:r>
            <a:r>
              <a:rPr lang="ar-SA" dirty="0">
                <a:ea typeface="Calibri"/>
              </a:rPr>
              <a:t> ومهمة جدا للحفاظ على توازن النتروجين في الجسم مهمة لمقابلة المجهود العضلي الزائد عن الحد وتقلل من </a:t>
            </a:r>
            <a:r>
              <a:rPr lang="ar-SA" dirty="0" err="1">
                <a:ea typeface="Calibri"/>
              </a:rPr>
              <a:t>إحتمالات</a:t>
            </a:r>
            <a:r>
              <a:rPr lang="ar-SA" dirty="0">
                <a:ea typeface="Calibri"/>
              </a:rPr>
              <a:t> تليف الكبد وتكوين </a:t>
            </a:r>
            <a:r>
              <a:rPr lang="ar-SA" dirty="0" err="1">
                <a:ea typeface="Calibri"/>
              </a:rPr>
              <a:t>كيتون</a:t>
            </a:r>
            <a:r>
              <a:rPr lang="ar-SA" dirty="0">
                <a:ea typeface="Calibri"/>
              </a:rPr>
              <a:t> يوريا في الدم وتساعد على </a:t>
            </a:r>
            <a:r>
              <a:rPr lang="ar-SA" dirty="0" err="1">
                <a:ea typeface="Calibri"/>
              </a:rPr>
              <a:t>إمتصاص</a:t>
            </a:r>
            <a:r>
              <a:rPr lang="ar-SA" dirty="0">
                <a:ea typeface="Calibri"/>
              </a:rPr>
              <a:t> المواد الغذائية من الأمعاء</a:t>
            </a:r>
            <a:r>
              <a:rPr lang="ar-SA" dirty="0">
                <a:ea typeface="Calibri"/>
                <a:cs typeface="Calibri"/>
              </a:rPr>
              <a:t> </a:t>
            </a:r>
            <a:r>
              <a:rPr lang="ar-IQ" dirty="0" smtClean="0">
                <a:ea typeface="Calibri"/>
                <a:cs typeface="Calibri"/>
              </a:rPr>
              <a:t>.</a:t>
            </a:r>
          </a:p>
        </p:txBody>
      </p:sp>
    </p:spTree>
    <p:extLst>
      <p:ext uri="{BB962C8B-B14F-4D97-AF65-F5344CB8AC3E}">
        <p14:creationId xmlns:p14="http://schemas.microsoft.com/office/powerpoint/2010/main" val="26761571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91264" cy="5289451"/>
          </a:xfrm>
        </p:spPr>
        <p:txBody>
          <a:bodyPr/>
          <a:lstStyle/>
          <a:p>
            <a:pPr marL="0" indent="0" algn="just">
              <a:buNone/>
            </a:pPr>
            <a:r>
              <a:rPr lang="ar-SA" b="1" dirty="0">
                <a:ea typeface="Calibri"/>
              </a:rPr>
              <a:t>عاشرا: محفزات الهرمونات</a:t>
            </a:r>
            <a:r>
              <a:rPr lang="en-US" b="1" dirty="0">
                <a:ea typeface="Calibri"/>
                <a:cs typeface="Arial"/>
              </a:rPr>
              <a:t> </a:t>
            </a:r>
            <a:endParaRPr lang="ar-IQ" b="1" dirty="0" smtClean="0">
              <a:ea typeface="Calibri"/>
              <a:cs typeface="Arial"/>
            </a:endParaRPr>
          </a:p>
          <a:p>
            <a:pPr marL="0" indent="0" algn="just">
              <a:buNone/>
            </a:pPr>
            <a:r>
              <a:rPr lang="ar-SA" dirty="0" smtClean="0">
                <a:ea typeface="Calibri"/>
              </a:rPr>
              <a:t>تزيد </a:t>
            </a:r>
            <a:r>
              <a:rPr lang="ar-SA" dirty="0">
                <a:ea typeface="Calibri"/>
              </a:rPr>
              <a:t>من تأليف البروتين طبيعيا </a:t>
            </a:r>
            <a:r>
              <a:rPr lang="ar-SA" dirty="0" err="1">
                <a:ea typeface="Calibri"/>
              </a:rPr>
              <a:t>وإحتفاظ</a:t>
            </a:r>
            <a:r>
              <a:rPr lang="ar-SA" dirty="0">
                <a:ea typeface="Calibri"/>
              </a:rPr>
              <a:t> النيتروجين وتحفيز هرمون النمو</a:t>
            </a:r>
            <a:r>
              <a:rPr lang="en-US" dirty="0">
                <a:ea typeface="Calibri"/>
                <a:cs typeface="Arial"/>
              </a:rPr>
              <a:t> GH </a:t>
            </a:r>
            <a:r>
              <a:rPr lang="ar-SA" dirty="0">
                <a:ea typeface="Calibri"/>
              </a:rPr>
              <a:t>بالإضافة إلى الهرمونات الأخرى وبذلك يستطيع الجسم أن يمتص بروتين أكثر من المعتاد</a:t>
            </a:r>
            <a:r>
              <a:rPr lang="ar-SA" dirty="0">
                <a:ea typeface="Calibri"/>
                <a:cs typeface="Calibri"/>
              </a:rPr>
              <a:t> </a:t>
            </a:r>
            <a:r>
              <a:rPr lang="ar-IQ" dirty="0" smtClean="0">
                <a:ea typeface="Calibri"/>
                <a:cs typeface="Calibri"/>
              </a:rPr>
              <a:t>.</a:t>
            </a:r>
          </a:p>
          <a:p>
            <a:pPr marL="0" indent="0" algn="just">
              <a:buNone/>
            </a:pPr>
            <a:r>
              <a:rPr lang="en-US" b="1" dirty="0">
                <a:ea typeface="Calibri"/>
                <a:cs typeface="Arial"/>
              </a:rPr>
              <a:t> </a:t>
            </a:r>
            <a:r>
              <a:rPr lang="ar-SA" b="1" dirty="0">
                <a:ea typeface="Calibri"/>
              </a:rPr>
              <a:t>الحادي عشر: </a:t>
            </a:r>
            <a:r>
              <a:rPr lang="ar-SA" b="1" dirty="0" err="1">
                <a:ea typeface="Calibri"/>
              </a:rPr>
              <a:t>حوارق</a:t>
            </a:r>
            <a:r>
              <a:rPr lang="ar-SA" b="1" dirty="0">
                <a:ea typeface="Calibri"/>
              </a:rPr>
              <a:t> </a:t>
            </a:r>
            <a:r>
              <a:rPr lang="ar-SA" b="1" dirty="0" smtClean="0">
                <a:ea typeface="Calibri"/>
              </a:rPr>
              <a:t>الدهون</a:t>
            </a:r>
            <a:r>
              <a:rPr lang="en-US" b="1" dirty="0" smtClean="0">
                <a:ea typeface="Calibri"/>
                <a:cs typeface="Arial"/>
              </a:rPr>
              <a:t> </a:t>
            </a:r>
            <a:r>
              <a:rPr lang="en-US" b="1" dirty="0">
                <a:ea typeface="Calibri"/>
                <a:cs typeface="Arial"/>
              </a:rPr>
              <a:t>(Fat Burner) </a:t>
            </a:r>
            <a:r>
              <a:rPr lang="en-US" b="1" dirty="0" smtClean="0">
                <a:ea typeface="Calibri"/>
                <a:cs typeface="Arial"/>
              </a:rPr>
              <a:t> </a:t>
            </a:r>
          </a:p>
          <a:p>
            <a:pPr marL="0" indent="0" algn="just">
              <a:buNone/>
            </a:pPr>
            <a:r>
              <a:rPr lang="ar-SA" dirty="0" smtClean="0">
                <a:ea typeface="Calibri"/>
              </a:rPr>
              <a:t>طبعا </a:t>
            </a:r>
            <a:r>
              <a:rPr lang="ar-SA" dirty="0">
                <a:ea typeface="Calibri"/>
              </a:rPr>
              <a:t>واضح من العنوان إنها </a:t>
            </a:r>
            <a:r>
              <a:rPr lang="ar-SA" dirty="0" err="1">
                <a:ea typeface="Calibri"/>
              </a:rPr>
              <a:t>بتساعد</a:t>
            </a:r>
            <a:r>
              <a:rPr lang="ar-SA" dirty="0">
                <a:ea typeface="Calibri"/>
              </a:rPr>
              <a:t> في حرق الدهون وتخليص الجسم منها</a:t>
            </a:r>
            <a:r>
              <a:rPr lang="ar-SA" dirty="0">
                <a:ea typeface="Calibri"/>
                <a:cs typeface="Calibri"/>
              </a:rPr>
              <a:t> </a:t>
            </a:r>
            <a:endParaRPr lang="ar-IQ" dirty="0"/>
          </a:p>
        </p:txBody>
      </p:sp>
    </p:spTree>
    <p:extLst>
      <p:ext uri="{BB962C8B-B14F-4D97-AF65-F5344CB8AC3E}">
        <p14:creationId xmlns:p14="http://schemas.microsoft.com/office/powerpoint/2010/main" val="900064657"/>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شهر المكملات الغذائية - المتميز">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6984776" cy="4752528"/>
          </a:xfrm>
          <a:prstGeom prst="rect">
            <a:avLst/>
          </a:prstGeom>
          <a:noFill/>
          <a:ln>
            <a:noFill/>
          </a:ln>
        </p:spPr>
      </p:pic>
      <p:sp>
        <p:nvSpPr>
          <p:cNvPr id="2" name="عنوان 1"/>
          <p:cNvSpPr>
            <a:spLocks noGrp="1"/>
          </p:cNvSpPr>
          <p:nvPr>
            <p:ph type="title"/>
          </p:nvPr>
        </p:nvSpPr>
        <p:spPr/>
        <p:txBody>
          <a:bodyPr>
            <a:normAutofit/>
          </a:bodyPr>
          <a:lstStyle/>
          <a:p>
            <a:pPr algn="ctr"/>
            <a:r>
              <a:rPr lang="ar-IQ" dirty="0" smtClean="0">
                <a:ea typeface="Calibri"/>
                <a:cs typeface="Arial"/>
              </a:rPr>
              <a:t>اشهر المكملات الغذائية المتداولة</a:t>
            </a:r>
            <a:endParaRPr lang="ar-IQ" dirty="0"/>
          </a:p>
        </p:txBody>
      </p:sp>
    </p:spTree>
    <p:extLst>
      <p:ext uri="{BB962C8B-B14F-4D97-AF65-F5344CB8AC3E}">
        <p14:creationId xmlns:p14="http://schemas.microsoft.com/office/powerpoint/2010/main" val="3980501469"/>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IQ" dirty="0" smtClean="0">
                <a:solidFill>
                  <a:srgbClr val="404040"/>
                </a:solidFill>
                <a:latin typeface="DroidArabicKufi"/>
              </a:rPr>
              <a:t>يستهلك </a:t>
            </a:r>
            <a:r>
              <a:rPr lang="ar-IQ" dirty="0">
                <a:solidFill>
                  <a:srgbClr val="404040"/>
                </a:solidFill>
                <a:latin typeface="DroidArabicKufi"/>
              </a:rPr>
              <a:t>الجسم عند ممارسة النشاط البدني المزيد من السعرات الحرارية؛ حيث تُستهلك الطاقة في تغذية العضلات، وزيادة التنفس، ومعدل ضربات القلب، والتمثيل الغذائي؛ لذا يجب اتباع نظام غذائي صحي ومتوازن لاكتساب مزيد من القوة والتحمل أثناء التدريب، بالإضافة إلى الحفاظ على رطوبة الجسم بشرب كمية كافية من </a:t>
            </a:r>
            <a:r>
              <a:rPr lang="ar-IQ" dirty="0" smtClean="0">
                <a:solidFill>
                  <a:srgbClr val="404040"/>
                </a:solidFill>
                <a:latin typeface="DroidArabicKufi"/>
              </a:rPr>
              <a:t>السوائل .اما اهمية التغذية فتبرز في :</a:t>
            </a:r>
          </a:p>
          <a:p>
            <a:pPr algn="just">
              <a:buFont typeface="+mj-lt"/>
              <a:buAutoNum type="arabicPeriod"/>
            </a:pPr>
            <a:r>
              <a:rPr lang="ar-IQ" dirty="0">
                <a:solidFill>
                  <a:srgbClr val="404040"/>
                </a:solidFill>
                <a:latin typeface="DroidArabicKufi"/>
              </a:rPr>
              <a:t>المساعدة على الأداء الجيد أثناء النشاط البدني.</a:t>
            </a:r>
          </a:p>
          <a:p>
            <a:pPr algn="just">
              <a:buFont typeface="+mj-lt"/>
              <a:buAutoNum type="arabicPeriod"/>
            </a:pPr>
            <a:r>
              <a:rPr lang="ar-IQ" dirty="0">
                <a:solidFill>
                  <a:srgbClr val="404040"/>
                </a:solidFill>
                <a:latin typeface="DroidArabicKufi"/>
              </a:rPr>
              <a:t>تقليل مخاطر الإصابة والمرض.</a:t>
            </a:r>
          </a:p>
          <a:p>
            <a:pPr algn="just">
              <a:buFont typeface="+mj-lt"/>
              <a:buAutoNum type="arabicPeriod"/>
            </a:pPr>
            <a:r>
              <a:rPr lang="ar-IQ" dirty="0">
                <a:solidFill>
                  <a:srgbClr val="404040"/>
                </a:solidFill>
                <a:latin typeface="DroidArabicKufi"/>
              </a:rPr>
              <a:t>المساعدة على التعافي الجيد بعد التمرين.</a:t>
            </a:r>
          </a:p>
          <a:p>
            <a:pPr marL="0" indent="0">
              <a:buNone/>
            </a:pPr>
            <a:endParaRPr lang="ar-IQ" dirty="0" smtClean="0">
              <a:solidFill>
                <a:srgbClr val="404040"/>
              </a:solidFill>
              <a:latin typeface="DroidArabicKufi"/>
            </a:endParaRPr>
          </a:p>
          <a:p>
            <a:pPr marL="0" indent="0">
              <a:buNone/>
            </a:pPr>
            <a:endParaRPr lang="ar-IQ" dirty="0"/>
          </a:p>
        </p:txBody>
      </p:sp>
      <p:sp>
        <p:nvSpPr>
          <p:cNvPr id="2" name="عنوان 1"/>
          <p:cNvSpPr>
            <a:spLocks noGrp="1"/>
          </p:cNvSpPr>
          <p:nvPr>
            <p:ph type="title"/>
          </p:nvPr>
        </p:nvSpPr>
        <p:spPr/>
        <p:txBody>
          <a:bodyPr/>
          <a:lstStyle/>
          <a:p>
            <a:pPr algn="ctr"/>
            <a:r>
              <a:rPr lang="ar-IQ" dirty="0">
                <a:latin typeface="DroidKufi-Bold"/>
              </a:rPr>
              <a:t>التغذية الصحية </a:t>
            </a:r>
            <a:r>
              <a:rPr lang="ar-IQ" dirty="0" smtClean="0">
                <a:latin typeface="DroidKufi-Bold"/>
              </a:rPr>
              <a:t>للرياضيين واهميتها</a:t>
            </a:r>
            <a:endParaRPr lang="ar-IQ" dirty="0"/>
          </a:p>
        </p:txBody>
      </p:sp>
    </p:spTree>
    <p:extLst>
      <p:ext uri="{BB962C8B-B14F-4D97-AF65-F5344CB8AC3E}">
        <p14:creationId xmlns:p14="http://schemas.microsoft.com/office/powerpoint/2010/main" val="183111929"/>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شهر المكملات الغذائية - المتميز">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836712"/>
            <a:ext cx="6624736" cy="5328592"/>
          </a:xfrm>
          <a:prstGeom prst="rect">
            <a:avLst/>
          </a:prstGeom>
          <a:noFill/>
          <a:ln>
            <a:noFill/>
          </a:ln>
        </p:spPr>
      </p:pic>
    </p:spTree>
    <p:extLst>
      <p:ext uri="{BB962C8B-B14F-4D97-AF65-F5344CB8AC3E}">
        <p14:creationId xmlns:p14="http://schemas.microsoft.com/office/powerpoint/2010/main" val="2942132447"/>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شهر المكملات الغذائية - المتميز">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476672"/>
            <a:ext cx="7560839" cy="5976664"/>
          </a:xfrm>
          <a:prstGeom prst="rect">
            <a:avLst/>
          </a:prstGeom>
          <a:noFill/>
          <a:ln>
            <a:noFill/>
          </a:ln>
        </p:spPr>
      </p:pic>
    </p:spTree>
    <p:extLst>
      <p:ext uri="{BB962C8B-B14F-4D97-AF65-F5344CB8AC3E}">
        <p14:creationId xmlns:p14="http://schemas.microsoft.com/office/powerpoint/2010/main" val="11176150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شهر المكملات الغذائية - المتميز">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836712"/>
            <a:ext cx="8064896" cy="5472608"/>
          </a:xfrm>
          <a:prstGeom prst="rect">
            <a:avLst/>
          </a:prstGeom>
          <a:noFill/>
          <a:ln>
            <a:noFill/>
          </a:ln>
        </p:spPr>
      </p:pic>
    </p:spTree>
    <p:extLst>
      <p:ext uri="{BB962C8B-B14F-4D97-AF65-F5344CB8AC3E}">
        <p14:creationId xmlns:p14="http://schemas.microsoft.com/office/powerpoint/2010/main" val="3658158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شهر المكملات الغذائية - المتميز">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112568"/>
          </a:xfrm>
          <a:prstGeom prst="rect">
            <a:avLst/>
          </a:prstGeom>
          <a:noFill/>
          <a:ln>
            <a:noFill/>
          </a:ln>
        </p:spPr>
      </p:pic>
    </p:spTree>
    <p:extLst>
      <p:ext uri="{BB962C8B-B14F-4D97-AF65-F5344CB8AC3E}">
        <p14:creationId xmlns:p14="http://schemas.microsoft.com/office/powerpoint/2010/main" val="40710111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764704"/>
            <a:ext cx="770485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303231"/>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شهر المكملات الغذائية - المتميز">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0688"/>
            <a:ext cx="7272808" cy="5760640"/>
          </a:xfrm>
          <a:prstGeom prst="rect">
            <a:avLst/>
          </a:prstGeom>
          <a:noFill/>
          <a:ln>
            <a:noFill/>
          </a:ln>
        </p:spPr>
      </p:pic>
    </p:spTree>
    <p:extLst>
      <p:ext uri="{BB962C8B-B14F-4D97-AF65-F5344CB8AC3E}">
        <p14:creationId xmlns:p14="http://schemas.microsoft.com/office/powerpoint/2010/main" val="29196382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شهر المكملات الغذائية - المتميز">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776864" cy="5688632"/>
          </a:xfrm>
          <a:prstGeom prst="rect">
            <a:avLst/>
          </a:prstGeom>
          <a:noFill/>
          <a:ln>
            <a:noFill/>
          </a:ln>
        </p:spPr>
      </p:pic>
    </p:spTree>
    <p:extLst>
      <p:ext uri="{BB962C8B-B14F-4D97-AF65-F5344CB8AC3E}">
        <p14:creationId xmlns:p14="http://schemas.microsoft.com/office/powerpoint/2010/main" val="154323041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19256" cy="5217443"/>
          </a:xfrm>
        </p:spPr>
        <p:txBody>
          <a:bodyPr>
            <a:normAutofit fontScale="70000" lnSpcReduction="20000"/>
          </a:bodyPr>
          <a:lstStyle/>
          <a:p>
            <a:pPr marL="0" indent="0">
              <a:buNone/>
            </a:pPr>
            <a:r>
              <a:rPr lang="ar-IQ" sz="3600" b="1" dirty="0"/>
              <a:t>التحقق من الملصق: </a:t>
            </a:r>
            <a:endParaRPr lang="ar-IQ" sz="3600" b="1" dirty="0" smtClean="0"/>
          </a:p>
          <a:p>
            <a:r>
              <a:rPr lang="ar-IQ" dirty="0" smtClean="0"/>
              <a:t>فالملصقات </a:t>
            </a:r>
            <a:r>
              <a:rPr lang="ar-IQ" dirty="0"/>
              <a:t>الموجودة على عبوة المكمّل الغذائي تذكر المكوّنات الفعالة والعناصر الغذائية، وحجم الحصة المسموح بها، وكمية العناصر الغذائية في كل حصة. </a:t>
            </a:r>
            <a:endParaRPr lang="ar-IQ" dirty="0" smtClean="0"/>
          </a:p>
          <a:p>
            <a:pPr marL="0" indent="0">
              <a:buNone/>
            </a:pPr>
            <a:r>
              <a:rPr lang="ar-IQ" sz="3600" b="1" dirty="0" smtClean="0"/>
              <a:t>الانتباه </a:t>
            </a:r>
            <a:r>
              <a:rPr lang="ar-IQ" sz="3600" b="1" dirty="0"/>
              <a:t>للطعام المُتناول</a:t>
            </a:r>
            <a:r>
              <a:rPr lang="ar-IQ" sz="3600" b="1" dirty="0" smtClean="0"/>
              <a:t>:</a:t>
            </a:r>
          </a:p>
          <a:p>
            <a:r>
              <a:rPr lang="ar-IQ" dirty="0" smtClean="0"/>
              <a:t> </a:t>
            </a:r>
            <a:r>
              <a:rPr lang="ar-IQ" dirty="0"/>
              <a:t>تُضاف الفيتامينات والمعادن إلى الكثير من الأطعمة المدعّمة، مثل: حبوب الإفطار، والمشروبات، وفي حال تناول المكمّلات الغذائية وبعض الأطعمة المدعّمة فقد يحصل الشخص على كمية عالية جدّاً من بعض العناصر الغذائيّة، الأمر الذي يمكن أن يزيد مخاطر حدوث آثار جانبية</a:t>
            </a:r>
            <a:r>
              <a:rPr lang="ar-IQ" dirty="0" smtClean="0"/>
              <a:t>.</a:t>
            </a:r>
          </a:p>
          <a:p>
            <a:pPr marL="0" indent="0">
              <a:buNone/>
            </a:pPr>
            <a:r>
              <a:rPr lang="ar-IQ" sz="3600" dirty="0" smtClean="0"/>
              <a:t> </a:t>
            </a:r>
            <a:r>
              <a:rPr lang="ar-IQ" sz="3600" b="1" dirty="0"/>
              <a:t>تجنب الجرعات العالية: </a:t>
            </a:r>
            <a:endParaRPr lang="ar-IQ" sz="3600" b="1" dirty="0" smtClean="0"/>
          </a:p>
          <a:p>
            <a:r>
              <a:rPr lang="ar-IQ" dirty="0" smtClean="0"/>
              <a:t>يمكن </a:t>
            </a:r>
            <a:r>
              <a:rPr lang="ar-IQ" dirty="0"/>
              <a:t>أن يؤدي استهلاك كمية أعلى من القيمة اليومية </a:t>
            </a:r>
            <a:r>
              <a:rPr lang="ar-IQ" dirty="0" err="1"/>
              <a:t>الموصى</a:t>
            </a:r>
            <a:r>
              <a:rPr lang="ar-IQ" dirty="0"/>
              <a:t> بها من العناصر الغذائيّة إلى زيادة خطر الإصابة بالتأثيرات الجانبية، ويعدّ الأطفال الفئة الأكثر تأثراً عند استهلاك جرعات زائدة من الفيتامينات والمعادن. </a:t>
            </a:r>
            <a:endParaRPr lang="ar-IQ" dirty="0" smtClean="0"/>
          </a:p>
          <a:p>
            <a:pPr marL="0" indent="0">
              <a:buNone/>
            </a:pPr>
            <a:r>
              <a:rPr lang="ar-IQ" sz="3600" b="1" dirty="0" smtClean="0"/>
              <a:t>الانتباه </a:t>
            </a:r>
            <a:r>
              <a:rPr lang="ar-IQ" sz="3600" b="1" dirty="0"/>
              <a:t>لمدى سلامة وأمان المنتج: </a:t>
            </a:r>
            <a:endParaRPr lang="ar-IQ" sz="3600" b="1" dirty="0" smtClean="0"/>
          </a:p>
          <a:p>
            <a:r>
              <a:rPr lang="ar-IQ" dirty="0" smtClean="0"/>
              <a:t>لا </a:t>
            </a:r>
            <a:r>
              <a:rPr lang="ar-IQ" dirty="0"/>
              <a:t>يعدُّ المنتج الطبيعي آمناً للاستهلاك بالضرورة، فعلى سبيل المثال يمكن أن تسبب بعض الأعشاب أضراراً خطيرةً على الكبد، كما أنَّ وجود مصطلح (تم التحقق منه، أو معتمد) على العبوة لا يضمن بالضرورة جودة المنتج وتطابقه مع المعايير الصحيّة</a:t>
            </a:r>
            <a:r>
              <a:rPr lang="ar-IQ" dirty="0" smtClean="0"/>
              <a:t>.</a:t>
            </a:r>
          </a:p>
          <a:p>
            <a:pPr marL="0" indent="0">
              <a:buNone/>
            </a:pPr>
            <a:r>
              <a:rPr lang="ar-IQ" sz="3600" b="1" dirty="0" smtClean="0"/>
              <a:t>أخذ </a:t>
            </a:r>
            <a:r>
              <a:rPr lang="ar-IQ" sz="3600" b="1" dirty="0"/>
              <a:t>الحيطة في حال الإصابة بحساسية غذائية: </a:t>
            </a:r>
            <a:endParaRPr lang="ar-IQ" sz="3600" b="1" dirty="0" smtClean="0"/>
          </a:p>
          <a:p>
            <a:r>
              <a:rPr lang="ar-IQ" dirty="0" smtClean="0"/>
              <a:t>خاصة </a:t>
            </a:r>
            <a:r>
              <a:rPr lang="ar-IQ" dirty="0"/>
              <a:t>تجاه النباتات، والأعشاب، والمكسرات، ومنتجات النحل، وحبوب اللقاح، ففي هذه الحالة يجب استشارة الطبيب قبل تناول الأعشاب أو المكملات الغذائية </a:t>
            </a:r>
            <a:r>
              <a:rPr lang="ar-IQ" dirty="0" smtClean="0"/>
              <a:t>الأخرى.</a:t>
            </a:r>
            <a:endParaRPr lang="ar-IQ" dirty="0"/>
          </a:p>
          <a:p>
            <a:endParaRPr lang="ar-IQ" dirty="0"/>
          </a:p>
        </p:txBody>
      </p:sp>
      <p:sp>
        <p:nvSpPr>
          <p:cNvPr id="2" name="عنوان 1"/>
          <p:cNvSpPr>
            <a:spLocks noGrp="1"/>
          </p:cNvSpPr>
          <p:nvPr>
            <p:ph type="title"/>
          </p:nvPr>
        </p:nvSpPr>
        <p:spPr>
          <a:xfrm>
            <a:off x="457200" y="274638"/>
            <a:ext cx="8219256" cy="562074"/>
          </a:xfrm>
        </p:spPr>
        <p:txBody>
          <a:bodyPr>
            <a:normAutofit fontScale="90000"/>
          </a:bodyPr>
          <a:lstStyle/>
          <a:p>
            <a:pPr algn="ctr"/>
            <a:r>
              <a:rPr lang="ar-IQ" sz="3200" dirty="0">
                <a:solidFill>
                  <a:srgbClr val="333333"/>
                </a:solidFill>
                <a:latin typeface="DroidArabicKufi-Regular"/>
              </a:rPr>
              <a:t>نصائح لاختيار المكملات </a:t>
            </a:r>
            <a:r>
              <a:rPr lang="ar-IQ" sz="3200" dirty="0" smtClean="0">
                <a:solidFill>
                  <a:srgbClr val="333333"/>
                </a:solidFill>
                <a:latin typeface="DroidArabicKufi-Regular"/>
              </a:rPr>
              <a:t>الغذائي</a:t>
            </a:r>
            <a:endParaRPr lang="ar-IQ" sz="3200" dirty="0"/>
          </a:p>
        </p:txBody>
      </p:sp>
    </p:spTree>
    <p:extLst>
      <p:ext uri="{BB962C8B-B14F-4D97-AF65-F5344CB8AC3E}">
        <p14:creationId xmlns:p14="http://schemas.microsoft.com/office/powerpoint/2010/main" val="3022313372"/>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marL="0" indent="0" algn="just">
              <a:buNone/>
            </a:pPr>
            <a:r>
              <a:rPr lang="ar-IQ" sz="4600" b="1" dirty="0">
                <a:solidFill>
                  <a:srgbClr val="404040"/>
                </a:solidFill>
                <a:latin typeface="DroidKufi-Bold"/>
              </a:rPr>
              <a:t>لكربوهيدرات:</a:t>
            </a:r>
            <a:endParaRPr lang="ar-IQ" sz="4600" dirty="0">
              <a:solidFill>
                <a:srgbClr val="404040"/>
              </a:solidFill>
              <a:latin typeface="DroidArabicKufi"/>
            </a:endParaRPr>
          </a:p>
          <a:p>
            <a:pPr algn="just">
              <a:buFont typeface="+mj-lt"/>
              <a:buAutoNum type="arabicPeriod"/>
            </a:pPr>
            <a:r>
              <a:rPr lang="ar-IQ" dirty="0">
                <a:solidFill>
                  <a:srgbClr val="404040"/>
                </a:solidFill>
                <a:latin typeface="DroidArabicKufi"/>
              </a:rPr>
              <a:t>الدور الرئيس للكربوهيدرات في النشاط البدني هو توفير الطاقة؛ حيث توفر نحو 60% إلى 70% من السعرات الحرارية اليومية؛ لأنها تعد الوقود الرئيس للمخ والعضلات أثناء التمرين.</a:t>
            </a:r>
          </a:p>
          <a:p>
            <a:pPr algn="just">
              <a:buFont typeface="+mj-lt"/>
              <a:buAutoNum type="arabicPeriod"/>
            </a:pPr>
            <a:r>
              <a:rPr lang="ar-IQ" dirty="0">
                <a:solidFill>
                  <a:srgbClr val="404040"/>
                </a:solidFill>
                <a:latin typeface="DroidArabicKufi"/>
              </a:rPr>
              <a:t>توجد الكربوهيدرات في العديد من الأطعمة منها: الفاكهة، والخضراوات، والمعكرونة، والخبز، </a:t>
            </a:r>
            <a:r>
              <a:rPr lang="ar-IQ" dirty="0" smtClean="0">
                <a:solidFill>
                  <a:srgbClr val="404040"/>
                </a:solidFill>
                <a:latin typeface="DroidArabicKufi"/>
              </a:rPr>
              <a:t>والحبوب </a:t>
            </a:r>
            <a:r>
              <a:rPr lang="ar-IQ" dirty="0">
                <a:solidFill>
                  <a:srgbClr val="404040"/>
                </a:solidFill>
                <a:latin typeface="DroidArabicKufi"/>
              </a:rPr>
              <a:t>والأرز.</a:t>
            </a:r>
            <a:br>
              <a:rPr lang="ar-IQ" dirty="0">
                <a:solidFill>
                  <a:srgbClr val="404040"/>
                </a:solidFill>
                <a:latin typeface="DroidArabicKufi"/>
              </a:rPr>
            </a:br>
            <a:endParaRPr lang="ar-IQ" dirty="0">
              <a:solidFill>
                <a:srgbClr val="404040"/>
              </a:solidFill>
              <a:latin typeface="DroidArabicKufi"/>
            </a:endParaRPr>
          </a:p>
          <a:p>
            <a:pPr algn="just">
              <a:buFont typeface="+mj-lt"/>
              <a:buAutoNum type="arabicPeriod"/>
            </a:pPr>
            <a:r>
              <a:rPr lang="ar-IQ" dirty="0">
                <a:solidFill>
                  <a:srgbClr val="404040"/>
                </a:solidFill>
                <a:latin typeface="DroidArabicKufi"/>
              </a:rPr>
              <a:t>يحول الجسم السكريات والنشويات في الكربوهيدرات إلى طاقة (جلوكوز)، أو يخزنها في أنسجة الكبد والعضلات (في صورة جليكوجين)؛ مما يمنح الجسم التحمل والقوة للأنشطة عالية الكثافة وقصيرة المدة.</a:t>
            </a:r>
          </a:p>
          <a:p>
            <a:pPr algn="just">
              <a:buFont typeface="+mj-lt"/>
              <a:buAutoNum type="arabicPeriod"/>
            </a:pPr>
            <a:r>
              <a:rPr lang="ar-IQ" dirty="0">
                <a:solidFill>
                  <a:srgbClr val="404040"/>
                </a:solidFill>
                <a:latin typeface="DroidArabicKufi"/>
              </a:rPr>
              <a:t>إذا نفد مخزون الكربوهيدرات من الجسم أثناء التمرين، فسوف يحرق الدهون والبروتينات للحصول على الطاقة؛ مما يؤدي إلى انخفاض مستوى الأداء.</a:t>
            </a:r>
          </a:p>
          <a:p>
            <a:pPr algn="just">
              <a:buFont typeface="+mj-lt"/>
              <a:buAutoNum type="arabicPeriod"/>
            </a:pPr>
            <a:r>
              <a:rPr lang="ar-IQ" dirty="0">
                <a:solidFill>
                  <a:srgbClr val="404040"/>
                </a:solidFill>
                <a:latin typeface="DroidArabicKufi"/>
              </a:rPr>
              <a:t>تعتمد كمية الكربوهيدرات التي يحتاجها الجسم على نوع النشاط البدني، ومدته، وشدته؛ لذلك يحتاج الرياضيون المشاركون في المسابقات إلى كربوهيدرات أكثر من مستخدم الصالة الرياضية لتتناسب مع كثافة مستوى نشاطهم.</a:t>
            </a:r>
          </a:p>
          <a:p>
            <a:endParaRPr lang="ar-IQ" dirty="0"/>
          </a:p>
        </p:txBody>
      </p:sp>
      <p:sp>
        <p:nvSpPr>
          <p:cNvPr id="2" name="عنوان 1"/>
          <p:cNvSpPr>
            <a:spLocks noGrp="1"/>
          </p:cNvSpPr>
          <p:nvPr>
            <p:ph type="title"/>
          </p:nvPr>
        </p:nvSpPr>
        <p:spPr/>
        <p:txBody>
          <a:bodyPr/>
          <a:lstStyle/>
          <a:p>
            <a:pPr algn="ctr"/>
            <a:r>
              <a:rPr lang="ar-IQ" b="1" dirty="0">
                <a:solidFill>
                  <a:srgbClr val="404040"/>
                </a:solidFill>
                <a:latin typeface="DroidKufi-Bold"/>
              </a:rPr>
              <a:t>عناصر الغذاء التي تمد الجسم بالطاقة</a:t>
            </a:r>
            <a:endParaRPr lang="ar-IQ" dirty="0"/>
          </a:p>
        </p:txBody>
      </p:sp>
    </p:spTree>
    <p:extLst>
      <p:ext uri="{BB962C8B-B14F-4D97-AF65-F5344CB8AC3E}">
        <p14:creationId xmlns:p14="http://schemas.microsoft.com/office/powerpoint/2010/main" val="18370178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69049941"/>
              </p:ext>
            </p:extLst>
          </p:nvPr>
        </p:nvGraphicFramePr>
        <p:xfrm>
          <a:off x="457200" y="2717324"/>
          <a:ext cx="8229600" cy="3297555"/>
        </p:xfrm>
        <a:graphic>
          <a:graphicData uri="http://schemas.openxmlformats.org/drawingml/2006/table">
            <a:tbl>
              <a:tblPr rtl="1"/>
              <a:tblGrid>
                <a:gridCol w="2743099"/>
                <a:gridCol w="2743099"/>
                <a:gridCol w="2743402"/>
              </a:tblGrid>
              <a:tr h="0">
                <a:tc>
                  <a:txBody>
                    <a:bodyPr/>
                    <a:lstStyle/>
                    <a:p>
                      <a:pPr algn="ctr" fontAlgn="t"/>
                      <a:r>
                        <a:rPr lang="ar-IQ" sz="2400" b="0" dirty="0" smtClean="0">
                          <a:solidFill>
                            <a:schemeClr val="bg1"/>
                          </a:solidFill>
                          <a:effectLst/>
                        </a:rPr>
                        <a:t>معتدل</a:t>
                      </a:r>
                      <a:r>
                        <a:rPr lang="ar-IQ" sz="2400" b="0" dirty="0">
                          <a:solidFill>
                            <a:schemeClr val="bg1"/>
                          </a:solidFill>
                          <a:effectLst/>
                        </a:rPr>
                        <a:t/>
                      </a:r>
                      <a:br>
                        <a:rPr lang="ar-IQ" sz="2400" b="0" dirty="0">
                          <a:solidFill>
                            <a:schemeClr val="bg1"/>
                          </a:solidFill>
                          <a:effectLst/>
                        </a:rPr>
                      </a:br>
                      <a:endParaRPr lang="ar-IQ" sz="2400" b="0" dirty="0">
                        <a:solidFill>
                          <a:schemeClr val="bg1"/>
                        </a:solidFill>
                        <a:effectLst/>
                      </a:endParaRPr>
                    </a:p>
                  </a:txBody>
                  <a:tcPr marL="47625" marR="47625" marT="66675" marB="57150"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2400">
                          <a:solidFill>
                            <a:schemeClr val="tx1"/>
                          </a:solidFill>
                          <a:effectLst/>
                        </a:rPr>
                        <a:t>​برنامج التمرين المعتدل ساعة واحدة يوميًّا</a:t>
                      </a:r>
                      <a:br>
                        <a:rPr lang="ar-IQ" sz="2400">
                          <a:solidFill>
                            <a:schemeClr val="tx1"/>
                          </a:solidFill>
                          <a:effectLst/>
                        </a:rPr>
                      </a:br>
                      <a:endParaRPr lang="ar-IQ" sz="240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2400" dirty="0">
                          <a:solidFill>
                            <a:schemeClr val="tx1"/>
                          </a:solidFill>
                          <a:effectLst/>
                        </a:rPr>
                        <a:t>​5-7 </a:t>
                      </a:r>
                      <a:r>
                        <a:rPr lang="ar-IQ" sz="2400" dirty="0" smtClean="0">
                          <a:solidFill>
                            <a:schemeClr val="tx1"/>
                          </a:solidFill>
                          <a:effectLst/>
                        </a:rPr>
                        <a:t>جرامات لكل كيلو جرام من وزن الجسم</a:t>
                      </a:r>
                      <a:r>
                        <a:rPr lang="ar-IQ" sz="2400" dirty="0">
                          <a:solidFill>
                            <a:schemeClr val="tx1"/>
                          </a:solidFill>
                          <a:effectLst/>
                        </a:rPr>
                        <a:t/>
                      </a:r>
                      <a:br>
                        <a:rPr lang="ar-IQ" sz="2400" dirty="0">
                          <a:solidFill>
                            <a:schemeClr val="tx1"/>
                          </a:solidFill>
                          <a:effectLst/>
                        </a:rPr>
                      </a:br>
                      <a:endParaRPr lang="ar-IQ" sz="2400" dirty="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0">
                <a:tc>
                  <a:txBody>
                    <a:bodyPr/>
                    <a:lstStyle/>
                    <a:p>
                      <a:pPr algn="ctr" fontAlgn="t"/>
                      <a:r>
                        <a:rPr lang="ar-IQ" sz="2400" b="0" dirty="0">
                          <a:solidFill>
                            <a:schemeClr val="bg1"/>
                          </a:solidFill>
                          <a:effectLst/>
                        </a:rPr>
                        <a:t>​عالٍ</a:t>
                      </a:r>
                      <a:br>
                        <a:rPr lang="ar-IQ" sz="2400" b="0" dirty="0">
                          <a:solidFill>
                            <a:schemeClr val="bg1"/>
                          </a:solidFill>
                          <a:effectLst/>
                        </a:rPr>
                      </a:br>
                      <a:endParaRPr lang="ar-IQ" sz="2400" b="0" dirty="0">
                        <a:solidFill>
                          <a:schemeClr val="bg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2400" dirty="0">
                          <a:solidFill>
                            <a:schemeClr val="tx1"/>
                          </a:solidFill>
                          <a:effectLst/>
                        </a:rPr>
                        <a:t>​برنامج التحمل </a:t>
                      </a:r>
                      <a:r>
                        <a:rPr lang="ar-IQ" sz="1400" dirty="0">
                          <a:solidFill>
                            <a:schemeClr val="tx1"/>
                          </a:solidFill>
                          <a:effectLst/>
                        </a:rPr>
                        <a:t>(1-3 ساعات / يوم تمرين متوسط الشدة)​</a:t>
                      </a:r>
                      <a:endParaRPr lang="ar-IQ" sz="2400" dirty="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2400" dirty="0">
                          <a:solidFill>
                            <a:schemeClr val="tx1"/>
                          </a:solidFill>
                          <a:effectLst/>
                        </a:rPr>
                        <a:t>​6-10 </a:t>
                      </a:r>
                      <a:r>
                        <a:rPr lang="ar-IQ" sz="2400" dirty="0" smtClean="0">
                          <a:solidFill>
                            <a:schemeClr val="tx1"/>
                          </a:solidFill>
                          <a:effectLst/>
                        </a:rPr>
                        <a:t>جرامات </a:t>
                      </a:r>
                      <a:r>
                        <a:rPr kumimoji="0" lang="ar-IQ" sz="2400" b="0" i="0" u="none" strike="noStrike" kern="1200" cap="none" spc="0" normalizeH="0" baseline="0" noProof="0" dirty="0" smtClean="0">
                          <a:ln>
                            <a:noFill/>
                          </a:ln>
                          <a:solidFill>
                            <a:prstClr val="black"/>
                          </a:solidFill>
                          <a:effectLst/>
                          <a:uLnTx/>
                          <a:uFillTx/>
                          <a:latin typeface="+mn-lt"/>
                          <a:ea typeface="+mn-ea"/>
                          <a:cs typeface="+mn-cs"/>
                        </a:rPr>
                        <a:t>كل كيلو جرام من وزن الجسم</a:t>
                      </a:r>
                      <a:r>
                        <a:rPr lang="ar-IQ" sz="2400" dirty="0">
                          <a:solidFill>
                            <a:schemeClr val="tx1"/>
                          </a:solidFill>
                          <a:effectLst/>
                        </a:rPr>
                        <a:t/>
                      </a:r>
                      <a:br>
                        <a:rPr lang="ar-IQ" sz="2400" dirty="0">
                          <a:solidFill>
                            <a:schemeClr val="tx1"/>
                          </a:solidFill>
                          <a:effectLst/>
                        </a:rPr>
                      </a:br>
                      <a:endParaRPr lang="ar-IQ" sz="2400" dirty="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0">
                <a:tc>
                  <a:txBody>
                    <a:bodyPr/>
                    <a:lstStyle/>
                    <a:p>
                      <a:pPr algn="ctr" fontAlgn="t"/>
                      <a:r>
                        <a:rPr lang="ar-IQ" sz="2400" b="0" dirty="0">
                          <a:solidFill>
                            <a:schemeClr val="bg1"/>
                          </a:solidFill>
                          <a:effectLst/>
                        </a:rPr>
                        <a:t>​عالٍ جدًا</a:t>
                      </a:r>
                      <a:br>
                        <a:rPr lang="ar-IQ" sz="2400" b="0" dirty="0">
                          <a:solidFill>
                            <a:schemeClr val="bg1"/>
                          </a:solidFill>
                          <a:effectLst/>
                        </a:rPr>
                      </a:br>
                      <a:endParaRPr lang="ar-IQ" sz="2400" b="0" dirty="0">
                        <a:solidFill>
                          <a:schemeClr val="bg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2400" dirty="0">
                          <a:solidFill>
                            <a:schemeClr val="tx1"/>
                          </a:solidFill>
                          <a:effectLst/>
                        </a:rPr>
                        <a:t>​الالتزام الشديد </a:t>
                      </a:r>
                      <a:r>
                        <a:rPr lang="ar-IQ" sz="1400" dirty="0">
                          <a:solidFill>
                            <a:schemeClr val="tx1"/>
                          </a:solidFill>
                          <a:effectLst/>
                        </a:rPr>
                        <a:t>(&gt; 4-5 ساعات / يوم تمرين متوسط الشدة)​</a:t>
                      </a:r>
                      <a:endParaRPr lang="ar-IQ" sz="2400" dirty="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2400" dirty="0">
                          <a:solidFill>
                            <a:schemeClr val="tx1"/>
                          </a:solidFill>
                          <a:effectLst/>
                        </a:rPr>
                        <a:t>​8-12 </a:t>
                      </a:r>
                      <a:r>
                        <a:rPr lang="ar-IQ" sz="2400" dirty="0" smtClean="0">
                          <a:solidFill>
                            <a:schemeClr val="tx1"/>
                          </a:solidFill>
                          <a:effectLst/>
                        </a:rPr>
                        <a:t>جرامًا </a:t>
                      </a:r>
                      <a:r>
                        <a:rPr kumimoji="0" lang="ar-IQ" sz="2400" b="0" i="0" u="none" strike="noStrike" kern="1200" cap="none" spc="0" normalizeH="0" baseline="0" noProof="0" dirty="0" smtClean="0">
                          <a:ln>
                            <a:noFill/>
                          </a:ln>
                          <a:solidFill>
                            <a:prstClr val="black"/>
                          </a:solidFill>
                          <a:effectLst/>
                          <a:uLnTx/>
                          <a:uFillTx/>
                          <a:latin typeface="+mn-lt"/>
                          <a:ea typeface="+mn-ea"/>
                          <a:cs typeface="+mn-cs"/>
                        </a:rPr>
                        <a:t>كل كيلو جرام من وزن الجسم</a:t>
                      </a:r>
                      <a:endParaRPr lang="ar-IQ" sz="2400" dirty="0">
                        <a:solidFill>
                          <a:schemeClr val="tx1"/>
                        </a:solidFill>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bl>
          </a:graphicData>
        </a:graphic>
      </p:graphicFrame>
      <p:sp>
        <p:nvSpPr>
          <p:cNvPr id="2" name="عنوان 1"/>
          <p:cNvSpPr>
            <a:spLocks noGrp="1"/>
          </p:cNvSpPr>
          <p:nvPr>
            <p:ph type="title"/>
          </p:nvPr>
        </p:nvSpPr>
        <p:spPr/>
        <p:txBody>
          <a:bodyPr>
            <a:normAutofit/>
          </a:bodyPr>
          <a:lstStyle/>
          <a:p>
            <a:pPr algn="ctr"/>
            <a:r>
              <a:rPr lang="ar-IQ" sz="2800" b="1" dirty="0">
                <a:solidFill>
                  <a:srgbClr val="404040"/>
                </a:solidFill>
                <a:latin typeface="DroidKufi-Bold"/>
              </a:rPr>
              <a:t>الجدول التالي يوضح مقدار الكربوهيدرات </a:t>
            </a:r>
            <a:r>
              <a:rPr lang="ar-IQ" sz="2800" b="1" dirty="0" smtClean="0">
                <a:solidFill>
                  <a:srgbClr val="404040"/>
                </a:solidFill>
                <a:latin typeface="DroidKufi-Bold"/>
              </a:rPr>
              <a:t>الموصي </a:t>
            </a:r>
            <a:r>
              <a:rPr lang="ar-IQ" sz="2800" b="1" dirty="0">
                <a:solidFill>
                  <a:srgbClr val="404040"/>
                </a:solidFill>
                <a:latin typeface="DroidKufi-Bold"/>
              </a:rPr>
              <a:t>به والتي تعتمد على كثافة ومدة جلسات التمرين</a:t>
            </a:r>
            <a:endParaRPr lang="ar-IQ" sz="2800" dirty="0"/>
          </a:p>
        </p:txBody>
      </p:sp>
    </p:spTree>
    <p:extLst>
      <p:ext uri="{BB962C8B-B14F-4D97-AF65-F5344CB8AC3E}">
        <p14:creationId xmlns:p14="http://schemas.microsoft.com/office/powerpoint/2010/main" val="673416300"/>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45869247"/>
              </p:ext>
            </p:extLst>
          </p:nvPr>
        </p:nvGraphicFramePr>
        <p:xfrm>
          <a:off x="833537" y="1600199"/>
          <a:ext cx="7476926" cy="4902300"/>
        </p:xfrm>
        <a:graphic>
          <a:graphicData uri="http://schemas.openxmlformats.org/drawingml/2006/table">
            <a:tbl>
              <a:tblPr rtl="1"/>
              <a:tblGrid>
                <a:gridCol w="2492217"/>
                <a:gridCol w="2492217"/>
                <a:gridCol w="2492492"/>
              </a:tblGrid>
              <a:tr h="860193">
                <a:tc>
                  <a:txBody>
                    <a:bodyPr/>
                    <a:lstStyle/>
                    <a:p>
                      <a:pPr algn="ctr" fontAlgn="t"/>
                      <a:r>
                        <a:rPr lang="ar-IQ" sz="1800" b="1">
                          <a:solidFill>
                            <a:schemeClr val="bg1"/>
                          </a:solidFill>
                          <a:effectLst/>
                        </a:rPr>
                        <a:t>صدر الكربوهيدرات</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solidFill>
                            <a:schemeClr val="bg1"/>
                          </a:solidFill>
                          <a:effectLst/>
                        </a:rPr>
                        <a:t>​حجم الوجبة</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dirty="0">
                          <a:solidFill>
                            <a:schemeClr val="bg1"/>
                          </a:solidFill>
                          <a:effectLst/>
                        </a:rPr>
                        <a:t>​محتوى الكربوهيدرات (جم) لكل حصة</a:t>
                      </a:r>
                      <a:br>
                        <a:rPr lang="ar-IQ" sz="1800" b="1" dirty="0">
                          <a:solidFill>
                            <a:schemeClr val="bg1"/>
                          </a:solidFill>
                          <a:effectLst/>
                        </a:rPr>
                      </a:br>
                      <a:endParaRPr lang="ar-IQ" sz="1800" b="1" dirty="0">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r>
              <a:tr h="610962">
                <a:tc>
                  <a:txBody>
                    <a:bodyPr/>
                    <a:lstStyle/>
                    <a:p>
                      <a:pPr algn="ctr" fontAlgn="t"/>
                      <a:r>
                        <a:rPr lang="ar-IQ" sz="1800" b="1">
                          <a:solidFill>
                            <a:schemeClr val="bg1"/>
                          </a:solidFill>
                          <a:effectLst/>
                        </a:rPr>
                        <a:t>​باستا القمح الكامل (مسلوقة).</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​180 جرامًا</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dirty="0">
                          <a:effectLst/>
                        </a:rPr>
                        <a:t>​49.5</a:t>
                      </a:r>
                      <a:br>
                        <a:rPr lang="ar-IQ" sz="1800" b="1" dirty="0">
                          <a:effectLst/>
                        </a:rPr>
                      </a:br>
                      <a:endParaRPr lang="ar-IQ" sz="1800" b="1" dirty="0">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610962">
                <a:tc>
                  <a:txBody>
                    <a:bodyPr/>
                    <a:lstStyle/>
                    <a:p>
                      <a:pPr algn="ctr" fontAlgn="t"/>
                      <a:r>
                        <a:rPr lang="ar-IQ" sz="1800" b="1">
                          <a:solidFill>
                            <a:schemeClr val="bg1"/>
                          </a:solidFill>
                          <a:effectLst/>
                        </a:rPr>
                        <a:t>​أرز حبوب كاملة (مسلوق)</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​180 جرامًا</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dirty="0">
                          <a:effectLst/>
                        </a:rPr>
                        <a:t>​52.6</a:t>
                      </a:r>
                      <a:br>
                        <a:rPr lang="ar-IQ" sz="1800" b="1" dirty="0">
                          <a:effectLst/>
                        </a:rPr>
                      </a:br>
                      <a:endParaRPr lang="ar-IQ" sz="1800" b="1" dirty="0">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610962">
                <a:tc>
                  <a:txBody>
                    <a:bodyPr/>
                    <a:lstStyle/>
                    <a:p>
                      <a:pPr algn="ctr" fontAlgn="t"/>
                      <a:r>
                        <a:rPr lang="ar-IQ" sz="1800" b="1">
                          <a:solidFill>
                            <a:schemeClr val="bg1"/>
                          </a:solidFill>
                          <a:effectLst/>
                        </a:rPr>
                        <a:t>​الخبز الكامل</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​80 جرامًا</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a:effectLst/>
                        </a:rPr>
                        <a:t>​33.6</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610962">
                <a:tc>
                  <a:txBody>
                    <a:bodyPr/>
                    <a:lstStyle/>
                    <a:p>
                      <a:pPr algn="ctr" fontAlgn="t"/>
                      <a:r>
                        <a:rPr lang="ar-IQ" sz="1800" b="1">
                          <a:solidFill>
                            <a:schemeClr val="bg1"/>
                          </a:solidFill>
                          <a:effectLst/>
                        </a:rPr>
                        <a:t>​موز</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​100 جرام</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a:effectLst/>
                        </a:rPr>
                        <a:t>​20.3</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610962">
                <a:tc>
                  <a:txBody>
                    <a:bodyPr/>
                    <a:lstStyle/>
                    <a:p>
                      <a:pPr algn="ctr" fontAlgn="t"/>
                      <a:r>
                        <a:rPr lang="ar-IQ" sz="1800" b="1">
                          <a:solidFill>
                            <a:schemeClr val="bg1"/>
                          </a:solidFill>
                          <a:effectLst/>
                        </a:rPr>
                        <a:t>​شوفان</a:t>
                      </a:r>
                      <a:br>
                        <a:rPr lang="ar-IQ" sz="1800" b="1">
                          <a:solidFill>
                            <a:schemeClr val="bg1"/>
                          </a:solidFill>
                          <a:effectLst/>
                        </a:rPr>
                      </a:br>
                      <a:endParaRPr lang="ar-IQ" sz="1800" b="1">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​24 جرامًا​</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a:effectLst/>
                        </a:rPr>
                        <a:t>​15.1</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r h="610962">
                <a:tc>
                  <a:txBody>
                    <a:bodyPr/>
                    <a:lstStyle/>
                    <a:p>
                      <a:pPr algn="ctr" fontAlgn="t"/>
                      <a:r>
                        <a:rPr lang="ar-IQ" sz="1800" b="1" dirty="0">
                          <a:solidFill>
                            <a:schemeClr val="bg1"/>
                          </a:solidFill>
                          <a:effectLst/>
                        </a:rPr>
                        <a:t>​بروكلي</a:t>
                      </a:r>
                      <a:br>
                        <a:rPr lang="ar-IQ" sz="1800" b="1" dirty="0">
                          <a:solidFill>
                            <a:schemeClr val="bg1"/>
                          </a:solidFill>
                          <a:effectLst/>
                        </a:rPr>
                      </a:br>
                      <a:endParaRPr lang="ar-IQ" sz="1800" b="1" dirty="0">
                        <a:solidFill>
                          <a:schemeClr val="bg1"/>
                        </a:solidFill>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948A5F"/>
                    </a:solidFill>
                  </a:tcPr>
                </a:tc>
                <a:tc>
                  <a:txBody>
                    <a:bodyPr/>
                    <a:lstStyle/>
                    <a:p>
                      <a:pPr algn="ctr" fontAlgn="t"/>
                      <a:r>
                        <a:rPr lang="ar-IQ" sz="1800" b="1">
                          <a:effectLst/>
                        </a:rPr>
                        <a:t>80 جرامًا</a:t>
                      </a:r>
                      <a:br>
                        <a:rPr lang="ar-IQ" sz="1800" b="1">
                          <a:effectLst/>
                        </a:rPr>
                      </a:br>
                      <a:endParaRPr lang="ar-IQ" sz="1800" b="1">
                        <a:effectLst/>
                      </a:endParaRP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ar-IQ" sz="1800" b="1" dirty="0">
                          <a:effectLst/>
                        </a:rPr>
                        <a:t>​2.8</a:t>
                      </a:r>
                    </a:p>
                  </a:txBody>
                  <a:tcPr marL="43269" marR="43269" marT="60577" marB="51923" anchor="ctr">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r>
            </a:tbl>
          </a:graphicData>
        </a:graphic>
      </p:graphicFrame>
      <p:sp>
        <p:nvSpPr>
          <p:cNvPr id="2" name="عنوان 1"/>
          <p:cNvSpPr>
            <a:spLocks noGrp="1"/>
          </p:cNvSpPr>
          <p:nvPr>
            <p:ph type="title"/>
          </p:nvPr>
        </p:nvSpPr>
        <p:spPr/>
        <p:txBody>
          <a:bodyPr>
            <a:noAutofit/>
          </a:bodyPr>
          <a:lstStyle/>
          <a:p>
            <a:pPr algn="ctr"/>
            <a:r>
              <a:rPr lang="ar-IQ" sz="3600" dirty="0">
                <a:solidFill>
                  <a:srgbClr val="404040"/>
                </a:solidFill>
                <a:latin typeface="DroidKufi-Bold"/>
              </a:rPr>
              <a:t>الجدول التالي يوضح محتوى الكربوهيدرات في بعض الأطعمة الشائعة</a:t>
            </a:r>
            <a:endParaRPr lang="ar-IQ" sz="3600" dirty="0"/>
          </a:p>
        </p:txBody>
      </p:sp>
    </p:spTree>
    <p:extLst>
      <p:ext uri="{BB962C8B-B14F-4D97-AF65-F5344CB8AC3E}">
        <p14:creationId xmlns:p14="http://schemas.microsoft.com/office/powerpoint/2010/main" val="218061195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19256" cy="5505475"/>
          </a:xfrm>
        </p:spPr>
        <p:txBody>
          <a:bodyPr>
            <a:normAutofit/>
          </a:bodyPr>
          <a:lstStyle/>
          <a:p>
            <a:pPr algn="just"/>
            <a:r>
              <a:rPr lang="ar-IQ" b="1" dirty="0">
                <a:solidFill>
                  <a:srgbClr val="404040"/>
                </a:solidFill>
                <a:latin typeface="DroidKufi-Bold"/>
              </a:rPr>
              <a:t>إرشادات للمحافظة على مستوى الكربوهيدرات لأداء بدني أفضل:</a:t>
            </a:r>
            <a:endParaRPr lang="ar-IQ" dirty="0">
              <a:solidFill>
                <a:srgbClr val="404040"/>
              </a:solidFill>
              <a:latin typeface="DroidArabicKufi"/>
            </a:endParaRPr>
          </a:p>
          <a:p>
            <a:pPr algn="just">
              <a:buFont typeface="+mj-lt"/>
              <a:buAutoNum type="arabicPeriod"/>
            </a:pPr>
            <a:r>
              <a:rPr lang="ar-IQ" dirty="0">
                <a:solidFill>
                  <a:srgbClr val="404040"/>
                </a:solidFill>
                <a:latin typeface="DroidArabicKufi"/>
              </a:rPr>
              <a:t>تناول بعض الكربوهيدرات قبل التمرين وبعده؛ لضمان الحصول على كمية كافية من الكربوهيدرات في بداية التدريب، وتجديد مخازن الجليكوجين بعد التمرين.</a:t>
            </a:r>
          </a:p>
          <a:p>
            <a:pPr algn="just">
              <a:buFont typeface="+mj-lt"/>
              <a:buAutoNum type="arabicPeriod"/>
            </a:pPr>
            <a:r>
              <a:rPr lang="ar-IQ" dirty="0">
                <a:solidFill>
                  <a:srgbClr val="404040"/>
                </a:solidFill>
                <a:latin typeface="DroidArabicKufi"/>
              </a:rPr>
              <a:t>تناول كربوهيدرات إضافية عند ممارسة الرياضة، أو التنافس لمدة تزيد على ساعة لتجديد الطاقة وتأخير التعب.</a:t>
            </a:r>
          </a:p>
          <a:p>
            <a:pPr algn="just">
              <a:buFont typeface="+mj-lt"/>
              <a:buAutoNum type="arabicPeriod"/>
            </a:pPr>
            <a:r>
              <a:rPr lang="ar-IQ" dirty="0">
                <a:solidFill>
                  <a:srgbClr val="404040"/>
                </a:solidFill>
                <a:latin typeface="DroidArabicKufi"/>
              </a:rPr>
              <a:t>تناول الكربوهيدرات قبل عدة أيام من موعد المنافسة (السباق) لإمداد العضلات بمخزون كافٍ من الكربوهيدرات.</a:t>
            </a:r>
          </a:p>
          <a:p>
            <a:pPr marL="0" indent="0">
              <a:buNone/>
            </a:pPr>
            <a:endParaRPr lang="ar-IQ" dirty="0"/>
          </a:p>
        </p:txBody>
      </p:sp>
    </p:spTree>
    <p:extLst>
      <p:ext uri="{BB962C8B-B14F-4D97-AF65-F5344CB8AC3E}">
        <p14:creationId xmlns:p14="http://schemas.microsoft.com/office/powerpoint/2010/main" val="273535088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76664"/>
          </a:xfrm>
        </p:spPr>
        <p:txBody>
          <a:bodyPr>
            <a:normAutofit fontScale="70000" lnSpcReduction="20000"/>
          </a:bodyPr>
          <a:lstStyle/>
          <a:p>
            <a:pPr marL="0" indent="0" algn="just">
              <a:buNone/>
            </a:pPr>
            <a:r>
              <a:rPr lang="ar-IQ" sz="4600" b="1" dirty="0">
                <a:solidFill>
                  <a:srgbClr val="404040"/>
                </a:solidFill>
                <a:latin typeface="DroidKufi-Bold"/>
              </a:rPr>
              <a:t>البروتين:</a:t>
            </a:r>
            <a:endParaRPr lang="ar-IQ" sz="4600" dirty="0">
              <a:solidFill>
                <a:srgbClr val="404040"/>
              </a:solidFill>
              <a:latin typeface="DroidArabicKufi"/>
            </a:endParaRPr>
          </a:p>
          <a:p>
            <a:pPr algn="just">
              <a:buFont typeface="+mj-lt"/>
              <a:buAutoNum type="arabicPeriod"/>
            </a:pPr>
            <a:r>
              <a:rPr lang="ar-IQ" sz="3400" dirty="0">
                <a:solidFill>
                  <a:srgbClr val="404040"/>
                </a:solidFill>
                <a:latin typeface="DroidArabicKufi"/>
              </a:rPr>
              <a:t>يعد البروتين مهمًا في الأداء الرياضي؛ لأنه يمكن أن يعزز تخزين الجليكوجين، ويقلل آلام العضلات، ويعزز إصلاحها. كما أنه يمنح الجسم القدرة على بناء أنسجة وسوائل جديدة.</a:t>
            </a:r>
          </a:p>
          <a:p>
            <a:pPr algn="just">
              <a:buFont typeface="+mj-lt"/>
              <a:buAutoNum type="arabicPeriod"/>
            </a:pPr>
            <a:r>
              <a:rPr lang="ar-IQ" sz="3400" dirty="0">
                <a:solidFill>
                  <a:srgbClr val="404040"/>
                </a:solidFill>
                <a:latin typeface="DroidArabicKufi"/>
              </a:rPr>
              <a:t>يجب أن توفر البروتينات نحو 12% إلى 15% من السعرات الحرارية اليومية، ويفضل اختيار البروتينات منخفضة الدهون (مثل: اللحوم الخالية من الدهون).</a:t>
            </a:r>
          </a:p>
          <a:p>
            <a:pPr algn="just">
              <a:buFont typeface="+mj-lt"/>
              <a:buAutoNum type="arabicPeriod"/>
            </a:pPr>
            <a:r>
              <a:rPr lang="ar-IQ" sz="3400" dirty="0">
                <a:solidFill>
                  <a:srgbClr val="404040"/>
                </a:solidFill>
                <a:latin typeface="DroidArabicKufi"/>
              </a:rPr>
              <a:t>من المفاهيم الخاطئة الشائعة أن تناول كميات كبيرة من البروتين وحده يزيد كتلة العضلات ولكن الحقيقة أن:</a:t>
            </a:r>
          </a:p>
          <a:p>
            <a:pPr algn="just">
              <a:buFont typeface="+mj-lt"/>
              <a:buAutoNum type="arabicPeriod"/>
            </a:pPr>
            <a:r>
              <a:rPr lang="ar-IQ" sz="3400" dirty="0">
                <a:solidFill>
                  <a:srgbClr val="404040"/>
                </a:solidFill>
                <a:latin typeface="DroidArabicKufi"/>
              </a:rPr>
              <a:t>التركيز كثيرًا على تناول الكثير من البروتين يمكن أن يعني عدم الحصول على ما يكفي من الكربوهيدرات، وهو مصدر أكثر كفاءة للطاقة لممارسة الرياضة.</a:t>
            </a:r>
          </a:p>
          <a:p>
            <a:pPr algn="just">
              <a:buFont typeface="+mj-lt"/>
              <a:buAutoNum type="arabicPeriod"/>
            </a:pPr>
            <a:r>
              <a:rPr lang="ar-IQ" sz="3400" dirty="0">
                <a:solidFill>
                  <a:srgbClr val="404040"/>
                </a:solidFill>
                <a:latin typeface="DroidArabicKufi"/>
              </a:rPr>
              <a:t>تناول كميات كبيرة من البروتين يمكن أن يزيد استهلاك الطاقة (السعرات الحرارية)؛ مما قد يؤدي إلى زيادة الوزن.</a:t>
            </a:r>
          </a:p>
          <a:p>
            <a:pPr algn="just">
              <a:buFont typeface="+mj-lt"/>
              <a:buAutoNum type="arabicPeriod"/>
            </a:pPr>
            <a:r>
              <a:rPr lang="ar-IQ" sz="3400" dirty="0">
                <a:solidFill>
                  <a:srgbClr val="404040"/>
                </a:solidFill>
                <a:latin typeface="DroidArabicKufi"/>
              </a:rPr>
              <a:t>هناك أيضًا أدلة على أن استهلاك الكثير من البروتين على المدى الطويل يمكن أن يؤدي إلى زيادة خطر الإصابة بهشاشة العظام، ويمكن أن يؤدي أيضًا إلى تفاقم مشاكل الكلى.</a:t>
            </a:r>
          </a:p>
          <a:p>
            <a:pPr algn="just">
              <a:buFont typeface="+mj-lt"/>
              <a:buAutoNum type="arabicPeriod"/>
            </a:pPr>
            <a:r>
              <a:rPr lang="ar-IQ" sz="3400" dirty="0">
                <a:solidFill>
                  <a:srgbClr val="404040"/>
                </a:solidFill>
                <a:latin typeface="DroidArabicKufi"/>
              </a:rPr>
              <a:t>لا يجب استخدام مكملات البروتين كبديل للوجبات؛ لأنها لا تحتوي على جميع الفيتامينات والعناصر الغذائية التي قد تحتويها الوجبة المتوازنة.</a:t>
            </a:r>
          </a:p>
          <a:p>
            <a:endParaRPr lang="ar-IQ" dirty="0"/>
          </a:p>
        </p:txBody>
      </p:sp>
    </p:spTree>
    <p:extLst>
      <p:ext uri="{BB962C8B-B14F-4D97-AF65-F5344CB8AC3E}">
        <p14:creationId xmlns:p14="http://schemas.microsoft.com/office/powerpoint/2010/main" val="258254133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p:txBody>
          <a:bodyPr>
            <a:normAutofit/>
          </a:bodyPr>
          <a:lstStyle/>
          <a:p>
            <a:pPr marL="0" indent="0" algn="just">
              <a:buNone/>
            </a:pPr>
            <a:r>
              <a:rPr lang="ar-IQ" dirty="0">
                <a:solidFill>
                  <a:srgbClr val="404040"/>
                </a:solidFill>
                <a:latin typeface="DroidArabicKufi"/>
              </a:rPr>
              <a:t>لا يمكن للجسم تخزين المزيد من البروتينات؛ لذلك يحرقها للحصول على الطاقة، أو يحولها إلى دهون، وتعتمد كمية البروتين التي يحتاجها الجسم على:</a:t>
            </a:r>
          </a:p>
          <a:p>
            <a:pPr algn="just">
              <a:buFont typeface="+mj-lt"/>
              <a:buAutoNum type="arabicPeriod"/>
            </a:pPr>
            <a:r>
              <a:rPr lang="ar-IQ" dirty="0">
                <a:solidFill>
                  <a:srgbClr val="404040"/>
                </a:solidFill>
                <a:latin typeface="DroidArabicKufi"/>
              </a:rPr>
              <a:t>مستوى اللياقة. </a:t>
            </a:r>
          </a:p>
          <a:p>
            <a:pPr algn="just">
              <a:buFont typeface="+mj-lt"/>
              <a:buAutoNum type="arabicPeriod"/>
            </a:pPr>
            <a:r>
              <a:rPr lang="ar-IQ" dirty="0">
                <a:solidFill>
                  <a:srgbClr val="404040"/>
                </a:solidFill>
                <a:latin typeface="DroidArabicKufi"/>
              </a:rPr>
              <a:t>نوع التمرين وشدته ومدته.</a:t>
            </a:r>
          </a:p>
          <a:p>
            <a:pPr algn="just">
              <a:buFont typeface="+mj-lt"/>
              <a:buAutoNum type="arabicPeriod"/>
            </a:pPr>
            <a:r>
              <a:rPr lang="ar-IQ" dirty="0">
                <a:solidFill>
                  <a:srgbClr val="404040"/>
                </a:solidFill>
                <a:latin typeface="DroidArabicKufi"/>
              </a:rPr>
              <a:t>تناول الكربوهيدرات.</a:t>
            </a:r>
          </a:p>
          <a:p>
            <a:pPr algn="just">
              <a:buFont typeface="+mj-lt"/>
              <a:buAutoNum type="arabicPeriod"/>
            </a:pPr>
            <a:r>
              <a:rPr lang="ar-IQ" dirty="0">
                <a:solidFill>
                  <a:srgbClr val="404040"/>
                </a:solidFill>
                <a:latin typeface="DroidArabicKufi"/>
              </a:rPr>
              <a:t>إجمالي السعرات الحرارية </a:t>
            </a:r>
            <a:r>
              <a:rPr lang="ar-IQ" dirty="0" smtClean="0">
                <a:solidFill>
                  <a:srgbClr val="404040"/>
                </a:solidFill>
                <a:latin typeface="DroidArabicKufi"/>
              </a:rPr>
              <a:t>اليومية .  </a:t>
            </a:r>
            <a:endParaRPr lang="ar-IQ" dirty="0">
              <a:solidFill>
                <a:srgbClr val="404040"/>
              </a:solidFill>
              <a:latin typeface="DroidArabicKufi"/>
            </a:endParaRPr>
          </a:p>
          <a:p>
            <a:endParaRPr lang="ar-IQ" dirty="0"/>
          </a:p>
        </p:txBody>
      </p:sp>
      <p:sp>
        <p:nvSpPr>
          <p:cNvPr id="4" name="عنوان 3"/>
          <p:cNvSpPr>
            <a:spLocks noGrp="1"/>
          </p:cNvSpPr>
          <p:nvPr>
            <p:ph type="title"/>
          </p:nvPr>
        </p:nvSpPr>
        <p:spPr/>
        <p:txBody>
          <a:bodyPr/>
          <a:lstStyle/>
          <a:p>
            <a:pPr algn="ctr"/>
            <a:r>
              <a:rPr lang="ar-IQ" dirty="0" smtClean="0"/>
              <a:t>نصائح حول البروتين</a:t>
            </a:r>
            <a:endParaRPr lang="ar-IQ" dirty="0"/>
          </a:p>
        </p:txBody>
      </p:sp>
    </p:spTree>
    <p:extLst>
      <p:ext uri="{BB962C8B-B14F-4D97-AF65-F5344CB8AC3E}">
        <p14:creationId xmlns:p14="http://schemas.microsoft.com/office/powerpoint/2010/main" val="39914556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algn="just">
              <a:buFont typeface="+mj-lt"/>
              <a:buAutoNum type="arabicPeriod"/>
            </a:pPr>
            <a:r>
              <a:rPr lang="ar-IQ" sz="3400" dirty="0">
                <a:solidFill>
                  <a:srgbClr val="404040"/>
                </a:solidFill>
                <a:latin typeface="DroidArabicKufi"/>
              </a:rPr>
              <a:t>الأشخاص البالغون ومن يمارس النشاط البدني بمقدار 150 دقيقة من النشاط المعتدل الشدة أسبوعيًّا فإن كمية البروتين التي يحتاجها هي 0.75 جرام لكل كيلوجرام من وزن الجسم يوميًّا.</a:t>
            </a:r>
          </a:p>
          <a:p>
            <a:pPr algn="just">
              <a:buFont typeface="+mj-lt"/>
              <a:buAutoNum type="arabicPeriod"/>
            </a:pPr>
            <a:r>
              <a:rPr lang="ar-IQ" sz="3400" dirty="0">
                <a:solidFill>
                  <a:srgbClr val="404040"/>
                </a:solidFill>
                <a:latin typeface="DroidArabicKufi"/>
              </a:rPr>
              <a:t>أما من يشاركون في رياضة منتظمة (مثل: التدريب لسباق الجري، أو ركوب الدراجات، أو رفع الأثقال بانتظام)، فقد تكون متطلبات البروتين الخاصة بهم أعلى قليلاً.</a:t>
            </a:r>
          </a:p>
          <a:p>
            <a:pPr algn="just">
              <a:buFont typeface="+mj-lt"/>
              <a:buAutoNum type="arabicPeriod"/>
            </a:pPr>
            <a:r>
              <a:rPr lang="ar-IQ" sz="3400" dirty="0">
                <a:solidFill>
                  <a:srgbClr val="404040"/>
                </a:solidFill>
                <a:latin typeface="DroidArabicKufi"/>
              </a:rPr>
              <a:t>بالنسبة للرياضيين ممن يتدربون على ألعاب القوة والتحمل، تزداد متطلبات البروتين إلى نحوي 1.2-2.0 جرام من البروتين لكل كيلوجرام من وزن الجسم يوميًّا.</a:t>
            </a:r>
          </a:p>
          <a:p>
            <a:pPr algn="just">
              <a:buFont typeface="+mj-lt"/>
              <a:buAutoNum type="arabicPeriod"/>
            </a:pPr>
            <a:r>
              <a:rPr lang="ar-IQ" sz="3400" dirty="0">
                <a:solidFill>
                  <a:srgbClr val="404040"/>
                </a:solidFill>
                <a:latin typeface="DroidArabicKufi"/>
              </a:rPr>
              <a:t>توقيت استهلاك البروتين مهم في فترة التعافي بعد تدريب الرياضيين؛ حيث يوصى باستهلاك 15-25 جرام من البروتين مع بعض الكربوهيدرات بين 30 دقيقة إلى ساعتين بعد التدريب.</a:t>
            </a:r>
          </a:p>
          <a:p>
            <a:pPr algn="just">
              <a:buFont typeface="+mj-lt"/>
              <a:buAutoNum type="arabicPeriod"/>
            </a:pPr>
            <a:r>
              <a:rPr lang="ar-IQ" sz="3400" dirty="0">
                <a:solidFill>
                  <a:srgbClr val="404040"/>
                </a:solidFill>
                <a:latin typeface="DroidArabicKufi"/>
              </a:rPr>
              <a:t>مكملات البروتين لا يمكنها توفير جميع المكونات المختلفة الموجودة في الأطعمة الغنية بالبروتين.</a:t>
            </a:r>
          </a:p>
          <a:p>
            <a:pPr marL="0" indent="0">
              <a:buNone/>
            </a:pPr>
            <a:endParaRPr lang="ar-IQ" dirty="0"/>
          </a:p>
        </p:txBody>
      </p:sp>
      <p:sp>
        <p:nvSpPr>
          <p:cNvPr id="2" name="عنوان 1"/>
          <p:cNvSpPr>
            <a:spLocks noGrp="1"/>
          </p:cNvSpPr>
          <p:nvPr>
            <p:ph type="title"/>
          </p:nvPr>
        </p:nvSpPr>
        <p:spPr/>
        <p:txBody>
          <a:bodyPr>
            <a:normAutofit/>
          </a:bodyPr>
          <a:lstStyle/>
          <a:p>
            <a:pPr algn="ctr"/>
            <a:r>
              <a:rPr lang="ar-IQ" sz="4000" dirty="0" smtClean="0">
                <a:solidFill>
                  <a:srgbClr val="404040"/>
                </a:solidFill>
                <a:latin typeface="DroidKufi-Bold"/>
              </a:rPr>
              <a:t>كمية </a:t>
            </a:r>
            <a:r>
              <a:rPr lang="ar-IQ" sz="4000" dirty="0">
                <a:solidFill>
                  <a:srgbClr val="404040"/>
                </a:solidFill>
                <a:latin typeface="DroidKufi-Bold"/>
              </a:rPr>
              <a:t>البروتين </a:t>
            </a:r>
            <a:r>
              <a:rPr lang="ar-IQ" sz="4000" dirty="0" err="1" smtClean="0">
                <a:solidFill>
                  <a:srgbClr val="404040"/>
                </a:solidFill>
                <a:latin typeface="DroidKufi-Bold"/>
              </a:rPr>
              <a:t>الموصى</a:t>
            </a:r>
            <a:r>
              <a:rPr lang="ar-IQ" sz="4000" dirty="0" smtClean="0">
                <a:solidFill>
                  <a:srgbClr val="404040"/>
                </a:solidFill>
                <a:latin typeface="DroidKufi-Bold"/>
              </a:rPr>
              <a:t> </a:t>
            </a:r>
            <a:r>
              <a:rPr lang="ar-IQ" sz="4000" dirty="0">
                <a:solidFill>
                  <a:srgbClr val="404040"/>
                </a:solidFill>
                <a:latin typeface="DroidKufi-Bold"/>
              </a:rPr>
              <a:t>بها</a:t>
            </a:r>
            <a:endParaRPr lang="ar-IQ" sz="4000" dirty="0"/>
          </a:p>
        </p:txBody>
      </p:sp>
    </p:spTree>
    <p:extLst>
      <p:ext uri="{BB962C8B-B14F-4D97-AF65-F5344CB8AC3E}">
        <p14:creationId xmlns:p14="http://schemas.microsoft.com/office/powerpoint/2010/main" val="362093731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وحدة نمط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TotalTime>
  <Words>1223</Words>
  <Application>Microsoft Office PowerPoint</Application>
  <PresentationFormat>عرض على الشاشة (3:4)‏</PresentationFormat>
  <Paragraphs>145</Paragraphs>
  <Slides>27</Slides>
  <Notes>0</Notes>
  <HiddenSlides>0</HiddenSlides>
  <MMClips>0</MMClips>
  <ScaleCrop>false</ScaleCrop>
  <HeadingPairs>
    <vt:vector size="4" baseType="variant">
      <vt:variant>
        <vt:lpstr>نسق</vt:lpstr>
      </vt:variant>
      <vt:variant>
        <vt:i4>2</vt:i4>
      </vt:variant>
      <vt:variant>
        <vt:lpstr>عناوين الشرائح</vt:lpstr>
      </vt:variant>
      <vt:variant>
        <vt:i4>27</vt:i4>
      </vt:variant>
    </vt:vector>
  </HeadingPairs>
  <TitlesOfParts>
    <vt:vector size="29" baseType="lpstr">
      <vt:lpstr>ملتقى</vt:lpstr>
      <vt:lpstr>وحدة نمطية</vt:lpstr>
      <vt:lpstr>المكملات الغذائية والتغذية الصحية للرياضيين</vt:lpstr>
      <vt:lpstr>التغذية الصحية للرياضيين واهميتها</vt:lpstr>
      <vt:lpstr>عناصر الغذاء التي تمد الجسم بالطاقة</vt:lpstr>
      <vt:lpstr>الجدول التالي يوضح مقدار الكربوهيدرات الموصي به والتي تعتمد على كثافة ومدة جلسات التمرين</vt:lpstr>
      <vt:lpstr>الجدول التالي يوضح محتوى الكربوهيدرات في بعض الأطعمة الشائعة</vt:lpstr>
      <vt:lpstr>عرض تقديمي في PowerPoint</vt:lpstr>
      <vt:lpstr>عرض تقديمي في PowerPoint</vt:lpstr>
      <vt:lpstr>نصائح حول البروتين</vt:lpstr>
      <vt:lpstr>كمية البروتين الموصى بها</vt:lpstr>
      <vt:lpstr>الجدول التالي يوضح محتوى البروتين في بعض الأطعمة الشائعة</vt:lpstr>
      <vt:lpstr>عرض تقديمي في PowerPoint</vt:lpstr>
      <vt:lpstr>ماهي المكملات الغذائية </vt:lpstr>
      <vt:lpstr>انواع المكملات الغذائية</vt:lpstr>
      <vt:lpstr>عرض تقديمي في PowerPoint</vt:lpstr>
      <vt:lpstr>عرض تقديمي في PowerPoint</vt:lpstr>
      <vt:lpstr>عرض تقديمي في PowerPoint</vt:lpstr>
      <vt:lpstr>عرض تقديمي في PowerPoint</vt:lpstr>
      <vt:lpstr>عرض تقديمي في PowerPoint</vt:lpstr>
      <vt:lpstr>اشهر المكملات الغذائية المتداولة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نصائح لاختيار المكملات الغذائي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المكملات الغذائية والتغذية الصحية للرياضيين</dc:title>
  <dc:creator>TECHNO</dc:creator>
  <cp:lastModifiedBy>TECHNO</cp:lastModifiedBy>
  <cp:revision>9</cp:revision>
  <dcterms:created xsi:type="dcterms:W3CDTF">2024-02-23T09:37:47Z</dcterms:created>
  <dcterms:modified xsi:type="dcterms:W3CDTF">2024-02-23T11:05:38Z</dcterms:modified>
</cp:coreProperties>
</file>