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5"/>
  </p:notesMasterIdLst>
  <p:sldIdLst>
    <p:sldId id="256" r:id="rId2"/>
    <p:sldId id="265" r:id="rId3"/>
    <p:sldId id="281" r:id="rId4"/>
    <p:sldId id="266" r:id="rId5"/>
    <p:sldId id="267" r:id="rId6"/>
    <p:sldId id="258" r:id="rId7"/>
    <p:sldId id="268" r:id="rId8"/>
    <p:sldId id="269" r:id="rId9"/>
    <p:sldId id="270" r:id="rId10"/>
    <p:sldId id="271" r:id="rId11"/>
    <p:sldId id="264" r:id="rId12"/>
    <p:sldId id="277" r:id="rId13"/>
    <p:sldId id="273" r:id="rId14"/>
    <p:sldId id="275" r:id="rId15"/>
    <p:sldId id="279" r:id="rId16"/>
    <p:sldId id="260" r:id="rId17"/>
    <p:sldId id="261" r:id="rId18"/>
    <p:sldId id="262" r:id="rId19"/>
    <p:sldId id="282" r:id="rId20"/>
    <p:sldId id="283" r:id="rId21"/>
    <p:sldId id="284" r:id="rId22"/>
    <p:sldId id="285" r:id="rId23"/>
    <p:sldId id="280" r:id="rId2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4" d="100"/>
          <a:sy n="64" d="100"/>
        </p:scale>
        <p:origin x="-151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3956282-8C2D-486C-B4FB-A8BD710DCFDC}" type="datetimeFigureOut">
              <a:rPr lang="ar-IQ" smtClean="0"/>
              <a:t>15/11/1446</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8EF80E7-0235-4C35-AD3A-9095435095EC}" type="slidenum">
              <a:rPr lang="ar-IQ" smtClean="0"/>
              <a:t>‹#›</a:t>
            </a:fld>
            <a:endParaRPr lang="ar-IQ"/>
          </a:p>
        </p:txBody>
      </p:sp>
    </p:spTree>
    <p:extLst>
      <p:ext uri="{BB962C8B-B14F-4D97-AF65-F5344CB8AC3E}">
        <p14:creationId xmlns:p14="http://schemas.microsoft.com/office/powerpoint/2010/main" val="106845603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F8EF80E7-0235-4C35-AD3A-9095435095EC}" type="slidenum">
              <a:rPr lang="ar-IQ" smtClean="0"/>
              <a:t>14</a:t>
            </a:fld>
            <a:endParaRPr lang="ar-IQ"/>
          </a:p>
        </p:txBody>
      </p:sp>
    </p:spTree>
    <p:extLst>
      <p:ext uri="{BB962C8B-B14F-4D97-AF65-F5344CB8AC3E}">
        <p14:creationId xmlns:p14="http://schemas.microsoft.com/office/powerpoint/2010/main" val="71305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E99045B-75C8-45EB-9911-D8E480670DB9}" type="datetimeFigureOut">
              <a:rPr lang="ar-IQ" smtClean="0"/>
              <a:t>15/11/1446</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DF2E88B-96B4-459A-9F78-5AD99560393C}"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99045B-75C8-45EB-9911-D8E480670DB9}" type="datetimeFigureOut">
              <a:rPr lang="ar-IQ" smtClean="0"/>
              <a:t>15/11/1446</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BDF2E88B-96B4-459A-9F78-5AD99560393C}"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99045B-75C8-45EB-9911-D8E480670DB9}" type="datetimeFigureOut">
              <a:rPr lang="ar-IQ" smtClean="0"/>
              <a:t>15/11/1446</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BDF2E88B-96B4-459A-9F78-5AD99560393C}"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99045B-75C8-45EB-9911-D8E480670DB9}" type="datetimeFigureOut">
              <a:rPr lang="ar-IQ" smtClean="0"/>
              <a:t>15/11/1446</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BDF2E88B-96B4-459A-9F78-5AD99560393C}" type="slidenum">
              <a:rPr lang="ar-IQ" smtClean="0"/>
              <a:t>‹#›</a:t>
            </a:fld>
            <a:endParaRPr lang="ar-IQ"/>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E99045B-75C8-45EB-9911-D8E480670DB9}" type="datetimeFigureOut">
              <a:rPr lang="ar-IQ" smtClean="0"/>
              <a:t>15/11/1446</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BDF2E88B-96B4-459A-9F78-5AD99560393C}" type="slidenum">
              <a:rPr lang="ar-IQ" smtClean="0"/>
              <a:t>‹#›</a:t>
            </a:fld>
            <a:endParaRPr lang="ar-IQ"/>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99045B-75C8-45EB-9911-D8E480670DB9}" type="datetimeFigureOut">
              <a:rPr lang="ar-IQ" smtClean="0"/>
              <a:t>15/11/1446</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BDF2E88B-96B4-459A-9F78-5AD99560393C}" type="slidenum">
              <a:rPr lang="ar-IQ" smtClean="0"/>
              <a:t>‹#›</a:t>
            </a:fld>
            <a:endParaRPr lang="ar-IQ"/>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E99045B-75C8-45EB-9911-D8E480670DB9}" type="datetimeFigureOut">
              <a:rPr lang="ar-IQ" smtClean="0"/>
              <a:t>15/11/1446</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BDF2E88B-96B4-459A-9F78-5AD99560393C}"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E99045B-75C8-45EB-9911-D8E480670DB9}" type="datetimeFigureOut">
              <a:rPr lang="ar-IQ" smtClean="0"/>
              <a:t>15/11/1446</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BDF2E88B-96B4-459A-9F78-5AD99560393C}" type="slidenum">
              <a:rPr lang="ar-IQ" smtClean="0"/>
              <a:t>‹#›</a:t>
            </a:fld>
            <a:endParaRPr lang="ar-IQ"/>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E99045B-75C8-45EB-9911-D8E480670DB9}" type="datetimeFigureOut">
              <a:rPr lang="ar-IQ" smtClean="0"/>
              <a:t>15/11/1446</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BDF2E88B-96B4-459A-9F78-5AD99560393C}"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E99045B-75C8-45EB-9911-D8E480670DB9}" type="datetimeFigureOut">
              <a:rPr lang="ar-IQ" smtClean="0"/>
              <a:t>15/11/1446</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BDF2E88B-96B4-459A-9F78-5AD99560393C}"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E99045B-75C8-45EB-9911-D8E480670DB9}" type="datetimeFigureOut">
              <a:rPr lang="ar-IQ" smtClean="0"/>
              <a:t>15/11/1446</a:t>
            </a:fld>
            <a:endParaRPr lang="ar-IQ"/>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DF2E88B-96B4-459A-9F78-5AD99560393C}" type="slidenum">
              <a:rPr lang="ar-IQ" smtClean="0"/>
              <a:t>‹#›</a:t>
            </a:fld>
            <a:endParaRPr lang="ar-IQ"/>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E99045B-75C8-45EB-9911-D8E480670DB9}" type="datetimeFigureOut">
              <a:rPr lang="ar-IQ" smtClean="0"/>
              <a:t>15/11/1446</a:t>
            </a:fld>
            <a:endParaRPr lang="ar-IQ"/>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DF2E88B-96B4-459A-9F78-5AD99560393C}"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772400" cy="1829761"/>
          </a:xfrm>
        </p:spPr>
        <p:txBody>
          <a:bodyPr>
            <a:normAutofit/>
          </a:bodyPr>
          <a:lstStyle/>
          <a:p>
            <a:pPr algn="ctr" rtl="0"/>
            <a:r>
              <a:rPr lang="en-US" sz="3600" dirty="0" smtClean="0">
                <a:solidFill>
                  <a:srgbClr val="FF0000"/>
                </a:solidFill>
                <a:latin typeface="Times New Roman" panose="02020603050405020304" pitchFamily="18" charset="0"/>
                <a:cs typeface="Times New Roman" panose="02020603050405020304" pitchFamily="18" charset="0"/>
              </a:rPr>
              <a:t>Photographed and measured the histological structure by using the digital camera</a:t>
            </a:r>
            <a:endParaRPr lang="ar-IQ" sz="3600"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55576" y="3789040"/>
            <a:ext cx="7772400" cy="1368152"/>
          </a:xfrm>
        </p:spPr>
        <p:txBody>
          <a:bodyPr>
            <a:noAutofit/>
          </a:bodyPr>
          <a:lstStyle/>
          <a:p>
            <a:pPr algn="ctr"/>
            <a:r>
              <a:rPr lang="ar-IQ" sz="4400" b="1" dirty="0" smtClean="0">
                <a:latin typeface="Times New Roman" panose="02020603050405020304" pitchFamily="18" charset="0"/>
                <a:cs typeface="Times New Roman" panose="02020603050405020304" pitchFamily="18" charset="0"/>
              </a:rPr>
              <a:t>ا.م.د.هدف هاشم </a:t>
            </a:r>
            <a:r>
              <a:rPr lang="ar-IQ" sz="4400" b="1" dirty="0" smtClean="0">
                <a:latin typeface="Times New Roman" panose="02020603050405020304" pitchFamily="18" charset="0"/>
                <a:cs typeface="Times New Roman" panose="02020603050405020304" pitchFamily="18" charset="0"/>
              </a:rPr>
              <a:t>محمد</a:t>
            </a:r>
            <a:endParaRPr lang="ar-IQ" sz="4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433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27584" y="646080"/>
            <a:ext cx="7632848" cy="49507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altLang="ar-IQ" sz="3600"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5. التعريف: بمجرد جمع كل المعلومات الضرورية ، يتم تجميع الأدلة معًا ومن خلال عملية الحذف ، حدد الشريحة. </a:t>
            </a:r>
          </a:p>
          <a:p>
            <a:pPr marL="0" marR="0" lvl="0" indent="0" algn="r" defTabSz="914400" rtl="1" eaLnBrk="1" fontAlgn="base" latinLnBrk="0" hangingPunct="1">
              <a:lnSpc>
                <a:spcPct val="100000"/>
              </a:lnSpc>
              <a:spcBef>
                <a:spcPct val="0"/>
              </a:spcBef>
              <a:spcAft>
                <a:spcPct val="0"/>
              </a:spcAft>
              <a:buClrTx/>
              <a:buSzTx/>
              <a:buFontTx/>
              <a:buNone/>
              <a:tabLst/>
            </a:pPr>
            <a:r>
              <a:rPr kumimoji="0" lang="ar-IQ" altLang="ar-IQ" sz="3600"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6. الإكمال: أضف جميع المعلومات الإضافية إلى الملاحظات مثل وظائف الخلية.</a:t>
            </a:r>
          </a:p>
          <a:p>
            <a:pPr marL="0" marR="0" lvl="0" indent="0" algn="r" defTabSz="914400" rtl="1" eaLnBrk="1" fontAlgn="base" latinLnBrk="0" hangingPunct="1">
              <a:lnSpc>
                <a:spcPct val="100000"/>
              </a:lnSpc>
              <a:spcBef>
                <a:spcPct val="0"/>
              </a:spcBef>
              <a:spcAft>
                <a:spcPct val="0"/>
              </a:spcAft>
              <a:buClrTx/>
              <a:buSzTx/>
              <a:buFontTx/>
              <a:buNone/>
              <a:tabLst/>
            </a:pPr>
            <a:r>
              <a:rPr kumimoji="0" lang="ar-IQ" altLang="ar-IQ" sz="3600"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7. تذكر! لا تقفز أبدًا إلى أي استنتاجات ، حتى لو كنت متأكدًا من الإعداد الدقيق الذي لديك. قم بمراجعة كل المحتوى الموجود تحت تصرفك وبعد ذلك فقط حدد القراءة الخاصة بك.</a:t>
            </a:r>
            <a:r>
              <a:rPr kumimoji="0" lang="ar-IQ" altLang="ar-IQ" sz="3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85782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987" y="630674"/>
            <a:ext cx="7489825" cy="4524315"/>
          </a:xfrm>
          <a:prstGeom prst="rect">
            <a:avLst/>
          </a:prstGeom>
        </p:spPr>
        <p:txBody>
          <a:bodyPr>
            <a:spAutoFit/>
          </a:bodyPr>
          <a:lstStyle/>
          <a:p>
            <a:pPr algn="just">
              <a:lnSpc>
                <a:spcPct val="150000"/>
              </a:lnSpc>
              <a:defRPr/>
            </a:pPr>
            <a:r>
              <a:rPr lang="ar-IQ" sz="2400" b="1" dirty="0">
                <a:latin typeface="+mj-lt"/>
                <a:cs typeface="Arial" charset="0"/>
              </a:rPr>
              <a:t>لقي</a:t>
            </a:r>
            <a:r>
              <a:rPr lang="ar-SA" sz="2400" b="1" dirty="0">
                <a:latin typeface="+mj-lt"/>
                <a:cs typeface="Arial" charset="0"/>
              </a:rPr>
              <a:t>اس </a:t>
            </a:r>
            <a:r>
              <a:rPr lang="ar-IQ" sz="2400" b="1" dirty="0">
                <a:latin typeface="+mj-lt"/>
                <a:cs typeface="Arial" charset="0"/>
              </a:rPr>
              <a:t>ابعاد </a:t>
            </a:r>
            <a:r>
              <a:rPr lang="ar-SA" sz="2400" b="1" dirty="0">
                <a:latin typeface="+mj-lt"/>
                <a:cs typeface="Arial" charset="0"/>
              </a:rPr>
              <a:t>الخلية </a:t>
            </a:r>
            <a:r>
              <a:rPr lang="ar-IQ" sz="2400" b="1" dirty="0">
                <a:latin typeface="+mj-lt"/>
                <a:cs typeface="Arial" charset="0"/>
              </a:rPr>
              <a:t>او اي تركيب مجهري نستخدم عدسة </a:t>
            </a:r>
            <a:r>
              <a:rPr lang="ar-SA" sz="2400" b="1" dirty="0">
                <a:latin typeface="+mj-lt"/>
                <a:cs typeface="Arial" charset="0"/>
              </a:rPr>
              <a:t>خاصة تحتوي على مسطرة مجهرية غير معلومة القياس تسمى الميكرومتر العيني </a:t>
            </a:r>
            <a:r>
              <a:rPr lang="en-US" sz="2400" b="1" u="sng" dirty="0">
                <a:latin typeface="+mj-lt"/>
                <a:cs typeface="Arial" charset="0"/>
              </a:rPr>
              <a:t>ocular micrometer</a:t>
            </a:r>
            <a:r>
              <a:rPr lang="ar-SA" sz="2400" b="1" u="sng" dirty="0">
                <a:latin typeface="+mj-lt"/>
                <a:cs typeface="Arial" charset="0"/>
              </a:rPr>
              <a:t> </a:t>
            </a:r>
            <a:r>
              <a:rPr lang="ar-SA" sz="2400" b="1" dirty="0">
                <a:latin typeface="+mj-lt"/>
                <a:cs typeface="Arial" charset="0"/>
              </a:rPr>
              <a:t>توضع على العدسة العينية للمجهر</a:t>
            </a:r>
            <a:r>
              <a:rPr lang="en-US" sz="2400" b="1" dirty="0">
                <a:latin typeface="+mj-lt"/>
                <a:cs typeface="Arial" charset="0"/>
              </a:rPr>
              <a:t> </a:t>
            </a:r>
            <a:r>
              <a:rPr lang="ar-IQ" sz="2400" b="1" dirty="0">
                <a:latin typeface="+mj-lt"/>
                <a:cs typeface="Arial" charset="0"/>
              </a:rPr>
              <a:t>( غير معلومة القياس )</a:t>
            </a:r>
            <a:r>
              <a:rPr lang="ar-SA" sz="2400" b="1" dirty="0">
                <a:latin typeface="+mj-lt"/>
                <a:cs typeface="Arial" charset="0"/>
              </a:rPr>
              <a:t> ثم يجرى معايرة </a:t>
            </a:r>
            <a:r>
              <a:rPr lang="en-US" sz="2400" b="1" dirty="0">
                <a:latin typeface="+mj-lt"/>
                <a:cs typeface="Arial" charset="0"/>
              </a:rPr>
              <a:t>calibration</a:t>
            </a:r>
            <a:r>
              <a:rPr lang="ar-IQ" sz="2400" b="1" dirty="0">
                <a:latin typeface="+mj-lt"/>
                <a:cs typeface="Arial" charset="0"/>
              </a:rPr>
              <a:t> بالاستعانة </a:t>
            </a:r>
            <a:r>
              <a:rPr lang="ar-SA" sz="2400" b="1" dirty="0">
                <a:latin typeface="+mj-lt"/>
                <a:cs typeface="Arial" charset="0"/>
              </a:rPr>
              <a:t>بشريحة أخرى تسمى </a:t>
            </a:r>
            <a:r>
              <a:rPr lang="ar-IQ" sz="2400" b="1" dirty="0">
                <a:latin typeface="+mj-lt"/>
                <a:cs typeface="Arial" charset="0"/>
              </a:rPr>
              <a:t>مسطرة منصة المجهر</a:t>
            </a:r>
            <a:r>
              <a:rPr lang="en-US" sz="2400" b="1" u="sng" dirty="0">
                <a:latin typeface="+mj-lt"/>
                <a:cs typeface="Arial" charset="0"/>
              </a:rPr>
              <a:t>stage micrometer</a:t>
            </a:r>
            <a:r>
              <a:rPr lang="ar-SA" sz="2400" b="1" u="sng" dirty="0">
                <a:latin typeface="+mj-lt"/>
                <a:cs typeface="Arial" charset="0"/>
              </a:rPr>
              <a:t> </a:t>
            </a:r>
            <a:r>
              <a:rPr lang="ar-SA" sz="2400" b="1" dirty="0">
                <a:latin typeface="+mj-lt"/>
                <a:cs typeface="Arial" charset="0"/>
              </a:rPr>
              <a:t>على مسرح المجهر والتي تحتوي على مسطرة </a:t>
            </a:r>
            <a:r>
              <a:rPr lang="ar-SA" sz="2400" b="1" dirty="0" smtClean="0">
                <a:latin typeface="+mj-lt"/>
                <a:cs typeface="Arial" charset="0"/>
              </a:rPr>
              <a:t>مجهرية </a:t>
            </a:r>
            <a:r>
              <a:rPr lang="ar-IQ" sz="2400" b="1" u="sng" dirty="0" smtClean="0">
                <a:latin typeface="+mj-lt"/>
                <a:cs typeface="Arial" charset="0"/>
              </a:rPr>
              <a:t>ومقسمة </a:t>
            </a:r>
            <a:r>
              <a:rPr lang="ar-IQ" sz="2400" b="1" u="sng" dirty="0">
                <a:latin typeface="+mj-lt"/>
                <a:cs typeface="Arial" charset="0"/>
              </a:rPr>
              <a:t>الى </a:t>
            </a:r>
            <a:r>
              <a:rPr lang="ar-IQ" sz="2400" b="1" dirty="0">
                <a:latin typeface="+mj-lt"/>
                <a:cs typeface="Arial" charset="0"/>
              </a:rPr>
              <a:t>تقاسيم صغير قيمت كل تقسيم صغير </a:t>
            </a:r>
            <a:r>
              <a:rPr lang="en-US" sz="2400" b="1" dirty="0">
                <a:latin typeface="+mj-lt"/>
                <a:cs typeface="Arial" charset="0"/>
              </a:rPr>
              <a:t>10µm</a:t>
            </a:r>
            <a:r>
              <a:rPr lang="ar-IQ" sz="2400" b="1" dirty="0">
                <a:latin typeface="+mj-lt"/>
                <a:cs typeface="Arial" charset="0"/>
              </a:rPr>
              <a:t> مايكروميتر.</a:t>
            </a:r>
            <a:r>
              <a:rPr lang="ar-SA" sz="2400" b="1" dirty="0">
                <a:latin typeface="+mj-lt"/>
                <a:cs typeface="Arial" charset="0"/>
              </a:rPr>
              <a:t> وتعاير الشريحة الأولى بالشريحة الثانية من خلال مطابقة كلا المسطرتين مع بعضهما</a:t>
            </a:r>
            <a:r>
              <a:rPr lang="ar-SA" sz="2400" b="1" dirty="0" smtClean="0">
                <a:latin typeface="+mj-lt"/>
                <a:cs typeface="Arial" charset="0"/>
              </a:rPr>
              <a:t>.</a:t>
            </a:r>
            <a:r>
              <a:rPr lang="ar-SA" altLang="en-US" sz="2400" dirty="0">
                <a:solidFill>
                  <a:srgbClr val="000000"/>
                </a:solidFill>
                <a:cs typeface="Times New Roman" pitchFamily="18" charset="0"/>
              </a:rPr>
              <a:t> </a:t>
            </a:r>
            <a:endParaRPr lang="en-US" sz="2400" b="1" dirty="0">
              <a:latin typeface="+mj-lt"/>
              <a:cs typeface="Arial" charset="0"/>
            </a:endParaRPr>
          </a:p>
        </p:txBody>
      </p:sp>
    </p:spTree>
    <p:extLst>
      <p:ext uri="{BB962C8B-B14F-4D97-AF65-F5344CB8AC3E}">
        <p14:creationId xmlns:p14="http://schemas.microsoft.com/office/powerpoint/2010/main" val="3233807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79388" y="174625"/>
            <a:ext cx="8856662"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cs typeface="Arial" pitchFamily="34" charset="0"/>
              </a:defRPr>
            </a:lvl1pPr>
            <a:lvl2pPr marL="742950" indent="-285750" eaLnBrk="0" hangingPunct="0">
              <a:spcBef>
                <a:spcPct val="20000"/>
              </a:spcBef>
              <a:buChar char="–"/>
              <a:defRPr sz="2800">
                <a:solidFill>
                  <a:schemeClr val="tx1"/>
                </a:solidFill>
                <a:latin typeface="Times New Roman" pitchFamily="18" charset="0"/>
                <a:cs typeface="Arial" pitchFamily="34" charset="0"/>
              </a:defRPr>
            </a:lvl2pPr>
            <a:lvl3pPr marL="1143000" indent="-228600" eaLnBrk="0" hangingPunct="0">
              <a:spcBef>
                <a:spcPct val="20000"/>
              </a:spcBef>
              <a:buChar char="•"/>
              <a:defRPr sz="2400">
                <a:solidFill>
                  <a:schemeClr val="tx1"/>
                </a:solidFill>
                <a:latin typeface="Times New Roman" pitchFamily="18" charset="0"/>
                <a:cs typeface="Arial" pitchFamily="34" charset="0"/>
              </a:defRPr>
            </a:lvl3pPr>
            <a:lvl4pPr marL="1600200" indent="-228600" eaLnBrk="0" hangingPunct="0">
              <a:spcBef>
                <a:spcPct val="20000"/>
              </a:spcBef>
              <a:buChar char="–"/>
              <a:defRPr sz="2000">
                <a:solidFill>
                  <a:schemeClr val="tx1"/>
                </a:solidFill>
                <a:latin typeface="Times New Roman" pitchFamily="18" charset="0"/>
                <a:cs typeface="Arial" pitchFamily="34" charset="0"/>
              </a:defRPr>
            </a:lvl4pPr>
            <a:lvl5pPr marL="2057400" indent="-228600" eaLnBrk="0" hangingPunct="0">
              <a:spcBef>
                <a:spcPct val="20000"/>
              </a:spcBef>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9pPr>
          </a:lstStyle>
          <a:p>
            <a:pPr algn="just" eaLnBrk="1" hangingPunct="1">
              <a:lnSpc>
                <a:spcPct val="150000"/>
              </a:lnSpc>
              <a:spcBef>
                <a:spcPct val="0"/>
              </a:spcBef>
              <a:buFontTx/>
              <a:buNone/>
            </a:pPr>
            <a:r>
              <a:rPr lang="ar-SA" altLang="en-US" sz="1800" b="1" dirty="0">
                <a:cs typeface="Times New Roman" pitchFamily="18" charset="0"/>
              </a:rPr>
              <a:t>خطوات </a:t>
            </a:r>
            <a:r>
              <a:rPr lang="ar-IQ" altLang="en-US" sz="1800" b="1" dirty="0" smtClean="0">
                <a:cs typeface="Times New Roman" pitchFamily="18" charset="0"/>
              </a:rPr>
              <a:t>المعايرة </a:t>
            </a:r>
            <a:r>
              <a:rPr lang="en-US" altLang="en-US" sz="1800" b="1" dirty="0">
                <a:cs typeface="Times New Roman" pitchFamily="18" charset="0"/>
              </a:rPr>
              <a:t>Calibration </a:t>
            </a:r>
            <a:endParaRPr lang="en-US" altLang="en-US" sz="1600" dirty="0">
              <a:cs typeface="Times New Roman" pitchFamily="18" charset="0"/>
            </a:endParaRPr>
          </a:p>
          <a:p>
            <a:pPr algn="just" rtl="0" eaLnBrk="1" hangingPunct="1">
              <a:lnSpc>
                <a:spcPct val="150000"/>
              </a:lnSpc>
              <a:spcBef>
                <a:spcPct val="0"/>
              </a:spcBef>
              <a:buFontTx/>
              <a:buNone/>
            </a:pPr>
            <a:r>
              <a:rPr lang="en-US" altLang="en-US" sz="1800" b="1" dirty="0">
                <a:cs typeface="Times New Roman" pitchFamily="18" charset="0"/>
              </a:rPr>
              <a:t>Material:</a:t>
            </a:r>
            <a:endParaRPr lang="en-US" altLang="en-US" sz="1600" dirty="0">
              <a:cs typeface="Times New Roman" pitchFamily="18" charset="0"/>
            </a:endParaRPr>
          </a:p>
          <a:p>
            <a:pPr algn="just" rtl="0" eaLnBrk="1" hangingPunct="1">
              <a:lnSpc>
                <a:spcPct val="150000"/>
              </a:lnSpc>
              <a:spcBef>
                <a:spcPct val="0"/>
              </a:spcBef>
              <a:buFontTx/>
              <a:buNone/>
            </a:pPr>
            <a:r>
              <a:rPr lang="en-US" altLang="en-US" sz="1800" b="1" dirty="0">
                <a:cs typeface="Times New Roman" pitchFamily="18" charset="0"/>
              </a:rPr>
              <a:t>1. </a:t>
            </a:r>
            <a:r>
              <a:rPr lang="en-US" altLang="en-US" sz="1800" dirty="0">
                <a:cs typeface="Times New Roman" pitchFamily="18" charset="0"/>
              </a:rPr>
              <a:t>Ocular micrometer</a:t>
            </a:r>
            <a:endParaRPr lang="en-US" altLang="en-US" sz="1600" dirty="0">
              <a:cs typeface="Times New Roman" pitchFamily="18" charset="0"/>
            </a:endParaRPr>
          </a:p>
          <a:p>
            <a:pPr algn="just" rtl="0" eaLnBrk="1" hangingPunct="1">
              <a:lnSpc>
                <a:spcPct val="150000"/>
              </a:lnSpc>
              <a:spcBef>
                <a:spcPct val="0"/>
              </a:spcBef>
              <a:buFontTx/>
              <a:buNone/>
            </a:pPr>
            <a:r>
              <a:rPr lang="en-US" altLang="en-US" sz="1800" b="1" dirty="0">
                <a:cs typeface="Times New Roman" pitchFamily="18" charset="0"/>
              </a:rPr>
              <a:t>2. </a:t>
            </a:r>
            <a:r>
              <a:rPr lang="en-US" altLang="en-US" sz="1800" dirty="0">
                <a:cs typeface="Times New Roman" pitchFamily="18" charset="0"/>
              </a:rPr>
              <a:t>Stage micrometer</a:t>
            </a:r>
            <a:endParaRPr lang="en-US" altLang="en-US" sz="1600" dirty="0">
              <a:cs typeface="Times New Roman" pitchFamily="18" charset="0"/>
            </a:endParaRPr>
          </a:p>
          <a:p>
            <a:pPr algn="just" rtl="0" eaLnBrk="1" hangingPunct="1">
              <a:lnSpc>
                <a:spcPct val="150000"/>
              </a:lnSpc>
              <a:spcBef>
                <a:spcPct val="0"/>
              </a:spcBef>
              <a:buFontTx/>
              <a:buNone/>
            </a:pPr>
            <a:r>
              <a:rPr lang="en-US" altLang="en-US" sz="1800" b="1" dirty="0">
                <a:cs typeface="Times New Roman" pitchFamily="18" charset="0"/>
              </a:rPr>
              <a:t>3. </a:t>
            </a:r>
            <a:r>
              <a:rPr lang="en-US" altLang="en-US" sz="1800" dirty="0">
                <a:cs typeface="Times New Roman" pitchFamily="18" charset="0"/>
              </a:rPr>
              <a:t>Light microscope </a:t>
            </a:r>
            <a:endParaRPr lang="en-US" altLang="en-US" sz="1600" dirty="0">
              <a:cs typeface="Times New Roman" pitchFamily="18" charset="0"/>
            </a:endParaRPr>
          </a:p>
        </p:txBody>
      </p:sp>
      <p:grpSp>
        <p:nvGrpSpPr>
          <p:cNvPr id="7171" name="Group 2"/>
          <p:cNvGrpSpPr>
            <a:grpSpLocks/>
          </p:cNvGrpSpPr>
          <p:nvPr/>
        </p:nvGrpSpPr>
        <p:grpSpPr bwMode="auto">
          <a:xfrm>
            <a:off x="107950" y="2781300"/>
            <a:ext cx="8863013" cy="2816225"/>
            <a:chOff x="323528" y="2781300"/>
            <a:chExt cx="8862857" cy="2816416"/>
          </a:xfrm>
        </p:grpSpPr>
        <p:pic>
          <p:nvPicPr>
            <p:cNvPr id="7172" name="Picture 2" descr="C:\Users\Ammar\Desktop\دورة القياسات المجهرية\New-Hot-font-b-Sale-b-font-Microscope-Accessory-DIV-0-05-D-19mm-Grid-Eyepiece.jpg"/>
            <p:cNvPicPr>
              <a:picLocks noChangeAspect="1" noChangeArrowheads="1"/>
            </p:cNvPicPr>
            <p:nvPr/>
          </p:nvPicPr>
          <p:blipFill>
            <a:blip r:embed="rId2">
              <a:extLst>
                <a:ext uri="{28A0092B-C50C-407E-A947-70E740481C1C}">
                  <a14:useLocalDpi xmlns:a14="http://schemas.microsoft.com/office/drawing/2010/main" val="0"/>
                </a:ext>
              </a:extLst>
            </a:blip>
            <a:srcRect l="6387" t="16156" r="5357"/>
            <a:stretch>
              <a:fillRect/>
            </a:stretch>
          </p:blipFill>
          <p:spPr bwMode="auto">
            <a:xfrm>
              <a:off x="323528" y="2781300"/>
              <a:ext cx="2982292" cy="281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C:\Users\Ammar\Desktop\دورة القياسات المجهرية\HTB1It5bMpXXXXb8XpXXq6xXFXXX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781866"/>
              <a:ext cx="2815850" cy="281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descr="صورة ذات صل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1" y="2782967"/>
              <a:ext cx="2814184" cy="281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55710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207" y="623889"/>
            <a:ext cx="3577431" cy="280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8"/>
          <p:cNvGrpSpPr>
            <a:grpSpLocks/>
          </p:cNvGrpSpPr>
          <p:nvPr/>
        </p:nvGrpSpPr>
        <p:grpSpPr bwMode="auto">
          <a:xfrm>
            <a:off x="871959" y="3417417"/>
            <a:ext cx="6943725" cy="2581275"/>
            <a:chOff x="0" y="0"/>
            <a:chExt cx="6943725" cy="2581275"/>
          </a:xfrm>
        </p:grpSpPr>
        <p:pic>
          <p:nvPicPr>
            <p:cNvPr id="4" name="Picture 10" descr="C:\Users\Ammar\Desktop\دورة القياسات المجهرية\2280-13-group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0"/>
              <a:ext cx="421957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C:\Users\Ammar\Desktop\دورة القياسات المجهرية\HTB1It5bMpXXXXb8XpXXq6xXFXXXv.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526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6665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827088" y="374650"/>
            <a:ext cx="353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cs typeface="Arial" pitchFamily="34" charset="0"/>
              </a:defRPr>
            </a:lvl1pPr>
            <a:lvl2pPr marL="742950" indent="-285750" eaLnBrk="0" hangingPunct="0">
              <a:spcBef>
                <a:spcPct val="20000"/>
              </a:spcBef>
              <a:buChar char="–"/>
              <a:defRPr sz="2800">
                <a:solidFill>
                  <a:schemeClr val="tx1"/>
                </a:solidFill>
                <a:latin typeface="Times New Roman" pitchFamily="18" charset="0"/>
                <a:cs typeface="Arial" pitchFamily="34" charset="0"/>
              </a:defRPr>
            </a:lvl2pPr>
            <a:lvl3pPr marL="1143000" indent="-228600" eaLnBrk="0" hangingPunct="0">
              <a:spcBef>
                <a:spcPct val="20000"/>
              </a:spcBef>
              <a:buChar char="•"/>
              <a:defRPr sz="2400">
                <a:solidFill>
                  <a:schemeClr val="tx1"/>
                </a:solidFill>
                <a:latin typeface="Times New Roman" pitchFamily="18" charset="0"/>
                <a:cs typeface="Arial" pitchFamily="34" charset="0"/>
              </a:defRPr>
            </a:lvl3pPr>
            <a:lvl4pPr marL="1600200" indent="-228600" eaLnBrk="0" hangingPunct="0">
              <a:spcBef>
                <a:spcPct val="20000"/>
              </a:spcBef>
              <a:buChar char="–"/>
              <a:defRPr sz="2000">
                <a:solidFill>
                  <a:schemeClr val="tx1"/>
                </a:solidFill>
                <a:latin typeface="Times New Roman" pitchFamily="18" charset="0"/>
                <a:cs typeface="Arial" pitchFamily="34" charset="0"/>
              </a:defRPr>
            </a:lvl4pPr>
            <a:lvl5pPr marL="2057400" indent="-228600" eaLnBrk="0" hangingPunct="0">
              <a:spcBef>
                <a:spcPct val="20000"/>
              </a:spcBef>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9pPr>
          </a:lstStyle>
          <a:p>
            <a:pPr eaLnBrk="1" hangingPunct="1">
              <a:spcBef>
                <a:spcPct val="0"/>
              </a:spcBef>
              <a:buFontTx/>
              <a:buNone/>
            </a:pPr>
            <a:r>
              <a:rPr lang="en-US" altLang="en-US" sz="1800" b="1"/>
              <a:t>Calibration of ocular micrometer</a:t>
            </a:r>
            <a:r>
              <a:rPr lang="ar-IQ" altLang="en-US" sz="1800" b="1"/>
              <a:t> </a:t>
            </a:r>
            <a:endParaRPr lang="en-US" altLang="en-US" sz="1800"/>
          </a:p>
        </p:txBody>
      </p:sp>
      <p:grpSp>
        <p:nvGrpSpPr>
          <p:cNvPr id="6147" name="Group 4"/>
          <p:cNvGrpSpPr>
            <a:grpSpLocks/>
          </p:cNvGrpSpPr>
          <p:nvPr/>
        </p:nvGrpSpPr>
        <p:grpSpPr bwMode="auto">
          <a:xfrm>
            <a:off x="827088" y="1341438"/>
            <a:ext cx="7580312" cy="3059112"/>
            <a:chOff x="827088" y="1341438"/>
            <a:chExt cx="7580312" cy="3059567"/>
          </a:xfrm>
        </p:grpSpPr>
        <p:pic>
          <p:nvPicPr>
            <p:cNvPr id="2" name="Picture 1" descr="C:\Users\Ammar\Desktop\دورة القياسات المجهرية\microscale.jpg"/>
            <p:cNvPicPr>
              <a:picLocks noChangeAspect="1"/>
            </p:cNvPicPr>
            <p:nvPr/>
          </p:nvPicPr>
          <p:blipFill rotWithShape="1">
            <a:blip r:embed="rId3"/>
            <a:srcRect b="45145"/>
            <a:stretch/>
          </p:blipFill>
          <p:spPr bwMode="auto">
            <a:xfrm>
              <a:off x="827088" y="1341438"/>
              <a:ext cx="7580312" cy="268962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4" name="TextBox 3"/>
            <p:cNvSpPr txBox="1"/>
            <p:nvPr/>
          </p:nvSpPr>
          <p:spPr>
            <a:xfrm>
              <a:off x="4529138" y="4031063"/>
              <a:ext cx="863600" cy="369942"/>
            </a:xfrm>
            <a:prstGeom prst="rect">
              <a:avLst/>
            </a:prstGeom>
            <a:solidFill>
              <a:schemeClr val="bg1"/>
            </a:solidFill>
          </p:spPr>
          <p:txBody>
            <a:bodyPr>
              <a:spAutoFit/>
            </a:bodyPr>
            <a:lstStyle/>
            <a:p>
              <a:pPr>
                <a:defRPr/>
              </a:pPr>
              <a:r>
                <a:rPr lang="en-US" b="1" dirty="0">
                  <a:latin typeface="+mj-lt"/>
                  <a:cs typeface="Arial" charset="0"/>
                </a:rPr>
                <a:t>10µm</a:t>
              </a:r>
            </a:p>
          </p:txBody>
        </p:sp>
      </p:grpSp>
    </p:spTree>
    <p:extLst>
      <p:ext uri="{BB962C8B-B14F-4D97-AF65-F5344CB8AC3E}">
        <p14:creationId xmlns:p14="http://schemas.microsoft.com/office/powerpoint/2010/main" val="3380945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852383"/>
              </p:ext>
            </p:extLst>
          </p:nvPr>
        </p:nvGraphicFramePr>
        <p:xfrm>
          <a:off x="755576" y="332656"/>
          <a:ext cx="7776790" cy="4680296"/>
        </p:xfrm>
        <a:graphic>
          <a:graphicData uri="http://schemas.openxmlformats.org/drawingml/2006/table">
            <a:tbl>
              <a:tblPr firstRow="1" firstCol="1" bandRow="1">
                <a:tableStyleId>{5C22544A-7EE6-4342-B048-85BDC9FD1C3A}</a:tableStyleId>
              </a:tblPr>
              <a:tblGrid>
                <a:gridCol w="3028715"/>
                <a:gridCol w="4748075"/>
              </a:tblGrid>
              <a:tr h="1133940">
                <a:tc gridSpan="2">
                  <a:txBody>
                    <a:bodyPr/>
                    <a:lstStyle/>
                    <a:p>
                      <a:pPr marL="0" marR="0" algn="l" rtl="0">
                        <a:spcBef>
                          <a:spcPts val="0"/>
                        </a:spcBef>
                        <a:spcAft>
                          <a:spcPts val="0"/>
                        </a:spcAft>
                      </a:pPr>
                      <a:endParaRPr lang="en-US" sz="2000" b="1" dirty="0">
                        <a:solidFill>
                          <a:schemeClr val="tx1"/>
                        </a:solidFill>
                        <a:effectLst/>
                        <a:latin typeface="Times New Roman"/>
                        <a:ea typeface="Times New Roman"/>
                      </a:endParaRPr>
                    </a:p>
                  </a:txBody>
                  <a:tcPr marL="68584" marR="68584" marT="0" marB="0" anchor="ctr"/>
                </a:tc>
                <a:tc hMerge="1">
                  <a:txBody>
                    <a:bodyPr/>
                    <a:lstStyle/>
                    <a:p>
                      <a:endParaRPr lang="en-US"/>
                    </a:p>
                  </a:txBody>
                  <a:tcPr/>
                </a:tc>
              </a:tr>
              <a:tr h="840784">
                <a:tc>
                  <a:txBody>
                    <a:bodyPr/>
                    <a:lstStyle/>
                    <a:p>
                      <a:pPr marL="0" marR="0" algn="ctr" rtl="1">
                        <a:spcBef>
                          <a:spcPts val="0"/>
                        </a:spcBef>
                        <a:spcAft>
                          <a:spcPts val="0"/>
                        </a:spcAft>
                      </a:pPr>
                      <a:r>
                        <a:rPr lang="en-US" sz="2000" dirty="0">
                          <a:solidFill>
                            <a:schemeClr val="tx1"/>
                          </a:solidFill>
                          <a:effectLst/>
                        </a:rPr>
                        <a:t>4X objective</a:t>
                      </a:r>
                      <a:endParaRPr lang="en-US" sz="2000" dirty="0">
                        <a:solidFill>
                          <a:schemeClr val="tx1"/>
                        </a:solidFill>
                        <a:effectLst/>
                        <a:latin typeface="Times New Roman"/>
                        <a:ea typeface="Times New Roman"/>
                      </a:endParaRPr>
                    </a:p>
                  </a:txBody>
                  <a:tcPr marL="68584" marR="68584" marT="0" marB="0" anchor="ctr"/>
                </a:tc>
                <a:tc>
                  <a:txBody>
                    <a:bodyPr/>
                    <a:lstStyle/>
                    <a:p>
                      <a:pPr marL="0" marR="0" algn="l" rtl="0">
                        <a:spcBef>
                          <a:spcPts val="0"/>
                        </a:spcBef>
                        <a:spcAft>
                          <a:spcPts val="0"/>
                        </a:spcAft>
                      </a:pPr>
                      <a:r>
                        <a:rPr lang="en-US" sz="2000" b="1" dirty="0">
                          <a:solidFill>
                            <a:schemeClr val="tx1"/>
                          </a:solidFill>
                          <a:effectLst/>
                        </a:rPr>
                        <a:t>25 µ</a:t>
                      </a:r>
                      <a:r>
                        <a:rPr lang="en-US" sz="2000" dirty="0">
                          <a:solidFill>
                            <a:schemeClr val="tx1"/>
                          </a:solidFill>
                          <a:effectLst/>
                        </a:rPr>
                        <a:t>m</a:t>
                      </a:r>
                      <a:endParaRPr lang="en-US" sz="2000" dirty="0">
                        <a:solidFill>
                          <a:schemeClr val="tx1"/>
                        </a:solidFill>
                        <a:effectLst/>
                        <a:latin typeface="Times New Roman"/>
                        <a:ea typeface="Times New Roman"/>
                      </a:endParaRPr>
                    </a:p>
                  </a:txBody>
                  <a:tcPr marL="68584" marR="68584" marT="0" marB="0" anchor="ctr"/>
                </a:tc>
              </a:tr>
              <a:tr h="885571">
                <a:tc>
                  <a:txBody>
                    <a:bodyPr/>
                    <a:lstStyle/>
                    <a:p>
                      <a:pPr marL="0" marR="0" algn="ctr" rtl="1">
                        <a:spcBef>
                          <a:spcPts val="0"/>
                        </a:spcBef>
                        <a:spcAft>
                          <a:spcPts val="0"/>
                        </a:spcAft>
                      </a:pPr>
                      <a:r>
                        <a:rPr lang="en-US" sz="2000">
                          <a:solidFill>
                            <a:schemeClr val="tx1"/>
                          </a:solidFill>
                          <a:effectLst/>
                        </a:rPr>
                        <a:t>10X objective</a:t>
                      </a:r>
                      <a:endParaRPr lang="en-US" sz="2000">
                        <a:solidFill>
                          <a:schemeClr val="tx1"/>
                        </a:solidFill>
                        <a:effectLst/>
                        <a:latin typeface="Times New Roman"/>
                        <a:ea typeface="Times New Roman"/>
                      </a:endParaRPr>
                    </a:p>
                  </a:txBody>
                  <a:tcPr marL="68584" marR="68584" marT="0" marB="0" anchor="ctr"/>
                </a:tc>
                <a:tc>
                  <a:txBody>
                    <a:bodyPr/>
                    <a:lstStyle/>
                    <a:p>
                      <a:pPr marL="0" marR="0" algn="l" rtl="0">
                        <a:spcBef>
                          <a:spcPts val="0"/>
                        </a:spcBef>
                        <a:spcAft>
                          <a:spcPts val="0"/>
                        </a:spcAft>
                      </a:pPr>
                      <a:r>
                        <a:rPr lang="en-US" sz="2000" b="1" dirty="0">
                          <a:solidFill>
                            <a:schemeClr val="tx1"/>
                          </a:solidFill>
                          <a:effectLst/>
                        </a:rPr>
                        <a:t>10  µm</a:t>
                      </a:r>
                      <a:endParaRPr lang="en-US" sz="2000" b="1" dirty="0">
                        <a:solidFill>
                          <a:schemeClr val="tx1"/>
                        </a:solidFill>
                        <a:effectLst/>
                        <a:latin typeface="Times New Roman"/>
                        <a:ea typeface="Times New Roman"/>
                      </a:endParaRPr>
                    </a:p>
                  </a:txBody>
                  <a:tcPr marL="68584" marR="68584" marT="0" marB="0" anchor="ctr"/>
                </a:tc>
              </a:tr>
              <a:tr h="885571">
                <a:tc>
                  <a:txBody>
                    <a:bodyPr/>
                    <a:lstStyle/>
                    <a:p>
                      <a:pPr marL="0" marR="0" algn="ctr" rtl="1">
                        <a:spcBef>
                          <a:spcPts val="0"/>
                        </a:spcBef>
                        <a:spcAft>
                          <a:spcPts val="0"/>
                        </a:spcAft>
                      </a:pPr>
                      <a:r>
                        <a:rPr lang="en-US" sz="2000" dirty="0">
                          <a:solidFill>
                            <a:schemeClr val="tx1"/>
                          </a:solidFill>
                          <a:effectLst/>
                        </a:rPr>
                        <a:t>40X objective</a:t>
                      </a:r>
                      <a:endParaRPr lang="en-US" sz="2000" dirty="0">
                        <a:solidFill>
                          <a:schemeClr val="tx1"/>
                        </a:solidFill>
                        <a:effectLst/>
                        <a:latin typeface="Times New Roman"/>
                        <a:ea typeface="Times New Roman"/>
                      </a:endParaRPr>
                    </a:p>
                  </a:txBody>
                  <a:tcPr marL="68584" marR="68584" marT="0" marB="0" anchor="ctr"/>
                </a:tc>
                <a:tc>
                  <a:txBody>
                    <a:bodyPr/>
                    <a:lstStyle/>
                    <a:p>
                      <a:pPr marL="0" marR="0" algn="l" rtl="0">
                        <a:spcBef>
                          <a:spcPts val="0"/>
                        </a:spcBef>
                        <a:spcAft>
                          <a:spcPts val="0"/>
                        </a:spcAft>
                      </a:pPr>
                      <a:r>
                        <a:rPr lang="en-US" sz="2000" b="1" dirty="0">
                          <a:solidFill>
                            <a:schemeClr val="tx1"/>
                          </a:solidFill>
                          <a:effectLst/>
                        </a:rPr>
                        <a:t>2.5  µm</a:t>
                      </a:r>
                      <a:endParaRPr lang="en-US" sz="2000" b="1" dirty="0">
                        <a:solidFill>
                          <a:schemeClr val="tx1"/>
                        </a:solidFill>
                        <a:effectLst/>
                        <a:latin typeface="Times New Roman"/>
                        <a:ea typeface="Times New Roman"/>
                      </a:endParaRPr>
                    </a:p>
                  </a:txBody>
                  <a:tcPr marL="68584" marR="68584" marT="0" marB="0" anchor="ctr"/>
                </a:tc>
              </a:tr>
              <a:tr h="934430">
                <a:tc>
                  <a:txBody>
                    <a:bodyPr/>
                    <a:lstStyle/>
                    <a:p>
                      <a:pPr marL="0" marR="0" algn="ctr" rtl="1">
                        <a:spcBef>
                          <a:spcPts val="0"/>
                        </a:spcBef>
                        <a:spcAft>
                          <a:spcPts val="0"/>
                        </a:spcAft>
                      </a:pPr>
                      <a:r>
                        <a:rPr lang="en-US" sz="2000">
                          <a:solidFill>
                            <a:schemeClr val="tx1"/>
                          </a:solidFill>
                          <a:effectLst/>
                        </a:rPr>
                        <a:t>100X objective</a:t>
                      </a:r>
                      <a:endParaRPr lang="en-US" sz="2000">
                        <a:solidFill>
                          <a:schemeClr val="tx1"/>
                        </a:solidFill>
                        <a:effectLst/>
                        <a:latin typeface="Times New Roman"/>
                        <a:ea typeface="Times New Roman"/>
                      </a:endParaRPr>
                    </a:p>
                  </a:txBody>
                  <a:tcPr marL="68584" marR="68584" marT="0" marB="0" anchor="ctr"/>
                </a:tc>
                <a:tc>
                  <a:txBody>
                    <a:bodyPr/>
                    <a:lstStyle/>
                    <a:p>
                      <a:pPr marL="0" marR="0" algn="l" rtl="0">
                        <a:spcBef>
                          <a:spcPts val="0"/>
                        </a:spcBef>
                        <a:spcAft>
                          <a:spcPts val="0"/>
                        </a:spcAft>
                      </a:pPr>
                      <a:r>
                        <a:rPr lang="en-US" sz="2000" b="1" dirty="0">
                          <a:solidFill>
                            <a:schemeClr val="tx1"/>
                          </a:solidFill>
                          <a:effectLst/>
                        </a:rPr>
                        <a:t>1  µm</a:t>
                      </a:r>
                      <a:endParaRPr lang="en-US" sz="2000" b="1" dirty="0">
                        <a:solidFill>
                          <a:schemeClr val="tx1"/>
                        </a:solidFill>
                        <a:effectLst/>
                        <a:latin typeface="Times New Roman"/>
                        <a:ea typeface="Times New Roman"/>
                      </a:endParaRPr>
                    </a:p>
                  </a:txBody>
                  <a:tcPr marL="68584" marR="68584" marT="0" marB="0" anchor="ctr"/>
                </a:tc>
              </a:tr>
            </a:tbl>
          </a:graphicData>
        </a:graphic>
      </p:graphicFrame>
    </p:spTree>
    <p:extLst>
      <p:ext uri="{BB962C8B-B14F-4D97-AF65-F5344CB8AC3E}">
        <p14:creationId xmlns:p14="http://schemas.microsoft.com/office/powerpoint/2010/main" val="3590358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2843808" y="476672"/>
            <a:ext cx="5756275" cy="69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justLow" eaLnBrk="1" hangingPunct="1"/>
            <a:r>
              <a:rPr lang="ar-SA" altLang="en-US" sz="1600" b="1">
                <a:solidFill>
                  <a:srgbClr val="000000"/>
                </a:solidFill>
                <a:ea typeface="Times New Roman" pitchFamily="18" charset="0"/>
                <a:cs typeface="Arabic Transparent" pitchFamily="2" charset="0"/>
              </a:rPr>
              <a:t>أ – كاميرا رقمية مجهزة كجزء من المجهر </a:t>
            </a:r>
            <a:r>
              <a:rPr lang="en-US" altLang="en-US" sz="1600" b="1">
                <a:solidFill>
                  <a:srgbClr val="000000"/>
                </a:solidFill>
                <a:ea typeface="Times New Roman" pitchFamily="18" charset="0"/>
                <a:cs typeface="Arabic Transparent" pitchFamily="2" charset="0"/>
              </a:rPr>
              <a:t>Built in</a:t>
            </a:r>
            <a:r>
              <a:rPr lang="ar-SA" altLang="en-US" sz="1600" b="1">
                <a:solidFill>
                  <a:srgbClr val="000000"/>
                </a:solidFill>
                <a:ea typeface="Times New Roman" pitchFamily="18" charset="0"/>
                <a:cs typeface="Arabic Transparent" pitchFamily="2" charset="0"/>
              </a:rPr>
              <a:t> أي لايمكن فصلها عن المجهر .</a:t>
            </a:r>
            <a:endParaRPr lang="en-US" altLang="en-US" sz="1200">
              <a:cs typeface="Times New Roman" pitchFamily="18" charset="0"/>
            </a:endParaRPr>
          </a:p>
        </p:txBody>
      </p:sp>
      <p:pic>
        <p:nvPicPr>
          <p:cNvPr id="22531" name="Picture 3" descr="44340_lcddigitalmicro_mid"/>
          <p:cNvPicPr>
            <a:picLocks noChangeAspect="1" noChangeArrowheads="1"/>
          </p:cNvPicPr>
          <p:nvPr/>
        </p:nvPicPr>
        <p:blipFill>
          <a:blip r:embed="rId2">
            <a:extLst>
              <a:ext uri="{28A0092B-C50C-407E-A947-70E740481C1C}">
                <a14:useLocalDpi xmlns:a14="http://schemas.microsoft.com/office/drawing/2010/main" val="0"/>
              </a:ext>
            </a:extLst>
          </a:blip>
          <a:srcRect l="23761" r="24429"/>
          <a:stretch>
            <a:fillRect/>
          </a:stretch>
        </p:blipFill>
        <p:spPr bwMode="auto">
          <a:xfrm>
            <a:off x="539750" y="981075"/>
            <a:ext cx="206692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109" y="1241228"/>
            <a:ext cx="5648325" cy="409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45399" y="222756"/>
            <a:ext cx="3082895" cy="473206"/>
          </a:xfrm>
          <a:prstGeom prst="rect">
            <a:avLst/>
          </a:prstGeom>
        </p:spPr>
        <p:txBody>
          <a:bodyPr wrap="none">
            <a:spAutoFit/>
          </a:bodyPr>
          <a:lstStyle/>
          <a:p>
            <a:pPr algn="just">
              <a:lnSpc>
                <a:spcPct val="150000"/>
              </a:lnSpc>
              <a:defRPr/>
            </a:pPr>
            <a:r>
              <a:rPr lang="ar-SA" altLang="en-US" b="1" dirty="0">
                <a:solidFill>
                  <a:srgbClr val="FF0000"/>
                </a:solidFill>
                <a:cs typeface="Times New Roman" pitchFamily="18" charset="0"/>
              </a:rPr>
              <a:t>هناك عدة أنواع من الكاميرات الرقمية :</a:t>
            </a:r>
            <a:endParaRPr lang="en-US" altLang="en-US" b="1" dirty="0">
              <a:solidFill>
                <a:srgbClr val="FF0000"/>
              </a:solidFill>
              <a:cs typeface="Times New Roman" pitchFamily="18" charset="0"/>
            </a:endParaRPr>
          </a:p>
        </p:txBody>
      </p:sp>
    </p:spTree>
    <p:extLst>
      <p:ext uri="{BB962C8B-B14F-4D97-AF65-F5344CB8AC3E}">
        <p14:creationId xmlns:p14="http://schemas.microsoft.com/office/powerpoint/2010/main" val="2290415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ChangeArrowheads="1"/>
          </p:cNvSpPr>
          <p:nvPr/>
        </p:nvSpPr>
        <p:spPr bwMode="auto">
          <a:xfrm>
            <a:off x="395288" y="223838"/>
            <a:ext cx="87487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justLow" eaLnBrk="1" hangingPunct="1"/>
            <a:r>
              <a:rPr lang="ar-SA" altLang="en-US" sz="2000" b="1">
                <a:solidFill>
                  <a:srgbClr val="000000"/>
                </a:solidFill>
                <a:ea typeface="Times New Roman" pitchFamily="18" charset="0"/>
                <a:cs typeface="Arabic Transparent" pitchFamily="2" charset="0"/>
              </a:rPr>
              <a:t>ب – كاميرا رقمية تثبت على المجهر ذات جزء موصل أنبوبي </a:t>
            </a:r>
            <a:r>
              <a:rPr lang="en-US" altLang="en-US" sz="2000" b="1">
                <a:solidFill>
                  <a:srgbClr val="000000"/>
                </a:solidFill>
                <a:ea typeface="Times New Roman" pitchFamily="18" charset="0"/>
                <a:cs typeface="Arabic Transparent" pitchFamily="2" charset="0"/>
              </a:rPr>
              <a:t>Adaptor</a:t>
            </a:r>
            <a:r>
              <a:rPr lang="ar-SA" altLang="en-US" sz="2000" b="1">
                <a:solidFill>
                  <a:srgbClr val="000000"/>
                </a:solidFill>
                <a:ea typeface="Times New Roman" pitchFamily="18" charset="0"/>
                <a:cs typeface="Arabic Transparent" pitchFamily="2" charset="0"/>
              </a:rPr>
              <a:t> توضع مكان العدسة العينية .</a:t>
            </a:r>
            <a:endParaRPr lang="en-US" altLang="en-US" sz="2000">
              <a:cs typeface="Times New Roman" pitchFamily="18" charset="0"/>
            </a:endParaRPr>
          </a:p>
        </p:txBody>
      </p:sp>
      <p:grpSp>
        <p:nvGrpSpPr>
          <p:cNvPr id="23555" name="Group 9"/>
          <p:cNvGrpSpPr>
            <a:grpSpLocks/>
          </p:cNvGrpSpPr>
          <p:nvPr/>
        </p:nvGrpSpPr>
        <p:grpSpPr bwMode="auto">
          <a:xfrm>
            <a:off x="225425" y="765175"/>
            <a:ext cx="8320088" cy="5832475"/>
            <a:chOff x="225176" y="764704"/>
            <a:chExt cx="8320257" cy="5833542"/>
          </a:xfrm>
        </p:grpSpPr>
        <p:pic>
          <p:nvPicPr>
            <p:cNvPr id="23556" name="Picture 1" descr="Microscope-With-Camer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956" y="782249"/>
              <a:ext cx="2155833" cy="247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191" y="782250"/>
              <a:ext cx="3212765" cy="245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نتيجة بحث الصور عن ‪future winjoe microscope came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998" y="3266205"/>
              <a:ext cx="2615435" cy="331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5" descr="VIS Po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8964" y="764704"/>
              <a:ext cx="2866469" cy="247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6" descr="صورة ذات صلة"/>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9101" y="3293491"/>
              <a:ext cx="3833314" cy="328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191" y="3236965"/>
              <a:ext cx="1875910" cy="170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62" name="Picture 4" descr="نتيجة بحث الصور عن ‪optika microscope camera  with screen‬‏"/>
            <p:cNvPicPr>
              <a:picLocks noChangeAspect="1" noChangeArrowheads="1"/>
            </p:cNvPicPr>
            <p:nvPr/>
          </p:nvPicPr>
          <p:blipFill>
            <a:blip r:embed="rId8">
              <a:extLst>
                <a:ext uri="{28A0092B-C50C-407E-A947-70E740481C1C}">
                  <a14:useLocalDpi xmlns:a14="http://schemas.microsoft.com/office/drawing/2010/main" val="0"/>
                </a:ext>
              </a:extLst>
            </a:blip>
            <a:srcRect l="18536" t="14925" r="22940" b="8649"/>
            <a:stretch>
              <a:fillRect/>
            </a:stretch>
          </p:blipFill>
          <p:spPr bwMode="auto">
            <a:xfrm>
              <a:off x="225176" y="4948553"/>
              <a:ext cx="1893925" cy="164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0650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611188" y="260350"/>
            <a:ext cx="8208962"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000500" algn="l"/>
              </a:tabLst>
              <a:defRPr>
                <a:solidFill>
                  <a:schemeClr val="tx1"/>
                </a:solidFill>
                <a:latin typeface="Times New Roman" pitchFamily="18" charset="0"/>
                <a:cs typeface="Arial" pitchFamily="34" charset="0"/>
              </a:defRPr>
            </a:lvl1pPr>
            <a:lvl2pPr marL="742950" indent="-285750" eaLnBrk="0" hangingPunct="0">
              <a:tabLst>
                <a:tab pos="4000500" algn="l"/>
              </a:tabLst>
              <a:defRPr>
                <a:solidFill>
                  <a:schemeClr val="tx1"/>
                </a:solidFill>
                <a:latin typeface="Times New Roman" pitchFamily="18" charset="0"/>
                <a:cs typeface="Arial" pitchFamily="34" charset="0"/>
              </a:defRPr>
            </a:lvl2pPr>
            <a:lvl3pPr marL="1143000" indent="-228600" eaLnBrk="0" hangingPunct="0">
              <a:tabLst>
                <a:tab pos="4000500" algn="l"/>
              </a:tabLst>
              <a:defRPr>
                <a:solidFill>
                  <a:schemeClr val="tx1"/>
                </a:solidFill>
                <a:latin typeface="Times New Roman" pitchFamily="18" charset="0"/>
                <a:cs typeface="Arial" pitchFamily="34" charset="0"/>
              </a:defRPr>
            </a:lvl3pPr>
            <a:lvl4pPr marL="1600200" indent="-228600" eaLnBrk="0" hangingPunct="0">
              <a:tabLst>
                <a:tab pos="4000500" algn="l"/>
              </a:tabLst>
              <a:defRPr>
                <a:solidFill>
                  <a:schemeClr val="tx1"/>
                </a:solidFill>
                <a:latin typeface="Times New Roman" pitchFamily="18" charset="0"/>
                <a:cs typeface="Arial" pitchFamily="34" charset="0"/>
              </a:defRPr>
            </a:lvl4pPr>
            <a:lvl5pPr marL="2057400" indent="-228600" eaLnBrk="0" hangingPunct="0">
              <a:tabLst>
                <a:tab pos="4000500" algn="l"/>
              </a:tabLst>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tabLst>
                <a:tab pos="4000500" algn="l"/>
              </a:tabLs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tabLst>
                <a:tab pos="4000500" algn="l"/>
              </a:tabLs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tabLst>
                <a:tab pos="4000500" algn="l"/>
              </a:tabLs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tabLst>
                <a:tab pos="4000500" algn="l"/>
              </a:tabLst>
              <a:defRPr>
                <a:solidFill>
                  <a:schemeClr val="tx1"/>
                </a:solidFill>
                <a:latin typeface="Times New Roman" pitchFamily="18" charset="0"/>
                <a:cs typeface="Arial" pitchFamily="34" charset="0"/>
              </a:defRPr>
            </a:lvl9pPr>
          </a:lstStyle>
          <a:p>
            <a:pPr rtl="0" eaLnBrk="1" hangingPunct="1">
              <a:lnSpc>
                <a:spcPct val="150000"/>
              </a:lnSpc>
            </a:pPr>
            <a:r>
              <a:rPr lang="en-US" altLang="en-US" sz="2400" b="1">
                <a:cs typeface="Times New Roman" pitchFamily="18" charset="0"/>
              </a:rPr>
              <a:t>Calibration of microscope camera</a:t>
            </a:r>
            <a:endParaRPr lang="en-US" altLang="en-US" sz="2400">
              <a:cs typeface="Times New Roman" pitchFamily="18" charset="0"/>
            </a:endParaRPr>
          </a:p>
          <a:p>
            <a:pPr eaLnBrk="1" hangingPunct="1">
              <a:lnSpc>
                <a:spcPct val="150000"/>
              </a:lnSpc>
            </a:pPr>
            <a:r>
              <a:rPr lang="ar-IQ" altLang="en-US" b="1">
                <a:cs typeface="Times New Roman" pitchFamily="18" charset="0"/>
              </a:rPr>
              <a:t>سنقوم باختيار احدى انواع الكاميرات المجهرية الرقمية المتوفرة في الاسواق المحلية والمزودة ببرنامج تحليل الصور وهي من نوع  </a:t>
            </a:r>
            <a:r>
              <a:rPr lang="en-US" altLang="en-US" sz="2000" b="1">
                <a:solidFill>
                  <a:srgbClr val="000000"/>
                </a:solidFill>
                <a:cs typeface="Times New Roman" pitchFamily="18" charset="0"/>
              </a:rPr>
              <a:t>MDCE – 5C , USB2.0 digital image system </a:t>
            </a:r>
            <a:endParaRPr lang="en-US" altLang="en-US" sz="2000">
              <a:cs typeface="Times New Roman" pitchFamily="18" charset="0"/>
            </a:endParaRPr>
          </a:p>
        </p:txBody>
      </p:sp>
      <p:pic>
        <p:nvPicPr>
          <p:cNvPr id="24579" name="Picture 2" descr="نتيجة بحث الصور عن ‪MDCE – 5C , USB2.0 digital image system‬‏"/>
          <p:cNvPicPr>
            <a:picLocks noChangeAspect="1" noChangeArrowheads="1"/>
          </p:cNvPicPr>
          <p:nvPr/>
        </p:nvPicPr>
        <p:blipFill>
          <a:blip r:embed="rId2">
            <a:extLst>
              <a:ext uri="{28A0092B-C50C-407E-A947-70E740481C1C}">
                <a14:useLocalDpi xmlns:a14="http://schemas.microsoft.com/office/drawing/2010/main" val="0"/>
              </a:ext>
            </a:extLst>
          </a:blip>
          <a:srcRect l="3429"/>
          <a:stretch>
            <a:fillRect/>
          </a:stretch>
        </p:blipFill>
        <p:spPr bwMode="auto">
          <a:xfrm>
            <a:off x="6350" y="2708275"/>
            <a:ext cx="38449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3" descr="نتيجة بحث الصور عن ‪ScopeImage 9.0‬‏"/>
          <p:cNvPicPr>
            <a:picLocks noChangeAspect="1" noChangeArrowheads="1"/>
          </p:cNvPicPr>
          <p:nvPr/>
        </p:nvPicPr>
        <p:blipFill>
          <a:blip r:embed="rId3">
            <a:extLst>
              <a:ext uri="{28A0092B-C50C-407E-A947-70E740481C1C}">
                <a14:useLocalDpi xmlns:a14="http://schemas.microsoft.com/office/drawing/2010/main" val="0"/>
              </a:ext>
            </a:extLst>
          </a:blip>
          <a:srcRect t="9920" b="11259"/>
          <a:stretch>
            <a:fillRect/>
          </a:stretch>
        </p:blipFill>
        <p:spPr bwMode="auto">
          <a:xfrm>
            <a:off x="3851275" y="1916113"/>
            <a:ext cx="51117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14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2دوحي\Ampulla\Image-30_2017-05-15.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83568" y="188640"/>
            <a:ext cx="7704856"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39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36262" y="488286"/>
            <a:ext cx="8280920" cy="538161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pPr>
            <a:r>
              <a:rPr kumimoji="0" lang="ar-IQ" altLang="ar-IQ" sz="3200" b="0" i="0" u="none" strike="noStrike" cap="none" normalizeH="0" baseline="0" dirty="0" smtClean="0">
                <a:ln>
                  <a:noFill/>
                </a:ln>
                <a:solidFill>
                  <a:srgbClr val="202124"/>
                </a:solidFill>
                <a:effectLst/>
                <a:latin typeface="inherit"/>
                <a:cs typeface="+mj-cs"/>
              </a:rPr>
              <a:t>حقق التصوير الرقمي إنجازات كبيرة في الوقت الحاضرلعلم الانسجة والأمراض التشريحي واصبح بديل عن المطبوعات الفوتوغرافية لأغراض إعداد التقارير والمؤتمرات. </a:t>
            </a:r>
          </a:p>
          <a:p>
            <a:pPr marL="0" marR="0" lvl="0" indent="0" algn="just" defTabSz="914400" eaLnBrk="1" fontAlgn="base" latinLnBrk="0" hangingPunct="1">
              <a:lnSpc>
                <a:spcPct val="100000"/>
              </a:lnSpc>
              <a:spcBef>
                <a:spcPct val="0"/>
              </a:spcBef>
              <a:spcAft>
                <a:spcPct val="0"/>
              </a:spcAft>
              <a:buClrTx/>
              <a:buSzTx/>
              <a:buFontTx/>
              <a:buNone/>
              <a:tabLst/>
            </a:pPr>
            <a:r>
              <a:rPr lang="ar-IQ" altLang="ar-IQ" sz="3200" dirty="0" smtClean="0">
                <a:solidFill>
                  <a:srgbClr val="202124"/>
                </a:solidFill>
                <a:latin typeface="inherit"/>
                <a:cs typeface="+mj-cs"/>
              </a:rPr>
              <a:t>تعتبر هذه ال</a:t>
            </a:r>
            <a:r>
              <a:rPr kumimoji="0" lang="ar-IQ" altLang="ar-IQ" sz="3200" b="0" i="0" u="none" strike="noStrike" cap="none" normalizeH="0" baseline="0" dirty="0" smtClean="0">
                <a:ln>
                  <a:noFill/>
                </a:ln>
                <a:solidFill>
                  <a:srgbClr val="202124"/>
                </a:solidFill>
                <a:effectLst/>
                <a:latin typeface="inherit"/>
                <a:cs typeface="+mj-cs"/>
              </a:rPr>
              <a:t>أنظمة أكثر تقدمًا مقترنة بأجهزة الكمبيوتر تسمح بمزيد من التنوع وسرعة التحول بالإضافة إلى انخفاض تكاليف دمج الصور المجهرية والميكروسكوبية في تقارير ومنشورات. </a:t>
            </a:r>
          </a:p>
          <a:p>
            <a:pPr lvl="0" algn="just" fontAlgn="base">
              <a:spcBef>
                <a:spcPct val="0"/>
              </a:spcBef>
              <a:spcAft>
                <a:spcPct val="0"/>
              </a:spcAft>
            </a:pPr>
            <a:r>
              <a:rPr kumimoji="0" lang="ar-IQ" altLang="ar-IQ" sz="3200" b="0" i="0" u="none" strike="noStrike" cap="none" normalizeH="0" baseline="0" dirty="0" smtClean="0">
                <a:ln>
                  <a:noFill/>
                </a:ln>
                <a:solidFill>
                  <a:srgbClr val="202124"/>
                </a:solidFill>
                <a:effectLst/>
                <a:latin typeface="inherit"/>
                <a:cs typeface="+mj-cs"/>
              </a:rPr>
              <a:t>كما تسمح </a:t>
            </a:r>
            <a:r>
              <a:rPr lang="ar-IQ" altLang="ar-IQ" sz="3200" dirty="0" smtClean="0">
                <a:solidFill>
                  <a:srgbClr val="202124"/>
                </a:solidFill>
                <a:latin typeface="inherit"/>
                <a:cs typeface="+mj-cs"/>
              </a:rPr>
              <a:t>بنقل </a:t>
            </a:r>
            <a:r>
              <a:rPr kumimoji="0" lang="ar-IQ" altLang="ar-IQ" sz="3200" b="0" i="0" u="none" strike="noStrike" cap="none" normalizeH="0" baseline="0" dirty="0" smtClean="0">
                <a:ln>
                  <a:noFill/>
                </a:ln>
                <a:solidFill>
                  <a:srgbClr val="202124"/>
                </a:solidFill>
                <a:effectLst/>
                <a:latin typeface="inherit"/>
                <a:cs typeface="+mj-cs"/>
              </a:rPr>
              <a:t>الصور إلى مواقع بعيدة عبر الإنترنت للتشاور وضمان الجودة و أغراض تعليمية ، ويمكن تخزينها ونشرها على الاقرص المدمجة.</a:t>
            </a:r>
          </a:p>
          <a:p>
            <a:pPr lvl="0" algn="just" fontAlgn="base">
              <a:spcBef>
                <a:spcPct val="0"/>
              </a:spcBef>
              <a:spcAft>
                <a:spcPct val="0"/>
              </a:spcAft>
            </a:pPr>
            <a:r>
              <a:rPr kumimoji="0" lang="ar-IQ" altLang="ar-IQ" sz="3200" b="0" i="0" u="none" strike="noStrike" cap="none" normalizeH="0" baseline="0" dirty="0" smtClean="0">
                <a:ln>
                  <a:noFill/>
                </a:ln>
                <a:solidFill>
                  <a:srgbClr val="202124"/>
                </a:solidFill>
                <a:effectLst/>
                <a:latin typeface="inherit"/>
                <a:cs typeface="+mj-cs"/>
              </a:rPr>
              <a:t>ويمكن تجميع العينات ونشرها على مواقع الويب للبرامج التعليمية التفاعلية. </a:t>
            </a:r>
            <a:endParaRPr kumimoji="0" lang="ar-IQ" altLang="ar-IQ"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19813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2دوحي\Ampulla\Image-37_2017-05-15.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39552" y="332656"/>
            <a:ext cx="8136904"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766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2دوحي\Ampulla\Ampulla right massaon\Image-266_2017-03-30.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39552" y="188640"/>
            <a:ext cx="7830870"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598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15616" y="476672"/>
            <a:ext cx="7272808"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341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WordArt 4"/>
          <p:cNvSpPr>
            <a:spLocks noChangeArrowheads="1" noChangeShapeType="1" noTextEdit="1"/>
          </p:cNvSpPr>
          <p:nvPr/>
        </p:nvSpPr>
        <p:spPr bwMode="auto">
          <a:xfrm>
            <a:off x="1692275" y="1927225"/>
            <a:ext cx="5905500" cy="2509838"/>
          </a:xfrm>
          <a:prstGeom prst="rect">
            <a:avLst/>
          </a:prstGeom>
        </p:spPr>
        <p:txBody>
          <a:bodyPr wrap="none" fromWordArt="1">
            <a:prstTxWarp prst="textSlantUp">
              <a:avLst>
                <a:gd name="adj" fmla="val 0"/>
              </a:avLst>
            </a:prstTxWarp>
          </a:bodyPr>
          <a:lstStyle/>
          <a:p>
            <a:pPr algn="ctr"/>
            <a:r>
              <a:rPr lang="ar-IQ"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شكراً لاصغائكم</a:t>
            </a:r>
          </a:p>
        </p:txBody>
      </p:sp>
    </p:spTree>
    <p:extLst>
      <p:ext uri="{BB962C8B-B14F-4D97-AF65-F5344CB8AC3E}">
        <p14:creationId xmlns:p14="http://schemas.microsoft.com/office/powerpoint/2010/main" val="4218643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9552" y="159022"/>
            <a:ext cx="8136904" cy="587405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lvl="0" fontAlgn="base">
              <a:spcBef>
                <a:spcPct val="0"/>
              </a:spcBef>
              <a:spcAft>
                <a:spcPct val="0"/>
              </a:spcAft>
            </a:pPr>
            <a:r>
              <a:rPr kumimoji="0" lang="ar-IQ" altLang="ar-IQ" sz="3200"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في ما يقرب من 150 عامًا ، تطورت تقنية التصوير الفوتوغرافي من شرائح عرض الفانوس الزجاجي البدائية والضخمة إلى تنسيقات الصور الرقمية الثابتة التي يمكن نقلها الآن حول العالم في غضون لحظات عبر الإنترنت. سيطرت الكاميرات القائمة على الأفلام ، وعلى جزء كبير نسبيًا من هذه الفترة.</a:t>
            </a:r>
            <a:r>
              <a:rPr lang="ar-IQ" sz="3200" dirty="0"/>
              <a:t> الكاميرات الرقمية الموصولة بالمجاهر لالتقاط صور بتنسيق .jpg و .tif هي الآن طرق طبيعية مستخدمة في الممارسة اليومية من قبل العديد </a:t>
            </a:r>
            <a:r>
              <a:rPr lang="ar-IQ" sz="3200" dirty="0" smtClean="0"/>
              <a:t>في </a:t>
            </a:r>
            <a:r>
              <a:rPr lang="ar-IQ" sz="3200" dirty="0"/>
              <a:t>العالم المتقدم. الصور المجهرية الرقمية هي الشكل القياسي الجديد وقد حلت بشكل أساسي محل Kodachromes وساعدت في نقل شرائح الأفلام وأجهزة العرض </a:t>
            </a:r>
            <a:r>
              <a:rPr lang="ar-IQ" sz="3200" dirty="0" smtClean="0"/>
              <a:t>إمن </a:t>
            </a:r>
            <a:r>
              <a:rPr lang="ar-IQ" sz="3200" dirty="0"/>
              <a:t>الأرفف المتربة في غرف التخزين المنسية </a:t>
            </a:r>
            <a:r>
              <a:rPr lang="ar-IQ" sz="3200" dirty="0" smtClean="0"/>
              <a:t>في </a:t>
            </a:r>
            <a:r>
              <a:rPr lang="ar-IQ" sz="3200" dirty="0"/>
              <a:t>كل مكان.</a:t>
            </a:r>
            <a:endParaRPr kumimoji="0" lang="ar-IQ" altLang="ar-IQ"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336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683568" y="1164520"/>
            <a:ext cx="7776864" cy="470450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IQ" altLang="ar-IQ" sz="4400" b="0" i="0" u="none" strike="noStrike" cap="none" normalizeH="0" baseline="0" dirty="0" smtClean="0">
                <a:ln>
                  <a:noFill/>
                </a:ln>
                <a:solidFill>
                  <a:srgbClr val="202124"/>
                </a:solidFill>
                <a:latin typeface="inherit"/>
                <a:cs typeface="+mj-cs"/>
              </a:rPr>
              <a:t>ان تطور التصوير الرقمي جعل تكاليف الكاميرات الرقمية ذات الجودة العالية من العوامل الرئيسية في طريقة توثيق النتائج على المستويين الإجمالي والمجهري. التوسع في استخدام الإنترنت والتصوير الرقمي يمهد الطريق للعديد من التطبيقات الجديدة لتوثيق الصور في علم الانسجة و الأمراض. </a:t>
            </a:r>
            <a:endParaRPr kumimoji="0" lang="ar-IQ" altLang="ar-IQ" sz="4400" b="0" i="0" u="none" strike="noStrike" cap="none" normalizeH="0" baseline="0" dirty="0" smtClean="0">
              <a:ln>
                <a:noFill/>
              </a:ln>
              <a:solidFill>
                <a:schemeClr val="tx1"/>
              </a:solidFill>
              <a:latin typeface="Arial" pitchFamily="34" charset="0"/>
              <a:cs typeface="+mj-cs"/>
            </a:endParaRPr>
          </a:p>
        </p:txBody>
      </p:sp>
    </p:spTree>
    <p:extLst>
      <p:ext uri="{BB962C8B-B14F-4D97-AF65-F5344CB8AC3E}">
        <p14:creationId xmlns:p14="http://schemas.microsoft.com/office/powerpoint/2010/main" val="265129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67544" y="-109556"/>
            <a:ext cx="8496944" cy="636649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3200" b="1" i="0" u="none" strike="noStrike" cap="none" normalizeH="0" baseline="0" dirty="0" smtClean="0">
                <a:ln>
                  <a:noFill/>
                </a:ln>
                <a:solidFill>
                  <a:srgbClr val="FF0000"/>
                </a:solidFill>
                <a:effectLst/>
                <a:latin typeface="inherit"/>
                <a:cs typeface="Arial" pitchFamily="34" charset="0"/>
              </a:rPr>
              <a:t>مزايا التصوير الرقمي</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IQ" altLang="ar-IQ" sz="3200" b="0" i="0" u="none" strike="noStrike" cap="none" normalizeH="0" baseline="0" dirty="0" smtClean="0">
                <a:ln>
                  <a:noFill/>
                </a:ln>
                <a:solidFill>
                  <a:srgbClr val="202124"/>
                </a:solidFill>
                <a:effectLst/>
                <a:latin typeface="inherit"/>
                <a:cs typeface="Arial" pitchFamily="34" charset="0"/>
              </a:rPr>
              <a:t> </a:t>
            </a:r>
            <a:r>
              <a:rPr kumimoji="0" lang="ar-IQ" altLang="ar-IQ" sz="3200"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هناك عدة أسباب مقنعة للتحول إلى التكنولوجيا الرقمية</a:t>
            </a:r>
            <a:r>
              <a:rPr kumimoji="0" lang="ar-IQ" altLang="ar-IQ" sz="3200" b="0" i="0" u="none" strike="noStrike" cap="none" normalizeH="0" dirty="0" smtClean="0">
                <a:ln>
                  <a:noFill/>
                </a:ln>
                <a:solidFill>
                  <a:srgbClr val="202124"/>
                </a:solidFill>
                <a:effectLst/>
                <a:latin typeface="Times New Roman" panose="02020603050405020304" pitchFamily="18" charset="0"/>
                <a:cs typeface="Times New Roman" panose="02020603050405020304" pitchFamily="18" charset="0"/>
              </a:rPr>
              <a:t> </a:t>
            </a:r>
            <a:r>
              <a:rPr kumimoji="0" lang="ar-IQ" altLang="ar-IQ" sz="3200"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ولكن الأكثر إقناعًا هو</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IQ" altLang="ar-IQ" sz="3200"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 انخفاض التكاليف واختصار الوقت والمال ، والتكاليف الإضافية.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IQ" altLang="ar-IQ" sz="3200"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بطاقات الذاكرة للتخزين المؤقت للصور قابلة لإعادة الاستخدام ووسائط التخزين مثل الأقراص المدمجة غير مكلفة. </a:t>
            </a:r>
          </a:p>
          <a:p>
            <a:pPr lvl="0" algn="just" fontAlgn="base">
              <a:spcBef>
                <a:spcPct val="0"/>
              </a:spcBef>
              <a:spcAft>
                <a:spcPct val="0"/>
              </a:spcAft>
            </a:pPr>
            <a:r>
              <a:rPr kumimoji="0" lang="ar-IQ" altLang="ar-IQ" sz="3200"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النتائج تكاد تكون فورية ويمكن تحرير الصور و تحسين الجودة والتكوين. </a:t>
            </a:r>
            <a:r>
              <a:rPr lang="ar-IQ" sz="3200" dirty="0"/>
              <a:t>استخدام قواعد بيانات الصور كمصادر تعليمية</a:t>
            </a:r>
            <a:endParaRPr kumimoji="0" lang="ar-IQ" altLang="ar-IQ" sz="3200"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endParaRPr>
          </a:p>
          <a:p>
            <a:pPr lvl="0" algn="just" fontAlgn="base">
              <a:spcBef>
                <a:spcPct val="0"/>
              </a:spcBef>
              <a:spcAft>
                <a:spcPct val="0"/>
              </a:spcAft>
            </a:pPr>
            <a:r>
              <a:rPr kumimoji="0" lang="ar-IQ" altLang="ar-IQ" sz="3200"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من السهل فهرسة ، أرشفة ونشر / نقل صورة رقمية. نسخ رقمية متعددة بصيغ مختلفة حيث</a:t>
            </a:r>
            <a:r>
              <a:rPr lang="ar-IQ" sz="3200" dirty="0" smtClean="0"/>
              <a:t>لا </a:t>
            </a:r>
            <a:r>
              <a:rPr lang="ar-IQ" sz="3200" dirty="0"/>
              <a:t>يمكن استبدالها في حالة تلفها ، يصعب نقلها ، ولا يمكن مشاركتها بسهولة بين الكثيرين وليس في وقت واحد </a:t>
            </a:r>
            <a:r>
              <a:rPr kumimoji="0" lang="ar-IQ" altLang="ar-IQ" sz="3200" b="0" i="0" u="none" strike="noStrike" cap="none" normalizeH="0" baseline="0" dirty="0" smtClean="0">
                <a:ln>
                  <a:noFill/>
                </a:ln>
                <a:solidFill>
                  <a:srgbClr val="202124"/>
                </a:solidFill>
                <a:effectLst/>
                <a:latin typeface="Times New Roman" panose="02020603050405020304" pitchFamily="18" charset="0"/>
                <a:cs typeface="Times New Roman" panose="02020603050405020304" pitchFamily="18" charset="0"/>
              </a:rPr>
              <a:t>يمكن لمختبرات التصوير الفوتوغرافي إنشاء المطبوعات اللامعة</a:t>
            </a:r>
            <a:r>
              <a:rPr kumimoji="0" lang="ar-IQ" altLang="ar-IQ"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0900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2411413" y="188913"/>
            <a:ext cx="5040312"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endParaRPr lang="en-US" altLang="en-US" sz="2400" dirty="0">
              <a:cs typeface="Times New Roman" pitchFamily="18" charset="0"/>
            </a:endParaRPr>
          </a:p>
        </p:txBody>
      </p:sp>
      <p:sp>
        <p:nvSpPr>
          <p:cNvPr id="21507" name="Rectangle 5"/>
          <p:cNvSpPr>
            <a:spLocks noChangeArrowheads="1"/>
          </p:cNvSpPr>
          <p:nvPr/>
        </p:nvSpPr>
        <p:spPr bwMode="auto">
          <a:xfrm>
            <a:off x="755650" y="1652588"/>
            <a:ext cx="8208963"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justLow" eaLnBrk="1" hangingPunct="1"/>
            <a:r>
              <a:rPr lang="ar-SA" altLang="en-US" sz="2800" b="1" dirty="0">
                <a:solidFill>
                  <a:srgbClr val="FF0000"/>
                </a:solidFill>
                <a:cs typeface="Times New Roman" pitchFamily="18" charset="0"/>
              </a:rPr>
              <a:t>للحصول على صورة مجهرية جيدة وواضحة يجب مراعاة النقاط التالية:</a:t>
            </a:r>
            <a:endParaRPr lang="en-US" altLang="en-US" sz="2800" b="1" dirty="0">
              <a:solidFill>
                <a:srgbClr val="FF0000"/>
              </a:solidFill>
              <a:cs typeface="Times New Roman" pitchFamily="18" charset="0"/>
            </a:endParaRPr>
          </a:p>
          <a:p>
            <a:pPr algn="justLow" eaLnBrk="1" hangingPunct="1"/>
            <a:r>
              <a:rPr lang="en-US" altLang="en-US" sz="2000" dirty="0">
                <a:cs typeface="Times New Roman" pitchFamily="18" charset="0"/>
              </a:rPr>
              <a:t> </a:t>
            </a:r>
          </a:p>
          <a:p>
            <a:pPr algn="justLow" eaLnBrk="1" hangingPunct="1"/>
            <a:r>
              <a:rPr lang="ar-SA" altLang="en-US" sz="2000" dirty="0">
                <a:solidFill>
                  <a:srgbClr val="000000"/>
                </a:solidFill>
                <a:cs typeface="Times New Roman" pitchFamily="18" charset="0"/>
              </a:rPr>
              <a:t>1-أن تكون الصورة الحقيقية للجزء المراد تصويره واضحة وهذا يأتي من خلال التمرير الجيد للعينة النسيجية والتلوين الجيد ايضا.</a:t>
            </a:r>
            <a:endParaRPr lang="en-US" altLang="en-US" sz="2000" dirty="0">
              <a:cs typeface="Times New Roman" pitchFamily="18" charset="0"/>
            </a:endParaRPr>
          </a:p>
          <a:p>
            <a:pPr algn="justLow" eaLnBrk="1" hangingPunct="1"/>
            <a:r>
              <a:rPr lang="en-US" altLang="en-US" sz="2000" dirty="0">
                <a:cs typeface="Times New Roman" pitchFamily="18" charset="0"/>
              </a:rPr>
              <a:t> </a:t>
            </a:r>
          </a:p>
          <a:p>
            <a:pPr algn="justLow" eaLnBrk="1" hangingPunct="1"/>
            <a:r>
              <a:rPr lang="ar-SA" altLang="en-US" sz="2000" dirty="0">
                <a:solidFill>
                  <a:srgbClr val="000000"/>
                </a:solidFill>
                <a:cs typeface="Times New Roman" pitchFamily="18" charset="0"/>
              </a:rPr>
              <a:t>2- تحديد الجزء المراد تصويره في السلايد وعمل </a:t>
            </a:r>
            <a:r>
              <a:rPr lang="en-US" altLang="en-US" sz="2000" dirty="0">
                <a:solidFill>
                  <a:srgbClr val="000000"/>
                </a:solidFill>
                <a:cs typeface="Times New Roman" pitchFamily="18" charset="0"/>
              </a:rPr>
              <a:t>Focus </a:t>
            </a:r>
            <a:r>
              <a:rPr lang="ar-SA" altLang="en-US" sz="2000" dirty="0">
                <a:solidFill>
                  <a:srgbClr val="000000"/>
                </a:solidFill>
                <a:cs typeface="Times New Roman" pitchFamily="18" charset="0"/>
              </a:rPr>
              <a:t> دقيق للصورة قبل التقاطها أي أن نقوم بعمل التوضيح قبل وبعد تثبيت الكاميرا على المجهر.</a:t>
            </a:r>
            <a:endParaRPr lang="en-US" altLang="en-US" sz="2000" dirty="0">
              <a:cs typeface="Times New Roman" pitchFamily="18" charset="0"/>
            </a:endParaRPr>
          </a:p>
          <a:p>
            <a:pPr algn="justLow" eaLnBrk="1" hangingPunct="1"/>
            <a:r>
              <a:rPr lang="en-US" altLang="en-US" sz="2000" dirty="0">
                <a:cs typeface="Times New Roman" pitchFamily="18" charset="0"/>
              </a:rPr>
              <a:t> </a:t>
            </a:r>
          </a:p>
          <a:p>
            <a:pPr algn="justLow" eaLnBrk="1" hangingPunct="1"/>
            <a:r>
              <a:rPr lang="ar-SA" altLang="en-US" sz="2000" dirty="0">
                <a:solidFill>
                  <a:srgbClr val="000000"/>
                </a:solidFill>
                <a:cs typeface="Times New Roman" pitchFamily="18" charset="0"/>
              </a:rPr>
              <a:t>3- أبعاد مجال التصوير قدر الإمكان عن المناطق التي فيها أخطاء أو تشوهات </a:t>
            </a:r>
            <a:r>
              <a:rPr lang="en-US" altLang="en-US" sz="2000" dirty="0">
                <a:solidFill>
                  <a:srgbClr val="000000"/>
                </a:solidFill>
                <a:cs typeface="Times New Roman" pitchFamily="18" charset="0"/>
              </a:rPr>
              <a:t>Artifacts</a:t>
            </a:r>
            <a:r>
              <a:rPr lang="ar-SA" altLang="en-US" sz="2000" dirty="0">
                <a:solidFill>
                  <a:srgbClr val="000000"/>
                </a:solidFill>
                <a:cs typeface="Times New Roman" pitchFamily="18" charset="0"/>
              </a:rPr>
              <a:t> في النسيج كان تكون هناك شقوق أو ترسبات للصبغة أو اللطخات والطيات.</a:t>
            </a:r>
            <a:endParaRPr lang="en-US" altLang="en-US" sz="2000" dirty="0">
              <a:cs typeface="Times New Roman" pitchFamily="18" charset="0"/>
            </a:endParaRPr>
          </a:p>
          <a:p>
            <a:pPr algn="justLow" eaLnBrk="1" hangingPunct="1"/>
            <a:r>
              <a:rPr lang="en-US" altLang="en-US" sz="2000" dirty="0">
                <a:cs typeface="Times New Roman" pitchFamily="18" charset="0"/>
              </a:rPr>
              <a:t> </a:t>
            </a:r>
          </a:p>
          <a:p>
            <a:pPr algn="justLow" eaLnBrk="1" hangingPunct="1"/>
            <a:r>
              <a:rPr lang="ar-SA" altLang="en-US" sz="2000" dirty="0">
                <a:solidFill>
                  <a:srgbClr val="000000"/>
                </a:solidFill>
                <a:cs typeface="Times New Roman" pitchFamily="18" charset="0"/>
              </a:rPr>
              <a:t>4- المحافظة على ثبات المجهر والكاميرا بصورة تامة لحظة اخذ اللقطة لان أي حركة أو اهتزاز بسيط ينتج عنه عدم وضوح للصورة </a:t>
            </a:r>
            <a:r>
              <a:rPr lang="en-US" altLang="en-US" sz="2000" dirty="0">
                <a:solidFill>
                  <a:srgbClr val="000000"/>
                </a:solidFill>
                <a:cs typeface="Times New Roman" pitchFamily="18" charset="0"/>
              </a:rPr>
              <a:t>Out of focus </a:t>
            </a:r>
            <a:r>
              <a:rPr lang="ar-SA" altLang="en-US" sz="2000" dirty="0">
                <a:solidFill>
                  <a:srgbClr val="000000"/>
                </a:solidFill>
                <a:cs typeface="Times New Roman" pitchFamily="18" charset="0"/>
              </a:rPr>
              <a:t>.</a:t>
            </a:r>
            <a:endParaRPr lang="en-US" altLang="en-US" sz="2000" dirty="0">
              <a:cs typeface="Times New Roman" pitchFamily="18" charset="0"/>
            </a:endParaRPr>
          </a:p>
          <a:p>
            <a:pPr algn="justLow" eaLnBrk="1" hangingPunct="1"/>
            <a:r>
              <a:rPr lang="en-US" altLang="en-US" sz="2000" dirty="0">
                <a:cs typeface="Times New Roman" pitchFamily="18" charset="0"/>
              </a:rPr>
              <a:t> </a:t>
            </a:r>
          </a:p>
          <a:p>
            <a:pPr algn="justLow" eaLnBrk="1" hangingPunct="1"/>
            <a:r>
              <a:rPr lang="ar-SA" altLang="en-US" sz="2000" dirty="0">
                <a:solidFill>
                  <a:srgbClr val="000000"/>
                </a:solidFill>
                <a:cs typeface="Times New Roman" pitchFamily="18" charset="0"/>
              </a:rPr>
              <a:t>5- حاليا تعتبر الكاميرات الرقمية هي السائدة في مجال التصوير المجهري وعليه يجب اختيار الكاميرا المناسبة ذات الدقة العالية . </a:t>
            </a:r>
            <a:endParaRPr lang="en-US" altLang="en-US" sz="2000" dirty="0">
              <a:cs typeface="Times New Roman" pitchFamily="18" charset="0"/>
            </a:endParaRPr>
          </a:p>
        </p:txBody>
      </p:sp>
    </p:spTree>
    <p:extLst>
      <p:ext uri="{BB962C8B-B14F-4D97-AF65-F5344CB8AC3E}">
        <p14:creationId xmlns:p14="http://schemas.microsoft.com/office/powerpoint/2010/main" val="3190244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51" y="1052736"/>
            <a:ext cx="8424936" cy="4801314"/>
          </a:xfrm>
          <a:prstGeom prst="rect">
            <a:avLst/>
          </a:prstGeom>
        </p:spPr>
        <p:txBody>
          <a:bodyPr wrap="square">
            <a:spAutoFit/>
          </a:bodyPr>
          <a:lstStyle/>
          <a:p>
            <a:pPr algn="just"/>
            <a:r>
              <a:rPr lang="ar-IQ" dirty="0"/>
              <a:t/>
            </a:r>
            <a:br>
              <a:rPr lang="ar-IQ" dirty="0"/>
            </a:br>
            <a:r>
              <a:rPr lang="ar-IQ" sz="3600" dirty="0">
                <a:latin typeface="Times New Roman" panose="02020603050405020304" pitchFamily="18" charset="0"/>
                <a:cs typeface="Times New Roman" panose="02020603050405020304" pitchFamily="18" charset="0"/>
              </a:rPr>
              <a:t>كان هناك انتشار للكاميرات المجهرية الرقمية في السنوات الأخيرة وقائمة قصيرة من الإعلانات الشائعة يتم توفير كاميرات من قبل أكبر </a:t>
            </a:r>
            <a:r>
              <a:rPr lang="ar-IQ" sz="3600" dirty="0" smtClean="0">
                <a:latin typeface="Times New Roman" panose="02020603050405020304" pitchFamily="18" charset="0"/>
                <a:cs typeface="Times New Roman" panose="02020603050405020304" pitchFamily="18" charset="0"/>
              </a:rPr>
              <a:t>الشركات. </a:t>
            </a:r>
            <a:r>
              <a:rPr lang="ar-IQ" sz="3600" dirty="0">
                <a:latin typeface="Times New Roman" panose="02020603050405020304" pitchFamily="18" charset="0"/>
                <a:cs typeface="Times New Roman" panose="02020603050405020304" pitchFamily="18" charset="0"/>
              </a:rPr>
              <a:t>على الرغم من أن هذه الأجهزة لا تتطلب صيانة بشكل عام ، يفضل اختيار الكاميرا من الشركة المصنعة التي يقوم بمراجعة وتحديث برامج تشغيل البرامج الخاصة به بنفس الدرجة الكفاءة </a:t>
            </a:r>
            <a:r>
              <a:rPr lang="ar-IQ" sz="3600" dirty="0" smtClean="0">
                <a:latin typeface="Times New Roman" panose="02020603050405020304" pitchFamily="18" charset="0"/>
                <a:cs typeface="Times New Roman" panose="02020603050405020304" pitchFamily="18" charset="0"/>
              </a:rPr>
              <a:t>للكمبيوتر. </a:t>
            </a:r>
            <a:r>
              <a:rPr lang="ar-IQ" sz="3600" dirty="0">
                <a:latin typeface="Times New Roman" panose="02020603050405020304" pitchFamily="18" charset="0"/>
                <a:cs typeface="Times New Roman" panose="02020603050405020304" pitchFamily="18" charset="0"/>
              </a:rPr>
              <a:t>هذا ضروري بشكل خاص بالنظر إلى المعدل السريع تطور أنظمة تشغيل الكمبيوتر. </a:t>
            </a:r>
          </a:p>
        </p:txBody>
      </p:sp>
    </p:spTree>
    <p:extLst>
      <p:ext uri="{BB962C8B-B14F-4D97-AF65-F5344CB8AC3E}">
        <p14:creationId xmlns:p14="http://schemas.microsoft.com/office/powerpoint/2010/main" val="1116131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97346"/>
            <a:ext cx="7344816" cy="6401753"/>
          </a:xfrm>
          <a:prstGeom prst="rect">
            <a:avLst/>
          </a:prstGeom>
        </p:spPr>
        <p:txBody>
          <a:bodyPr wrap="square">
            <a:spAutoFit/>
          </a:bodyPr>
          <a:lstStyle/>
          <a:p>
            <a:pPr algn="ctr"/>
            <a:r>
              <a:rPr lang="ar-IQ" dirty="0"/>
              <a:t/>
            </a:r>
            <a:br>
              <a:rPr lang="ar-IQ" dirty="0"/>
            </a:br>
            <a:r>
              <a:rPr lang="ar-IQ" sz="2800" b="1" dirty="0">
                <a:solidFill>
                  <a:srgbClr val="FF0000"/>
                </a:solidFill>
                <a:latin typeface="Times New Roman" panose="02020603050405020304" pitchFamily="18" charset="0"/>
                <a:cs typeface="Times New Roman" panose="02020603050405020304" pitchFamily="18" charset="0"/>
              </a:rPr>
              <a:t>كيفية فحص شرائح </a:t>
            </a:r>
            <a:r>
              <a:rPr lang="ar-IQ" sz="2800" b="1" dirty="0" smtClean="0">
                <a:solidFill>
                  <a:srgbClr val="FF0000"/>
                </a:solidFill>
                <a:latin typeface="Times New Roman" panose="02020603050405020304" pitchFamily="18" charset="0"/>
                <a:cs typeface="Times New Roman" panose="02020603050405020304" pitchFamily="18" charset="0"/>
              </a:rPr>
              <a:t>الأنسجة</a:t>
            </a:r>
          </a:p>
          <a:p>
            <a:r>
              <a:rPr lang="ar-IQ" sz="2800" dirty="0" smtClean="0">
                <a:latin typeface="Times New Roman" panose="02020603050405020304" pitchFamily="18" charset="0"/>
                <a:cs typeface="Times New Roman" panose="02020603050405020304" pitchFamily="18" charset="0"/>
              </a:rPr>
              <a:t>. 1: </a:t>
            </a:r>
            <a:r>
              <a:rPr lang="ar-IQ" sz="2800" dirty="0">
                <a:latin typeface="Times New Roman" panose="02020603050405020304" pitchFamily="18" charset="0"/>
                <a:cs typeface="Times New Roman" panose="02020603050405020304" pitchFamily="18" charset="0"/>
              </a:rPr>
              <a:t>افحص الشريحة باستخدام </a:t>
            </a:r>
            <a:r>
              <a:rPr lang="ar-IQ" sz="2800" dirty="0" smtClean="0">
                <a:latin typeface="Times New Roman" panose="02020603050405020304" pitchFamily="18" charset="0"/>
                <a:cs typeface="Times New Roman" panose="02020603050405020304" pitchFamily="18" charset="0"/>
              </a:rPr>
              <a:t>العين </a:t>
            </a:r>
            <a:r>
              <a:rPr lang="ar-IQ" sz="2800" dirty="0">
                <a:latin typeface="Times New Roman" panose="02020603050405020304" pitchFamily="18" charset="0"/>
                <a:cs typeface="Times New Roman" panose="02020603050405020304" pitchFamily="18" charset="0"/>
              </a:rPr>
              <a:t>فقط ومصدر ضوء جيد لتحديد </a:t>
            </a:r>
            <a:r>
              <a:rPr lang="ar-IQ" sz="2800" dirty="0" smtClean="0">
                <a:latin typeface="Times New Roman" panose="02020603050405020304" pitchFamily="18" charset="0"/>
                <a:cs typeface="Times New Roman" panose="02020603050405020304" pitchFamily="18" charset="0"/>
              </a:rPr>
              <a:t>الشكل أولاً</a:t>
            </a:r>
            <a:r>
              <a:rPr lang="ar-IQ" sz="2800" dirty="0">
                <a:latin typeface="Times New Roman" panose="02020603050405020304" pitchFamily="18" charset="0"/>
                <a:cs typeface="Times New Roman" panose="02020603050405020304" pitchFamily="18" charset="0"/>
              </a:rPr>
              <a:t>. من حين لآخر ، يكون لقسم معين شكل مميز ويسهل التعرف عليه</a:t>
            </a:r>
            <a:r>
              <a:rPr lang="ar-IQ" sz="2800" dirty="0" smtClean="0">
                <a:latin typeface="Times New Roman" panose="02020603050405020304" pitchFamily="18" charset="0"/>
                <a:cs typeface="Times New Roman" panose="02020603050405020304" pitchFamily="18" charset="0"/>
              </a:rPr>
              <a:t>.</a:t>
            </a:r>
          </a:p>
          <a:p>
            <a:r>
              <a:rPr lang="ar-IQ" sz="2800" dirty="0" smtClean="0">
                <a:latin typeface="Times New Roman" panose="02020603050405020304" pitchFamily="18" charset="0"/>
                <a:cs typeface="Times New Roman" panose="02020603050405020304" pitchFamily="18" charset="0"/>
              </a:rPr>
              <a:t> 2</a:t>
            </a:r>
            <a:r>
              <a:rPr lang="ar-IQ" sz="2800" dirty="0">
                <a:latin typeface="Times New Roman" panose="02020603050405020304" pitchFamily="18" charset="0"/>
                <a:cs typeface="Times New Roman" panose="02020603050405020304" pitchFamily="18" charset="0"/>
              </a:rPr>
              <a:t>. المعايرة: ضع الشريحة تحت المجهر وقم بمعايرة المجهر بحيث تكون الصورة الناتجة واضحة. حرِّك الشريحة بحيث يمكن رؤية سطحها بالكامل وتحقق منها باستخدام عدسات ومكبرات مختلفة. هذا مهم لأن: • هناك دائمًا هياكل رئيسية وثانوية في المستحضر قد لا تكون مرئية دائمًا بعدسة واحدة أو تكبير ، على سبيل المثال في بقع اللفائفي </a:t>
            </a:r>
            <a:r>
              <a:rPr lang="en-US" sz="2800" dirty="0">
                <a:latin typeface="Times New Roman" panose="02020603050405020304" pitchFamily="18" charset="0"/>
                <a:cs typeface="Times New Roman" panose="02020603050405020304" pitchFamily="18" charset="0"/>
              </a:rPr>
              <a:t>Peyer </a:t>
            </a:r>
            <a:r>
              <a:rPr lang="ar-IQ" sz="2800" dirty="0">
                <a:latin typeface="Times New Roman" panose="02020603050405020304" pitchFamily="18" charset="0"/>
                <a:cs typeface="Times New Roman" panose="02020603050405020304" pitchFamily="18" charset="0"/>
              </a:rPr>
              <a:t>تكون كبيرة ومميزة ، في حين أن الخلايا الأخرى أصغر حجمًا </a:t>
            </a:r>
            <a:r>
              <a:rPr lang="ar-IQ" sz="2800" dirty="0" smtClean="0">
                <a:latin typeface="Times New Roman" panose="02020603050405020304" pitchFamily="18" charset="0"/>
                <a:cs typeface="Times New Roman" panose="02020603050405020304" pitchFamily="18" charset="0"/>
              </a:rPr>
              <a:t>غير </a:t>
            </a:r>
            <a:r>
              <a:rPr lang="ar-IQ" sz="2800" dirty="0">
                <a:latin typeface="Times New Roman" panose="02020603050405020304" pitchFamily="18" charset="0"/>
                <a:cs typeface="Times New Roman" panose="02020603050405020304" pitchFamily="18" charset="0"/>
              </a:rPr>
              <a:t>محددة. • لأن الشريحة أكبر دائمًا من العدسة ، لذلك من أجل عرض جميع الهياكل ، يجب تحريكها على سبيل المثال ، تحتوي شريحة الدم على العديد من الخلايا المختلفة ولا يتم توزيعها بالتساوي </a:t>
            </a:r>
            <a:r>
              <a:rPr lang="ar-IQ" sz="2800" dirty="0" smtClean="0">
                <a:latin typeface="Times New Roman" panose="02020603050405020304" pitchFamily="18" charset="0"/>
                <a:cs typeface="Times New Roman" panose="02020603050405020304" pitchFamily="18" charset="0"/>
              </a:rPr>
              <a:t>دائمًا</a:t>
            </a:r>
            <a:endParaRPr lang="ar-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52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628800"/>
            <a:ext cx="7992888" cy="2862322"/>
          </a:xfrm>
          <a:prstGeom prst="rect">
            <a:avLst/>
          </a:prstGeom>
        </p:spPr>
        <p:txBody>
          <a:bodyPr wrap="square">
            <a:spAutoFit/>
          </a:bodyPr>
          <a:lstStyle/>
          <a:p>
            <a:r>
              <a:rPr lang="ar-IQ" sz="3200" dirty="0" smtClean="0">
                <a:latin typeface="Times New Roman" panose="02020603050405020304" pitchFamily="18" charset="0"/>
                <a:cs typeface="Times New Roman" panose="02020603050405020304" pitchFamily="18" charset="0"/>
              </a:rPr>
              <a:t>3</a:t>
            </a:r>
            <a:r>
              <a:rPr lang="ar-IQ" sz="3600" dirty="0">
                <a:latin typeface="Times New Roman" panose="02020603050405020304" pitchFamily="18" charset="0"/>
                <a:cs typeface="Times New Roman" panose="02020603050405020304" pitchFamily="18" charset="0"/>
              </a:rPr>
              <a:t>. الوصف: اكتب وصفًا للتركيبات الرئيسية والثانوية التي يمكن رؤيتها وقم بتسمية تلك التي تكون متأكدًا </a:t>
            </a:r>
            <a:r>
              <a:rPr lang="ar-IQ" sz="3600" dirty="0" smtClean="0">
                <a:latin typeface="Times New Roman" panose="02020603050405020304" pitchFamily="18" charset="0"/>
                <a:cs typeface="Times New Roman" panose="02020603050405020304" pitchFamily="18" charset="0"/>
              </a:rPr>
              <a:t>منها</a:t>
            </a:r>
          </a:p>
          <a:p>
            <a:r>
              <a:rPr lang="ar-IQ" sz="3600" dirty="0" smtClean="0">
                <a:latin typeface="Times New Roman" panose="02020603050405020304" pitchFamily="18" charset="0"/>
                <a:cs typeface="Times New Roman" panose="02020603050405020304" pitchFamily="18" charset="0"/>
              </a:rPr>
              <a:t> 4</a:t>
            </a:r>
            <a:r>
              <a:rPr lang="ar-IQ" sz="3600" dirty="0">
                <a:latin typeface="Times New Roman" panose="02020603050405020304" pitchFamily="18" charset="0"/>
                <a:cs typeface="Times New Roman" panose="02020603050405020304" pitchFamily="18" charset="0"/>
              </a:rPr>
              <a:t>. التحديد: تحديد عملية </a:t>
            </a:r>
            <a:r>
              <a:rPr lang="ar-IQ" sz="3600" dirty="0" smtClean="0">
                <a:latin typeface="Times New Roman" panose="02020603050405020304" pitchFamily="18" charset="0"/>
                <a:cs typeface="Times New Roman" panose="02020603050405020304" pitchFamily="18" charset="0"/>
              </a:rPr>
              <a:t>الصبغ </a:t>
            </a:r>
            <a:r>
              <a:rPr lang="ar-IQ" sz="3600" dirty="0">
                <a:latin typeface="Times New Roman" panose="02020603050405020304" pitchFamily="18" charset="0"/>
                <a:cs typeface="Times New Roman" panose="02020603050405020304" pitchFamily="18" charset="0"/>
              </a:rPr>
              <a:t>والتقطيع والتحضير </a:t>
            </a:r>
            <a:r>
              <a:rPr lang="ar-IQ" sz="3600" dirty="0" smtClean="0">
                <a:latin typeface="Times New Roman" panose="02020603050405020304" pitchFamily="18" charset="0"/>
                <a:cs typeface="Times New Roman" panose="02020603050405020304" pitchFamily="18" charset="0"/>
              </a:rPr>
              <a:t>للشريحة</a:t>
            </a:r>
            <a:endParaRPr lang="ar-IQ"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24066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406</TotalTime>
  <Words>652</Words>
  <Application>Microsoft Office PowerPoint</Application>
  <PresentationFormat>On-screen Show (4:3)</PresentationFormat>
  <Paragraphs>57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Photographed and measured the histological structure by using the digital camera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22</cp:revision>
  <dcterms:created xsi:type="dcterms:W3CDTF">2021-01-17T06:04:03Z</dcterms:created>
  <dcterms:modified xsi:type="dcterms:W3CDTF">2025-05-12T18:40:33Z</dcterms:modified>
</cp:coreProperties>
</file>