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4"/>
  </p:sldMasterIdLst>
  <p:notesMasterIdLst>
    <p:notesMasterId r:id="rId25"/>
  </p:notesMasterIdLst>
  <p:sldIdLst>
    <p:sldId id="1864" r:id="rId5"/>
    <p:sldId id="1846" r:id="rId6"/>
    <p:sldId id="1868" r:id="rId7"/>
    <p:sldId id="1849" r:id="rId8"/>
    <p:sldId id="1866" r:id="rId9"/>
    <p:sldId id="1869" r:id="rId10"/>
    <p:sldId id="1845" r:id="rId11"/>
    <p:sldId id="1875" r:id="rId12"/>
    <p:sldId id="1874" r:id="rId13"/>
    <p:sldId id="1876" r:id="rId14"/>
    <p:sldId id="1852" r:id="rId15"/>
    <p:sldId id="1877" r:id="rId16"/>
    <p:sldId id="1878" r:id="rId17"/>
    <p:sldId id="1880" r:id="rId18"/>
    <p:sldId id="1881" r:id="rId19"/>
    <p:sldId id="1882" r:id="rId20"/>
    <p:sldId id="1884" r:id="rId21"/>
    <p:sldId id="1885" r:id="rId22"/>
    <p:sldId id="1886" r:id="rId23"/>
    <p:sldId id="1887" r:id="rId24"/>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80" userDrawn="1">
          <p15:clr>
            <a:srgbClr val="A4A3A4"/>
          </p15:clr>
        </p15:guide>
        <p15:guide id="3" pos="7200" userDrawn="1">
          <p15:clr>
            <a:srgbClr val="A4A3A4"/>
          </p15:clr>
        </p15:guide>
        <p15:guide id="4" pos="4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005C68"/>
    <a:srgbClr val="3B2E58"/>
    <a:srgbClr val="FE4387"/>
    <a:srgbClr val="FF2625"/>
    <a:srgbClr val="007788"/>
    <a:srgbClr val="297C2A"/>
    <a:srgbClr val="F69000"/>
    <a:srgbClr val="01C2D1"/>
    <a:srgbClr val="D6D734"/>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3"/>
  </p:normalViewPr>
  <p:slideViewPr>
    <p:cSldViewPr snapToGrid="0">
      <p:cViewPr>
        <p:scale>
          <a:sx n="66" d="100"/>
          <a:sy n="66" d="100"/>
        </p:scale>
        <p:origin x="258" y="132"/>
      </p:cViewPr>
      <p:guideLst>
        <p:guide orient="horz" pos="2160"/>
        <p:guide pos="480"/>
        <p:guide pos="7200"/>
        <p:guide pos="4368"/>
      </p:guideLst>
    </p:cSldViewPr>
  </p:slideViewPr>
  <p:notesTextViewPr>
    <p:cViewPr>
      <p:scale>
        <a:sx n="1" d="1"/>
        <a:sy n="1" d="1"/>
      </p:scale>
      <p:origin x="0" y="0"/>
    </p:cViewPr>
  </p:notesTextViewPr>
  <p:sorterViewPr>
    <p:cViewPr>
      <p:scale>
        <a:sx n="94" d="100"/>
        <a:sy n="9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2" Type="http://schemas.openxmlformats.org/officeDocument/2006/relationships/hyperlink" Target="https://www.bing.com/search?q=Janet%20Mock" TargetMode="External"/><Relationship Id="rId1" Type="http://schemas.openxmlformats.org/officeDocument/2006/relationships/hyperlink" Target="https://www.bing.com/search?q=bayard%20rustin" TargetMode="External"/></Relationships>
</file>

<file path=ppt/diagrams/_rels/data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image" Target="../media/image11.jpg"/><Relationship Id="rId4" Type="http://schemas.openxmlformats.org/officeDocument/2006/relationships/image" Target="../media/image14.png"/></Relationships>
</file>

<file path=ppt/diagrams/_rels/data3.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image" Target="../media/image15.jpg"/><Relationship Id="rId5" Type="http://schemas.openxmlformats.org/officeDocument/2006/relationships/image" Target="../media/image19.jpg"/><Relationship Id="rId4" Type="http://schemas.openxmlformats.org/officeDocument/2006/relationships/image" Target="../media/image18.jpg"/></Relationships>
</file>

<file path=ppt/diagrams/_rels/drawing1.xml.rels><?xml version="1.0" encoding="UTF-8" standalone="yes"?>
<Relationships xmlns="http://schemas.openxmlformats.org/package/2006/relationships"><Relationship Id="rId2" Type="http://schemas.openxmlformats.org/officeDocument/2006/relationships/hyperlink" Target="https://www.bing.com/search?q=Janet%20Mock" TargetMode="External"/><Relationship Id="rId1" Type="http://schemas.openxmlformats.org/officeDocument/2006/relationships/hyperlink" Target="https://www.bing.com/search?q=bayard%20rustin"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image" Target="../media/image11.jpg"/><Relationship Id="rId4" Type="http://schemas.openxmlformats.org/officeDocument/2006/relationships/image" Target="../media/image14.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image" Target="../media/image15.jpg"/><Relationship Id="rId5" Type="http://schemas.openxmlformats.org/officeDocument/2006/relationships/image" Target="../media/image19.jpg"/><Relationship Id="rId4" Type="http://schemas.openxmlformats.org/officeDocument/2006/relationships/image" Target="../media/image18.jp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37DF2B-DECF-44A7-8971-07475E2BCFC3}" type="doc">
      <dgm:prSet loTypeId="urn:microsoft.com/office/officeart/2018/2/layout/IconLabelList#2" loCatId="other" qsTypeId="urn:microsoft.com/office/officeart/2005/8/quickstyle/simple1" qsCatId="simple" csTypeId="urn:microsoft.com/office/officeart/2005/8/colors/accent2_2" csCatId="accent2" phldr="1"/>
      <dgm:spPr/>
      <dgm:t>
        <a:bodyPr/>
        <a:lstStyle/>
        <a:p>
          <a:endParaRPr lang="en-US"/>
        </a:p>
      </dgm:t>
    </dgm:pt>
    <dgm:pt modelId="{C8710C11-6766-4B48-9562-4B0C7B3F28D6}">
      <dgm:prSet phldrT="[Text]" custT="1"/>
      <dgm:spPr/>
      <dgm:t>
        <a:bodyPr/>
        <a:lstStyle/>
        <a:p>
          <a:pPr>
            <a:lnSpc>
              <a:spcPct val="100000"/>
            </a:lnSpc>
          </a:pPr>
          <a:r>
            <a:rPr lang="ar-IQ" sz="1800" b="0" i="0" dirty="0">
              <a:solidFill>
                <a:schemeClr val="bg1"/>
              </a:solidFill>
              <a:latin typeface="Calibri" panose="020F0502020204030204" pitchFamily="34" charset="0"/>
              <a:cs typeface="Calibri" panose="020F0502020204030204" pitchFamily="34" charset="0"/>
            </a:rPr>
            <a:t>عندما تكون هناك أنباء هامة يراد إعلانها ويصعب تناولها في بيان صحفي</a:t>
          </a:r>
          <a:endParaRPr lang="en-US" sz="1800" dirty="0">
            <a:solidFill>
              <a:schemeClr val="bg1"/>
            </a:solidFill>
            <a:latin typeface="Calibri" panose="020F0502020204030204" pitchFamily="34" charset="0"/>
            <a:cs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endParaRPr>
        </a:p>
      </dgm:t>
    </dgm:pt>
    <dgm:pt modelId="{6F9BADAF-DEBF-4CC2-B392-F7E0CD538B78}" type="parTrans" cxnId="{E28F4DE8-1F7F-4CC4-B4F7-5167A5B9E0BA}">
      <dgm:prSet/>
      <dgm:spPr/>
      <dgm:t>
        <a:bodyPr/>
        <a:lstStyle/>
        <a:p>
          <a:endParaRPr lang="en-US">
            <a:solidFill>
              <a:schemeClr val="bg1"/>
            </a:solidFill>
          </a:endParaRPr>
        </a:p>
      </dgm:t>
    </dgm:pt>
    <dgm:pt modelId="{CEEC8625-83FA-4202-826E-84C1185A8E32}" type="sibTrans" cxnId="{E28F4DE8-1F7F-4CC4-B4F7-5167A5B9E0BA}">
      <dgm:prSet/>
      <dgm:spPr/>
      <dgm:t>
        <a:bodyPr/>
        <a:lstStyle/>
        <a:p>
          <a:endParaRPr lang="en-US">
            <a:solidFill>
              <a:schemeClr val="bg1"/>
            </a:solidFill>
          </a:endParaRPr>
        </a:p>
      </dgm:t>
    </dgm:pt>
    <dgm:pt modelId="{8EE3C8DC-7BA8-479C-A581-E9DA099939F2}">
      <dgm:prSet phldrT="[Text]" custT="1"/>
      <dgm:spPr/>
      <dgm:t>
        <a:bodyPr/>
        <a:lstStyle/>
        <a:p>
          <a:pPr>
            <a:lnSpc>
              <a:spcPct val="100000"/>
            </a:lnSpc>
          </a:pPr>
          <a:r>
            <a:rPr lang="ar-IQ" altLang="en-US" sz="1800" b="0" i="0" kern="1200" dirty="0">
              <a:solidFill>
                <a:prstClr val="black"/>
              </a:solidFill>
              <a:latin typeface="Calibri" panose="020F0502020204030204" pitchFamily="34" charset="0"/>
              <a:ea typeface="+mn-ea"/>
              <a:cs typeface="Calibri" panose="020F0502020204030204" pitchFamily="34" charset="0"/>
            </a:rPr>
            <a:t> حينما تقتضي أهمية الموضوع إتاحة الفرصة للرد على تساؤلات الصحفيين</a:t>
          </a:r>
          <a:endParaRPr lang="en-US" sz="1800" b="0" i="0" kern="1200" dirty="0">
            <a:solidFill>
              <a:prstClr val="black"/>
            </a:solidFill>
            <a:latin typeface="Calibri" panose="020F0502020204030204" pitchFamily="34" charset="0"/>
            <a:ea typeface="+mn-ea"/>
            <a:cs typeface="Calibri" panose="020F0502020204030204" pitchFamily="34" charset="0"/>
          </a:endParaRPr>
        </a:p>
      </dgm:t>
    </dgm:pt>
    <dgm:pt modelId="{60ABFDD0-D409-4824-8102-DEA984738144}" type="parTrans" cxnId="{6E8797D1-3A1C-4879-9FDC-A7D2EC6197EA}">
      <dgm:prSet/>
      <dgm:spPr/>
      <dgm:t>
        <a:bodyPr/>
        <a:lstStyle/>
        <a:p>
          <a:endParaRPr lang="en-US">
            <a:solidFill>
              <a:schemeClr val="bg1"/>
            </a:solidFill>
          </a:endParaRPr>
        </a:p>
      </dgm:t>
    </dgm:pt>
    <dgm:pt modelId="{DAC4EAD7-53AC-40F0-BA2F-8B2633CEAE11}" type="sibTrans" cxnId="{6E8797D1-3A1C-4879-9FDC-A7D2EC6197EA}">
      <dgm:prSet/>
      <dgm:spPr/>
      <dgm:t>
        <a:bodyPr/>
        <a:lstStyle/>
        <a:p>
          <a:endParaRPr lang="en-US">
            <a:solidFill>
              <a:schemeClr val="bg1"/>
            </a:solidFill>
          </a:endParaRPr>
        </a:p>
      </dgm:t>
    </dgm:pt>
    <dgm:pt modelId="{8865AC6C-44E0-4174-AB02-044A78D94DE3}">
      <dgm:prSet phldrT="[Text]" custT="1"/>
      <dgm:spPr/>
      <dgm:t>
        <a:bodyPr/>
        <a:lstStyle/>
        <a:p>
          <a:pPr>
            <a:lnSpc>
              <a:spcPct val="100000"/>
            </a:lnSpc>
          </a:pPr>
          <a:r>
            <a:rPr lang="ar-SA" sz="1800" b="0" dirty="0">
              <a:solidFill>
                <a:srgbClr val="3B2E58"/>
              </a:solidFill>
              <a:latin typeface="Calibri" panose="020F0502020204030204" pitchFamily="34" charset="0"/>
              <a:cs typeface="Calibri" panose="020F0502020204030204" pitchFamily="34" charset="0"/>
            </a:rPr>
            <a:t>كلما أراد الصحفيون والمراسلون أن يلتقوا بشخصية هامة لتوجيه الأسئلة إليها حول موضوع له أهميته الكبرى في وقت معين</a:t>
          </a:r>
          <a:endParaRPr lang="en-US" sz="1800" b="0" u="none" dirty="0">
            <a:solidFill>
              <a:srgbClr val="3B2E58"/>
            </a:solidFill>
            <a:latin typeface="Calibri" panose="020F0502020204030204" pitchFamily="34" charset="0"/>
            <a:cs typeface="Calibri" panose="020F0502020204030204" pitchFamily="34" charset="0"/>
            <a:hlinkClick xmlns:r="http://schemas.openxmlformats.org/officeDocument/2006/relationships" r:id="rId2">
              <a:extLst>
                <a:ext uri="{A12FA001-AC4F-418D-AE19-62706E023703}">
                  <ahyp:hlinkClr xmlns:ahyp="http://schemas.microsoft.com/office/drawing/2018/hyperlinkcolor" val="tx"/>
                </a:ext>
              </a:extLst>
            </a:hlinkClick>
          </a:endParaRPr>
        </a:p>
      </dgm:t>
    </dgm:pt>
    <dgm:pt modelId="{3FF598BD-2671-4ECB-AD79-D0E600EEC84F}" type="parTrans" cxnId="{E5875C5E-8817-4707-AA33-E7DDCAC19481}">
      <dgm:prSet/>
      <dgm:spPr/>
      <dgm:t>
        <a:bodyPr/>
        <a:lstStyle/>
        <a:p>
          <a:endParaRPr lang="en-US">
            <a:solidFill>
              <a:schemeClr val="bg1"/>
            </a:solidFill>
          </a:endParaRPr>
        </a:p>
      </dgm:t>
    </dgm:pt>
    <dgm:pt modelId="{258DC239-2C60-44C0-830B-87DE5EB56A01}" type="sibTrans" cxnId="{E5875C5E-8817-4707-AA33-E7DDCAC19481}">
      <dgm:prSet/>
      <dgm:spPr/>
      <dgm:t>
        <a:bodyPr/>
        <a:lstStyle/>
        <a:p>
          <a:endParaRPr lang="en-US">
            <a:solidFill>
              <a:schemeClr val="bg1"/>
            </a:solidFill>
          </a:endParaRPr>
        </a:p>
      </dgm:t>
    </dgm:pt>
    <dgm:pt modelId="{F365F799-91C6-467E-8005-77142388ADA7}" type="pres">
      <dgm:prSet presAssocID="{3137DF2B-DECF-44A7-8971-07475E2BCFC3}" presName="root" presStyleCnt="0">
        <dgm:presLayoutVars>
          <dgm:dir/>
          <dgm:resizeHandles val="exact"/>
        </dgm:presLayoutVars>
      </dgm:prSet>
      <dgm:spPr/>
    </dgm:pt>
    <dgm:pt modelId="{CA712F04-4B2E-4073-826D-66E0748C08F8}" type="pres">
      <dgm:prSet presAssocID="{C8710C11-6766-4B48-9562-4B0C7B3F28D6}" presName="compNode" presStyleCnt="0"/>
      <dgm:spPr/>
    </dgm:pt>
    <dgm:pt modelId="{9A755B31-6174-4948-8B32-7FECC02D6991}" type="pres">
      <dgm:prSet presAssocID="{C8710C11-6766-4B48-9562-4B0C7B3F28D6}" presName="iconRect" presStyleLbl="node1" presStyleIdx="0" presStyleCnt="3"/>
      <dgm:spPr/>
    </dgm:pt>
    <dgm:pt modelId="{6AE71D8A-2F35-4756-A4AD-A549FB035E3F}" type="pres">
      <dgm:prSet presAssocID="{C8710C11-6766-4B48-9562-4B0C7B3F28D6}" presName="spaceRect" presStyleCnt="0"/>
      <dgm:spPr/>
    </dgm:pt>
    <dgm:pt modelId="{5CD563F8-B6A7-4F66-B65C-7F1D3844F472}" type="pres">
      <dgm:prSet presAssocID="{C8710C11-6766-4B48-9562-4B0C7B3F28D6}" presName="textRect" presStyleLbl="revTx" presStyleIdx="0" presStyleCnt="3" custScaleX="110314">
        <dgm:presLayoutVars>
          <dgm:chMax val="1"/>
          <dgm:chPref val="1"/>
        </dgm:presLayoutVars>
      </dgm:prSet>
      <dgm:spPr/>
    </dgm:pt>
    <dgm:pt modelId="{114DEDBD-1AAB-4DDF-B848-DA92D960826E}" type="pres">
      <dgm:prSet presAssocID="{CEEC8625-83FA-4202-826E-84C1185A8E32}" presName="sibTrans" presStyleCnt="0"/>
      <dgm:spPr/>
    </dgm:pt>
    <dgm:pt modelId="{14161BF4-3B2E-4990-9AA5-1E7113657AFE}" type="pres">
      <dgm:prSet presAssocID="{8EE3C8DC-7BA8-479C-A581-E9DA099939F2}" presName="compNode" presStyleCnt="0"/>
      <dgm:spPr/>
    </dgm:pt>
    <dgm:pt modelId="{FCA6A723-3A73-458A-AE3C-15B86CF5C55D}" type="pres">
      <dgm:prSet presAssocID="{8EE3C8DC-7BA8-479C-A581-E9DA099939F2}" presName="iconRect" presStyleLbl="node1" presStyleIdx="1" presStyleCnt="3"/>
      <dgm:spPr/>
    </dgm:pt>
    <dgm:pt modelId="{E9430B85-543F-4592-A6DD-AEEA4B48C6A1}" type="pres">
      <dgm:prSet presAssocID="{8EE3C8DC-7BA8-479C-A581-E9DA099939F2}" presName="spaceRect" presStyleCnt="0"/>
      <dgm:spPr/>
    </dgm:pt>
    <dgm:pt modelId="{2D06D90C-4774-439F-8532-60F8B9D1D8A7}" type="pres">
      <dgm:prSet presAssocID="{8EE3C8DC-7BA8-479C-A581-E9DA099939F2}" presName="textRect" presStyleLbl="revTx" presStyleIdx="1" presStyleCnt="3" custScaleX="110737">
        <dgm:presLayoutVars>
          <dgm:chMax val="1"/>
          <dgm:chPref val="1"/>
        </dgm:presLayoutVars>
      </dgm:prSet>
      <dgm:spPr/>
    </dgm:pt>
    <dgm:pt modelId="{6AB9F53E-D91E-4E48-8AD8-05932101491C}" type="pres">
      <dgm:prSet presAssocID="{DAC4EAD7-53AC-40F0-BA2F-8B2633CEAE11}" presName="sibTrans" presStyleCnt="0"/>
      <dgm:spPr/>
    </dgm:pt>
    <dgm:pt modelId="{ED8AE489-0CC0-4251-92FB-1AC032073F86}" type="pres">
      <dgm:prSet presAssocID="{8865AC6C-44E0-4174-AB02-044A78D94DE3}" presName="compNode" presStyleCnt="0"/>
      <dgm:spPr/>
    </dgm:pt>
    <dgm:pt modelId="{5326D40B-04B6-4401-91A7-8A4487EDC6FC}" type="pres">
      <dgm:prSet presAssocID="{8865AC6C-44E0-4174-AB02-044A78D94DE3}" presName="iconRect" presStyleLbl="node1" presStyleIdx="2" presStyleCnt="3"/>
      <dgm:spPr/>
    </dgm:pt>
    <dgm:pt modelId="{45C20058-83ED-45AC-83B6-B4CEEE13D9F9}" type="pres">
      <dgm:prSet presAssocID="{8865AC6C-44E0-4174-AB02-044A78D94DE3}" presName="spaceRect" presStyleCnt="0"/>
      <dgm:spPr/>
    </dgm:pt>
    <dgm:pt modelId="{1DCFB9CF-BB76-4BDC-932B-A329BC03E697}" type="pres">
      <dgm:prSet presAssocID="{8865AC6C-44E0-4174-AB02-044A78D94DE3}" presName="textRect" presStyleLbl="revTx" presStyleIdx="2" presStyleCnt="3">
        <dgm:presLayoutVars>
          <dgm:chMax val="1"/>
          <dgm:chPref val="1"/>
        </dgm:presLayoutVars>
      </dgm:prSet>
      <dgm:spPr/>
    </dgm:pt>
  </dgm:ptLst>
  <dgm:cxnLst>
    <dgm:cxn modelId="{1A89CB18-8B09-4590-A761-274BEAAD8172}" type="presOf" srcId="{8EE3C8DC-7BA8-479C-A581-E9DA099939F2}" destId="{2D06D90C-4774-439F-8532-60F8B9D1D8A7}" srcOrd="0" destOrd="0" presId="urn:microsoft.com/office/officeart/2018/2/layout/IconLabelList#2"/>
    <dgm:cxn modelId="{E5875C5E-8817-4707-AA33-E7DDCAC19481}" srcId="{3137DF2B-DECF-44A7-8971-07475E2BCFC3}" destId="{8865AC6C-44E0-4174-AB02-044A78D94DE3}" srcOrd="2" destOrd="0" parTransId="{3FF598BD-2671-4ECB-AD79-D0E600EEC84F}" sibTransId="{258DC239-2C60-44C0-830B-87DE5EB56A01}"/>
    <dgm:cxn modelId="{8B07B579-2924-4601-907B-DC2D84F91335}" type="presOf" srcId="{C8710C11-6766-4B48-9562-4B0C7B3F28D6}" destId="{5CD563F8-B6A7-4F66-B65C-7F1D3844F472}" srcOrd="0" destOrd="0" presId="urn:microsoft.com/office/officeart/2018/2/layout/IconLabelList#2"/>
    <dgm:cxn modelId="{65A961CC-3B95-4066-B70A-466BC535A8B1}" type="presOf" srcId="{8865AC6C-44E0-4174-AB02-044A78D94DE3}" destId="{1DCFB9CF-BB76-4BDC-932B-A329BC03E697}" srcOrd="0" destOrd="0" presId="urn:microsoft.com/office/officeart/2018/2/layout/IconLabelList#2"/>
    <dgm:cxn modelId="{6E8797D1-3A1C-4879-9FDC-A7D2EC6197EA}" srcId="{3137DF2B-DECF-44A7-8971-07475E2BCFC3}" destId="{8EE3C8DC-7BA8-479C-A581-E9DA099939F2}" srcOrd="1" destOrd="0" parTransId="{60ABFDD0-D409-4824-8102-DEA984738144}" sibTransId="{DAC4EAD7-53AC-40F0-BA2F-8B2633CEAE11}"/>
    <dgm:cxn modelId="{E28F4DE8-1F7F-4CC4-B4F7-5167A5B9E0BA}" srcId="{3137DF2B-DECF-44A7-8971-07475E2BCFC3}" destId="{C8710C11-6766-4B48-9562-4B0C7B3F28D6}" srcOrd="0" destOrd="0" parTransId="{6F9BADAF-DEBF-4CC2-B392-F7E0CD538B78}" sibTransId="{CEEC8625-83FA-4202-826E-84C1185A8E32}"/>
    <dgm:cxn modelId="{02F767F8-F42A-4F3B-A329-DEC0D12CD806}" type="presOf" srcId="{3137DF2B-DECF-44A7-8971-07475E2BCFC3}" destId="{F365F799-91C6-467E-8005-77142388ADA7}" srcOrd="0" destOrd="0" presId="urn:microsoft.com/office/officeart/2018/2/layout/IconLabelList#2"/>
    <dgm:cxn modelId="{80A490A9-8618-4D89-B253-C4B2425A15D0}" type="presParOf" srcId="{F365F799-91C6-467E-8005-77142388ADA7}" destId="{CA712F04-4B2E-4073-826D-66E0748C08F8}" srcOrd="0" destOrd="0" presId="urn:microsoft.com/office/officeart/2018/2/layout/IconLabelList#2"/>
    <dgm:cxn modelId="{484F421F-4E99-48D3-AE36-608B91CC5346}" type="presParOf" srcId="{CA712F04-4B2E-4073-826D-66E0748C08F8}" destId="{9A755B31-6174-4948-8B32-7FECC02D6991}" srcOrd="0" destOrd="0" presId="urn:microsoft.com/office/officeart/2018/2/layout/IconLabelList#2"/>
    <dgm:cxn modelId="{0EED1B20-3FF9-4C70-ADD9-4DE2CCE6D9DD}" type="presParOf" srcId="{CA712F04-4B2E-4073-826D-66E0748C08F8}" destId="{6AE71D8A-2F35-4756-A4AD-A549FB035E3F}" srcOrd="1" destOrd="0" presId="urn:microsoft.com/office/officeart/2018/2/layout/IconLabelList#2"/>
    <dgm:cxn modelId="{56B7F5F9-3AD0-4879-BD8D-FB3362B818E9}" type="presParOf" srcId="{CA712F04-4B2E-4073-826D-66E0748C08F8}" destId="{5CD563F8-B6A7-4F66-B65C-7F1D3844F472}" srcOrd="2" destOrd="0" presId="urn:microsoft.com/office/officeart/2018/2/layout/IconLabelList#2"/>
    <dgm:cxn modelId="{B8FA11BD-8E20-4882-9D4D-DF2BBE04B958}" type="presParOf" srcId="{F365F799-91C6-467E-8005-77142388ADA7}" destId="{114DEDBD-1AAB-4DDF-B848-DA92D960826E}" srcOrd="1" destOrd="0" presId="urn:microsoft.com/office/officeart/2018/2/layout/IconLabelList#2"/>
    <dgm:cxn modelId="{A377F2C4-8774-4B04-BECB-EB51AC2353E5}" type="presParOf" srcId="{F365F799-91C6-467E-8005-77142388ADA7}" destId="{14161BF4-3B2E-4990-9AA5-1E7113657AFE}" srcOrd="2" destOrd="0" presId="urn:microsoft.com/office/officeart/2018/2/layout/IconLabelList#2"/>
    <dgm:cxn modelId="{DC4C4434-0D6A-4AED-9A2E-CC7C5B063571}" type="presParOf" srcId="{14161BF4-3B2E-4990-9AA5-1E7113657AFE}" destId="{FCA6A723-3A73-458A-AE3C-15B86CF5C55D}" srcOrd="0" destOrd="0" presId="urn:microsoft.com/office/officeart/2018/2/layout/IconLabelList#2"/>
    <dgm:cxn modelId="{89B5121F-9599-4794-9AA1-DD6EF55DE189}" type="presParOf" srcId="{14161BF4-3B2E-4990-9AA5-1E7113657AFE}" destId="{E9430B85-543F-4592-A6DD-AEEA4B48C6A1}" srcOrd="1" destOrd="0" presId="urn:microsoft.com/office/officeart/2018/2/layout/IconLabelList#2"/>
    <dgm:cxn modelId="{AB2BC4E4-5B33-4C26-8C3F-E77225D58E3E}" type="presParOf" srcId="{14161BF4-3B2E-4990-9AA5-1E7113657AFE}" destId="{2D06D90C-4774-439F-8532-60F8B9D1D8A7}" srcOrd="2" destOrd="0" presId="urn:microsoft.com/office/officeart/2018/2/layout/IconLabelList#2"/>
    <dgm:cxn modelId="{23BAA7AF-17F0-4F65-9E90-273EF7D3B929}" type="presParOf" srcId="{F365F799-91C6-467E-8005-77142388ADA7}" destId="{6AB9F53E-D91E-4E48-8AD8-05932101491C}" srcOrd="3" destOrd="0" presId="urn:microsoft.com/office/officeart/2018/2/layout/IconLabelList#2"/>
    <dgm:cxn modelId="{5CAA210B-19EB-4E1B-A954-8ECCD13D15D2}" type="presParOf" srcId="{F365F799-91C6-467E-8005-77142388ADA7}" destId="{ED8AE489-0CC0-4251-92FB-1AC032073F86}" srcOrd="4" destOrd="0" presId="urn:microsoft.com/office/officeart/2018/2/layout/IconLabelList#2"/>
    <dgm:cxn modelId="{D02AAB89-D273-4A42-BD22-FC8E4FBD89B6}" type="presParOf" srcId="{ED8AE489-0CC0-4251-92FB-1AC032073F86}" destId="{5326D40B-04B6-4401-91A7-8A4487EDC6FC}" srcOrd="0" destOrd="0" presId="urn:microsoft.com/office/officeart/2018/2/layout/IconLabelList#2"/>
    <dgm:cxn modelId="{D277A401-05A8-428C-89F2-F5C3F0254AF4}" type="presParOf" srcId="{ED8AE489-0CC0-4251-92FB-1AC032073F86}" destId="{45C20058-83ED-45AC-83B6-B4CEEE13D9F9}" srcOrd="1" destOrd="0" presId="urn:microsoft.com/office/officeart/2018/2/layout/IconLabelList#2"/>
    <dgm:cxn modelId="{321AE61B-556D-4E47-8A54-9BC14D9E1263}" type="presParOf" srcId="{ED8AE489-0CC0-4251-92FB-1AC032073F86}" destId="{1DCFB9CF-BB76-4BDC-932B-A329BC03E697}" srcOrd="2" destOrd="0" presId="urn:microsoft.com/office/officeart/2018/2/layout/IconLabelList#2"/>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426A8AE-AFFF-406C-8E92-B6FA11E4AEB7}" type="doc">
      <dgm:prSet loTypeId="urn:microsoft.com/office/officeart/2005/8/layout/vList3" loCatId="picture" qsTypeId="urn:microsoft.com/office/officeart/2005/8/quickstyle/3d1" qsCatId="3D" csTypeId="urn:microsoft.com/office/officeart/2005/8/colors/colorful3" csCatId="colorful" phldr="1"/>
      <dgm:spPr/>
    </dgm:pt>
    <dgm:pt modelId="{7CFC06EB-3D48-4C7D-98E0-0248F91D68C7}">
      <dgm:prSet phldrT="[Text]" custT="1"/>
      <dgm:spPr/>
      <dgm:t>
        <a:bodyPr/>
        <a:lstStyle/>
        <a:p>
          <a:pPr algn="just" rtl="1"/>
          <a:r>
            <a:rPr lang="ar-SA" sz="2000" b="0" dirty="0">
              <a:solidFill>
                <a:srgbClr val="002060"/>
              </a:solidFill>
              <a:latin typeface="Calibri" panose="020F0502020204030204" pitchFamily="34" charset="0"/>
              <a:cs typeface="Calibri" panose="020F0502020204030204" pitchFamily="34" charset="0"/>
            </a:rPr>
            <a:t>لا بد أن يكون موضوع المؤتمر من الموضوعات الهامة والحيوية كذلك من موضوعات الساعة التي تتابعها الجماهير في كل مكان أو في منطقة بعينها، وأن يكون هذا الموضوع محل اهتمام الرأي العام أو له صلة به</a:t>
          </a:r>
          <a:endParaRPr lang="en-US" sz="2000" b="0" dirty="0">
            <a:solidFill>
              <a:srgbClr val="002060"/>
            </a:solidFill>
            <a:latin typeface="Calibri" panose="020F0502020204030204" pitchFamily="34" charset="0"/>
            <a:cs typeface="Calibri" panose="020F0502020204030204" pitchFamily="34" charset="0"/>
          </a:endParaRPr>
        </a:p>
      </dgm:t>
    </dgm:pt>
    <dgm:pt modelId="{7E51AD1A-B769-47F3-ABD7-C1A6AF124995}" type="parTrans" cxnId="{BDC74631-34DC-4AE3-9B50-44597FCF0DF4}">
      <dgm:prSet/>
      <dgm:spPr/>
      <dgm:t>
        <a:bodyPr/>
        <a:lstStyle/>
        <a:p>
          <a:endParaRPr lang="en-US"/>
        </a:p>
      </dgm:t>
    </dgm:pt>
    <dgm:pt modelId="{EF70B043-3A14-46CA-A5E2-38B03F742D1A}" type="sibTrans" cxnId="{BDC74631-34DC-4AE3-9B50-44597FCF0DF4}">
      <dgm:prSet/>
      <dgm:spPr/>
      <dgm:t>
        <a:bodyPr/>
        <a:lstStyle/>
        <a:p>
          <a:endParaRPr lang="en-US"/>
        </a:p>
      </dgm:t>
    </dgm:pt>
    <dgm:pt modelId="{93AC3620-F09F-4929-A2EC-AB7B82532786}">
      <dgm:prSet phldrT="[Text]" custT="1"/>
      <dgm:spPr/>
      <dgm:t>
        <a:bodyPr/>
        <a:lstStyle/>
        <a:p>
          <a:pPr algn="just" rtl="1">
            <a:lnSpc>
              <a:spcPct val="100000"/>
            </a:lnSpc>
          </a:pPr>
          <a:r>
            <a:rPr lang="ar-IQ" sz="2000" b="0" kern="1200" dirty="0">
              <a:solidFill>
                <a:srgbClr val="002060"/>
              </a:solidFill>
              <a:latin typeface="Calibri" panose="020F0502020204030204" pitchFamily="34" charset="0"/>
              <a:ea typeface="+mn-ea"/>
              <a:cs typeface="Calibri" panose="020F0502020204030204" pitchFamily="34" charset="0"/>
            </a:rPr>
            <a:t>من المهم أيضاً أن يكون المتحدث في المؤتمر الصحفي من الشخصيات البارزة التي لها جماهيرية كبيرة أو الشخصيات التي ترتبط أحداث معينة في أوقات معينة</a:t>
          </a:r>
          <a:r>
            <a:rPr lang="ar-IQ" sz="2900" kern="1200" dirty="0"/>
            <a:t>.</a:t>
          </a:r>
          <a:endParaRPr lang="en-US" sz="2900" kern="1200" dirty="0"/>
        </a:p>
      </dgm:t>
    </dgm:pt>
    <dgm:pt modelId="{31BE2D4D-08E9-419E-B70A-078F6D29B4CB}" type="parTrans" cxnId="{C27E5EDF-0FF3-48FC-A847-ED1585F07648}">
      <dgm:prSet/>
      <dgm:spPr/>
      <dgm:t>
        <a:bodyPr/>
        <a:lstStyle/>
        <a:p>
          <a:endParaRPr lang="en-US"/>
        </a:p>
      </dgm:t>
    </dgm:pt>
    <dgm:pt modelId="{B522B5F7-2471-495C-BE31-2C26CC7DFBF6}" type="sibTrans" cxnId="{C27E5EDF-0FF3-48FC-A847-ED1585F07648}">
      <dgm:prSet/>
      <dgm:spPr/>
      <dgm:t>
        <a:bodyPr/>
        <a:lstStyle/>
        <a:p>
          <a:endParaRPr lang="en-US"/>
        </a:p>
      </dgm:t>
    </dgm:pt>
    <dgm:pt modelId="{F3B61BF4-2F89-41FF-8EC3-C2518A4A51A5}">
      <dgm:prSet phldrT="[Text]" custT="1"/>
      <dgm:spPr>
        <a:solidFill>
          <a:schemeClr val="accent4">
            <a:lumMod val="20000"/>
            <a:lumOff val="80000"/>
          </a:schemeClr>
        </a:solidFill>
      </dgm:spPr>
      <dgm:t>
        <a:bodyPr/>
        <a:lstStyle/>
        <a:p>
          <a:pPr algn="just" rtl="1"/>
          <a:r>
            <a:rPr lang="ar-IQ" sz="2000" b="0" kern="1200" dirty="0">
              <a:solidFill>
                <a:srgbClr val="002060"/>
              </a:solidFill>
              <a:latin typeface="Calibri" panose="020F0502020204030204" pitchFamily="34" charset="0"/>
              <a:ea typeface="+mn-ea"/>
              <a:cs typeface="Calibri" panose="020F0502020204030204" pitchFamily="34" charset="0"/>
            </a:rPr>
            <a:t>من المهم أن يكون الوقت الذي سوف يعقد فيه المؤتمر وقتاً مناسباً لغالبية رجال الاعلام، حتى يمكن حضوره من جانب أكبر عدد منهم. وإن كانت هناك بعض الحالات التي لا بد أن يكون فيها الوقت مناسباً للمسؤول أو الشخصية المتحدثة وعلى رجال الاعلام أن يعدوا أنفسهم ذلك</a:t>
          </a:r>
          <a:endParaRPr lang="en-US" sz="2000" b="0" kern="1200" dirty="0">
            <a:solidFill>
              <a:srgbClr val="002060"/>
            </a:solidFill>
            <a:latin typeface="Calibri" panose="020F0502020204030204" pitchFamily="34" charset="0"/>
            <a:ea typeface="+mn-ea"/>
            <a:cs typeface="Calibri" panose="020F0502020204030204" pitchFamily="34" charset="0"/>
          </a:endParaRPr>
        </a:p>
      </dgm:t>
    </dgm:pt>
    <dgm:pt modelId="{297D9D47-E089-4334-94AA-DE3CBDD70CAE}" type="parTrans" cxnId="{46B3047D-F6DE-4ABF-AF6C-8CB418D26BE1}">
      <dgm:prSet/>
      <dgm:spPr/>
      <dgm:t>
        <a:bodyPr/>
        <a:lstStyle/>
        <a:p>
          <a:endParaRPr lang="en-US"/>
        </a:p>
      </dgm:t>
    </dgm:pt>
    <dgm:pt modelId="{37727A0D-345D-45E6-AB92-249D3FBA4725}" type="sibTrans" cxnId="{46B3047D-F6DE-4ABF-AF6C-8CB418D26BE1}">
      <dgm:prSet/>
      <dgm:spPr/>
      <dgm:t>
        <a:bodyPr/>
        <a:lstStyle/>
        <a:p>
          <a:endParaRPr lang="en-US"/>
        </a:p>
      </dgm:t>
    </dgm:pt>
    <dgm:pt modelId="{93B4F3F9-EECF-43E3-9229-0B47127EEC65}">
      <dgm:prSet custT="1"/>
      <dgm:spPr>
        <a:solidFill>
          <a:schemeClr val="accent3">
            <a:lumMod val="20000"/>
            <a:lumOff val="80000"/>
          </a:schemeClr>
        </a:solidFill>
      </dgm:spPr>
      <dgm:t>
        <a:bodyPr/>
        <a:lstStyle/>
        <a:p>
          <a:pPr algn="just" rtl="1"/>
          <a:r>
            <a:rPr lang="ar-IQ" sz="2000" b="0" kern="1200">
              <a:solidFill>
                <a:srgbClr val="002060"/>
              </a:solidFill>
              <a:latin typeface="Calibri" panose="020F0502020204030204" pitchFamily="34" charset="0"/>
              <a:ea typeface="+mn-ea"/>
              <a:cs typeface="Calibri" panose="020F0502020204030204" pitchFamily="34" charset="0"/>
            </a:rPr>
            <a:t>من المهم أن يكون المكان الذي سوف يعقد فيه المؤتمر معداً ومجهزاً لكل المتطلبات اللازمة من كهرباء وميكروفونات ومقاعد وغيرها من التجهيزات</a:t>
          </a:r>
          <a:endParaRPr lang="en-US" sz="2000" b="0" kern="1200" dirty="0">
            <a:solidFill>
              <a:srgbClr val="002060"/>
            </a:solidFill>
            <a:latin typeface="Calibri" panose="020F0502020204030204" pitchFamily="34" charset="0"/>
            <a:ea typeface="+mn-ea"/>
            <a:cs typeface="Calibri" panose="020F0502020204030204" pitchFamily="34" charset="0"/>
          </a:endParaRPr>
        </a:p>
      </dgm:t>
    </dgm:pt>
    <dgm:pt modelId="{2E0B25AC-2350-4ED5-8EA1-4298FFD34A5B}" type="parTrans" cxnId="{45481EF4-1CE7-439D-B35C-AC86066BB6DF}">
      <dgm:prSet/>
      <dgm:spPr/>
      <dgm:t>
        <a:bodyPr/>
        <a:lstStyle/>
        <a:p>
          <a:endParaRPr lang="en-US"/>
        </a:p>
      </dgm:t>
    </dgm:pt>
    <dgm:pt modelId="{6799D32B-5033-4C20-91B8-81A2EFFF6079}" type="sibTrans" cxnId="{45481EF4-1CE7-439D-B35C-AC86066BB6DF}">
      <dgm:prSet/>
      <dgm:spPr/>
      <dgm:t>
        <a:bodyPr/>
        <a:lstStyle/>
        <a:p>
          <a:endParaRPr lang="en-US"/>
        </a:p>
      </dgm:t>
    </dgm:pt>
    <dgm:pt modelId="{6E648D32-21D7-4239-9A02-B3700ED29EE6}" type="pres">
      <dgm:prSet presAssocID="{D426A8AE-AFFF-406C-8E92-B6FA11E4AEB7}" presName="linearFlow" presStyleCnt="0">
        <dgm:presLayoutVars>
          <dgm:dir val="rev"/>
          <dgm:resizeHandles val="exact"/>
        </dgm:presLayoutVars>
      </dgm:prSet>
      <dgm:spPr/>
    </dgm:pt>
    <dgm:pt modelId="{C6F85F30-827E-46D5-A6DB-8A3549E35371}" type="pres">
      <dgm:prSet presAssocID="{7CFC06EB-3D48-4C7D-98E0-0248F91D68C7}" presName="composite" presStyleCnt="0"/>
      <dgm:spPr/>
    </dgm:pt>
    <dgm:pt modelId="{87B6E693-CFEF-45D3-B5F1-3032F85B3EE3}" type="pres">
      <dgm:prSet presAssocID="{7CFC06EB-3D48-4C7D-98E0-0248F91D68C7}" presName="imgShp"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55000" r="-55000"/>
          </a:stretch>
        </a:blipFill>
      </dgm:spPr>
    </dgm:pt>
    <dgm:pt modelId="{D53EE22C-BD64-411A-B01C-DBC343B98D04}" type="pres">
      <dgm:prSet presAssocID="{7CFC06EB-3D48-4C7D-98E0-0248F91D68C7}" presName="txShp" presStyleLbl="node1" presStyleIdx="0" presStyleCnt="4">
        <dgm:presLayoutVars>
          <dgm:bulletEnabled val="1"/>
        </dgm:presLayoutVars>
      </dgm:prSet>
      <dgm:spPr/>
    </dgm:pt>
    <dgm:pt modelId="{7D010628-1EBB-472B-BFBE-855E3051AFE1}" type="pres">
      <dgm:prSet presAssocID="{EF70B043-3A14-46CA-A5E2-38B03F742D1A}" presName="spacing" presStyleCnt="0"/>
      <dgm:spPr/>
    </dgm:pt>
    <dgm:pt modelId="{539F00FF-7BEB-445C-B873-7293D21BB17F}" type="pres">
      <dgm:prSet presAssocID="{93AC3620-F09F-4929-A2EC-AB7B82532786}" presName="composite" presStyleCnt="0"/>
      <dgm:spPr/>
    </dgm:pt>
    <dgm:pt modelId="{1F6BC1AA-626B-4709-8EEE-99DB1FF7D5FA}" type="pres">
      <dgm:prSet presAssocID="{93AC3620-F09F-4929-A2EC-AB7B82532786}" presName="imgShp" presStyleLbl="fgImgPlac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50000" r="-50000"/>
          </a:stretch>
        </a:blipFill>
      </dgm:spPr>
    </dgm:pt>
    <dgm:pt modelId="{FF583AE6-FD73-4F5E-B839-D480BB96B71A}" type="pres">
      <dgm:prSet presAssocID="{93AC3620-F09F-4929-A2EC-AB7B82532786}" presName="txShp" presStyleLbl="node1" presStyleIdx="1" presStyleCnt="4">
        <dgm:presLayoutVars>
          <dgm:bulletEnabled val="1"/>
        </dgm:presLayoutVars>
      </dgm:prSet>
      <dgm:spPr/>
    </dgm:pt>
    <dgm:pt modelId="{03F10A96-0A42-473C-9213-2DA3AC8D154A}" type="pres">
      <dgm:prSet presAssocID="{B522B5F7-2471-495C-BE31-2C26CC7DFBF6}" presName="spacing" presStyleCnt="0"/>
      <dgm:spPr/>
    </dgm:pt>
    <dgm:pt modelId="{FB980908-339B-4599-B255-D78573717428}" type="pres">
      <dgm:prSet presAssocID="{F3B61BF4-2F89-41FF-8EC3-C2518A4A51A5}" presName="composite" presStyleCnt="0"/>
      <dgm:spPr/>
    </dgm:pt>
    <dgm:pt modelId="{F9549DF5-0EAA-48A6-97FF-F8C9A4319A8B}" type="pres">
      <dgm:prSet presAssocID="{F3B61BF4-2F89-41FF-8EC3-C2518A4A51A5}" presName="imgShp"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50000" r="-50000"/>
          </a:stretch>
        </a:blipFill>
      </dgm:spPr>
    </dgm:pt>
    <dgm:pt modelId="{31AAE624-3115-4E91-969E-9047E7FFF684}" type="pres">
      <dgm:prSet presAssocID="{F3B61BF4-2F89-41FF-8EC3-C2518A4A51A5}" presName="txShp" presStyleLbl="node1" presStyleIdx="2" presStyleCnt="4" custScaleY="118904">
        <dgm:presLayoutVars>
          <dgm:bulletEnabled val="1"/>
        </dgm:presLayoutVars>
      </dgm:prSet>
      <dgm:spPr/>
    </dgm:pt>
    <dgm:pt modelId="{B892697B-0274-4F1F-8C99-44CE65519F87}" type="pres">
      <dgm:prSet presAssocID="{37727A0D-345D-45E6-AB92-249D3FBA4725}" presName="spacing" presStyleCnt="0"/>
      <dgm:spPr/>
    </dgm:pt>
    <dgm:pt modelId="{F2668FEF-FB22-4C3B-9683-8B5DD1164BA7}" type="pres">
      <dgm:prSet presAssocID="{93B4F3F9-EECF-43E3-9229-0B47127EEC65}" presName="composite" presStyleCnt="0"/>
      <dgm:spPr/>
    </dgm:pt>
    <dgm:pt modelId="{3FC1019A-3C36-41DC-934F-64794D83E15C}" type="pres">
      <dgm:prSet presAssocID="{93B4F3F9-EECF-43E3-9229-0B47127EEC65}" presName="imgShp" presStyleLbl="fgImgPlac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a:stretch>
        </a:blipFill>
      </dgm:spPr>
    </dgm:pt>
    <dgm:pt modelId="{7FEBB19A-98E1-4998-B7B4-60D4DDF5898E}" type="pres">
      <dgm:prSet presAssocID="{93B4F3F9-EECF-43E3-9229-0B47127EEC65}" presName="txShp" presStyleLbl="node1" presStyleIdx="3" presStyleCnt="4">
        <dgm:presLayoutVars>
          <dgm:bulletEnabled val="1"/>
        </dgm:presLayoutVars>
      </dgm:prSet>
      <dgm:spPr/>
    </dgm:pt>
  </dgm:ptLst>
  <dgm:cxnLst>
    <dgm:cxn modelId="{85858730-E180-4EC4-AC65-8262CAF5DAF8}" type="presOf" srcId="{93B4F3F9-EECF-43E3-9229-0B47127EEC65}" destId="{7FEBB19A-98E1-4998-B7B4-60D4DDF5898E}" srcOrd="0" destOrd="0" presId="urn:microsoft.com/office/officeart/2005/8/layout/vList3"/>
    <dgm:cxn modelId="{BDC74631-34DC-4AE3-9B50-44597FCF0DF4}" srcId="{D426A8AE-AFFF-406C-8E92-B6FA11E4AEB7}" destId="{7CFC06EB-3D48-4C7D-98E0-0248F91D68C7}" srcOrd="0" destOrd="0" parTransId="{7E51AD1A-B769-47F3-ABD7-C1A6AF124995}" sibTransId="{EF70B043-3A14-46CA-A5E2-38B03F742D1A}"/>
    <dgm:cxn modelId="{739A314E-613C-4402-94DB-32101A6BF1B1}" type="presOf" srcId="{F3B61BF4-2F89-41FF-8EC3-C2518A4A51A5}" destId="{31AAE624-3115-4E91-969E-9047E7FFF684}" srcOrd="0" destOrd="0" presId="urn:microsoft.com/office/officeart/2005/8/layout/vList3"/>
    <dgm:cxn modelId="{9DA21E5A-EC4A-4735-A72E-89AFBC134E6F}" type="presOf" srcId="{93AC3620-F09F-4929-A2EC-AB7B82532786}" destId="{FF583AE6-FD73-4F5E-B839-D480BB96B71A}" srcOrd="0" destOrd="0" presId="urn:microsoft.com/office/officeart/2005/8/layout/vList3"/>
    <dgm:cxn modelId="{46B3047D-F6DE-4ABF-AF6C-8CB418D26BE1}" srcId="{D426A8AE-AFFF-406C-8E92-B6FA11E4AEB7}" destId="{F3B61BF4-2F89-41FF-8EC3-C2518A4A51A5}" srcOrd="2" destOrd="0" parTransId="{297D9D47-E089-4334-94AA-DE3CBDD70CAE}" sibTransId="{37727A0D-345D-45E6-AB92-249D3FBA4725}"/>
    <dgm:cxn modelId="{66B9E897-B1B2-4C19-A6D6-45CC01746811}" type="presOf" srcId="{7CFC06EB-3D48-4C7D-98E0-0248F91D68C7}" destId="{D53EE22C-BD64-411A-B01C-DBC343B98D04}" srcOrd="0" destOrd="0" presId="urn:microsoft.com/office/officeart/2005/8/layout/vList3"/>
    <dgm:cxn modelId="{5B1FB2D3-3EE0-4190-B6F2-47CD4F8F8894}" type="presOf" srcId="{D426A8AE-AFFF-406C-8E92-B6FA11E4AEB7}" destId="{6E648D32-21D7-4239-9A02-B3700ED29EE6}" srcOrd="0" destOrd="0" presId="urn:microsoft.com/office/officeart/2005/8/layout/vList3"/>
    <dgm:cxn modelId="{C27E5EDF-0FF3-48FC-A847-ED1585F07648}" srcId="{D426A8AE-AFFF-406C-8E92-B6FA11E4AEB7}" destId="{93AC3620-F09F-4929-A2EC-AB7B82532786}" srcOrd="1" destOrd="0" parTransId="{31BE2D4D-08E9-419E-B70A-078F6D29B4CB}" sibTransId="{B522B5F7-2471-495C-BE31-2C26CC7DFBF6}"/>
    <dgm:cxn modelId="{45481EF4-1CE7-439D-B35C-AC86066BB6DF}" srcId="{D426A8AE-AFFF-406C-8E92-B6FA11E4AEB7}" destId="{93B4F3F9-EECF-43E3-9229-0B47127EEC65}" srcOrd="3" destOrd="0" parTransId="{2E0B25AC-2350-4ED5-8EA1-4298FFD34A5B}" sibTransId="{6799D32B-5033-4C20-91B8-81A2EFFF6079}"/>
    <dgm:cxn modelId="{0751BB34-BFE8-4DE3-A252-633B0AE74D6A}" type="presParOf" srcId="{6E648D32-21D7-4239-9A02-B3700ED29EE6}" destId="{C6F85F30-827E-46D5-A6DB-8A3549E35371}" srcOrd="0" destOrd="0" presId="urn:microsoft.com/office/officeart/2005/8/layout/vList3"/>
    <dgm:cxn modelId="{BBEB30BC-938B-4AA0-86A1-45AE16F32F15}" type="presParOf" srcId="{C6F85F30-827E-46D5-A6DB-8A3549E35371}" destId="{87B6E693-CFEF-45D3-B5F1-3032F85B3EE3}" srcOrd="0" destOrd="0" presId="urn:microsoft.com/office/officeart/2005/8/layout/vList3"/>
    <dgm:cxn modelId="{90B5B8B9-AB4D-4019-BA86-4557064A6AA7}" type="presParOf" srcId="{C6F85F30-827E-46D5-A6DB-8A3549E35371}" destId="{D53EE22C-BD64-411A-B01C-DBC343B98D04}" srcOrd="1" destOrd="0" presId="urn:microsoft.com/office/officeart/2005/8/layout/vList3"/>
    <dgm:cxn modelId="{8FEC3B1E-9CB5-4AA0-89C2-CCF5F21E220F}" type="presParOf" srcId="{6E648D32-21D7-4239-9A02-B3700ED29EE6}" destId="{7D010628-1EBB-472B-BFBE-855E3051AFE1}" srcOrd="1" destOrd="0" presId="urn:microsoft.com/office/officeart/2005/8/layout/vList3"/>
    <dgm:cxn modelId="{DD1202ED-3E48-42C4-98DA-B76DB3F4E82F}" type="presParOf" srcId="{6E648D32-21D7-4239-9A02-B3700ED29EE6}" destId="{539F00FF-7BEB-445C-B873-7293D21BB17F}" srcOrd="2" destOrd="0" presId="urn:microsoft.com/office/officeart/2005/8/layout/vList3"/>
    <dgm:cxn modelId="{F3F79976-293D-4A3E-8C4F-724981184CC4}" type="presParOf" srcId="{539F00FF-7BEB-445C-B873-7293D21BB17F}" destId="{1F6BC1AA-626B-4709-8EEE-99DB1FF7D5FA}" srcOrd="0" destOrd="0" presId="urn:microsoft.com/office/officeart/2005/8/layout/vList3"/>
    <dgm:cxn modelId="{C55739D0-5296-496F-9E02-1C1BF5D68EC3}" type="presParOf" srcId="{539F00FF-7BEB-445C-B873-7293D21BB17F}" destId="{FF583AE6-FD73-4F5E-B839-D480BB96B71A}" srcOrd="1" destOrd="0" presId="urn:microsoft.com/office/officeart/2005/8/layout/vList3"/>
    <dgm:cxn modelId="{4E51B961-91AC-4A2D-89CF-9411F05786E0}" type="presParOf" srcId="{6E648D32-21D7-4239-9A02-B3700ED29EE6}" destId="{03F10A96-0A42-473C-9213-2DA3AC8D154A}" srcOrd="3" destOrd="0" presId="urn:microsoft.com/office/officeart/2005/8/layout/vList3"/>
    <dgm:cxn modelId="{039A694B-0A22-45F5-B3B4-2F769223E2F4}" type="presParOf" srcId="{6E648D32-21D7-4239-9A02-B3700ED29EE6}" destId="{FB980908-339B-4599-B255-D78573717428}" srcOrd="4" destOrd="0" presId="urn:microsoft.com/office/officeart/2005/8/layout/vList3"/>
    <dgm:cxn modelId="{317896A5-6D8B-4AF8-8FBA-C79AF2BD8E0F}" type="presParOf" srcId="{FB980908-339B-4599-B255-D78573717428}" destId="{F9549DF5-0EAA-48A6-97FF-F8C9A4319A8B}" srcOrd="0" destOrd="0" presId="urn:microsoft.com/office/officeart/2005/8/layout/vList3"/>
    <dgm:cxn modelId="{041F2FE3-CD69-4A1A-9627-47FCFF82D9B2}" type="presParOf" srcId="{FB980908-339B-4599-B255-D78573717428}" destId="{31AAE624-3115-4E91-969E-9047E7FFF684}" srcOrd="1" destOrd="0" presId="urn:microsoft.com/office/officeart/2005/8/layout/vList3"/>
    <dgm:cxn modelId="{BD9E510B-B689-4D3C-A041-C1C4AC36F851}" type="presParOf" srcId="{6E648D32-21D7-4239-9A02-B3700ED29EE6}" destId="{B892697B-0274-4F1F-8C99-44CE65519F87}" srcOrd="5" destOrd="0" presId="urn:microsoft.com/office/officeart/2005/8/layout/vList3"/>
    <dgm:cxn modelId="{7F49161C-C860-4E0E-9EF8-1E4D259C7BF8}" type="presParOf" srcId="{6E648D32-21D7-4239-9A02-B3700ED29EE6}" destId="{F2668FEF-FB22-4C3B-9683-8B5DD1164BA7}" srcOrd="6" destOrd="0" presId="urn:microsoft.com/office/officeart/2005/8/layout/vList3"/>
    <dgm:cxn modelId="{FC8C5B22-25DE-49B7-916B-E4DEA1B2728E}" type="presParOf" srcId="{F2668FEF-FB22-4C3B-9683-8B5DD1164BA7}" destId="{3FC1019A-3C36-41DC-934F-64794D83E15C}" srcOrd="0" destOrd="0" presId="urn:microsoft.com/office/officeart/2005/8/layout/vList3"/>
    <dgm:cxn modelId="{71EFC70C-032A-408E-A9FA-66994AE7EFB6}" type="presParOf" srcId="{F2668FEF-FB22-4C3B-9683-8B5DD1164BA7}" destId="{7FEBB19A-98E1-4998-B7B4-60D4DDF5898E}"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26A8AE-AFFF-406C-8E92-B6FA11E4AEB7}" type="doc">
      <dgm:prSet loTypeId="urn:microsoft.com/office/officeart/2005/8/layout/vList3" loCatId="picture" qsTypeId="urn:microsoft.com/office/officeart/2005/8/quickstyle/3d1" qsCatId="3D" csTypeId="urn:microsoft.com/office/officeart/2005/8/colors/colorful3" csCatId="colorful" phldr="1"/>
      <dgm:spPr/>
    </dgm:pt>
    <dgm:pt modelId="{7CFC06EB-3D48-4C7D-98E0-0248F91D68C7}">
      <dgm:prSet phldrT="[Text]" custT="1"/>
      <dgm:spPr/>
      <dgm:t>
        <a:bodyPr/>
        <a:lstStyle/>
        <a:p>
          <a:pPr algn="just" rtl="1"/>
          <a:r>
            <a:rPr lang="ar-IQ" sz="2000" b="0" dirty="0">
              <a:solidFill>
                <a:srgbClr val="002060"/>
              </a:solidFill>
              <a:latin typeface="Calibri" panose="020F0502020204030204" pitchFamily="34" charset="0"/>
              <a:cs typeface="Calibri" panose="020F0502020204030204" pitchFamily="34" charset="0"/>
            </a:rPr>
            <a:t>لا بد أيضاً من الاعلام عن المؤتمر واسم المتحدث والموضوع الذي يتحدث فيه ومكان المؤتمر ووقته وذلك قبل عقد المؤتمر بفترة كافية، حتى يمكن المراسلين والصحفيين التوجه إلى مقر المؤتمر.</a:t>
          </a:r>
          <a:endParaRPr lang="en-US" sz="2000" b="0" dirty="0">
            <a:solidFill>
              <a:srgbClr val="002060"/>
            </a:solidFill>
            <a:latin typeface="Calibri" panose="020F0502020204030204" pitchFamily="34" charset="0"/>
            <a:cs typeface="Calibri" panose="020F0502020204030204" pitchFamily="34" charset="0"/>
          </a:endParaRPr>
        </a:p>
      </dgm:t>
    </dgm:pt>
    <dgm:pt modelId="{7E51AD1A-B769-47F3-ABD7-C1A6AF124995}" type="parTrans" cxnId="{BDC74631-34DC-4AE3-9B50-44597FCF0DF4}">
      <dgm:prSet/>
      <dgm:spPr/>
      <dgm:t>
        <a:bodyPr/>
        <a:lstStyle/>
        <a:p>
          <a:endParaRPr lang="en-US"/>
        </a:p>
      </dgm:t>
    </dgm:pt>
    <dgm:pt modelId="{EF70B043-3A14-46CA-A5E2-38B03F742D1A}" type="sibTrans" cxnId="{BDC74631-34DC-4AE3-9B50-44597FCF0DF4}">
      <dgm:prSet/>
      <dgm:spPr/>
      <dgm:t>
        <a:bodyPr/>
        <a:lstStyle/>
        <a:p>
          <a:endParaRPr lang="en-US"/>
        </a:p>
      </dgm:t>
    </dgm:pt>
    <dgm:pt modelId="{93AC3620-F09F-4929-A2EC-AB7B82532786}">
      <dgm:prSet phldrT="[Text]" custT="1"/>
      <dgm:spPr/>
      <dgm:t>
        <a:bodyPr/>
        <a:lstStyle/>
        <a:p>
          <a:pPr algn="just" rtl="1">
            <a:lnSpc>
              <a:spcPct val="100000"/>
            </a:lnSpc>
          </a:pPr>
          <a:r>
            <a:rPr lang="ar-IQ" sz="2000" b="0" kern="1200" dirty="0">
              <a:solidFill>
                <a:srgbClr val="002060"/>
              </a:solidFill>
              <a:latin typeface="Calibri" panose="020F0502020204030204" pitchFamily="34" charset="0"/>
              <a:ea typeface="+mn-ea"/>
              <a:cs typeface="Calibri" panose="020F0502020204030204" pitchFamily="34" charset="0"/>
            </a:rPr>
            <a:t>في بعض الحالات يتم توجيه دعوات خاصة إلى رؤساء تحرير أو مراسلين أو مندوبين بشكل معين أو إلى كلهم، متضمنة هذه الدعوات موعد ومكان المؤتمر واسم الضيف أو المتحدث وطبيعة الموضوع الذي يتحدث فيه.</a:t>
          </a:r>
          <a:endParaRPr lang="en-US" sz="2900" kern="1200" dirty="0"/>
        </a:p>
      </dgm:t>
    </dgm:pt>
    <dgm:pt modelId="{31BE2D4D-08E9-419E-B70A-078F6D29B4CB}" type="parTrans" cxnId="{C27E5EDF-0FF3-48FC-A847-ED1585F07648}">
      <dgm:prSet/>
      <dgm:spPr/>
      <dgm:t>
        <a:bodyPr/>
        <a:lstStyle/>
        <a:p>
          <a:endParaRPr lang="en-US"/>
        </a:p>
      </dgm:t>
    </dgm:pt>
    <dgm:pt modelId="{B522B5F7-2471-495C-BE31-2C26CC7DFBF6}" type="sibTrans" cxnId="{C27E5EDF-0FF3-48FC-A847-ED1585F07648}">
      <dgm:prSet/>
      <dgm:spPr/>
      <dgm:t>
        <a:bodyPr/>
        <a:lstStyle/>
        <a:p>
          <a:endParaRPr lang="en-US"/>
        </a:p>
      </dgm:t>
    </dgm:pt>
    <dgm:pt modelId="{F3B61BF4-2F89-41FF-8EC3-C2518A4A51A5}">
      <dgm:prSet phldrT="[Text]" custT="1"/>
      <dgm:spPr>
        <a:solidFill>
          <a:schemeClr val="accent4">
            <a:lumMod val="20000"/>
            <a:lumOff val="80000"/>
          </a:schemeClr>
        </a:solidFill>
      </dgm:spPr>
      <dgm:t>
        <a:bodyPr/>
        <a:lstStyle/>
        <a:p>
          <a:pPr algn="just" rtl="1"/>
          <a:r>
            <a:rPr lang="ar-IQ" sz="2000" b="0" kern="1200" dirty="0">
              <a:solidFill>
                <a:srgbClr val="002060"/>
              </a:solidFill>
              <a:latin typeface="Calibri" panose="020F0502020204030204" pitchFamily="34" charset="0"/>
              <a:ea typeface="+mn-ea"/>
              <a:cs typeface="Calibri" panose="020F0502020204030204" pitchFamily="34" charset="0"/>
            </a:rPr>
            <a:t>لا بد أيضاً من توفير خدمة الترجمة الى أكثر من لغة وذلك لتسهيل عملية التفاعل بين المتحدث وغيره من المراسلين الذين يتحدثون بلغة أو لغات أخرى.</a:t>
          </a:r>
          <a:endParaRPr lang="en-US" sz="2000" b="0" kern="1200" dirty="0">
            <a:solidFill>
              <a:srgbClr val="002060"/>
            </a:solidFill>
            <a:latin typeface="Calibri" panose="020F0502020204030204" pitchFamily="34" charset="0"/>
            <a:ea typeface="+mn-ea"/>
            <a:cs typeface="Calibri" panose="020F0502020204030204" pitchFamily="34" charset="0"/>
          </a:endParaRPr>
        </a:p>
      </dgm:t>
    </dgm:pt>
    <dgm:pt modelId="{297D9D47-E089-4334-94AA-DE3CBDD70CAE}" type="parTrans" cxnId="{46B3047D-F6DE-4ABF-AF6C-8CB418D26BE1}">
      <dgm:prSet/>
      <dgm:spPr/>
      <dgm:t>
        <a:bodyPr/>
        <a:lstStyle/>
        <a:p>
          <a:endParaRPr lang="en-US"/>
        </a:p>
      </dgm:t>
    </dgm:pt>
    <dgm:pt modelId="{37727A0D-345D-45E6-AB92-249D3FBA4725}" type="sibTrans" cxnId="{46B3047D-F6DE-4ABF-AF6C-8CB418D26BE1}">
      <dgm:prSet/>
      <dgm:spPr/>
      <dgm:t>
        <a:bodyPr/>
        <a:lstStyle/>
        <a:p>
          <a:endParaRPr lang="en-US"/>
        </a:p>
      </dgm:t>
    </dgm:pt>
    <dgm:pt modelId="{93B4F3F9-EECF-43E3-9229-0B47127EEC65}">
      <dgm:prSet custT="1"/>
      <dgm:spPr>
        <a:solidFill>
          <a:schemeClr val="accent3">
            <a:lumMod val="20000"/>
            <a:lumOff val="80000"/>
          </a:schemeClr>
        </a:solidFill>
      </dgm:spPr>
      <dgm:t>
        <a:bodyPr/>
        <a:lstStyle/>
        <a:p>
          <a:pPr algn="just" rtl="1"/>
          <a:r>
            <a:rPr lang="ar-IQ" sz="2000" b="0" kern="1200" dirty="0">
              <a:solidFill>
                <a:srgbClr val="002060"/>
              </a:solidFill>
              <a:latin typeface="Calibri" panose="020F0502020204030204" pitchFamily="34" charset="0"/>
              <a:ea typeface="+mn-ea"/>
              <a:cs typeface="Calibri" panose="020F0502020204030204" pitchFamily="34" charset="0"/>
            </a:rPr>
            <a:t>حيث يراعى توفير فرصاً لأكبر عدد ممكن من المراسلين والصحفيين على حد سواء دون تحيز لطرف أو شخص على سحاب الآخرين وهذا يعني أن يخصص وقتاً كافياً في المؤتمر حتى يمكن أن يستوعب أكبر قدر من الاسئلة. كما يراعى ترتيب الاسئلة بما يسمح للجميع الاستفادة بكل سؤال وجوابه.</a:t>
          </a:r>
          <a:endParaRPr lang="en-US" sz="2000" b="0" kern="1200" dirty="0">
            <a:solidFill>
              <a:srgbClr val="002060"/>
            </a:solidFill>
            <a:latin typeface="Calibri" panose="020F0502020204030204" pitchFamily="34" charset="0"/>
            <a:ea typeface="+mn-ea"/>
            <a:cs typeface="Calibri" panose="020F0502020204030204" pitchFamily="34" charset="0"/>
          </a:endParaRPr>
        </a:p>
      </dgm:t>
    </dgm:pt>
    <dgm:pt modelId="{2E0B25AC-2350-4ED5-8EA1-4298FFD34A5B}" type="parTrans" cxnId="{45481EF4-1CE7-439D-B35C-AC86066BB6DF}">
      <dgm:prSet/>
      <dgm:spPr/>
      <dgm:t>
        <a:bodyPr/>
        <a:lstStyle/>
        <a:p>
          <a:endParaRPr lang="en-US"/>
        </a:p>
      </dgm:t>
    </dgm:pt>
    <dgm:pt modelId="{6799D32B-5033-4C20-91B8-81A2EFFF6079}" type="sibTrans" cxnId="{45481EF4-1CE7-439D-B35C-AC86066BB6DF}">
      <dgm:prSet/>
      <dgm:spPr/>
      <dgm:t>
        <a:bodyPr/>
        <a:lstStyle/>
        <a:p>
          <a:endParaRPr lang="en-US"/>
        </a:p>
      </dgm:t>
    </dgm:pt>
    <dgm:pt modelId="{B549E60F-B1B3-4F89-937B-D27E5992F641}">
      <dgm:prSet custT="1"/>
      <dgm:spPr>
        <a:solidFill>
          <a:schemeClr val="accent5">
            <a:lumMod val="20000"/>
            <a:lumOff val="80000"/>
          </a:schemeClr>
        </a:solidFill>
      </dgm:spPr>
      <dgm:t>
        <a:bodyPr/>
        <a:lstStyle/>
        <a:p>
          <a:pPr algn="just" rtl="1"/>
          <a:r>
            <a:rPr lang="ar-IQ" sz="2000" b="0" kern="1200" dirty="0">
              <a:solidFill>
                <a:srgbClr val="002060"/>
              </a:solidFill>
              <a:latin typeface="Calibri" panose="020F0502020204030204" pitchFamily="34" charset="0"/>
              <a:ea typeface="+mn-ea"/>
              <a:cs typeface="Calibri" panose="020F0502020204030204" pitchFamily="34" charset="0"/>
            </a:rPr>
            <a:t>في بعض الحالات يمكن توزيع بعض المطبوعات المتعلقة بالمؤتمر إذا كانت طبيعة الموضوع تستدعي ذلك، كأن تحتوي على أرقام إحصائية أو نسب مئوية أو رسوم بيانية أو غير ذلك من البيانات والمعلومات</a:t>
          </a:r>
          <a:endParaRPr lang="en-US" sz="2000" b="0" kern="1200" dirty="0">
            <a:solidFill>
              <a:srgbClr val="002060"/>
            </a:solidFill>
            <a:latin typeface="Calibri" panose="020F0502020204030204" pitchFamily="34" charset="0"/>
            <a:ea typeface="+mn-ea"/>
            <a:cs typeface="Calibri" panose="020F0502020204030204" pitchFamily="34" charset="0"/>
          </a:endParaRPr>
        </a:p>
      </dgm:t>
    </dgm:pt>
    <dgm:pt modelId="{58259434-6FA1-4E2F-B548-E128CEA8C1DD}" type="parTrans" cxnId="{8A8339DE-C8A4-440F-AE40-C845023C0A41}">
      <dgm:prSet/>
      <dgm:spPr/>
      <dgm:t>
        <a:bodyPr/>
        <a:lstStyle/>
        <a:p>
          <a:endParaRPr lang="en-US"/>
        </a:p>
      </dgm:t>
    </dgm:pt>
    <dgm:pt modelId="{C8A59F2A-B82F-474D-A4DB-996272F86C7A}" type="sibTrans" cxnId="{8A8339DE-C8A4-440F-AE40-C845023C0A41}">
      <dgm:prSet/>
      <dgm:spPr/>
      <dgm:t>
        <a:bodyPr/>
        <a:lstStyle/>
        <a:p>
          <a:endParaRPr lang="en-US"/>
        </a:p>
      </dgm:t>
    </dgm:pt>
    <dgm:pt modelId="{6E648D32-21D7-4239-9A02-B3700ED29EE6}" type="pres">
      <dgm:prSet presAssocID="{D426A8AE-AFFF-406C-8E92-B6FA11E4AEB7}" presName="linearFlow" presStyleCnt="0">
        <dgm:presLayoutVars>
          <dgm:dir val="rev"/>
          <dgm:resizeHandles val="exact"/>
        </dgm:presLayoutVars>
      </dgm:prSet>
      <dgm:spPr/>
    </dgm:pt>
    <dgm:pt modelId="{C6F85F30-827E-46D5-A6DB-8A3549E35371}" type="pres">
      <dgm:prSet presAssocID="{7CFC06EB-3D48-4C7D-98E0-0248F91D68C7}" presName="composite" presStyleCnt="0"/>
      <dgm:spPr/>
    </dgm:pt>
    <dgm:pt modelId="{87B6E693-CFEF-45D3-B5F1-3032F85B3EE3}" type="pres">
      <dgm:prSet presAssocID="{7CFC06EB-3D48-4C7D-98E0-0248F91D68C7}" presName="imgShp"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D53EE22C-BD64-411A-B01C-DBC343B98D04}" type="pres">
      <dgm:prSet presAssocID="{7CFC06EB-3D48-4C7D-98E0-0248F91D68C7}" presName="txShp" presStyleLbl="node1" presStyleIdx="0" presStyleCnt="5" custScaleY="115452">
        <dgm:presLayoutVars>
          <dgm:bulletEnabled val="1"/>
        </dgm:presLayoutVars>
      </dgm:prSet>
      <dgm:spPr/>
    </dgm:pt>
    <dgm:pt modelId="{7D010628-1EBB-472B-BFBE-855E3051AFE1}" type="pres">
      <dgm:prSet presAssocID="{EF70B043-3A14-46CA-A5E2-38B03F742D1A}" presName="spacing" presStyleCnt="0"/>
      <dgm:spPr/>
    </dgm:pt>
    <dgm:pt modelId="{539F00FF-7BEB-445C-B873-7293D21BB17F}" type="pres">
      <dgm:prSet presAssocID="{93AC3620-F09F-4929-A2EC-AB7B82532786}" presName="composite" presStyleCnt="0"/>
      <dgm:spPr/>
    </dgm:pt>
    <dgm:pt modelId="{1F6BC1AA-626B-4709-8EEE-99DB1FF7D5FA}" type="pres">
      <dgm:prSet presAssocID="{93AC3620-F09F-4929-A2EC-AB7B82532786}" presName="imgShp"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t="-41000" b="-41000"/>
          </a:stretch>
        </a:blipFill>
      </dgm:spPr>
    </dgm:pt>
    <dgm:pt modelId="{FF583AE6-FD73-4F5E-B839-D480BB96B71A}" type="pres">
      <dgm:prSet presAssocID="{93AC3620-F09F-4929-A2EC-AB7B82532786}" presName="txShp" presStyleLbl="node1" presStyleIdx="1" presStyleCnt="5" custScaleY="140429">
        <dgm:presLayoutVars>
          <dgm:bulletEnabled val="1"/>
        </dgm:presLayoutVars>
      </dgm:prSet>
      <dgm:spPr/>
    </dgm:pt>
    <dgm:pt modelId="{03F10A96-0A42-473C-9213-2DA3AC8D154A}" type="pres">
      <dgm:prSet presAssocID="{B522B5F7-2471-495C-BE31-2C26CC7DFBF6}" presName="spacing" presStyleCnt="0"/>
      <dgm:spPr/>
    </dgm:pt>
    <dgm:pt modelId="{FB980908-339B-4599-B255-D78573717428}" type="pres">
      <dgm:prSet presAssocID="{F3B61BF4-2F89-41FF-8EC3-C2518A4A51A5}" presName="composite" presStyleCnt="0"/>
      <dgm:spPr/>
    </dgm:pt>
    <dgm:pt modelId="{F9549DF5-0EAA-48A6-97FF-F8C9A4319A8B}" type="pres">
      <dgm:prSet presAssocID="{F3B61BF4-2F89-41FF-8EC3-C2518A4A51A5}" presName="imgShp"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pt>
    <dgm:pt modelId="{31AAE624-3115-4E91-969E-9047E7FFF684}" type="pres">
      <dgm:prSet presAssocID="{F3B61BF4-2F89-41FF-8EC3-C2518A4A51A5}" presName="txShp" presStyleLbl="node1" presStyleIdx="2" presStyleCnt="5" custScaleY="92513">
        <dgm:presLayoutVars>
          <dgm:bulletEnabled val="1"/>
        </dgm:presLayoutVars>
      </dgm:prSet>
      <dgm:spPr/>
    </dgm:pt>
    <dgm:pt modelId="{B892697B-0274-4F1F-8C99-44CE65519F87}" type="pres">
      <dgm:prSet presAssocID="{37727A0D-345D-45E6-AB92-249D3FBA4725}" presName="spacing" presStyleCnt="0"/>
      <dgm:spPr/>
    </dgm:pt>
    <dgm:pt modelId="{F2668FEF-FB22-4C3B-9683-8B5DD1164BA7}" type="pres">
      <dgm:prSet presAssocID="{93B4F3F9-EECF-43E3-9229-0B47127EEC65}" presName="composite" presStyleCnt="0"/>
      <dgm:spPr/>
    </dgm:pt>
    <dgm:pt modelId="{3FC1019A-3C36-41DC-934F-64794D83E15C}" type="pres">
      <dgm:prSet presAssocID="{93B4F3F9-EECF-43E3-9229-0B47127EEC65}" presName="imgShp"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l="-39000" r="-39000"/>
          </a:stretch>
        </a:blipFill>
      </dgm:spPr>
    </dgm:pt>
    <dgm:pt modelId="{7FEBB19A-98E1-4998-B7B4-60D4DDF5898E}" type="pres">
      <dgm:prSet presAssocID="{93B4F3F9-EECF-43E3-9229-0B47127EEC65}" presName="txShp" presStyleLbl="node1" presStyleIdx="3" presStyleCnt="5" custScaleY="149460">
        <dgm:presLayoutVars>
          <dgm:bulletEnabled val="1"/>
        </dgm:presLayoutVars>
      </dgm:prSet>
      <dgm:spPr/>
    </dgm:pt>
    <dgm:pt modelId="{6511E339-F025-4620-A65F-B5BA847BE911}" type="pres">
      <dgm:prSet presAssocID="{6799D32B-5033-4C20-91B8-81A2EFFF6079}" presName="spacing" presStyleCnt="0"/>
      <dgm:spPr/>
    </dgm:pt>
    <dgm:pt modelId="{F2BAF69C-A9C1-42E0-AC04-FC896E45450B}" type="pres">
      <dgm:prSet presAssocID="{B549E60F-B1B3-4F89-937B-D27E5992F641}" presName="composite" presStyleCnt="0"/>
      <dgm:spPr/>
    </dgm:pt>
    <dgm:pt modelId="{F80D5F18-39D0-4D79-BCE6-E43F78CBB58F}" type="pres">
      <dgm:prSet presAssocID="{B549E60F-B1B3-4F89-937B-D27E5992F641}" presName="imgShp"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a:stretch>
        </a:blipFill>
      </dgm:spPr>
    </dgm:pt>
    <dgm:pt modelId="{4CB94FBB-5F84-4127-B157-20B25B7E7F4B}" type="pres">
      <dgm:prSet presAssocID="{B549E60F-B1B3-4F89-937B-D27E5992F641}" presName="txShp" presStyleLbl="node1" presStyleIdx="4" presStyleCnt="5">
        <dgm:presLayoutVars>
          <dgm:bulletEnabled val="1"/>
        </dgm:presLayoutVars>
      </dgm:prSet>
      <dgm:spPr/>
    </dgm:pt>
  </dgm:ptLst>
  <dgm:cxnLst>
    <dgm:cxn modelId="{85858730-E180-4EC4-AC65-8262CAF5DAF8}" type="presOf" srcId="{93B4F3F9-EECF-43E3-9229-0B47127EEC65}" destId="{7FEBB19A-98E1-4998-B7B4-60D4DDF5898E}" srcOrd="0" destOrd="0" presId="urn:microsoft.com/office/officeart/2005/8/layout/vList3"/>
    <dgm:cxn modelId="{BDC74631-34DC-4AE3-9B50-44597FCF0DF4}" srcId="{D426A8AE-AFFF-406C-8E92-B6FA11E4AEB7}" destId="{7CFC06EB-3D48-4C7D-98E0-0248F91D68C7}" srcOrd="0" destOrd="0" parTransId="{7E51AD1A-B769-47F3-ABD7-C1A6AF124995}" sibTransId="{EF70B043-3A14-46CA-A5E2-38B03F742D1A}"/>
    <dgm:cxn modelId="{739A314E-613C-4402-94DB-32101A6BF1B1}" type="presOf" srcId="{F3B61BF4-2F89-41FF-8EC3-C2518A4A51A5}" destId="{31AAE624-3115-4E91-969E-9047E7FFF684}" srcOrd="0" destOrd="0" presId="urn:microsoft.com/office/officeart/2005/8/layout/vList3"/>
    <dgm:cxn modelId="{9DA21E5A-EC4A-4735-A72E-89AFBC134E6F}" type="presOf" srcId="{93AC3620-F09F-4929-A2EC-AB7B82532786}" destId="{FF583AE6-FD73-4F5E-B839-D480BB96B71A}" srcOrd="0" destOrd="0" presId="urn:microsoft.com/office/officeart/2005/8/layout/vList3"/>
    <dgm:cxn modelId="{46B3047D-F6DE-4ABF-AF6C-8CB418D26BE1}" srcId="{D426A8AE-AFFF-406C-8E92-B6FA11E4AEB7}" destId="{F3B61BF4-2F89-41FF-8EC3-C2518A4A51A5}" srcOrd="2" destOrd="0" parTransId="{297D9D47-E089-4334-94AA-DE3CBDD70CAE}" sibTransId="{37727A0D-345D-45E6-AB92-249D3FBA4725}"/>
    <dgm:cxn modelId="{66B9E897-B1B2-4C19-A6D6-45CC01746811}" type="presOf" srcId="{7CFC06EB-3D48-4C7D-98E0-0248F91D68C7}" destId="{D53EE22C-BD64-411A-B01C-DBC343B98D04}" srcOrd="0" destOrd="0" presId="urn:microsoft.com/office/officeart/2005/8/layout/vList3"/>
    <dgm:cxn modelId="{87BA42C4-304A-4595-9D14-877F6B9EA89E}" type="presOf" srcId="{B549E60F-B1B3-4F89-937B-D27E5992F641}" destId="{4CB94FBB-5F84-4127-B157-20B25B7E7F4B}" srcOrd="0" destOrd="0" presId="urn:microsoft.com/office/officeart/2005/8/layout/vList3"/>
    <dgm:cxn modelId="{5B1FB2D3-3EE0-4190-B6F2-47CD4F8F8894}" type="presOf" srcId="{D426A8AE-AFFF-406C-8E92-B6FA11E4AEB7}" destId="{6E648D32-21D7-4239-9A02-B3700ED29EE6}" srcOrd="0" destOrd="0" presId="urn:microsoft.com/office/officeart/2005/8/layout/vList3"/>
    <dgm:cxn modelId="{8A8339DE-C8A4-440F-AE40-C845023C0A41}" srcId="{D426A8AE-AFFF-406C-8E92-B6FA11E4AEB7}" destId="{B549E60F-B1B3-4F89-937B-D27E5992F641}" srcOrd="4" destOrd="0" parTransId="{58259434-6FA1-4E2F-B548-E128CEA8C1DD}" sibTransId="{C8A59F2A-B82F-474D-A4DB-996272F86C7A}"/>
    <dgm:cxn modelId="{C27E5EDF-0FF3-48FC-A847-ED1585F07648}" srcId="{D426A8AE-AFFF-406C-8E92-B6FA11E4AEB7}" destId="{93AC3620-F09F-4929-A2EC-AB7B82532786}" srcOrd="1" destOrd="0" parTransId="{31BE2D4D-08E9-419E-B70A-078F6D29B4CB}" sibTransId="{B522B5F7-2471-495C-BE31-2C26CC7DFBF6}"/>
    <dgm:cxn modelId="{45481EF4-1CE7-439D-B35C-AC86066BB6DF}" srcId="{D426A8AE-AFFF-406C-8E92-B6FA11E4AEB7}" destId="{93B4F3F9-EECF-43E3-9229-0B47127EEC65}" srcOrd="3" destOrd="0" parTransId="{2E0B25AC-2350-4ED5-8EA1-4298FFD34A5B}" sibTransId="{6799D32B-5033-4C20-91B8-81A2EFFF6079}"/>
    <dgm:cxn modelId="{0751BB34-BFE8-4DE3-A252-633B0AE74D6A}" type="presParOf" srcId="{6E648D32-21D7-4239-9A02-B3700ED29EE6}" destId="{C6F85F30-827E-46D5-A6DB-8A3549E35371}" srcOrd="0" destOrd="0" presId="urn:microsoft.com/office/officeart/2005/8/layout/vList3"/>
    <dgm:cxn modelId="{BBEB30BC-938B-4AA0-86A1-45AE16F32F15}" type="presParOf" srcId="{C6F85F30-827E-46D5-A6DB-8A3549E35371}" destId="{87B6E693-CFEF-45D3-B5F1-3032F85B3EE3}" srcOrd="0" destOrd="0" presId="urn:microsoft.com/office/officeart/2005/8/layout/vList3"/>
    <dgm:cxn modelId="{90B5B8B9-AB4D-4019-BA86-4557064A6AA7}" type="presParOf" srcId="{C6F85F30-827E-46D5-A6DB-8A3549E35371}" destId="{D53EE22C-BD64-411A-B01C-DBC343B98D04}" srcOrd="1" destOrd="0" presId="urn:microsoft.com/office/officeart/2005/8/layout/vList3"/>
    <dgm:cxn modelId="{8FEC3B1E-9CB5-4AA0-89C2-CCF5F21E220F}" type="presParOf" srcId="{6E648D32-21D7-4239-9A02-B3700ED29EE6}" destId="{7D010628-1EBB-472B-BFBE-855E3051AFE1}" srcOrd="1" destOrd="0" presId="urn:microsoft.com/office/officeart/2005/8/layout/vList3"/>
    <dgm:cxn modelId="{DD1202ED-3E48-42C4-98DA-B76DB3F4E82F}" type="presParOf" srcId="{6E648D32-21D7-4239-9A02-B3700ED29EE6}" destId="{539F00FF-7BEB-445C-B873-7293D21BB17F}" srcOrd="2" destOrd="0" presId="urn:microsoft.com/office/officeart/2005/8/layout/vList3"/>
    <dgm:cxn modelId="{F3F79976-293D-4A3E-8C4F-724981184CC4}" type="presParOf" srcId="{539F00FF-7BEB-445C-B873-7293D21BB17F}" destId="{1F6BC1AA-626B-4709-8EEE-99DB1FF7D5FA}" srcOrd="0" destOrd="0" presId="urn:microsoft.com/office/officeart/2005/8/layout/vList3"/>
    <dgm:cxn modelId="{C55739D0-5296-496F-9E02-1C1BF5D68EC3}" type="presParOf" srcId="{539F00FF-7BEB-445C-B873-7293D21BB17F}" destId="{FF583AE6-FD73-4F5E-B839-D480BB96B71A}" srcOrd="1" destOrd="0" presId="urn:microsoft.com/office/officeart/2005/8/layout/vList3"/>
    <dgm:cxn modelId="{4E51B961-91AC-4A2D-89CF-9411F05786E0}" type="presParOf" srcId="{6E648D32-21D7-4239-9A02-B3700ED29EE6}" destId="{03F10A96-0A42-473C-9213-2DA3AC8D154A}" srcOrd="3" destOrd="0" presId="urn:microsoft.com/office/officeart/2005/8/layout/vList3"/>
    <dgm:cxn modelId="{039A694B-0A22-45F5-B3B4-2F769223E2F4}" type="presParOf" srcId="{6E648D32-21D7-4239-9A02-B3700ED29EE6}" destId="{FB980908-339B-4599-B255-D78573717428}" srcOrd="4" destOrd="0" presId="urn:microsoft.com/office/officeart/2005/8/layout/vList3"/>
    <dgm:cxn modelId="{317896A5-6D8B-4AF8-8FBA-C79AF2BD8E0F}" type="presParOf" srcId="{FB980908-339B-4599-B255-D78573717428}" destId="{F9549DF5-0EAA-48A6-97FF-F8C9A4319A8B}" srcOrd="0" destOrd="0" presId="urn:microsoft.com/office/officeart/2005/8/layout/vList3"/>
    <dgm:cxn modelId="{041F2FE3-CD69-4A1A-9627-47FCFF82D9B2}" type="presParOf" srcId="{FB980908-339B-4599-B255-D78573717428}" destId="{31AAE624-3115-4E91-969E-9047E7FFF684}" srcOrd="1" destOrd="0" presId="urn:microsoft.com/office/officeart/2005/8/layout/vList3"/>
    <dgm:cxn modelId="{BD9E510B-B689-4D3C-A041-C1C4AC36F851}" type="presParOf" srcId="{6E648D32-21D7-4239-9A02-B3700ED29EE6}" destId="{B892697B-0274-4F1F-8C99-44CE65519F87}" srcOrd="5" destOrd="0" presId="urn:microsoft.com/office/officeart/2005/8/layout/vList3"/>
    <dgm:cxn modelId="{7F49161C-C860-4E0E-9EF8-1E4D259C7BF8}" type="presParOf" srcId="{6E648D32-21D7-4239-9A02-B3700ED29EE6}" destId="{F2668FEF-FB22-4C3B-9683-8B5DD1164BA7}" srcOrd="6" destOrd="0" presId="urn:microsoft.com/office/officeart/2005/8/layout/vList3"/>
    <dgm:cxn modelId="{FC8C5B22-25DE-49B7-916B-E4DEA1B2728E}" type="presParOf" srcId="{F2668FEF-FB22-4C3B-9683-8B5DD1164BA7}" destId="{3FC1019A-3C36-41DC-934F-64794D83E15C}" srcOrd="0" destOrd="0" presId="urn:microsoft.com/office/officeart/2005/8/layout/vList3"/>
    <dgm:cxn modelId="{71EFC70C-032A-408E-A9FA-66994AE7EFB6}" type="presParOf" srcId="{F2668FEF-FB22-4C3B-9683-8B5DD1164BA7}" destId="{7FEBB19A-98E1-4998-B7B4-60D4DDF5898E}" srcOrd="1" destOrd="0" presId="urn:microsoft.com/office/officeart/2005/8/layout/vList3"/>
    <dgm:cxn modelId="{90FCE3B8-E5E6-4841-9CDA-3A1FD010F782}" type="presParOf" srcId="{6E648D32-21D7-4239-9A02-B3700ED29EE6}" destId="{6511E339-F025-4620-A65F-B5BA847BE911}" srcOrd="7" destOrd="0" presId="urn:microsoft.com/office/officeart/2005/8/layout/vList3"/>
    <dgm:cxn modelId="{19650A46-9319-46F0-9F82-7FF8FFBA6DA6}" type="presParOf" srcId="{6E648D32-21D7-4239-9A02-B3700ED29EE6}" destId="{F2BAF69C-A9C1-42E0-AC04-FC896E45450B}" srcOrd="8" destOrd="0" presId="urn:microsoft.com/office/officeart/2005/8/layout/vList3"/>
    <dgm:cxn modelId="{437F9B17-DAF8-4EF8-8D9D-13B7B26A2F7D}" type="presParOf" srcId="{F2BAF69C-A9C1-42E0-AC04-FC896E45450B}" destId="{F80D5F18-39D0-4D79-BCE6-E43F78CBB58F}" srcOrd="0" destOrd="0" presId="urn:microsoft.com/office/officeart/2005/8/layout/vList3"/>
    <dgm:cxn modelId="{D8B762A9-C35F-48C0-8256-3DA3C361504F}" type="presParOf" srcId="{F2BAF69C-A9C1-42E0-AC04-FC896E45450B}" destId="{4CB94FBB-5F84-4127-B157-20B25B7E7F4B}"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55B31-6174-4948-8B32-7FECC02D6991}">
      <dsp:nvSpPr>
        <dsp:cNvPr id="0" name=""/>
        <dsp:cNvSpPr/>
      </dsp:nvSpPr>
      <dsp:spPr>
        <a:xfrm>
          <a:off x="1105957" y="524383"/>
          <a:ext cx="1308824" cy="130882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D563F8-B6A7-4F66-B65C-7F1D3844F472}">
      <dsp:nvSpPr>
        <dsp:cNvPr id="0" name=""/>
        <dsp:cNvSpPr/>
      </dsp:nvSpPr>
      <dsp:spPr>
        <a:xfrm>
          <a:off x="156128" y="2262938"/>
          <a:ext cx="3208482" cy="11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ar-IQ" sz="1800" b="0" i="0" kern="1200" dirty="0">
              <a:solidFill>
                <a:schemeClr val="bg1"/>
              </a:solidFill>
              <a:latin typeface="Calibri" panose="020F0502020204030204" pitchFamily="34" charset="0"/>
              <a:cs typeface="Calibri" panose="020F0502020204030204" pitchFamily="34" charset="0"/>
            </a:rPr>
            <a:t>عندما تكون هناك أنباء هامة يراد إعلانها ويصعب تناولها في بيان صحفي</a:t>
          </a:r>
          <a:endParaRPr lang="en-US" sz="1800" kern="1200" dirty="0">
            <a:solidFill>
              <a:schemeClr val="bg1"/>
            </a:solidFill>
            <a:latin typeface="Calibri" panose="020F0502020204030204" pitchFamily="34" charset="0"/>
            <a:cs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endParaRPr>
        </a:p>
      </dsp:txBody>
      <dsp:txXfrm>
        <a:off x="156128" y="2262938"/>
        <a:ext cx="3208482" cy="1125000"/>
      </dsp:txXfrm>
    </dsp:sp>
    <dsp:sp modelId="{FCA6A723-3A73-458A-AE3C-15B86CF5C55D}">
      <dsp:nvSpPr>
        <dsp:cNvPr id="0" name=""/>
        <dsp:cNvSpPr/>
      </dsp:nvSpPr>
      <dsp:spPr>
        <a:xfrm>
          <a:off x="4829578" y="524383"/>
          <a:ext cx="1308824" cy="130882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06D90C-4774-439F-8532-60F8B9D1D8A7}">
      <dsp:nvSpPr>
        <dsp:cNvPr id="0" name=""/>
        <dsp:cNvSpPr/>
      </dsp:nvSpPr>
      <dsp:spPr>
        <a:xfrm>
          <a:off x="3873598" y="2262938"/>
          <a:ext cx="3220785" cy="11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ar-IQ" altLang="en-US" sz="1800" b="0" i="0" kern="1200" dirty="0">
              <a:solidFill>
                <a:prstClr val="black"/>
              </a:solidFill>
              <a:latin typeface="Calibri" panose="020F0502020204030204" pitchFamily="34" charset="0"/>
              <a:ea typeface="+mn-ea"/>
              <a:cs typeface="Calibri" panose="020F0502020204030204" pitchFamily="34" charset="0"/>
            </a:rPr>
            <a:t> حينما تقتضي أهمية الموضوع إتاحة الفرصة للرد على تساؤلات الصحفيين</a:t>
          </a:r>
          <a:endParaRPr lang="en-US" sz="1800" b="0" i="0" kern="1200" dirty="0">
            <a:solidFill>
              <a:prstClr val="black"/>
            </a:solidFill>
            <a:latin typeface="Calibri" panose="020F0502020204030204" pitchFamily="34" charset="0"/>
            <a:ea typeface="+mn-ea"/>
            <a:cs typeface="Calibri" panose="020F0502020204030204" pitchFamily="34" charset="0"/>
          </a:endParaRPr>
        </a:p>
      </dsp:txBody>
      <dsp:txXfrm>
        <a:off x="3873598" y="2262938"/>
        <a:ext cx="3220785" cy="1125000"/>
      </dsp:txXfrm>
    </dsp:sp>
    <dsp:sp modelId="{5326D40B-04B6-4401-91A7-8A4487EDC6FC}">
      <dsp:nvSpPr>
        <dsp:cNvPr id="0" name=""/>
        <dsp:cNvSpPr/>
      </dsp:nvSpPr>
      <dsp:spPr>
        <a:xfrm>
          <a:off x="8403209" y="524383"/>
          <a:ext cx="1308824" cy="130882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CFB9CF-BB76-4BDC-932B-A329BC03E697}">
      <dsp:nvSpPr>
        <dsp:cNvPr id="0" name=""/>
        <dsp:cNvSpPr/>
      </dsp:nvSpPr>
      <dsp:spPr>
        <a:xfrm>
          <a:off x="7603371" y="2262938"/>
          <a:ext cx="2908499" cy="11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ar-SA" sz="1800" b="0" kern="1200" dirty="0">
              <a:solidFill>
                <a:srgbClr val="3B2E58"/>
              </a:solidFill>
              <a:latin typeface="Calibri" panose="020F0502020204030204" pitchFamily="34" charset="0"/>
              <a:cs typeface="Calibri" panose="020F0502020204030204" pitchFamily="34" charset="0"/>
            </a:rPr>
            <a:t>كلما أراد الصحفيون والمراسلون أن يلتقوا بشخصية هامة لتوجيه الأسئلة إليها حول موضوع له أهميته الكبرى في وقت معين</a:t>
          </a:r>
          <a:endParaRPr lang="en-US" sz="1800" b="0" u="none" kern="1200" dirty="0">
            <a:solidFill>
              <a:srgbClr val="3B2E58"/>
            </a:solidFill>
            <a:latin typeface="Calibri" panose="020F0502020204030204" pitchFamily="34" charset="0"/>
            <a:cs typeface="Calibri" panose="020F0502020204030204" pitchFamily="34" charset="0"/>
            <a:hlinkClick xmlns:r="http://schemas.openxmlformats.org/officeDocument/2006/relationships" r:id="rId2">
              <a:extLst>
                <a:ext uri="{A12FA001-AC4F-418D-AE19-62706E023703}">
                  <ahyp:hlinkClr xmlns:ahyp="http://schemas.microsoft.com/office/drawing/2018/hyperlinkcolor" val="tx"/>
                </a:ext>
              </a:extLst>
            </a:hlinkClick>
          </a:endParaRPr>
        </a:p>
      </dsp:txBody>
      <dsp:txXfrm>
        <a:off x="7603371" y="2262938"/>
        <a:ext cx="2908499" cy="112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3EE22C-BD64-411A-B01C-DBC343B98D04}">
      <dsp:nvSpPr>
        <dsp:cNvPr id="0" name=""/>
        <dsp:cNvSpPr/>
      </dsp:nvSpPr>
      <dsp:spPr>
        <a:xfrm>
          <a:off x="1771031" y="635"/>
          <a:ext cx="8089899" cy="1066598"/>
        </a:xfrm>
        <a:prstGeom prst="homePlat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470341" bIns="76200" numCol="1" spcCol="1270" anchor="ctr" anchorCtr="0">
          <a:noAutofit/>
        </a:bodyPr>
        <a:lstStyle/>
        <a:p>
          <a:pPr marL="0" lvl="0" indent="0" algn="just" defTabSz="889000" rtl="1">
            <a:lnSpc>
              <a:spcPct val="90000"/>
            </a:lnSpc>
            <a:spcBef>
              <a:spcPct val="0"/>
            </a:spcBef>
            <a:spcAft>
              <a:spcPct val="35000"/>
            </a:spcAft>
            <a:buNone/>
          </a:pPr>
          <a:r>
            <a:rPr lang="ar-SA" sz="2000" b="0" kern="1200" dirty="0">
              <a:solidFill>
                <a:srgbClr val="002060"/>
              </a:solidFill>
              <a:latin typeface="Calibri" panose="020F0502020204030204" pitchFamily="34" charset="0"/>
              <a:cs typeface="Calibri" panose="020F0502020204030204" pitchFamily="34" charset="0"/>
            </a:rPr>
            <a:t>لا بد أن يكون موضوع المؤتمر من الموضوعات الهامة والحيوية كذلك من موضوعات الساعة التي تتابعها الجماهير في كل مكان أو في منطقة بعينها، وأن يكون هذا الموضوع محل اهتمام الرأي العام أو له صلة به</a:t>
          </a:r>
          <a:endParaRPr lang="en-US" sz="2000" b="0" kern="1200" dirty="0">
            <a:solidFill>
              <a:srgbClr val="002060"/>
            </a:solidFill>
            <a:latin typeface="Calibri" panose="020F0502020204030204" pitchFamily="34" charset="0"/>
            <a:cs typeface="Calibri" panose="020F0502020204030204" pitchFamily="34" charset="0"/>
          </a:endParaRPr>
        </a:p>
      </dsp:txBody>
      <dsp:txXfrm>
        <a:off x="1771031" y="635"/>
        <a:ext cx="7823250" cy="1066598"/>
      </dsp:txXfrm>
    </dsp:sp>
    <dsp:sp modelId="{87B6E693-CFEF-45D3-B5F1-3032F85B3EE3}">
      <dsp:nvSpPr>
        <dsp:cNvPr id="0" name=""/>
        <dsp:cNvSpPr/>
      </dsp:nvSpPr>
      <dsp:spPr>
        <a:xfrm>
          <a:off x="9327632" y="635"/>
          <a:ext cx="1066598" cy="106659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55000" r="-5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FF583AE6-FD73-4F5E-B839-D480BB96B71A}">
      <dsp:nvSpPr>
        <dsp:cNvPr id="0" name=""/>
        <dsp:cNvSpPr/>
      </dsp:nvSpPr>
      <dsp:spPr>
        <a:xfrm>
          <a:off x="1771031" y="1385621"/>
          <a:ext cx="8089899" cy="1066598"/>
        </a:xfrm>
        <a:prstGeom prst="homePlate">
          <a:avLst/>
        </a:prstGeom>
        <a:gradFill rotWithShape="0">
          <a:gsLst>
            <a:gs pos="0">
              <a:schemeClr val="accent3">
                <a:hueOff val="1948796"/>
                <a:satOff val="-13044"/>
                <a:lumOff val="-8170"/>
                <a:alphaOff val="0"/>
                <a:satMod val="103000"/>
                <a:lumMod val="102000"/>
                <a:tint val="94000"/>
              </a:schemeClr>
            </a:gs>
            <a:gs pos="50000">
              <a:schemeClr val="accent3">
                <a:hueOff val="1948796"/>
                <a:satOff val="-13044"/>
                <a:lumOff val="-8170"/>
                <a:alphaOff val="0"/>
                <a:satMod val="110000"/>
                <a:lumMod val="100000"/>
                <a:shade val="100000"/>
              </a:schemeClr>
            </a:gs>
            <a:gs pos="100000">
              <a:schemeClr val="accent3">
                <a:hueOff val="1948796"/>
                <a:satOff val="-13044"/>
                <a:lumOff val="-817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470341" bIns="76200" numCol="1" spcCol="1270" anchor="ctr" anchorCtr="0">
          <a:noAutofit/>
        </a:bodyPr>
        <a:lstStyle/>
        <a:p>
          <a:pPr marL="0" lvl="0" indent="0" algn="just" defTabSz="889000" rtl="1">
            <a:lnSpc>
              <a:spcPct val="10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من المهم أيضاً أن يكون المتحدث في المؤتمر الصحفي من الشخصيات البارزة التي لها جماهيرية كبيرة أو الشخصيات التي ترتبط أحداث معينة في أوقات معينة</a:t>
          </a:r>
          <a:r>
            <a:rPr lang="ar-IQ" sz="2900" kern="1200" dirty="0"/>
            <a:t>.</a:t>
          </a:r>
          <a:endParaRPr lang="en-US" sz="2900" kern="1200" dirty="0"/>
        </a:p>
      </dsp:txBody>
      <dsp:txXfrm>
        <a:off x="1771031" y="1385621"/>
        <a:ext cx="7823250" cy="1066598"/>
      </dsp:txXfrm>
    </dsp:sp>
    <dsp:sp modelId="{1F6BC1AA-626B-4709-8EEE-99DB1FF7D5FA}">
      <dsp:nvSpPr>
        <dsp:cNvPr id="0" name=""/>
        <dsp:cNvSpPr/>
      </dsp:nvSpPr>
      <dsp:spPr>
        <a:xfrm>
          <a:off x="9327632" y="1385621"/>
          <a:ext cx="1066598" cy="1066598"/>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0000" r="-50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31AAE624-3115-4E91-969E-9047E7FFF684}">
      <dsp:nvSpPr>
        <dsp:cNvPr id="0" name=""/>
        <dsp:cNvSpPr/>
      </dsp:nvSpPr>
      <dsp:spPr>
        <a:xfrm>
          <a:off x="1771031" y="2770608"/>
          <a:ext cx="8089899" cy="1268228"/>
        </a:xfrm>
        <a:prstGeom prst="homePlate">
          <a:avLst/>
        </a:prstGeom>
        <a:solidFill>
          <a:schemeClr val="accent4">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470341" bIns="76200" numCol="1" spcCol="1270" anchor="ctr" anchorCtr="0">
          <a:noAutofit/>
        </a:bodyPr>
        <a:lstStyle/>
        <a:p>
          <a:pPr marL="0" lvl="0" indent="0" algn="just" defTabSz="889000" rtl="1">
            <a:lnSpc>
              <a:spcPct val="9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من المهم أن يكون الوقت الذي سوف يعقد فيه المؤتمر وقتاً مناسباً لغالبية رجال الاعلام، حتى يمكن حضوره من جانب أكبر عدد منهم. وإن كانت هناك بعض الحالات التي لا بد أن يكون فيها الوقت مناسباً للمسؤول أو الشخصية المتحدثة وعلى رجال الاعلام أن يعدوا أنفسهم ذلك</a:t>
          </a:r>
          <a:endParaRPr lang="en-US" sz="2000" b="0" kern="1200" dirty="0">
            <a:solidFill>
              <a:srgbClr val="002060"/>
            </a:solidFill>
            <a:latin typeface="Calibri" panose="020F0502020204030204" pitchFamily="34" charset="0"/>
            <a:ea typeface="+mn-ea"/>
            <a:cs typeface="Calibri" panose="020F0502020204030204" pitchFamily="34" charset="0"/>
          </a:endParaRPr>
        </a:p>
      </dsp:txBody>
      <dsp:txXfrm>
        <a:off x="1771031" y="2770608"/>
        <a:ext cx="7772842" cy="1268228"/>
      </dsp:txXfrm>
    </dsp:sp>
    <dsp:sp modelId="{F9549DF5-0EAA-48A6-97FF-F8C9A4319A8B}">
      <dsp:nvSpPr>
        <dsp:cNvPr id="0" name=""/>
        <dsp:cNvSpPr/>
      </dsp:nvSpPr>
      <dsp:spPr>
        <a:xfrm>
          <a:off x="9327632" y="2871423"/>
          <a:ext cx="1066598" cy="1066598"/>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50000" r="-50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FEBB19A-98E1-4998-B7B4-60D4DDF5898E}">
      <dsp:nvSpPr>
        <dsp:cNvPr id="0" name=""/>
        <dsp:cNvSpPr/>
      </dsp:nvSpPr>
      <dsp:spPr>
        <a:xfrm>
          <a:off x="1771031" y="4357224"/>
          <a:ext cx="8089899" cy="1066598"/>
        </a:xfrm>
        <a:prstGeom prst="homePlate">
          <a:avLst/>
        </a:prstGeom>
        <a:solidFill>
          <a:schemeClr val="accent3">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470341" bIns="76200" numCol="1" spcCol="1270" anchor="ctr" anchorCtr="0">
          <a:noAutofit/>
        </a:bodyPr>
        <a:lstStyle/>
        <a:p>
          <a:pPr marL="0" lvl="0" indent="0" algn="just" defTabSz="889000" rtl="1">
            <a:lnSpc>
              <a:spcPct val="90000"/>
            </a:lnSpc>
            <a:spcBef>
              <a:spcPct val="0"/>
            </a:spcBef>
            <a:spcAft>
              <a:spcPct val="35000"/>
            </a:spcAft>
            <a:buNone/>
          </a:pPr>
          <a:r>
            <a:rPr lang="ar-IQ" sz="2000" b="0" kern="1200">
              <a:solidFill>
                <a:srgbClr val="002060"/>
              </a:solidFill>
              <a:latin typeface="Calibri" panose="020F0502020204030204" pitchFamily="34" charset="0"/>
              <a:ea typeface="+mn-ea"/>
              <a:cs typeface="Calibri" panose="020F0502020204030204" pitchFamily="34" charset="0"/>
            </a:rPr>
            <a:t>من المهم أن يكون المكان الذي سوف يعقد فيه المؤتمر معداً ومجهزاً لكل المتطلبات اللازمة من كهرباء وميكروفونات ومقاعد وغيرها من التجهيزات</a:t>
          </a:r>
          <a:endParaRPr lang="en-US" sz="2000" b="0" kern="1200" dirty="0">
            <a:solidFill>
              <a:srgbClr val="002060"/>
            </a:solidFill>
            <a:latin typeface="Calibri" panose="020F0502020204030204" pitchFamily="34" charset="0"/>
            <a:ea typeface="+mn-ea"/>
            <a:cs typeface="Calibri" panose="020F0502020204030204" pitchFamily="34" charset="0"/>
          </a:endParaRPr>
        </a:p>
      </dsp:txBody>
      <dsp:txXfrm>
        <a:off x="1771031" y="4357224"/>
        <a:ext cx="7823250" cy="1066598"/>
      </dsp:txXfrm>
    </dsp:sp>
    <dsp:sp modelId="{3FC1019A-3C36-41DC-934F-64794D83E15C}">
      <dsp:nvSpPr>
        <dsp:cNvPr id="0" name=""/>
        <dsp:cNvSpPr/>
      </dsp:nvSpPr>
      <dsp:spPr>
        <a:xfrm>
          <a:off x="9327632" y="4357224"/>
          <a:ext cx="1066598" cy="1066598"/>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3EE22C-BD64-411A-B01C-DBC343B98D04}">
      <dsp:nvSpPr>
        <dsp:cNvPr id="0" name=""/>
        <dsp:cNvSpPr/>
      </dsp:nvSpPr>
      <dsp:spPr>
        <a:xfrm>
          <a:off x="1842420" y="2257"/>
          <a:ext cx="8089899" cy="901731"/>
        </a:xfrm>
        <a:prstGeom prst="homePlat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344419" bIns="76200" numCol="1" spcCol="1270" anchor="ctr" anchorCtr="0">
          <a:noAutofit/>
        </a:bodyPr>
        <a:lstStyle/>
        <a:p>
          <a:pPr marL="0" lvl="0" indent="0" algn="just" defTabSz="889000" rtl="1">
            <a:lnSpc>
              <a:spcPct val="90000"/>
            </a:lnSpc>
            <a:spcBef>
              <a:spcPct val="0"/>
            </a:spcBef>
            <a:spcAft>
              <a:spcPct val="35000"/>
            </a:spcAft>
            <a:buNone/>
          </a:pPr>
          <a:r>
            <a:rPr lang="ar-IQ" sz="2000" b="0" kern="1200" dirty="0">
              <a:solidFill>
                <a:srgbClr val="002060"/>
              </a:solidFill>
              <a:latin typeface="Calibri" panose="020F0502020204030204" pitchFamily="34" charset="0"/>
              <a:cs typeface="Calibri" panose="020F0502020204030204" pitchFamily="34" charset="0"/>
            </a:rPr>
            <a:t>لا بد أيضاً من الاعلام عن المؤتمر واسم المتحدث والموضوع الذي يتحدث فيه ومكان المؤتمر ووقته وذلك قبل عقد المؤتمر بفترة كافية، حتى يمكن المراسلين والصحفيين التوجه إلى مقر المؤتمر.</a:t>
          </a:r>
          <a:endParaRPr lang="en-US" sz="2000" b="0" kern="1200" dirty="0">
            <a:solidFill>
              <a:srgbClr val="002060"/>
            </a:solidFill>
            <a:latin typeface="Calibri" panose="020F0502020204030204" pitchFamily="34" charset="0"/>
            <a:cs typeface="Calibri" panose="020F0502020204030204" pitchFamily="34" charset="0"/>
          </a:endParaRPr>
        </a:p>
      </dsp:txBody>
      <dsp:txXfrm>
        <a:off x="1842420" y="2257"/>
        <a:ext cx="7864466" cy="901731"/>
      </dsp:txXfrm>
    </dsp:sp>
    <dsp:sp modelId="{87B6E693-CFEF-45D3-B5F1-3032F85B3EE3}">
      <dsp:nvSpPr>
        <dsp:cNvPr id="0" name=""/>
        <dsp:cNvSpPr/>
      </dsp:nvSpPr>
      <dsp:spPr>
        <a:xfrm>
          <a:off x="9541797" y="62601"/>
          <a:ext cx="781044" cy="78104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FF583AE6-FD73-4F5E-B839-D480BB96B71A}">
      <dsp:nvSpPr>
        <dsp:cNvPr id="0" name=""/>
        <dsp:cNvSpPr/>
      </dsp:nvSpPr>
      <dsp:spPr>
        <a:xfrm>
          <a:off x="1842420" y="1137137"/>
          <a:ext cx="8089899" cy="1096813"/>
        </a:xfrm>
        <a:prstGeom prst="homePlate">
          <a:avLst/>
        </a:prstGeom>
        <a:gradFill rotWithShape="0">
          <a:gsLst>
            <a:gs pos="0">
              <a:schemeClr val="accent3">
                <a:hueOff val="1461597"/>
                <a:satOff val="-9783"/>
                <a:lumOff val="-6127"/>
                <a:alphaOff val="0"/>
                <a:satMod val="103000"/>
                <a:lumMod val="102000"/>
                <a:tint val="94000"/>
              </a:schemeClr>
            </a:gs>
            <a:gs pos="50000">
              <a:schemeClr val="accent3">
                <a:hueOff val="1461597"/>
                <a:satOff val="-9783"/>
                <a:lumOff val="-6127"/>
                <a:alphaOff val="0"/>
                <a:satMod val="110000"/>
                <a:lumMod val="100000"/>
                <a:shade val="100000"/>
              </a:schemeClr>
            </a:gs>
            <a:gs pos="100000">
              <a:schemeClr val="accent3">
                <a:hueOff val="1461597"/>
                <a:satOff val="-9783"/>
                <a:lumOff val="-612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344419" bIns="76200" numCol="1" spcCol="1270" anchor="ctr" anchorCtr="0">
          <a:noAutofit/>
        </a:bodyPr>
        <a:lstStyle/>
        <a:p>
          <a:pPr marL="0" lvl="0" indent="0" algn="just" defTabSz="889000" rtl="1">
            <a:lnSpc>
              <a:spcPct val="10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في بعض الحالات يتم توجيه دعوات خاصة إلى رؤساء تحرير أو مراسلين أو مندوبين بشكل معين أو إلى كلهم، متضمنة هذه الدعوات موعد ومكان المؤتمر واسم الضيف أو المتحدث وطبيعة الموضوع الذي يتحدث فيه.</a:t>
          </a:r>
          <a:endParaRPr lang="en-US" sz="2900" kern="1200" dirty="0"/>
        </a:p>
      </dsp:txBody>
      <dsp:txXfrm>
        <a:off x="1842420" y="1137137"/>
        <a:ext cx="7815696" cy="1096813"/>
      </dsp:txXfrm>
    </dsp:sp>
    <dsp:sp modelId="{1F6BC1AA-626B-4709-8EEE-99DB1FF7D5FA}">
      <dsp:nvSpPr>
        <dsp:cNvPr id="0" name=""/>
        <dsp:cNvSpPr/>
      </dsp:nvSpPr>
      <dsp:spPr>
        <a:xfrm>
          <a:off x="9541797" y="1295021"/>
          <a:ext cx="781044" cy="781044"/>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41000" b="-41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31AAE624-3115-4E91-969E-9047E7FFF684}">
      <dsp:nvSpPr>
        <dsp:cNvPr id="0" name=""/>
        <dsp:cNvSpPr/>
      </dsp:nvSpPr>
      <dsp:spPr>
        <a:xfrm>
          <a:off x="1842420" y="2496337"/>
          <a:ext cx="8089899" cy="722568"/>
        </a:xfrm>
        <a:prstGeom prst="homePlate">
          <a:avLst/>
        </a:prstGeom>
        <a:solidFill>
          <a:schemeClr val="accent4">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344419" bIns="76200" numCol="1" spcCol="1270" anchor="ctr" anchorCtr="0">
          <a:noAutofit/>
        </a:bodyPr>
        <a:lstStyle/>
        <a:p>
          <a:pPr marL="0" lvl="0" indent="0" algn="just" defTabSz="889000" rtl="1">
            <a:lnSpc>
              <a:spcPct val="9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لا بد أيضاً من توفير خدمة الترجمة الى أكثر من لغة وذلك لتسهيل عملية التفاعل بين المتحدث وغيره من المراسلين الذين يتحدثون بلغة أو لغات أخرى.</a:t>
          </a:r>
          <a:endParaRPr lang="en-US" sz="2000" b="0" kern="1200" dirty="0">
            <a:solidFill>
              <a:srgbClr val="002060"/>
            </a:solidFill>
            <a:latin typeface="Calibri" panose="020F0502020204030204" pitchFamily="34" charset="0"/>
            <a:ea typeface="+mn-ea"/>
            <a:cs typeface="Calibri" panose="020F0502020204030204" pitchFamily="34" charset="0"/>
          </a:endParaRPr>
        </a:p>
      </dsp:txBody>
      <dsp:txXfrm>
        <a:off x="1842420" y="2496337"/>
        <a:ext cx="7909257" cy="722568"/>
      </dsp:txXfrm>
    </dsp:sp>
    <dsp:sp modelId="{F9549DF5-0EAA-48A6-97FF-F8C9A4319A8B}">
      <dsp:nvSpPr>
        <dsp:cNvPr id="0" name=""/>
        <dsp:cNvSpPr/>
      </dsp:nvSpPr>
      <dsp:spPr>
        <a:xfrm>
          <a:off x="9541797" y="2467098"/>
          <a:ext cx="781044" cy="781044"/>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FEBB19A-98E1-4998-B7B4-60D4DDF5898E}">
      <dsp:nvSpPr>
        <dsp:cNvPr id="0" name=""/>
        <dsp:cNvSpPr/>
      </dsp:nvSpPr>
      <dsp:spPr>
        <a:xfrm>
          <a:off x="1842420" y="3481291"/>
          <a:ext cx="8089899" cy="1167349"/>
        </a:xfrm>
        <a:prstGeom prst="homePlate">
          <a:avLst/>
        </a:prstGeom>
        <a:solidFill>
          <a:schemeClr val="accent3">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344419" bIns="76200" numCol="1" spcCol="1270" anchor="ctr" anchorCtr="0">
          <a:noAutofit/>
        </a:bodyPr>
        <a:lstStyle/>
        <a:p>
          <a:pPr marL="0" lvl="0" indent="0" algn="just" defTabSz="889000" rtl="1">
            <a:lnSpc>
              <a:spcPct val="9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حيث يراعى توفير فرصاً لأكبر عدد ممكن من المراسلين والصحفيين على حد سواء دون تحيز لطرف أو شخص على سحاب الآخرين وهذا يعني أن يخصص وقتاً كافياً في المؤتمر حتى يمكن أن يستوعب أكبر قدر من الاسئلة. كما يراعى ترتيب الاسئلة بما يسمح للجميع الاستفادة بكل سؤال وجوابه.</a:t>
          </a:r>
          <a:endParaRPr lang="en-US" sz="2000" b="0" kern="1200" dirty="0">
            <a:solidFill>
              <a:srgbClr val="002060"/>
            </a:solidFill>
            <a:latin typeface="Calibri" panose="020F0502020204030204" pitchFamily="34" charset="0"/>
            <a:ea typeface="+mn-ea"/>
            <a:cs typeface="Calibri" panose="020F0502020204030204" pitchFamily="34" charset="0"/>
          </a:endParaRPr>
        </a:p>
      </dsp:txBody>
      <dsp:txXfrm>
        <a:off x="1842420" y="3481291"/>
        <a:ext cx="7798062" cy="1167349"/>
      </dsp:txXfrm>
    </dsp:sp>
    <dsp:sp modelId="{3FC1019A-3C36-41DC-934F-64794D83E15C}">
      <dsp:nvSpPr>
        <dsp:cNvPr id="0" name=""/>
        <dsp:cNvSpPr/>
      </dsp:nvSpPr>
      <dsp:spPr>
        <a:xfrm>
          <a:off x="9541797" y="3674444"/>
          <a:ext cx="781044" cy="781044"/>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4CB94FBB-5F84-4127-B157-20B25B7E7F4B}">
      <dsp:nvSpPr>
        <dsp:cNvPr id="0" name=""/>
        <dsp:cNvSpPr/>
      </dsp:nvSpPr>
      <dsp:spPr>
        <a:xfrm>
          <a:off x="1842420" y="4881789"/>
          <a:ext cx="8089899" cy="781044"/>
        </a:xfrm>
        <a:prstGeom prst="homePlate">
          <a:avLst/>
        </a:prstGeom>
        <a:solidFill>
          <a:schemeClr val="accent5">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76200" rIns="344419" bIns="76200" numCol="1" spcCol="1270" anchor="ctr" anchorCtr="0">
          <a:noAutofit/>
        </a:bodyPr>
        <a:lstStyle/>
        <a:p>
          <a:pPr marL="0" lvl="0" indent="0" algn="just" defTabSz="889000" rtl="1">
            <a:lnSpc>
              <a:spcPct val="90000"/>
            </a:lnSpc>
            <a:spcBef>
              <a:spcPct val="0"/>
            </a:spcBef>
            <a:spcAft>
              <a:spcPct val="35000"/>
            </a:spcAft>
            <a:buNone/>
          </a:pPr>
          <a:r>
            <a:rPr lang="ar-IQ" sz="2000" b="0" kern="1200" dirty="0">
              <a:solidFill>
                <a:srgbClr val="002060"/>
              </a:solidFill>
              <a:latin typeface="Calibri" panose="020F0502020204030204" pitchFamily="34" charset="0"/>
              <a:ea typeface="+mn-ea"/>
              <a:cs typeface="Calibri" panose="020F0502020204030204" pitchFamily="34" charset="0"/>
            </a:rPr>
            <a:t>في بعض الحالات يمكن توزيع بعض المطبوعات المتعلقة بالمؤتمر إذا كانت طبيعة الموضوع تستدعي ذلك، كأن تحتوي على أرقام إحصائية أو نسب مئوية أو رسوم بيانية أو غير ذلك من البيانات والمعلومات</a:t>
          </a:r>
          <a:endParaRPr lang="en-US" sz="2000" b="0" kern="1200" dirty="0">
            <a:solidFill>
              <a:srgbClr val="002060"/>
            </a:solidFill>
            <a:latin typeface="Calibri" panose="020F0502020204030204" pitchFamily="34" charset="0"/>
            <a:ea typeface="+mn-ea"/>
            <a:cs typeface="Calibri" panose="020F0502020204030204" pitchFamily="34" charset="0"/>
          </a:endParaRPr>
        </a:p>
      </dsp:txBody>
      <dsp:txXfrm>
        <a:off x="1842420" y="4881789"/>
        <a:ext cx="7894638" cy="781044"/>
      </dsp:txXfrm>
    </dsp:sp>
    <dsp:sp modelId="{F80D5F18-39D0-4D79-BCE6-E43F78CBB58F}">
      <dsp:nvSpPr>
        <dsp:cNvPr id="0" name=""/>
        <dsp:cNvSpPr/>
      </dsp:nvSpPr>
      <dsp:spPr>
        <a:xfrm>
          <a:off x="9541797" y="4881789"/>
          <a:ext cx="781044" cy="781044"/>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LabelList#2">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9F622F8-1824-4338-8C3C-5529D3BDEF4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30723" name="Rectangle 3">
            <a:extLst>
              <a:ext uri="{FF2B5EF4-FFF2-40B4-BE49-F238E27FC236}">
                <a16:creationId xmlns:a16="http://schemas.microsoft.com/office/drawing/2014/main" id="{618DDD53-BB38-4118-BC75-9CE27D49C55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14340" name="Rectangle 4">
            <a:extLst>
              <a:ext uri="{FF2B5EF4-FFF2-40B4-BE49-F238E27FC236}">
                <a16:creationId xmlns:a16="http://schemas.microsoft.com/office/drawing/2014/main" id="{6C03B6F7-B1AE-4118-ABA2-FFEC9B8F0E9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646F5356-BDE8-43C1-9587-85323D02B19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89912C35-11A9-4DA7-8476-F1823F658CA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30727" name="Rectangle 7">
            <a:extLst>
              <a:ext uri="{FF2B5EF4-FFF2-40B4-BE49-F238E27FC236}">
                <a16:creationId xmlns:a16="http://schemas.microsoft.com/office/drawing/2014/main" id="{7180ED79-CEC3-4FB9-B511-8597B20A0C1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EB7EE2-04A2-4FB2-9625-C9C73AC4D32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FA4671F7-4D2C-4B1E-AED7-24676BE8B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47842D7-C728-4EBD-982B-B8BE79E4DBBE}" type="slidenum">
              <a:rPr lang="en-US" altLang="en-US"/>
              <a:pPr eaLnBrk="1" hangingPunct="1"/>
              <a:t>1</a:t>
            </a:fld>
            <a:endParaRPr lang="en-US" altLang="en-US" dirty="0"/>
          </a:p>
        </p:txBody>
      </p:sp>
      <p:sp>
        <p:nvSpPr>
          <p:cNvPr id="15363" name="Rectangle 2">
            <a:extLst>
              <a:ext uri="{FF2B5EF4-FFF2-40B4-BE49-F238E27FC236}">
                <a16:creationId xmlns:a16="http://schemas.microsoft.com/office/drawing/2014/main" id="{D8E83BD0-7AE4-4323-9047-FC368929C520}"/>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FDECF5EC-C5EC-4723-8F4F-A75A20018F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950814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19</a:t>
            </a:fld>
            <a:endParaRPr lang="en-US" altLang="en-US" dirty="0"/>
          </a:p>
        </p:txBody>
      </p:sp>
    </p:spTree>
    <p:extLst>
      <p:ext uri="{BB962C8B-B14F-4D97-AF65-F5344CB8AC3E}">
        <p14:creationId xmlns:p14="http://schemas.microsoft.com/office/powerpoint/2010/main" val="3296082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20</a:t>
            </a:fld>
            <a:endParaRPr lang="en-US" altLang="en-US" dirty="0"/>
          </a:p>
        </p:txBody>
      </p:sp>
    </p:spTree>
    <p:extLst>
      <p:ext uri="{BB962C8B-B14F-4D97-AF65-F5344CB8AC3E}">
        <p14:creationId xmlns:p14="http://schemas.microsoft.com/office/powerpoint/2010/main" val="118728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7</a:t>
            </a:fld>
            <a:endParaRPr lang="en-US" altLang="en-US" dirty="0"/>
          </a:p>
        </p:txBody>
      </p:sp>
    </p:spTree>
    <p:extLst>
      <p:ext uri="{BB962C8B-B14F-4D97-AF65-F5344CB8AC3E}">
        <p14:creationId xmlns:p14="http://schemas.microsoft.com/office/powerpoint/2010/main" val="1632278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10</a:t>
            </a:fld>
            <a:endParaRPr lang="en-US" altLang="en-US" dirty="0"/>
          </a:p>
        </p:txBody>
      </p:sp>
    </p:spTree>
    <p:extLst>
      <p:ext uri="{BB962C8B-B14F-4D97-AF65-F5344CB8AC3E}">
        <p14:creationId xmlns:p14="http://schemas.microsoft.com/office/powerpoint/2010/main" val="161434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DEB7EE2-04A2-4FB2-9625-C9C73AC4D32F}"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70660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95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DEB7EE2-04A2-4FB2-9625-C9C73AC4D32F}"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798979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17</a:t>
            </a:fld>
            <a:endParaRPr lang="en-US" altLang="en-US" dirty="0"/>
          </a:p>
        </p:txBody>
      </p:sp>
    </p:spTree>
    <p:extLst>
      <p:ext uri="{BB962C8B-B14F-4D97-AF65-F5344CB8AC3E}">
        <p14:creationId xmlns:p14="http://schemas.microsoft.com/office/powerpoint/2010/main" val="3255268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DEB7EE2-04A2-4FB2-9625-C9C73AC4D32F}"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617681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7964CB-E75A-4A03-88D3-6A48EF650A09}"/>
              </a:ext>
            </a:extLst>
          </p:cNvPr>
          <p:cNvSpPr>
            <a:spLocks noGrp="1"/>
          </p:cNvSpPr>
          <p:nvPr>
            <p:ph type="title" hasCustomPrompt="1"/>
          </p:nvPr>
        </p:nvSpPr>
        <p:spPr>
          <a:xfrm>
            <a:off x="5442012" y="2766219"/>
            <a:ext cx="6220101" cy="1325563"/>
          </a:xfrm>
          <a:prstGeom prst="rect">
            <a:avLst/>
          </a:prstGeom>
        </p:spPr>
        <p:txBody>
          <a:bodyPr/>
          <a:lstStyle>
            <a:lvl1pPr>
              <a:defRPr b="1"/>
            </a:lvl1pPr>
          </a:lstStyle>
          <a:p>
            <a:r>
              <a:rPr lang="en-US" dirty="0"/>
              <a:t>Insert title here</a:t>
            </a:r>
          </a:p>
        </p:txBody>
      </p:sp>
      <p:pic>
        <p:nvPicPr>
          <p:cNvPr id="6" name="Picture Placeholder 9" descr="Bright, colorful geometric pattern ">
            <a:extLst>
              <a:ext uri="{FF2B5EF4-FFF2-40B4-BE49-F238E27FC236}">
                <a16:creationId xmlns:a16="http://schemas.microsoft.com/office/drawing/2014/main" id="{47BA4775-9232-44C1-8851-04B6753110FE}"/>
              </a:ext>
            </a:extLst>
          </p:cNvPr>
          <p:cNvPicPr>
            <a:picLocks noChangeAspect="1"/>
          </p:cNvPicPr>
          <p:nvPr userDrawn="1"/>
        </p:nvPicPr>
        <p:blipFill rotWithShape="1">
          <a:blip r:embed="rId2"/>
          <a:srcRect l="24" r="24"/>
          <a:stretch/>
        </p:blipFill>
        <p:spPr>
          <a:xfrm>
            <a:off x="-9236" y="0"/>
            <a:ext cx="4749282" cy="6858000"/>
          </a:xfrm>
          <a:prstGeom prst="rect">
            <a:avLst/>
          </a:prstGeom>
        </p:spPr>
      </p:pic>
    </p:spTree>
    <p:extLst>
      <p:ext uri="{BB962C8B-B14F-4D97-AF65-F5344CB8AC3E}">
        <p14:creationId xmlns:p14="http://schemas.microsoft.com/office/powerpoint/2010/main" val="1440679267"/>
      </p:ext>
    </p:extLst>
  </p:cSld>
  <p:clrMapOvr>
    <a:masterClrMapping/>
  </p:clrMapOvr>
  <p:extLst>
    <p:ext uri="{DCECCB84-F9BA-43D5-87BE-67443E8EF086}">
      <p15:sldGuideLst xmlns:p15="http://schemas.microsoft.com/office/powerpoint/2012/main">
        <p15:guide id="1" pos="2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ft Pattern Content Orange 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bg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13" descr="Bright, colorful geometric pattern ">
            <a:extLst>
              <a:ext uri="{FF2B5EF4-FFF2-40B4-BE49-F238E27FC236}">
                <a16:creationId xmlns:a16="http://schemas.microsoft.com/office/drawing/2014/main" id="{0E92939E-CAD0-4B0D-A39F-10B9B25E144D}"/>
              </a:ext>
            </a:extLst>
          </p:cNvPr>
          <p:cNvPicPr>
            <a:picLocks noChangeAspect="1"/>
          </p:cNvPicPr>
          <p:nvPr userDrawn="1"/>
        </p:nvPicPr>
        <p:blipFill rotWithShape="1">
          <a:blip r:embed="rId2"/>
          <a:srcRect l="34" r="34"/>
          <a:stretch/>
        </p:blipFill>
        <p:spPr>
          <a:xfrm>
            <a:off x="0" y="0"/>
            <a:ext cx="4767943" cy="6858000"/>
          </a:xfrm>
          <a:prstGeom prst="rect">
            <a:avLst/>
          </a:prstGeom>
        </p:spPr>
      </p:pic>
    </p:spTree>
    <p:extLst>
      <p:ext uri="{BB962C8B-B14F-4D97-AF65-F5344CB8AC3E}">
        <p14:creationId xmlns:p14="http://schemas.microsoft.com/office/powerpoint/2010/main" val="840375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ight Patter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bg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477000"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15" descr="Bright, colorful geometric pattern ">
            <a:extLst>
              <a:ext uri="{FF2B5EF4-FFF2-40B4-BE49-F238E27FC236}">
                <a16:creationId xmlns:a16="http://schemas.microsoft.com/office/drawing/2014/main" id="{D7C393D9-3916-4D61-9B6A-E1B16C079A2A}"/>
              </a:ext>
            </a:extLst>
          </p:cNvPr>
          <p:cNvPicPr>
            <a:picLocks noChangeAspect="1"/>
          </p:cNvPicPr>
          <p:nvPr userDrawn="1"/>
        </p:nvPicPr>
        <p:blipFill rotWithShape="1">
          <a:blip r:embed="rId2"/>
          <a:srcRect l="3" r="3"/>
          <a:stretch/>
        </p:blipFill>
        <p:spPr>
          <a:xfrm>
            <a:off x="7427913" y="0"/>
            <a:ext cx="4764087" cy="6858000"/>
          </a:xfrm>
          <a:prstGeom prst="rect">
            <a:avLst/>
          </a:prstGeom>
        </p:spPr>
      </p:pic>
    </p:spTree>
    <p:extLst>
      <p:ext uri="{BB962C8B-B14F-4D97-AF65-F5344CB8AC3E}">
        <p14:creationId xmlns:p14="http://schemas.microsoft.com/office/powerpoint/2010/main" val="17207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bg>
      <p:bgPr>
        <a:solidFill>
          <a:schemeClr val="accent5"/>
        </a:solidFill>
        <a:effectLst/>
      </p:bgPr>
    </p:bg>
    <p:spTree>
      <p:nvGrpSpPr>
        <p:cNvPr id="1" name=""/>
        <p:cNvGrpSpPr/>
        <p:nvPr/>
      </p:nvGrpSpPr>
      <p:grpSpPr>
        <a:xfrm>
          <a:off x="0" y="0"/>
          <a:ext cx="0" cy="0"/>
          <a:chOff x="0" y="0"/>
          <a:chExt cx="0" cy="0"/>
        </a:xfrm>
      </p:grpSpPr>
      <p:pic>
        <p:nvPicPr>
          <p:cNvPr id="8" name="Picture Placeholder 9" descr="Bright, colorful geometric pattern ">
            <a:extLst>
              <a:ext uri="{FF2B5EF4-FFF2-40B4-BE49-F238E27FC236}">
                <a16:creationId xmlns:a16="http://schemas.microsoft.com/office/drawing/2014/main" id="{69F80BBC-9ED9-4167-818A-EB3FAEE372FA}"/>
              </a:ext>
            </a:extLst>
          </p:cNvPr>
          <p:cNvPicPr>
            <a:picLocks noChangeAspect="1"/>
          </p:cNvPicPr>
          <p:nvPr userDrawn="1"/>
        </p:nvPicPr>
        <p:blipFill rotWithShape="1">
          <a:blip r:embed="rId2"/>
          <a:srcRect/>
          <a:stretch/>
        </p:blipFill>
        <p:spPr>
          <a:xfrm>
            <a:off x="0" y="0"/>
            <a:ext cx="12192000" cy="6858000"/>
          </a:xfrm>
          <a:prstGeom prst="rect">
            <a:avLst/>
          </a:prstGeom>
        </p:spPr>
      </p:pic>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Insert title here</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Tree>
    <p:extLst>
      <p:ext uri="{BB962C8B-B14F-4D97-AF65-F5344CB8AC3E}">
        <p14:creationId xmlns:p14="http://schemas.microsoft.com/office/powerpoint/2010/main" val="324088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5"/>
                </a:solidFill>
              </a:defRPr>
            </a:lvl1pPr>
          </a:lstStyle>
          <a:p>
            <a:r>
              <a:rPr lang="en-US" dirty="0"/>
              <a:t>Insert title here</a:t>
            </a:r>
          </a:p>
        </p:txBody>
      </p:sp>
      <p:sp>
        <p:nvSpPr>
          <p:cNvPr id="10" name="Text Placeholder 15">
            <a:extLst>
              <a:ext uri="{FF2B5EF4-FFF2-40B4-BE49-F238E27FC236}">
                <a16:creationId xmlns:a16="http://schemas.microsoft.com/office/drawing/2014/main" id="{780F473D-F2DF-4163-AB6E-F7327F60EC4A}"/>
              </a:ext>
            </a:extLst>
          </p:cNvPr>
          <p:cNvSpPr>
            <a:spLocks noGrp="1"/>
          </p:cNvSpPr>
          <p:nvPr>
            <p:ph type="body" sz="quarter" idx="11" hasCustomPrompt="1"/>
          </p:nvPr>
        </p:nvSpPr>
        <p:spPr>
          <a:xfrm>
            <a:off x="762000" y="1432562"/>
            <a:ext cx="10667999" cy="1158237"/>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11" name="Table Placeholder 10">
            <a:extLst>
              <a:ext uri="{FF2B5EF4-FFF2-40B4-BE49-F238E27FC236}">
                <a16:creationId xmlns:a16="http://schemas.microsoft.com/office/drawing/2014/main" id="{7DC18506-6205-438F-AA5C-D337F9975FC3}"/>
              </a:ext>
            </a:extLst>
          </p:cNvPr>
          <p:cNvSpPr>
            <a:spLocks noGrp="1"/>
          </p:cNvSpPr>
          <p:nvPr>
            <p:ph type="tbl" sz="quarter" idx="12" hasCustomPrompt="1"/>
          </p:nvPr>
        </p:nvSpPr>
        <p:spPr>
          <a:xfrm>
            <a:off x="757381" y="2591662"/>
            <a:ext cx="10667999" cy="2833776"/>
          </a:xfrm>
          <a:prstGeom prst="rect">
            <a:avLst/>
          </a:prstGeom>
        </p:spPr>
        <p:txBody>
          <a:bodyPr/>
          <a:lstStyle>
            <a:lvl1pPr marL="0" indent="0">
              <a:buNone/>
              <a:defRPr sz="1800" b="0"/>
            </a:lvl1pPr>
          </a:lstStyle>
          <a:p>
            <a:r>
              <a:rPr lang="en-US" dirty="0"/>
              <a:t>Insert content here</a:t>
            </a:r>
          </a:p>
        </p:txBody>
      </p:sp>
      <p:pic>
        <p:nvPicPr>
          <p:cNvPr id="7" name="Picture Placeholder 20" descr="Bright, colorful geometric pattern ">
            <a:extLst>
              <a:ext uri="{FF2B5EF4-FFF2-40B4-BE49-F238E27FC236}">
                <a16:creationId xmlns:a16="http://schemas.microsoft.com/office/drawing/2014/main" id="{EB4660F5-5357-48E0-B5C6-3DECB6CB859E}"/>
              </a:ext>
            </a:extLst>
          </p:cNvPr>
          <p:cNvPicPr>
            <a:picLocks noChangeAspect="1"/>
          </p:cNvPicPr>
          <p:nvPr userDrawn="1"/>
        </p:nvPicPr>
        <p:blipFill rotWithShape="1">
          <a:blip r:embed="rId2"/>
          <a:srcRect t="193" b="193"/>
          <a:stretch/>
        </p:blipFill>
        <p:spPr>
          <a:xfrm>
            <a:off x="0" y="5990252"/>
            <a:ext cx="12192000" cy="867748"/>
          </a:xfrm>
          <a:prstGeom prst="rect">
            <a:avLst/>
          </a:prstGeom>
        </p:spPr>
      </p:pic>
    </p:spTree>
    <p:extLst>
      <p:ext uri="{BB962C8B-B14F-4D97-AF65-F5344CB8AC3E}">
        <p14:creationId xmlns:p14="http://schemas.microsoft.com/office/powerpoint/2010/main" val="142291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Patter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accent1"/>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13" descr="Bright, colorful geometric pattern ">
            <a:extLst>
              <a:ext uri="{FF2B5EF4-FFF2-40B4-BE49-F238E27FC236}">
                <a16:creationId xmlns:a16="http://schemas.microsoft.com/office/drawing/2014/main" id="{2DB741D5-0593-4748-A4D3-EF1E436A1111}"/>
              </a:ext>
            </a:extLst>
          </p:cNvPr>
          <p:cNvPicPr>
            <a:picLocks noChangeAspect="1"/>
          </p:cNvPicPr>
          <p:nvPr userDrawn="1"/>
        </p:nvPicPr>
        <p:blipFill rotWithShape="1">
          <a:blip r:embed="rId2"/>
          <a:srcRect l="34" r="34"/>
          <a:stretch/>
        </p:blipFill>
        <p:spPr>
          <a:xfrm>
            <a:off x="0" y="0"/>
            <a:ext cx="4767943" cy="6858000"/>
          </a:xfrm>
          <a:prstGeom prst="rect">
            <a:avLst/>
          </a:prstGeom>
        </p:spPr>
      </p:pic>
    </p:spTree>
    <p:extLst>
      <p:ext uri="{BB962C8B-B14F-4D97-AF65-F5344CB8AC3E}">
        <p14:creationId xmlns:p14="http://schemas.microsoft.com/office/powerpoint/2010/main" val="218987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6">
                    <a:lumMod val="60000"/>
                    <a:lumOff val="40000"/>
                  </a:schemeClr>
                </a:solidFill>
              </a:defRPr>
            </a:lvl1pPr>
          </a:lstStyle>
          <a:p>
            <a:r>
              <a:rPr lang="en-US" dirty="0"/>
              <a:t>Insert title here</a:t>
            </a:r>
          </a:p>
        </p:txBody>
      </p:sp>
      <p:sp>
        <p:nvSpPr>
          <p:cNvPr id="7" name="Text Placeholder 15">
            <a:extLst>
              <a:ext uri="{FF2B5EF4-FFF2-40B4-BE49-F238E27FC236}">
                <a16:creationId xmlns:a16="http://schemas.microsoft.com/office/drawing/2014/main" id="{DF03C311-DDF4-44A3-9D51-D5FDC4A8E7B5}"/>
              </a:ext>
            </a:extLst>
          </p:cNvPr>
          <p:cNvSpPr>
            <a:spLocks noGrp="1"/>
          </p:cNvSpPr>
          <p:nvPr>
            <p:ph type="body" sz="quarter" idx="11" hasCustomPrompt="1"/>
          </p:nvPr>
        </p:nvSpPr>
        <p:spPr>
          <a:xfrm>
            <a:off x="762000" y="1432562"/>
            <a:ext cx="10667999" cy="927425"/>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8" name="SmartArt Placeholder 7">
            <a:extLst>
              <a:ext uri="{FF2B5EF4-FFF2-40B4-BE49-F238E27FC236}">
                <a16:creationId xmlns:a16="http://schemas.microsoft.com/office/drawing/2014/main" id="{9FD563C5-3DFB-47DD-8A9E-30D8084590F6}"/>
              </a:ext>
            </a:extLst>
          </p:cNvPr>
          <p:cNvSpPr>
            <a:spLocks noGrp="1"/>
          </p:cNvSpPr>
          <p:nvPr>
            <p:ph type="dgm" sz="quarter" idx="14" hasCustomPrompt="1"/>
          </p:nvPr>
        </p:nvSpPr>
        <p:spPr>
          <a:xfrm>
            <a:off x="762001" y="2369129"/>
            <a:ext cx="10667998" cy="3343657"/>
          </a:xfrm>
          <a:prstGeom prst="rect">
            <a:avLst/>
          </a:prstGeom>
        </p:spPr>
        <p:txBody>
          <a:bodyPr/>
          <a:lstStyle>
            <a:lvl1pPr marL="0" indent="0">
              <a:buNone/>
              <a:defRPr sz="1800" b="0"/>
            </a:lvl1pPr>
          </a:lstStyle>
          <a:p>
            <a:r>
              <a:rPr lang="en-US" dirty="0"/>
              <a:t>Insert Content here</a:t>
            </a:r>
          </a:p>
        </p:txBody>
      </p:sp>
      <p:pic>
        <p:nvPicPr>
          <p:cNvPr id="9" name="Picture Placeholder 11" descr="Bright, colorful geometric pattern ">
            <a:extLst>
              <a:ext uri="{FF2B5EF4-FFF2-40B4-BE49-F238E27FC236}">
                <a16:creationId xmlns:a16="http://schemas.microsoft.com/office/drawing/2014/main" id="{1DB66C56-FBAE-47D3-9818-61368D74DAE8}"/>
              </a:ext>
            </a:extLst>
          </p:cNvPr>
          <p:cNvPicPr>
            <a:picLocks noChangeAspect="1"/>
          </p:cNvPicPr>
          <p:nvPr userDrawn="1"/>
        </p:nvPicPr>
        <p:blipFill>
          <a:blip r:embed="rId2"/>
          <a:srcRect t="390" b="390"/>
          <a:stretch>
            <a:fillRect/>
          </a:stretch>
        </p:blipFill>
        <p:spPr>
          <a:xfrm>
            <a:off x="0" y="5999582"/>
            <a:ext cx="12192000" cy="858417"/>
          </a:xfrm>
          <a:prstGeom prst="rect">
            <a:avLst/>
          </a:prstGeom>
        </p:spPr>
      </p:pic>
    </p:spTree>
    <p:extLst>
      <p:ext uri="{BB962C8B-B14F-4D97-AF65-F5344CB8AC3E}">
        <p14:creationId xmlns:p14="http://schemas.microsoft.com/office/powerpoint/2010/main" val="4294626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hoto Content">
    <p:spTree>
      <p:nvGrpSpPr>
        <p:cNvPr id="1" name=""/>
        <p:cNvGrpSpPr/>
        <p:nvPr/>
      </p:nvGrpSpPr>
      <p:grpSpPr>
        <a:xfrm>
          <a:off x="0" y="0"/>
          <a:ext cx="0" cy="0"/>
          <a:chOff x="0" y="0"/>
          <a:chExt cx="0" cy="0"/>
        </a:xfrm>
      </p:grpSpPr>
      <p:sp>
        <p:nvSpPr>
          <p:cNvPr id="10" name="Title 2">
            <a:extLst>
              <a:ext uri="{FF2B5EF4-FFF2-40B4-BE49-F238E27FC236}">
                <a16:creationId xmlns:a16="http://schemas.microsoft.com/office/drawing/2014/main" id="{3F45076F-4240-4B40-8CE4-637DD751A68B}"/>
              </a:ext>
            </a:extLst>
          </p:cNvPr>
          <p:cNvSpPr>
            <a:spLocks noGrp="1"/>
          </p:cNvSpPr>
          <p:nvPr>
            <p:ph type="title" hasCustomPrompt="1"/>
          </p:nvPr>
        </p:nvSpPr>
        <p:spPr>
          <a:xfrm>
            <a:off x="762000" y="715963"/>
            <a:ext cx="5334000" cy="1189038"/>
          </a:xfrm>
          <a:prstGeom prst="rect">
            <a:avLst/>
          </a:prstGeom>
        </p:spPr>
        <p:txBody>
          <a:bodyPr anchor="t">
            <a:normAutofit/>
          </a:bodyPr>
          <a:lstStyle>
            <a:lvl1pPr>
              <a:spcBef>
                <a:spcPts val="1000"/>
              </a:spcBef>
              <a:defRPr sz="4000" b="1">
                <a:solidFill>
                  <a:schemeClr val="accent4"/>
                </a:solidFill>
              </a:defRPr>
            </a:lvl1pPr>
          </a:lstStyle>
          <a:p>
            <a:r>
              <a:rPr lang="en-US" dirty="0"/>
              <a:t>Insert title here</a:t>
            </a:r>
          </a:p>
        </p:txBody>
      </p:sp>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hasCustomPrompt="1"/>
          </p:nvPr>
        </p:nvSpPr>
        <p:spPr>
          <a:xfrm>
            <a:off x="762000" y="1905000"/>
            <a:ext cx="5334000" cy="3276600"/>
          </a:xfrm>
          <a:prstGeom prst="rect">
            <a:avLst/>
          </a:prstGeom>
        </p:spPr>
        <p:txBody>
          <a:bodyPr/>
          <a:lstStyle>
            <a:lvl1pPr marL="0" indent="0">
              <a:lnSpc>
                <a:spcPct val="100000"/>
              </a:lnSpc>
              <a:buNone/>
              <a:defRPr sz="1800" b="1"/>
            </a:lvl1pPr>
            <a:lvl2pPr marL="228600">
              <a:lnSpc>
                <a:spcPct val="100000"/>
              </a:lnSpc>
              <a:spcBef>
                <a:spcPts val="1000"/>
              </a:spcBef>
              <a:defRPr sz="1800"/>
            </a:lvl2pPr>
          </a:lstStyle>
          <a:p>
            <a:pPr lvl="0"/>
            <a:r>
              <a:rPr lang="en-US" dirty="0"/>
              <a:t>Insert subtitle here</a:t>
            </a:r>
          </a:p>
          <a:p>
            <a:pPr lvl="1"/>
            <a:r>
              <a:rPr lang="en-US" dirty="0"/>
              <a:t>Insert content here</a:t>
            </a:r>
          </a:p>
        </p:txBody>
      </p:sp>
      <p:sp>
        <p:nvSpPr>
          <p:cNvPr id="9" name="Picture Placeholder 13">
            <a:extLst>
              <a:ext uri="{FF2B5EF4-FFF2-40B4-BE49-F238E27FC236}">
                <a16:creationId xmlns:a16="http://schemas.microsoft.com/office/drawing/2014/main" id="{827A95C0-AE8D-46E1-9EF9-64504CBEF99E}"/>
              </a:ext>
            </a:extLst>
          </p:cNvPr>
          <p:cNvSpPr>
            <a:spLocks noGrp="1"/>
          </p:cNvSpPr>
          <p:nvPr>
            <p:ph type="pic" sz="quarter" idx="14"/>
          </p:nvPr>
        </p:nvSpPr>
        <p:spPr>
          <a:xfrm>
            <a:off x="6858000" y="715963"/>
            <a:ext cx="4572000" cy="2362200"/>
          </a:xfrm>
          <a:prstGeom prst="rect">
            <a:avLst/>
          </a:prstGeom>
          <a:solidFill>
            <a:schemeClr val="tx2"/>
          </a:solidFill>
        </p:spPr>
        <p:txBody>
          <a:bodyPr>
            <a:normAutofit/>
          </a:bodyPr>
          <a:lstStyle>
            <a:lvl1pPr algn="ctr">
              <a:buNone/>
              <a:defRPr sz="1600"/>
            </a:lvl1pPr>
          </a:lstStyle>
          <a:p>
            <a:r>
              <a:rPr lang="en-US"/>
              <a:t>Click icon to add picture</a:t>
            </a:r>
            <a:endParaRPr lang="en-US" dirty="0"/>
          </a:p>
        </p:txBody>
      </p:sp>
      <p:sp>
        <p:nvSpPr>
          <p:cNvPr id="8" name="Picture Placeholder 13">
            <a:extLst>
              <a:ext uri="{FF2B5EF4-FFF2-40B4-BE49-F238E27FC236}">
                <a16:creationId xmlns:a16="http://schemas.microsoft.com/office/drawing/2014/main" id="{89E410BA-B0FE-4F0E-8BE5-D33CC016635B}"/>
              </a:ext>
            </a:extLst>
          </p:cNvPr>
          <p:cNvSpPr>
            <a:spLocks noGrp="1"/>
          </p:cNvSpPr>
          <p:nvPr>
            <p:ph type="pic" sz="quarter" idx="13"/>
          </p:nvPr>
        </p:nvSpPr>
        <p:spPr>
          <a:xfrm>
            <a:off x="6858000" y="3305541"/>
            <a:ext cx="4572000" cy="2362200"/>
          </a:xfrm>
          <a:prstGeom prst="rect">
            <a:avLst/>
          </a:prstGeom>
          <a:solidFill>
            <a:schemeClr val="tx2"/>
          </a:solidFill>
        </p:spPr>
        <p:txBody>
          <a:bodyPr>
            <a:normAutofit/>
          </a:bodyPr>
          <a:lstStyle>
            <a:lvl1pPr algn="ctr">
              <a:buNone/>
              <a:defRPr sz="1600"/>
            </a:lvl1pPr>
          </a:lstStyle>
          <a:p>
            <a:r>
              <a:rPr lang="en-US"/>
              <a:t>Click icon to add picture</a:t>
            </a:r>
            <a:endParaRPr lang="en-US" dirty="0"/>
          </a:p>
        </p:txBody>
      </p:sp>
      <p:pic>
        <p:nvPicPr>
          <p:cNvPr id="12" name="Picture Placeholder 19" descr="Bright, colorful geometric pattern ">
            <a:extLst>
              <a:ext uri="{FF2B5EF4-FFF2-40B4-BE49-F238E27FC236}">
                <a16:creationId xmlns:a16="http://schemas.microsoft.com/office/drawing/2014/main" id="{C93F15CF-2105-4C28-85E9-BBA03833263D}"/>
              </a:ext>
            </a:extLst>
          </p:cNvPr>
          <p:cNvPicPr>
            <a:picLocks noChangeAspect="1"/>
          </p:cNvPicPr>
          <p:nvPr userDrawn="1"/>
        </p:nvPicPr>
        <p:blipFill rotWithShape="1">
          <a:blip r:embed="rId2"/>
          <a:srcRect t="436" b="436"/>
          <a:stretch/>
        </p:blipFill>
        <p:spPr>
          <a:xfrm>
            <a:off x="0" y="5980922"/>
            <a:ext cx="12192000" cy="877078"/>
          </a:xfrm>
          <a:prstGeom prst="rect">
            <a:avLst/>
          </a:prstGeom>
        </p:spPr>
      </p:pic>
    </p:spTree>
    <p:extLst>
      <p:ext uri="{BB962C8B-B14F-4D97-AF65-F5344CB8AC3E}">
        <p14:creationId xmlns:p14="http://schemas.microsoft.com/office/powerpoint/2010/main" val="1586680172"/>
      </p:ext>
    </p:extLst>
  </p:cSld>
  <p:clrMapOvr>
    <a:masterClrMapping/>
  </p:clrMapOvr>
  <p:extLst>
    <p:ext uri="{DCECCB84-F9BA-43D5-87BE-67443E8EF086}">
      <p15:sldGuideLst xmlns:p15="http://schemas.microsoft.com/office/powerpoint/2012/main">
        <p15:guide id="1" orient="horz" pos="3672"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ight Pattern Content Blue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accent5"/>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477000"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15" descr="Bright, colorful geometric pattern ">
            <a:extLst>
              <a:ext uri="{FF2B5EF4-FFF2-40B4-BE49-F238E27FC236}">
                <a16:creationId xmlns:a16="http://schemas.microsoft.com/office/drawing/2014/main" id="{9E2B3BF6-B5D6-4D6F-84C6-0EE24AC7C14A}"/>
              </a:ext>
            </a:extLst>
          </p:cNvPr>
          <p:cNvPicPr>
            <a:picLocks noChangeAspect="1"/>
          </p:cNvPicPr>
          <p:nvPr userDrawn="1"/>
        </p:nvPicPr>
        <p:blipFill rotWithShape="1">
          <a:blip r:embed="rId2"/>
          <a:srcRect l="3" r="3"/>
          <a:stretch/>
        </p:blipFill>
        <p:spPr>
          <a:xfrm>
            <a:off x="7427166" y="0"/>
            <a:ext cx="4764834" cy="6858000"/>
          </a:xfrm>
          <a:prstGeom prst="rect">
            <a:avLst/>
          </a:prstGeom>
        </p:spPr>
      </p:pic>
    </p:spTree>
    <p:extLst>
      <p:ext uri="{BB962C8B-B14F-4D97-AF65-F5344CB8AC3E}">
        <p14:creationId xmlns:p14="http://schemas.microsoft.com/office/powerpoint/2010/main" val="395142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7724906-4405-47F4-B533-7291B003B0A2}"/>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bg1"/>
                </a:solidFill>
                <a:effectLst/>
                <a:latin typeface="+mj-lt"/>
                <a:ea typeface="+mn-ea"/>
                <a:cs typeface="Segoe UI" pitchFamily="34" charset="0"/>
              </a:defRPr>
            </a:lvl1pPr>
          </a:lstStyle>
          <a:p>
            <a:r>
              <a:rPr lang="en-US" dirty="0"/>
              <a:t>Insert title here</a:t>
            </a:r>
          </a:p>
        </p:txBody>
      </p:sp>
      <p:sp>
        <p:nvSpPr>
          <p:cNvPr id="14" name="Text Placeholder 4">
            <a:extLst>
              <a:ext uri="{FF2B5EF4-FFF2-40B4-BE49-F238E27FC236}">
                <a16:creationId xmlns:a16="http://schemas.microsoft.com/office/drawing/2014/main" id="{1EEF53A4-35A6-4E43-B220-67DA381C5910}"/>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bg1"/>
                </a:solidFill>
                <a:latin typeface="+mn-lt"/>
                <a:ea typeface="+mn-ea"/>
                <a:cs typeface="+mn-cs"/>
              </a:defRPr>
            </a:lvl1pPr>
          </a:lstStyle>
          <a:p>
            <a:pPr lvl="0"/>
            <a:r>
              <a:rPr lang="en-US" dirty="0"/>
              <a:t>Insert content here</a:t>
            </a:r>
          </a:p>
        </p:txBody>
      </p:sp>
      <p:pic>
        <p:nvPicPr>
          <p:cNvPr id="6" name="Picture Placeholder 17" descr="Bright, colorful geometric pattern ">
            <a:extLst>
              <a:ext uri="{FF2B5EF4-FFF2-40B4-BE49-F238E27FC236}">
                <a16:creationId xmlns:a16="http://schemas.microsoft.com/office/drawing/2014/main" id="{9F278CC9-9968-40F5-B18F-B1D45BE36A49}"/>
              </a:ext>
            </a:extLst>
          </p:cNvPr>
          <p:cNvPicPr>
            <a:picLocks noChangeAspect="1"/>
          </p:cNvPicPr>
          <p:nvPr userDrawn="1"/>
        </p:nvPicPr>
        <p:blipFill rotWithShape="1">
          <a:blip r:embed="rId2"/>
          <a:srcRect t="390" b="390"/>
          <a:stretch/>
        </p:blipFill>
        <p:spPr>
          <a:xfrm>
            <a:off x="0" y="5999582"/>
            <a:ext cx="12192000" cy="858417"/>
          </a:xfrm>
          <a:prstGeom prst="rect">
            <a:avLst/>
          </a:prstGeom>
        </p:spPr>
      </p:pic>
    </p:spTree>
    <p:extLst>
      <p:ext uri="{BB962C8B-B14F-4D97-AF65-F5344CB8AC3E}">
        <p14:creationId xmlns:p14="http://schemas.microsoft.com/office/powerpoint/2010/main" val="49552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9690444"/>
      </p:ext>
    </p:extLst>
  </p:cSld>
  <p:clrMap bg1="dk1" tx1="lt1" bg2="dk2" tx2="lt2" accent1="accent1" accent2="accent2" accent3="accent3" accent4="accent4" accent5="accent5" accent6="accent6" hlink="hlink" folHlink="folHlink"/>
  <p:sldLayoutIdLst>
    <p:sldLayoutId id="2147483689" r:id="rId1"/>
    <p:sldLayoutId id="2147483699" r:id="rId2"/>
    <p:sldLayoutId id="2147483700" r:id="rId3"/>
    <p:sldLayoutId id="2147483691" r:id="rId4"/>
    <p:sldLayoutId id="2147483701" r:id="rId5"/>
    <p:sldLayoutId id="2147483706" r:id="rId6"/>
    <p:sldLayoutId id="2147483702" r:id="rId7"/>
    <p:sldLayoutId id="2147483704" r:id="rId8"/>
    <p:sldLayoutId id="2147483690" r:id="rId9"/>
    <p:sldLayoutId id="2147483708" r:id="rId10"/>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Layout" Target="../diagrams/layout1.xml"/><Relationship Id="rId7" Type="http://schemas.openxmlformats.org/officeDocument/2006/relationships/image" Target="../media/image8.jp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10.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D2DB031-9003-4F74-A88F-FE2A2ABABC72}"/>
              </a:ext>
            </a:extLst>
          </p:cNvPr>
          <p:cNvSpPr>
            <a:spLocks noGrp="1" noChangeArrowheads="1"/>
          </p:cNvSpPr>
          <p:nvPr>
            <p:ph type="title"/>
          </p:nvPr>
        </p:nvSpPr>
        <p:spPr>
          <a:xfrm>
            <a:off x="4959928" y="1006691"/>
            <a:ext cx="6923858" cy="3085091"/>
          </a:xfrm>
        </p:spPr>
        <p:txBody>
          <a:bodyPr anchor="ctr">
            <a:noAutofit/>
          </a:bodyPr>
          <a:lstStyle/>
          <a:p>
            <a:pPr algn="ctr" rtl="1"/>
            <a:r>
              <a:rPr lang="ar-IQ" altLang="en-US" sz="8800" dirty="0">
                <a:solidFill>
                  <a:schemeClr val="accent1"/>
                </a:solidFill>
                <a:latin typeface="Sakkal Majalla" panose="02000000000000000000" pitchFamily="2" charset="-78"/>
                <a:cs typeface="Sakkal Majalla" panose="02000000000000000000" pitchFamily="2" charset="-78"/>
              </a:rPr>
              <a:t> المؤتمرات الصحفية </a:t>
            </a:r>
            <a:endParaRPr lang="en-US" altLang="en-US" sz="8800" dirty="0">
              <a:latin typeface="Sakkal Majalla" panose="02000000000000000000" pitchFamily="2" charset="-78"/>
              <a:cs typeface="Sakkal Majalla" panose="02000000000000000000" pitchFamily="2" charset="-78"/>
            </a:endParaRPr>
          </a:p>
        </p:txBody>
      </p:sp>
      <p:sp>
        <p:nvSpPr>
          <p:cNvPr id="3" name="Rectangle 2">
            <a:extLst>
              <a:ext uri="{FF2B5EF4-FFF2-40B4-BE49-F238E27FC236}">
                <a16:creationId xmlns:a16="http://schemas.microsoft.com/office/drawing/2014/main" id="{8B9F853F-E9E9-44F1-ACC2-2397ED939FCE}"/>
              </a:ext>
            </a:extLst>
          </p:cNvPr>
          <p:cNvSpPr txBox="1">
            <a:spLocks noChangeArrowheads="1"/>
          </p:cNvSpPr>
          <p:nvPr/>
        </p:nvSpPr>
        <p:spPr>
          <a:xfrm>
            <a:off x="5442012" y="4525746"/>
            <a:ext cx="6220101" cy="1325563"/>
          </a:xfrm>
          <a:prstGeom prst="rect">
            <a:avLst/>
          </a:prstGeom>
        </p:spPr>
        <p:txBody>
          <a:bodyPr anchor="ctr">
            <a:noAutofit/>
          </a:bodyPr>
          <a:lst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stStyle>
          <a:p>
            <a:pPr algn="ctr" rtl="1" fontAlgn="auto">
              <a:lnSpc>
                <a:spcPct val="150000"/>
              </a:lnSpc>
              <a:spcAft>
                <a:spcPts val="0"/>
              </a:spcAft>
            </a:pPr>
            <a:r>
              <a:rPr lang="ar-IQ" altLang="en-US" sz="2800" dirty="0">
                <a:solidFill>
                  <a:srgbClr val="3B2E58"/>
                </a:solidFill>
              </a:rPr>
              <a:t> أ.د شكرية كوكز السراج </a:t>
            </a:r>
          </a:p>
          <a:p>
            <a:pPr algn="ctr" rtl="1" fontAlgn="auto">
              <a:lnSpc>
                <a:spcPct val="150000"/>
              </a:lnSpc>
              <a:spcAft>
                <a:spcPts val="0"/>
              </a:spcAft>
            </a:pPr>
            <a:r>
              <a:rPr lang="ar-IQ" altLang="en-US" sz="2800" dirty="0">
                <a:solidFill>
                  <a:srgbClr val="3B2E58"/>
                </a:solidFill>
              </a:rPr>
              <a:t>جامعة بغداد . كلية الاعلام. قسم الصحافة</a:t>
            </a:r>
            <a:endParaRPr lang="en-US" altLang="en-US" sz="2800" dirty="0">
              <a:solidFill>
                <a:srgbClr val="3B2E58"/>
              </a:solidFill>
            </a:endParaRPr>
          </a:p>
        </p:txBody>
      </p:sp>
    </p:spTree>
    <p:extLst>
      <p:ext uri="{BB962C8B-B14F-4D97-AF65-F5344CB8AC3E}">
        <p14:creationId xmlns:p14="http://schemas.microsoft.com/office/powerpoint/2010/main" val="154326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1+#ppt_w/2"/>
                                          </p:val>
                                        </p:tav>
                                        <p:tav tm="100000">
                                          <p:val>
                                            <p:strVal val="#ppt_x"/>
                                          </p:val>
                                        </p:tav>
                                      </p:tavLst>
                                    </p:anim>
                                    <p:anim calcmode="lin" valueType="num">
                                      <p:cBhvr additive="base">
                                        <p:cTn id="8" dur="500" fill="hold"/>
                                        <p:tgtEl>
                                          <p:spTgt spid="307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168401" y="2794794"/>
            <a:ext cx="9498298" cy="1231106"/>
          </a:xfrm>
        </p:spPr>
        <p:txBody>
          <a:bodyPr/>
          <a:lstStyle/>
          <a:p>
            <a:r>
              <a:rPr lang="ar-IQ" sz="8000" dirty="0">
                <a:solidFill>
                  <a:srgbClr val="FFFF00"/>
                </a:solidFill>
                <a:latin typeface="Sakkal Majalla" panose="02000000000000000000" pitchFamily="2" charset="-78"/>
                <a:cs typeface="Sakkal Majalla" panose="02000000000000000000" pitchFamily="2" charset="-78"/>
              </a:rPr>
              <a:t>أنواع المؤتمرات الصحفية</a:t>
            </a:r>
            <a:endParaRPr lang="en-US" sz="8000" dirty="0">
              <a:solidFill>
                <a:srgbClr val="FFFF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051675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6096000" y="427204"/>
            <a:ext cx="6866022" cy="775954"/>
          </a:xfrm>
        </p:spPr>
        <p:txBody>
          <a:bodyPr>
            <a:normAutofit/>
          </a:bodyPr>
          <a:lstStyle/>
          <a:p>
            <a:pPr algn="ctr" rtl="1"/>
            <a:r>
              <a:rPr lang="ar-IQ" sz="2800" dirty="0">
                <a:latin typeface="Sakkal Majalla" panose="02000000000000000000" pitchFamily="2" charset="-78"/>
                <a:cs typeface="Sakkal Majalla" panose="02000000000000000000" pitchFamily="2" charset="-78"/>
              </a:rPr>
              <a:t>1- التقسيم الزمني للمؤتمرات الصحفية</a:t>
            </a:r>
            <a:endParaRPr lang="en-US" sz="2800" dirty="0">
              <a:latin typeface="Sakkal Majalla" panose="02000000000000000000" pitchFamily="2" charset="-78"/>
              <a:cs typeface="Sakkal Majalla" panose="02000000000000000000" pitchFamily="2" charset="-78"/>
            </a:endParaRPr>
          </a:p>
        </p:txBody>
      </p:sp>
      <p:sp>
        <p:nvSpPr>
          <p:cNvPr id="8" name="Title 2">
            <a:extLst>
              <a:ext uri="{FF2B5EF4-FFF2-40B4-BE49-F238E27FC236}">
                <a16:creationId xmlns:a16="http://schemas.microsoft.com/office/drawing/2014/main" id="{88D4103A-9DCB-4E4E-BA86-768754AE4B03}"/>
              </a:ext>
            </a:extLst>
          </p:cNvPr>
          <p:cNvSpPr txBox="1">
            <a:spLocks/>
          </p:cNvSpPr>
          <p:nvPr/>
        </p:nvSpPr>
        <p:spPr>
          <a:xfrm>
            <a:off x="7210927" y="988677"/>
            <a:ext cx="4315326" cy="3882189"/>
          </a:xfrm>
          <a:prstGeom prst="rect">
            <a:avLst/>
          </a:prstGeom>
        </p:spPr>
        <p:txBody>
          <a:bodyPr anchor="t">
            <a:no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المؤتمرات الصحفية الطارئة: وهي التي تعقد كلما وقع حدث هام أو خطير يدعو إلى عقدها والأمثلة لدينا كثيرة.</a:t>
            </a:r>
          </a:p>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المؤتمرات الصحفية الدورية:وهي المؤتمرات التي تعقدها بعض الرؤساء بصفة دورية، وإذا لم يتمكن الرئيس من حضورها أناب عنه وزير الاعلام أو الخارجية أو الداخلية أو المتحدث الرسمي، وهي تعقد شهرياً في الغالب.</a:t>
            </a:r>
          </a:p>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المؤتمرات الصحفية السنوية أو في المناسبات: وهي التي تعقد كل عام وترتبط في ذلك بذكرى معينة أو لتوجيه رسالة معينة أو غيرها.</a:t>
            </a:r>
          </a:p>
        </p:txBody>
      </p:sp>
      <p:sp>
        <p:nvSpPr>
          <p:cNvPr id="9" name="Title 2">
            <a:extLst>
              <a:ext uri="{FF2B5EF4-FFF2-40B4-BE49-F238E27FC236}">
                <a16:creationId xmlns:a16="http://schemas.microsoft.com/office/drawing/2014/main" id="{CB90A943-366A-4742-B67B-1768FA602832}"/>
              </a:ext>
            </a:extLst>
          </p:cNvPr>
          <p:cNvSpPr txBox="1">
            <a:spLocks/>
          </p:cNvSpPr>
          <p:nvPr/>
        </p:nvSpPr>
        <p:spPr>
          <a:xfrm>
            <a:off x="0" y="405229"/>
            <a:ext cx="6866022" cy="775954"/>
          </a:xfrm>
          <a:prstGeom prst="rect">
            <a:avLst/>
          </a:prstGeom>
        </p:spPr>
        <p:txBody>
          <a:bodyPr anchor="t">
            <a:norm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algn="ctr" rtl="1" fontAlgn="auto">
              <a:spcAft>
                <a:spcPts val="0"/>
              </a:spcAft>
            </a:pPr>
            <a:r>
              <a:rPr lang="ar-IQ" sz="2800" dirty="0">
                <a:latin typeface="Sakkal Majalla" panose="02000000000000000000" pitchFamily="2" charset="-78"/>
                <a:cs typeface="Sakkal Majalla" panose="02000000000000000000" pitchFamily="2" charset="-78"/>
              </a:rPr>
              <a:t>2- تقسيم المؤتمرات الصحفية حسب عدد المشاركين فيها</a:t>
            </a:r>
            <a:endParaRPr lang="en-US" sz="2800" dirty="0">
              <a:latin typeface="Sakkal Majalla" panose="02000000000000000000" pitchFamily="2" charset="-78"/>
              <a:cs typeface="Sakkal Majalla" panose="02000000000000000000" pitchFamily="2" charset="-78"/>
            </a:endParaRPr>
          </a:p>
        </p:txBody>
      </p:sp>
      <p:sp>
        <p:nvSpPr>
          <p:cNvPr id="10" name="Title 2">
            <a:extLst>
              <a:ext uri="{FF2B5EF4-FFF2-40B4-BE49-F238E27FC236}">
                <a16:creationId xmlns:a16="http://schemas.microsoft.com/office/drawing/2014/main" id="{01565E3B-D732-4764-ADC1-3B8BA63B5EFD}"/>
              </a:ext>
            </a:extLst>
          </p:cNvPr>
          <p:cNvSpPr txBox="1">
            <a:spLocks/>
          </p:cNvSpPr>
          <p:nvPr/>
        </p:nvSpPr>
        <p:spPr>
          <a:xfrm>
            <a:off x="344905" y="978568"/>
            <a:ext cx="6176212" cy="5021179"/>
          </a:xfrm>
          <a:prstGeom prst="rect">
            <a:avLst/>
          </a:prstGeom>
        </p:spPr>
        <p:txBody>
          <a:bodyPr anchor="t">
            <a:no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 الصحفي الفردي: وهو الذي يتحدث فيه شخصاً واحداً، ثم يجيب هو ذاته على اسئلة الصحفيين والمراسلين.</a:t>
            </a:r>
          </a:p>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 الصحفي الثنائي: وهو الذي يعقد في نهاية الزيارة التي يقوم بها رئيس دولة ويحضره الرئيسان معاً، ويجيب فيه على اسئلة الصحفيين والمراسلين، كما يمكن أن يتم في شكل آخر عندما يعقده مسئولان أو وزيران أو مرشحان.</a:t>
            </a:r>
          </a:p>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 الصحفي الثلاثي: وقد يكون على اثر انعقاد مؤتمر قمة صغير بين رؤساء ثلاث من الدول الصديقة أو المتنافسة، في ختام جولات من المباحثات بينهم، كما قد يتخذ شكلاً آخر كأن يكون بين ثلاث من المرشحين أو الوزراء أو المسؤولين الذين استكملوا عملاً ما.</a:t>
            </a:r>
          </a:p>
          <a:p>
            <a:pPr marL="342900" indent="-342900" algn="just" rtl="1" fontAlgn="auto">
              <a:spcAft>
                <a:spcPts val="0"/>
              </a:spcAft>
              <a:buAutoNum type="arabic1Minus"/>
            </a:pPr>
            <a:r>
              <a:rPr lang="ar-IQ" sz="2000" b="0" dirty="0">
                <a:solidFill>
                  <a:srgbClr val="002060"/>
                </a:solidFill>
                <a:latin typeface="Calibri" panose="020F0502020204030204" pitchFamily="34" charset="0"/>
                <a:cs typeface="Calibri" panose="020F0502020204030204" pitchFamily="34" charset="0"/>
              </a:rPr>
              <a:t>المؤتمر الصحفي المشترك: وقد يعقده رئيس أو مسئول واحد ويدعو إلى حضوره عدداً من الوزراء المعنيين أو المسئولين أو الذين يرتبط موضوع المؤتمر بهم وبوزاراتهم وبأعمارهم ليقوموا هم بالإجابة على الأسئلة والمشاركة في المناقشات. كما قد يشترك في عقده أكثر من حزب يمثل كل حزب منها رئيسه أو نائبه أو المتحدث باسمه، كما قد يشترك في عقده ممثلين لجهات أو منظمات أو أعضاء مؤتمر.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168401" y="2794794"/>
            <a:ext cx="9498298" cy="1231106"/>
          </a:xfrm>
        </p:spPr>
        <p:txBody>
          <a:bodyPr/>
          <a:lstStyle/>
          <a:p>
            <a:r>
              <a:rPr lang="ar-IQ" sz="8000" dirty="0">
                <a:solidFill>
                  <a:srgbClr val="FFFF00"/>
                </a:solidFill>
                <a:latin typeface="Sakkal Majalla" panose="02000000000000000000" pitchFamily="2" charset="-78"/>
                <a:cs typeface="Sakkal Majalla" panose="02000000000000000000" pitchFamily="2" charset="-78"/>
              </a:rPr>
              <a:t>مضمون المؤتمر الصحفي</a:t>
            </a:r>
            <a:endParaRPr lang="en-US" sz="8000" dirty="0">
              <a:solidFill>
                <a:srgbClr val="FFFF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251482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58B51BF-780C-45D4-A1D0-32D55EA0F2B4}"/>
              </a:ext>
            </a:extLst>
          </p:cNvPr>
          <p:cNvSpPr>
            <a:spLocks noGrp="1"/>
          </p:cNvSpPr>
          <p:nvPr>
            <p:ph type="title"/>
          </p:nvPr>
        </p:nvSpPr>
        <p:spPr>
          <a:xfrm>
            <a:off x="8895347" y="389188"/>
            <a:ext cx="1780675" cy="775954"/>
          </a:xfrm>
        </p:spPr>
        <p:txBody>
          <a:bodyPr>
            <a:normAutofit/>
          </a:bodyPr>
          <a:lstStyle/>
          <a:p>
            <a:pPr algn="ctr" rtl="1"/>
            <a:r>
              <a:rPr lang="ar-IQ" sz="3200" dirty="0">
                <a:latin typeface="Sakkal Majalla" panose="02000000000000000000" pitchFamily="2" charset="-78"/>
                <a:cs typeface="Sakkal Majalla" panose="02000000000000000000" pitchFamily="2" charset="-78"/>
              </a:rPr>
              <a:t>اولا</a:t>
            </a:r>
            <a:endParaRPr lang="en-US" sz="2800" dirty="0">
              <a:latin typeface="Sakkal Majalla" panose="02000000000000000000" pitchFamily="2" charset="-78"/>
              <a:cs typeface="Sakkal Majalla" panose="02000000000000000000" pitchFamily="2" charset="-78"/>
            </a:endParaRPr>
          </a:p>
        </p:txBody>
      </p:sp>
      <p:sp>
        <p:nvSpPr>
          <p:cNvPr id="8" name="Title 2">
            <a:extLst>
              <a:ext uri="{FF2B5EF4-FFF2-40B4-BE49-F238E27FC236}">
                <a16:creationId xmlns:a16="http://schemas.microsoft.com/office/drawing/2014/main" id="{88D4103A-9DCB-4E4E-BA86-768754AE4B03}"/>
              </a:ext>
            </a:extLst>
          </p:cNvPr>
          <p:cNvSpPr txBox="1">
            <a:spLocks/>
          </p:cNvSpPr>
          <p:nvPr/>
        </p:nvSpPr>
        <p:spPr>
          <a:xfrm>
            <a:off x="8197515" y="988677"/>
            <a:ext cx="3328737" cy="5283786"/>
          </a:xfrm>
          <a:prstGeom prst="rect">
            <a:avLst/>
          </a:prstGeom>
        </p:spPr>
        <p:txBody>
          <a:bodyPr anchor="t">
            <a:no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marL="342900" indent="-342900" algn="just" rtl="1" fontAlgn="auto">
              <a:spcAft>
                <a:spcPts val="0"/>
              </a:spcAft>
              <a:buFont typeface="Wingdings" panose="05000000000000000000" pitchFamily="2" charset="2"/>
              <a:buChar char="v"/>
            </a:pPr>
            <a:r>
              <a:rPr lang="ar-IQ" sz="2000" b="0" dirty="0">
                <a:solidFill>
                  <a:srgbClr val="002060"/>
                </a:solidFill>
                <a:latin typeface="Calibri" panose="020F0502020204030204" pitchFamily="34" charset="0"/>
                <a:cs typeface="Calibri" panose="020F0502020204030204" pitchFamily="34" charset="0"/>
              </a:rPr>
              <a:t>المؤتمر الصحفي الذي يعقد حول موضوع محدد بدقة ولا يتجاوزه إلى غيره من الموضوعات. وفي هذه الحالة يتم – في الغالب – إلقاء بيان يعد بعناية بالغة من جانب الخبراء والمستشارين، ويوم فيه بالإجابة على جميع الأسئلة التي يتوقعون طرحها من جانب رجال الإعلام. وقد يحاول أحدهم أو بعضهم معرفة أبرز اتجاهات الأسئلة – بشكل مسبق – لكي يراعي ذلك في البيان.</a:t>
            </a:r>
          </a:p>
          <a:p>
            <a:pPr marL="342900" indent="-342900" algn="just" rtl="1" fontAlgn="auto">
              <a:spcAft>
                <a:spcPts val="0"/>
              </a:spcAft>
              <a:buFont typeface="Wingdings" panose="05000000000000000000" pitchFamily="2" charset="2"/>
              <a:buChar char="v"/>
            </a:pPr>
            <a:r>
              <a:rPr lang="ar-IQ" sz="2000" b="0" dirty="0">
                <a:solidFill>
                  <a:srgbClr val="002060"/>
                </a:solidFill>
                <a:latin typeface="Calibri" panose="020F0502020204030204" pitchFamily="34" charset="0"/>
                <a:cs typeface="Calibri" panose="020F0502020204030204" pitchFamily="34" charset="0"/>
              </a:rPr>
              <a:t>ثم يقوم المسؤول بالإجابة على أسئلة الصحفيين والمراسلين، بينما يكون البيان نفسه معداً وجاهزاً ليتسلمه المندوبون عقد انتهاء المؤتمر الصحفي.</a:t>
            </a:r>
          </a:p>
        </p:txBody>
      </p:sp>
      <p:sp>
        <p:nvSpPr>
          <p:cNvPr id="11" name="Title 2">
            <a:extLst>
              <a:ext uri="{FF2B5EF4-FFF2-40B4-BE49-F238E27FC236}">
                <a16:creationId xmlns:a16="http://schemas.microsoft.com/office/drawing/2014/main" id="{A9C65402-DBC9-4316-BEC5-6C6F70C6743B}"/>
              </a:ext>
            </a:extLst>
          </p:cNvPr>
          <p:cNvSpPr txBox="1">
            <a:spLocks/>
          </p:cNvSpPr>
          <p:nvPr/>
        </p:nvSpPr>
        <p:spPr>
          <a:xfrm>
            <a:off x="4563979" y="988676"/>
            <a:ext cx="3216441" cy="3882189"/>
          </a:xfrm>
          <a:prstGeom prst="rect">
            <a:avLst/>
          </a:prstGeom>
        </p:spPr>
        <p:txBody>
          <a:bodyPr anchor="t">
            <a:no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marL="342900" indent="-342900" algn="just" rtl="1" fontAlgn="auto">
              <a:spcAft>
                <a:spcPts val="0"/>
              </a:spcAft>
              <a:buFont typeface="Wingdings" panose="05000000000000000000" pitchFamily="2" charset="2"/>
              <a:buChar char="v"/>
            </a:pPr>
            <a:r>
              <a:rPr lang="ar-IQ" sz="2000" b="0" dirty="0">
                <a:solidFill>
                  <a:srgbClr val="002060"/>
                </a:solidFill>
                <a:latin typeface="Calibri" panose="020F0502020204030204" pitchFamily="34" charset="0"/>
                <a:cs typeface="Calibri" panose="020F0502020204030204" pitchFamily="34" charset="0"/>
              </a:rPr>
              <a:t>المؤتمر الذي يعقد دون إعداد بيان وإنما يفتح فوراً باب الأسئلة والاستفسارات التي تدور كذلك حول موضوع محدد وهو الشكل الذي تتم فيه أغلب المؤتمرات الطارئة.</a:t>
            </a:r>
          </a:p>
        </p:txBody>
      </p:sp>
      <p:sp>
        <p:nvSpPr>
          <p:cNvPr id="12" name="Title 2">
            <a:extLst>
              <a:ext uri="{FF2B5EF4-FFF2-40B4-BE49-F238E27FC236}">
                <a16:creationId xmlns:a16="http://schemas.microsoft.com/office/drawing/2014/main" id="{5CD473FD-9447-415B-A763-63F9E1045A79}"/>
              </a:ext>
            </a:extLst>
          </p:cNvPr>
          <p:cNvSpPr txBox="1">
            <a:spLocks/>
          </p:cNvSpPr>
          <p:nvPr/>
        </p:nvSpPr>
        <p:spPr>
          <a:xfrm>
            <a:off x="5001123" y="389188"/>
            <a:ext cx="1780675" cy="775954"/>
          </a:xfrm>
          <a:prstGeom prst="rect">
            <a:avLst/>
          </a:prstGeom>
        </p:spPr>
        <p:txBody>
          <a:bodyPr anchor="t">
            <a:norm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algn="ctr" rtl="1" fontAlgn="auto">
              <a:spcAft>
                <a:spcPts val="0"/>
              </a:spcAft>
            </a:pPr>
            <a:r>
              <a:rPr lang="ar-IQ" sz="3200" dirty="0">
                <a:latin typeface="Sakkal Majalla" panose="02000000000000000000" pitchFamily="2" charset="-78"/>
                <a:cs typeface="Sakkal Majalla" panose="02000000000000000000" pitchFamily="2" charset="-78"/>
              </a:rPr>
              <a:t>ثانيا</a:t>
            </a:r>
            <a:endParaRPr lang="en-US" sz="2800" dirty="0">
              <a:latin typeface="Sakkal Majalla" panose="02000000000000000000" pitchFamily="2" charset="-78"/>
              <a:cs typeface="Sakkal Majalla" panose="02000000000000000000" pitchFamily="2" charset="-78"/>
            </a:endParaRPr>
          </a:p>
        </p:txBody>
      </p:sp>
      <p:sp>
        <p:nvSpPr>
          <p:cNvPr id="13" name="Title 2">
            <a:extLst>
              <a:ext uri="{FF2B5EF4-FFF2-40B4-BE49-F238E27FC236}">
                <a16:creationId xmlns:a16="http://schemas.microsoft.com/office/drawing/2014/main" id="{B4C393B5-0520-4422-BB18-81C688EFEA08}"/>
              </a:ext>
            </a:extLst>
          </p:cNvPr>
          <p:cNvSpPr txBox="1">
            <a:spLocks/>
          </p:cNvSpPr>
          <p:nvPr/>
        </p:nvSpPr>
        <p:spPr>
          <a:xfrm>
            <a:off x="946484" y="988676"/>
            <a:ext cx="3216442" cy="3882189"/>
          </a:xfrm>
          <a:prstGeom prst="rect">
            <a:avLst/>
          </a:prstGeom>
        </p:spPr>
        <p:txBody>
          <a:bodyPr anchor="t">
            <a:no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marL="342900" indent="-342900" algn="just" rtl="1" fontAlgn="auto">
              <a:spcAft>
                <a:spcPts val="0"/>
              </a:spcAft>
              <a:buFont typeface="Wingdings" panose="05000000000000000000" pitchFamily="2" charset="2"/>
              <a:buChar char="v"/>
            </a:pPr>
            <a:r>
              <a:rPr lang="ar-IQ" sz="2000" b="0" dirty="0">
                <a:solidFill>
                  <a:srgbClr val="002060"/>
                </a:solidFill>
                <a:latin typeface="Calibri" panose="020F0502020204030204" pitchFamily="34" charset="0"/>
                <a:cs typeface="Calibri" panose="020F0502020204030204" pitchFamily="34" charset="0"/>
              </a:rPr>
              <a:t>المؤتمر الذي لا يعقد حول موضوع محدد. وأغلب هذه المؤتمرات من تلك التي تعقدها نجوم الأدب والثقافة والسينما والمسرح ومن إليهم، حيث تتناول سبب وجود الشخص، ونشاطه الفني أو الأدبي أو الثقافي، وحياته الخاصة، وما إلى ذلك كله من موضوعات مختلفة تماماً عن موضوعات النوعين السابقين.</a:t>
            </a:r>
          </a:p>
        </p:txBody>
      </p:sp>
      <p:sp>
        <p:nvSpPr>
          <p:cNvPr id="14" name="Title 2">
            <a:extLst>
              <a:ext uri="{FF2B5EF4-FFF2-40B4-BE49-F238E27FC236}">
                <a16:creationId xmlns:a16="http://schemas.microsoft.com/office/drawing/2014/main" id="{B2D178C3-8691-4654-BD5E-A1DC19D0D143}"/>
              </a:ext>
            </a:extLst>
          </p:cNvPr>
          <p:cNvSpPr txBox="1">
            <a:spLocks/>
          </p:cNvSpPr>
          <p:nvPr/>
        </p:nvSpPr>
        <p:spPr>
          <a:xfrm>
            <a:off x="1301409" y="297110"/>
            <a:ext cx="1780675" cy="775954"/>
          </a:xfrm>
          <a:prstGeom prst="rect">
            <a:avLst/>
          </a:prstGeom>
        </p:spPr>
        <p:txBody>
          <a:bodyPr anchor="t">
            <a:normAutofit/>
          </a:bodyPr>
          <a:lstStyle>
            <a:lvl1pPr algn="l" defTabSz="914400" rtl="0" eaLnBrk="1" latinLnBrk="0" hangingPunct="1">
              <a:lnSpc>
                <a:spcPct val="90000"/>
              </a:lnSpc>
              <a:spcBef>
                <a:spcPts val="1000"/>
              </a:spcBef>
              <a:buNone/>
              <a:defRPr sz="4000" b="1" kern="1200">
                <a:solidFill>
                  <a:schemeClr val="accent4"/>
                </a:solidFill>
                <a:latin typeface="+mj-lt"/>
                <a:ea typeface="+mj-ea"/>
                <a:cs typeface="+mj-cs"/>
              </a:defRPr>
            </a:lvl1pPr>
          </a:lstStyle>
          <a:p>
            <a:pPr algn="ctr" rtl="1" fontAlgn="auto">
              <a:spcAft>
                <a:spcPts val="0"/>
              </a:spcAft>
            </a:pPr>
            <a:r>
              <a:rPr lang="ar-IQ" sz="3200" dirty="0">
                <a:latin typeface="Sakkal Majalla" panose="02000000000000000000" pitchFamily="2" charset="-78"/>
                <a:cs typeface="Sakkal Majalla" panose="02000000000000000000" pitchFamily="2" charset="-78"/>
              </a:rPr>
              <a:t>ثالثا</a:t>
            </a:r>
            <a:endParaRPr lang="en-US" sz="28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807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ppt_x"/>
                                          </p:val>
                                        </p:tav>
                                        <p:tav tm="100000">
                                          <p:val>
                                            <p:strVal val="#ppt_x"/>
                                          </p:val>
                                        </p:tav>
                                      </p:tavLst>
                                    </p:anim>
                                    <p:anim calcmode="lin" valueType="num">
                                      <p:cBhvr additive="base">
                                        <p:cTn id="23" dur="500" fill="hold"/>
                                        <p:tgtEl>
                                          <p:spTgt spid="11"/>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ppt_x"/>
                                          </p:val>
                                        </p:tav>
                                        <p:tav tm="100000">
                                          <p:val>
                                            <p:strVal val="#ppt_x"/>
                                          </p:val>
                                        </p:tav>
                                      </p:tavLst>
                                    </p:anim>
                                    <p:anim calcmode="lin" valueType="num">
                                      <p:cBhvr additive="base">
                                        <p:cTn id="3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11" grpId="0"/>
      <p:bldP spid="12" grpId="0"/>
      <p:bldP spid="13"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394;p46">
            <a:extLst>
              <a:ext uri="{FF2B5EF4-FFF2-40B4-BE49-F238E27FC236}">
                <a16:creationId xmlns:a16="http://schemas.microsoft.com/office/drawing/2014/main" id="{6CACBC43-BF33-4A3E-A4EC-4FC5C330436F}"/>
              </a:ext>
            </a:extLst>
          </p:cNvPr>
          <p:cNvSpPr txBox="1"/>
          <p:nvPr/>
        </p:nvSpPr>
        <p:spPr>
          <a:xfrm>
            <a:off x="5197642" y="274967"/>
            <a:ext cx="6419527" cy="1334934"/>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من الضروري أن يستعد المراسل الصحفي للمؤتمر عن طريق جمع أكبر قدر ممكن من المعلومات والبيانات عن موضوع المؤتمر الصحفي وعن شخصية المتحدث كذلك</a:t>
            </a:r>
            <a:endParaRPr dirty="0">
              <a:solidFill>
                <a:srgbClr val="002060"/>
              </a:solidFill>
              <a:latin typeface="Calibri" panose="020F0502020204030204" pitchFamily="34" charset="0"/>
              <a:ea typeface="Work Sans"/>
              <a:cs typeface="Calibri" panose="020F0502020204030204" pitchFamily="34" charset="0"/>
              <a:sym typeface="Work Sans"/>
            </a:endParaRPr>
          </a:p>
        </p:txBody>
      </p:sp>
      <p:sp>
        <p:nvSpPr>
          <p:cNvPr id="9" name="Google Shape;395;p46">
            <a:extLst>
              <a:ext uri="{FF2B5EF4-FFF2-40B4-BE49-F238E27FC236}">
                <a16:creationId xmlns:a16="http://schemas.microsoft.com/office/drawing/2014/main" id="{9A8A3486-6A45-4A88-9E9A-86C6CF0B64E5}"/>
              </a:ext>
            </a:extLst>
          </p:cNvPr>
          <p:cNvSpPr txBox="1"/>
          <p:nvPr/>
        </p:nvSpPr>
        <p:spPr>
          <a:xfrm>
            <a:off x="5197642" y="1314229"/>
            <a:ext cx="6419527" cy="1630605"/>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وفي المؤتمر الصحفي لا يملك المراسل أو المندوب الفرصة لإيجاد علاقة الألفة أو الصداقة مع المتحدث لذلك لا بد أن يحاول خلق انطباع جيد لدى المتحدث وذلك عن طريق توجيه الأسئلة المباشرة والمحددة والواضحة. فلا وقت في المؤتمر الصحفي يسمح بإعادة السؤال من جديد.</a:t>
            </a:r>
            <a:endParaRPr dirty="0">
              <a:solidFill>
                <a:srgbClr val="002060"/>
              </a:solidFill>
              <a:latin typeface="Calibri" panose="020F0502020204030204" pitchFamily="34" charset="0"/>
              <a:ea typeface="Work Sans"/>
              <a:cs typeface="Calibri" panose="020F0502020204030204" pitchFamily="34" charset="0"/>
              <a:sym typeface="Work Sans"/>
            </a:endParaRPr>
          </a:p>
        </p:txBody>
      </p:sp>
      <p:sp>
        <p:nvSpPr>
          <p:cNvPr id="10" name="Google Shape;396;p46">
            <a:extLst>
              <a:ext uri="{FF2B5EF4-FFF2-40B4-BE49-F238E27FC236}">
                <a16:creationId xmlns:a16="http://schemas.microsoft.com/office/drawing/2014/main" id="{C83321D6-B9FC-44A5-A77F-E5C671292C61}"/>
              </a:ext>
            </a:extLst>
          </p:cNvPr>
          <p:cNvSpPr txBox="1"/>
          <p:nvPr/>
        </p:nvSpPr>
        <p:spPr>
          <a:xfrm>
            <a:off x="5197642" y="2944834"/>
            <a:ext cx="6462166" cy="1480782"/>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المراسل أو المندوب أن يلجأ بصفة عامة إلى الاسئلة القصيرة ولكن شريطة أن تحمل أكبر قدر من التساؤلات لأنه لا تتاح له فرصة أخرى لتوجيه اسئلة، وذلك لكثرة المراسلين والصحفيين الذين يحضرون مثل هذه المؤتمرات الصحفية، ولحرص منظمي المؤتمر على إتاحة الفرصة لأكبر عدد من الصحفيين لتوجيه الاسئلة.</a:t>
            </a:r>
            <a:endParaRPr dirty="0">
              <a:solidFill>
                <a:srgbClr val="002060"/>
              </a:solidFill>
              <a:latin typeface="Calibri" panose="020F0502020204030204" pitchFamily="34" charset="0"/>
              <a:ea typeface="Work Sans"/>
              <a:cs typeface="Calibri" panose="020F0502020204030204" pitchFamily="34" charset="0"/>
              <a:sym typeface="Work Sans"/>
            </a:endParaRPr>
          </a:p>
        </p:txBody>
      </p:sp>
      <p:sp>
        <p:nvSpPr>
          <p:cNvPr id="11" name="Google Shape;396;p46">
            <a:extLst>
              <a:ext uri="{FF2B5EF4-FFF2-40B4-BE49-F238E27FC236}">
                <a16:creationId xmlns:a16="http://schemas.microsoft.com/office/drawing/2014/main" id="{9E19DC05-3EF1-4B5B-B37D-A95C5520450E}"/>
              </a:ext>
            </a:extLst>
          </p:cNvPr>
          <p:cNvSpPr txBox="1"/>
          <p:nvPr/>
        </p:nvSpPr>
        <p:spPr>
          <a:xfrm>
            <a:off x="5176322" y="4425616"/>
            <a:ext cx="6462166" cy="1480782"/>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من الضروري أن يكون لكل مراسل ومحرر صحفي زاوية محددة يتناول فيها المؤتمر الصحفي ويناقش فيها، وهي الزاوية التي تلائم سياسة صحفية أو إذاعته أو وكالته التي يمثلها ونوعية اهتماماتها وطبيعة جماهيرها.</a:t>
            </a:r>
          </a:p>
        </p:txBody>
      </p:sp>
    </p:spTree>
    <p:extLst>
      <p:ext uri="{BB962C8B-B14F-4D97-AF65-F5344CB8AC3E}">
        <p14:creationId xmlns:p14="http://schemas.microsoft.com/office/powerpoint/2010/main" val="4046270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394;p46">
            <a:extLst>
              <a:ext uri="{FF2B5EF4-FFF2-40B4-BE49-F238E27FC236}">
                <a16:creationId xmlns:a16="http://schemas.microsoft.com/office/drawing/2014/main" id="{6CACBC43-BF33-4A3E-A4EC-4FC5C330436F}"/>
              </a:ext>
            </a:extLst>
          </p:cNvPr>
          <p:cNvSpPr txBox="1"/>
          <p:nvPr/>
        </p:nvSpPr>
        <p:spPr>
          <a:xfrm>
            <a:off x="5197642" y="274967"/>
            <a:ext cx="6419527" cy="1334934"/>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يجب أن يحرص كل مراسل ومندوب على ألا يقاطع زميلاً له يطرح اسئلة جيدة وفي نفس الوقت لا مانع من مقاطعة هذا الزميل إذا حاول أن يستأثر بكل الأسئلة.</a:t>
            </a:r>
          </a:p>
        </p:txBody>
      </p:sp>
      <p:sp>
        <p:nvSpPr>
          <p:cNvPr id="9" name="Google Shape;395;p46">
            <a:extLst>
              <a:ext uri="{FF2B5EF4-FFF2-40B4-BE49-F238E27FC236}">
                <a16:creationId xmlns:a16="http://schemas.microsoft.com/office/drawing/2014/main" id="{9A8A3486-6A45-4A88-9E9A-86C6CF0B64E5}"/>
              </a:ext>
            </a:extLst>
          </p:cNvPr>
          <p:cNvSpPr txBox="1"/>
          <p:nvPr/>
        </p:nvSpPr>
        <p:spPr>
          <a:xfrm>
            <a:off x="5197642" y="1314229"/>
            <a:ext cx="6419527" cy="1630605"/>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إذا كنت تريد أن تستكمل موضوعاً معيناً وقاطعك زملاؤك، فلا تخجل من أن تعود مرة ثانية إلى نفس الموضوع لاستكماله. ولا بد من أن تنصت وتنتبه إلى كل سؤال يوجه في المؤتمر الصحفي وإلى الأجوبة أيضاً فقد تجد في بعض هذه الإجابات ما يضيف إليه معلومات جديدة ويثير في ذهنك أفكار أخرى قد تخدم موضوعك.</a:t>
            </a:r>
          </a:p>
        </p:txBody>
      </p:sp>
      <p:sp>
        <p:nvSpPr>
          <p:cNvPr id="10" name="Google Shape;396;p46">
            <a:extLst>
              <a:ext uri="{FF2B5EF4-FFF2-40B4-BE49-F238E27FC236}">
                <a16:creationId xmlns:a16="http://schemas.microsoft.com/office/drawing/2014/main" id="{C83321D6-B9FC-44A5-A77F-E5C671292C61}"/>
              </a:ext>
            </a:extLst>
          </p:cNvPr>
          <p:cNvSpPr txBox="1"/>
          <p:nvPr/>
        </p:nvSpPr>
        <p:spPr>
          <a:xfrm>
            <a:off x="5197642" y="3172776"/>
            <a:ext cx="6462166" cy="1480782"/>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في بعض الحالات يقوم الشخص الذي ينظم المؤتمر الصحفي بوضع عدد من أصدقائه المراسلين والصحفيين في الصف الأول ومعهم اسئلة متفق عليها مسبقاً. وقد يزيد على ذلك بأن يمتنع عمداً عن الإذن بالحديث وتوجيه الاسئلة إلا لأصدقائه فقط أو الذين يظهرون ميلاً إلى طرح الاسئلة السهلة. والصحفي الماهر يجب ألا يخضع لهذا الترتيب، وعليه أن يفرض على منظم المؤتمر الصحفي أن يتيح له فرصة طرح اسئلته سواء كان عن طريق الإلحاح في طلب السؤال أو عن طريق مقاطعة الزملاء الموالين للمتحدث</a:t>
            </a:r>
            <a:endParaRPr dirty="0">
              <a:solidFill>
                <a:srgbClr val="002060"/>
              </a:solidFill>
              <a:latin typeface="Calibri" panose="020F0502020204030204" pitchFamily="34" charset="0"/>
              <a:ea typeface="Work Sans"/>
              <a:cs typeface="Calibri" panose="020F0502020204030204" pitchFamily="34" charset="0"/>
              <a:sym typeface="Work Sans"/>
            </a:endParaRPr>
          </a:p>
        </p:txBody>
      </p:sp>
      <p:sp>
        <p:nvSpPr>
          <p:cNvPr id="11" name="Google Shape;396;p46">
            <a:extLst>
              <a:ext uri="{FF2B5EF4-FFF2-40B4-BE49-F238E27FC236}">
                <a16:creationId xmlns:a16="http://schemas.microsoft.com/office/drawing/2014/main" id="{9E19DC05-3EF1-4B5B-B37D-A95C5520450E}"/>
              </a:ext>
            </a:extLst>
          </p:cNvPr>
          <p:cNvSpPr txBox="1"/>
          <p:nvPr/>
        </p:nvSpPr>
        <p:spPr>
          <a:xfrm>
            <a:off x="5197642" y="4881500"/>
            <a:ext cx="6462166" cy="1480782"/>
          </a:xfrm>
          <a:prstGeom prst="rect">
            <a:avLst/>
          </a:prstGeom>
          <a:noFill/>
          <a:ln>
            <a:noFill/>
          </a:ln>
        </p:spPr>
        <p:txBody>
          <a:bodyPr spcFirstLastPara="1" wrap="square" lIns="121900" tIns="121900" rIns="121900" bIns="121900" anchor="ctr" anchorCtr="0">
            <a:noAutofit/>
          </a:bodyPr>
          <a:lstStyle/>
          <a:p>
            <a:pPr marL="285750" indent="-285750" algn="just" rtl="1">
              <a:spcBef>
                <a:spcPts val="0"/>
              </a:spcBef>
              <a:spcAft>
                <a:spcPts val="0"/>
              </a:spcAft>
              <a:buFont typeface="Wingdings" panose="05000000000000000000" pitchFamily="2" charset="2"/>
              <a:buChar char="ü"/>
            </a:pPr>
            <a:r>
              <a:rPr lang="ar-IQ" dirty="0">
                <a:solidFill>
                  <a:srgbClr val="002060"/>
                </a:solidFill>
                <a:latin typeface="Calibri" panose="020F0502020204030204" pitchFamily="34" charset="0"/>
                <a:ea typeface="Work Sans"/>
                <a:cs typeface="Calibri" panose="020F0502020204030204" pitchFamily="34" charset="0"/>
                <a:sym typeface="Work Sans"/>
              </a:rPr>
              <a:t>من حق المراسل أو الصحفي أن ينشر الأسئلة التي وجهها بنفسه أو تلك التي وجهها غيره من المراسلين والصحفيين وله أن يذكر أسماء هؤلاء الزملاء والأجهزة التي يمثلونها وله ألا يفعل ذلك، ولكن ليس من حقه أن ينسب الأحوال والأسئلة كلها إلى نفسه.</a:t>
            </a:r>
          </a:p>
        </p:txBody>
      </p:sp>
    </p:spTree>
    <p:extLst>
      <p:ext uri="{BB962C8B-B14F-4D97-AF65-F5344CB8AC3E}">
        <p14:creationId xmlns:p14="http://schemas.microsoft.com/office/powerpoint/2010/main" val="862093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168401" y="1563687"/>
            <a:ext cx="9498298" cy="2462213"/>
          </a:xfrm>
        </p:spPr>
        <p:txBody>
          <a:bodyPr/>
          <a:lstStyle/>
          <a:p>
            <a:r>
              <a:rPr lang="ar-IQ" sz="8000" dirty="0">
                <a:solidFill>
                  <a:srgbClr val="FFFF00"/>
                </a:solidFill>
                <a:latin typeface="Sakkal Majalla" panose="02000000000000000000" pitchFamily="2" charset="-78"/>
                <a:cs typeface="Sakkal Majalla" panose="02000000000000000000" pitchFamily="2" charset="-78"/>
              </a:rPr>
              <a:t>البناء الفني لمحتوى المؤتمر الصحفي</a:t>
            </a:r>
            <a:endParaRPr lang="en-US" sz="8000" dirty="0">
              <a:solidFill>
                <a:srgbClr val="FFFF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259702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8DF32A-D165-40DA-AAE8-A6E9579E2F79}"/>
              </a:ext>
            </a:extLst>
          </p:cNvPr>
          <p:cNvSpPr>
            <a:spLocks noGrp="1"/>
          </p:cNvSpPr>
          <p:nvPr>
            <p:ph type="title"/>
          </p:nvPr>
        </p:nvSpPr>
        <p:spPr>
          <a:xfrm>
            <a:off x="995261" y="338104"/>
            <a:ext cx="10201477" cy="1619033"/>
          </a:xfrm>
        </p:spPr>
        <p:txBody>
          <a:bodyPr/>
          <a:lstStyle/>
          <a:p>
            <a:pPr marL="47625" marR="47625" algn="just" rtl="1">
              <a:lnSpc>
                <a:spcPct val="150000"/>
              </a:lnSpc>
              <a:spcBef>
                <a:spcPts val="0"/>
              </a:spcBef>
              <a:spcAft>
                <a:spcPts val="0"/>
              </a:spcAft>
            </a:pPr>
            <a:r>
              <a:rPr lang="ar-SA" sz="1800" b="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يعتبر قالب "الهرم المقلوب المتدرج" هو اصلح القوالب الفنية لكتابة المؤتمر الصحفي، حيث أنه يكمن الوسيلة الاعلامية من إبراز أهم الأخبار والآراء التي قيلت في المؤتمر، ويساعد في تلخيص الكثير من وقائع المؤتمر من ناحية، وإبراز نص بعض الأقوال الهامة للمتحدث من ناحية أخرى وذلك في متن ومحتوى المؤتمر الصحفي.</a:t>
            </a:r>
            <a:r>
              <a:rPr lang="ar-IQ" sz="1800" b="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ar-SA" sz="1800" b="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كما أن ترتيب فقرات المؤتمر الصحفي والمزاوجة بين التلخيص والأقوال المقتبسة يتم حسب أهمية كل منها بالنسبة لسياسة الوسيلة الاعلامية واهتمامها بحيث تبدأ بالأكثر من أهمية ثم بالمهم ثم بالأقل أهمية وهكذا حتى نهاية المؤتمر الصحفي.</a:t>
            </a:r>
            <a:endParaRPr lang="en-US" sz="18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7" name="Text Placeholder 6">
            <a:extLst>
              <a:ext uri="{FF2B5EF4-FFF2-40B4-BE49-F238E27FC236}">
                <a16:creationId xmlns:a16="http://schemas.microsoft.com/office/drawing/2014/main" id="{C3BC92DE-1779-4A44-AED9-0261C2497DD9}"/>
              </a:ext>
            </a:extLst>
          </p:cNvPr>
          <p:cNvSpPr>
            <a:spLocks noGrp="1"/>
          </p:cNvSpPr>
          <p:nvPr>
            <p:ph type="body" sz="quarter" idx="12"/>
          </p:nvPr>
        </p:nvSpPr>
        <p:spPr>
          <a:xfrm>
            <a:off x="6434998" y="2407765"/>
            <a:ext cx="3562810" cy="2283559"/>
          </a:xfrm>
          <a:solidFill>
            <a:schemeClr val="accent3">
              <a:lumMod val="20000"/>
              <a:lumOff val="80000"/>
            </a:schemeClr>
          </a:solidFill>
          <a:effectLst>
            <a:outerShdw blurRad="50800" dist="38100" dir="8100000" algn="tr" rotWithShape="0">
              <a:prstClr val="black">
                <a:alpha val="40000"/>
              </a:prstClr>
            </a:outerShdw>
          </a:effectLst>
        </p:spPr>
        <p:txBody>
          <a:bodyPr/>
          <a:lstStyle/>
          <a:p>
            <a:pPr marL="577850" marR="47625" algn="just" rtl="1">
              <a:lnSpc>
                <a:spcPct val="200000"/>
              </a:lnSpc>
              <a:spcBef>
                <a:spcPts val="0"/>
              </a:spcBef>
              <a:spcAft>
                <a:spcPts val="0"/>
              </a:spcAft>
            </a:pPr>
            <a:r>
              <a:rPr lang="ar-IQ"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1- </a:t>
            </a:r>
            <a:r>
              <a:rPr lang="ar-SA"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أهم وقائع المؤتمر</a:t>
            </a:r>
            <a:endPar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577850" marR="47625" algn="just" rtl="1">
              <a:lnSpc>
                <a:spcPct val="200000"/>
              </a:lnSpc>
              <a:spcBef>
                <a:spcPts val="0"/>
              </a:spcBef>
              <a:spcAft>
                <a:spcPts val="0"/>
              </a:spcAft>
            </a:pPr>
            <a:r>
              <a:rPr lang="ar-IQ"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2- </a:t>
            </a:r>
            <a:r>
              <a:rPr lang="ar-SA"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أهم الآراء التي قيلت في المؤتمر</a:t>
            </a:r>
            <a:endParaRPr lang="en-US" sz="18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577850" marR="47625" algn="just" rtl="1">
              <a:lnSpc>
                <a:spcPct val="200000"/>
              </a:lnSpc>
              <a:spcBef>
                <a:spcPts val="0"/>
              </a:spcBef>
              <a:spcAft>
                <a:spcPts val="0"/>
              </a:spcAft>
            </a:pPr>
            <a:r>
              <a:rPr lang="ar-IQ"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3- </a:t>
            </a:r>
            <a:r>
              <a:rPr lang="ar-SA"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أقوال مقتبسة</a:t>
            </a:r>
            <a:endParaRPr lang="en-US" sz="18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577850" rtl="1"/>
            <a:endParaRPr lang="ar-IQ" dirty="0">
              <a:solidFill>
                <a:srgbClr val="002060"/>
              </a:solidFill>
              <a:latin typeface="Calibri" panose="020F0502020204030204" pitchFamily="34" charset="0"/>
              <a:cs typeface="Calibri" panose="020F0502020204030204" pitchFamily="34" charset="0"/>
            </a:endParaRPr>
          </a:p>
          <a:p>
            <a:pPr marL="577850" rtl="1"/>
            <a:endParaRPr lang="ar-IQ" dirty="0">
              <a:solidFill>
                <a:srgbClr val="002060"/>
              </a:solidFill>
              <a:latin typeface="Calibri" panose="020F0502020204030204" pitchFamily="34" charset="0"/>
              <a:cs typeface="Calibri" panose="020F0502020204030204" pitchFamily="34" charset="0"/>
            </a:endParaRPr>
          </a:p>
          <a:p>
            <a:pPr marL="577850" rtl="1"/>
            <a:endParaRPr lang="en-US" dirty="0">
              <a:solidFill>
                <a:srgbClr val="002060"/>
              </a:solidFill>
              <a:latin typeface="Calibri" panose="020F0502020204030204" pitchFamily="34" charset="0"/>
              <a:cs typeface="Calibri" panose="020F0502020204030204" pitchFamily="34" charset="0"/>
            </a:endParaRPr>
          </a:p>
        </p:txBody>
      </p:sp>
      <p:sp>
        <p:nvSpPr>
          <p:cNvPr id="6" name="Text Placeholder 6">
            <a:extLst>
              <a:ext uri="{FF2B5EF4-FFF2-40B4-BE49-F238E27FC236}">
                <a16:creationId xmlns:a16="http://schemas.microsoft.com/office/drawing/2014/main" id="{529F535F-CD0B-4DEC-A2C3-8CE0CB355EEA}"/>
              </a:ext>
            </a:extLst>
          </p:cNvPr>
          <p:cNvSpPr txBox="1">
            <a:spLocks/>
          </p:cNvSpPr>
          <p:nvPr/>
        </p:nvSpPr>
        <p:spPr>
          <a:xfrm>
            <a:off x="1942827" y="2407764"/>
            <a:ext cx="3562810" cy="2283559"/>
          </a:xfrm>
          <a:prstGeom prst="rect">
            <a:avLst/>
          </a:prstGeom>
          <a:solidFill>
            <a:schemeClr val="accent3">
              <a:lumMod val="20000"/>
              <a:lumOff val="80000"/>
            </a:schemeClr>
          </a:solidFill>
          <a:effectLst>
            <a:outerShdw blurRad="50800" dist="38100" dir="8100000" algn="tr" rotWithShape="0">
              <a:prstClr val="black">
                <a:alpha val="40000"/>
              </a:prstClr>
            </a:outerShdw>
          </a:effectLst>
        </p:spPr>
        <p:txBody>
          <a:bodyPr wrap="square" lIns="0" tIns="0" rIns="0" bIns="0">
            <a:noAutofit/>
          </a:bodyPr>
          <a:lstStyle>
            <a:lvl1pPr marL="0" indent="0" algn="ctr" defTabSz="914400" rtl="0" eaLnBrk="1" latinLnBrk="0" hangingPunct="1">
              <a:lnSpc>
                <a:spcPct val="100000"/>
              </a:lnSpc>
              <a:spcBef>
                <a:spcPts val="0"/>
              </a:spcBef>
              <a:spcAft>
                <a:spcPts val="0"/>
              </a:spcAft>
              <a:buFont typeface="Arial" panose="020B0604020202020204" pitchFamily="34" charset="0"/>
              <a:buNone/>
              <a:defRPr lang="en-US" sz="1800" kern="1200" dirty="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7850" marR="47625" algn="just" rtl="1" fontAlgn="auto">
              <a:lnSpc>
                <a:spcPct val="200000"/>
              </a:lnSpc>
            </a:pPr>
            <a:r>
              <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rPr>
              <a:t>4- تلخيص أقوال مقتبسة</a:t>
            </a:r>
          </a:p>
          <a:p>
            <a:pPr marL="577850" marR="47625" algn="just" rtl="1" fontAlgn="auto">
              <a:lnSpc>
                <a:spcPct val="200000"/>
              </a:lnSpc>
            </a:pPr>
            <a:r>
              <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rPr>
              <a:t>5- تخليص أقوال مقتبسة</a:t>
            </a:r>
          </a:p>
          <a:p>
            <a:pPr marL="577850" marR="47625" algn="just" rtl="1" fontAlgn="auto">
              <a:lnSpc>
                <a:spcPct val="200000"/>
              </a:lnSpc>
            </a:pPr>
            <a:r>
              <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rPr>
              <a:t>6- تلخيص</a:t>
            </a:r>
          </a:p>
          <a:p>
            <a:pPr marL="577850" marR="47625" algn="just" rtl="1" fontAlgn="auto">
              <a:lnSpc>
                <a:spcPct val="200000"/>
              </a:lnSpc>
            </a:pPr>
            <a:r>
              <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rPr>
              <a:t>7- أقوال مقتبسة</a:t>
            </a:r>
          </a:p>
          <a:p>
            <a:pPr marL="577850" marR="47625" algn="just" rtl="1" fontAlgn="auto">
              <a:lnSpc>
                <a:spcPct val="200000"/>
              </a:lnSpc>
            </a:pPr>
            <a:endPar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577850" marR="47625" algn="just" rtl="1" fontAlgn="auto">
              <a:lnSpc>
                <a:spcPct val="200000"/>
              </a:lnSpc>
            </a:pPr>
            <a:endPar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577850" marR="47625" algn="just" rtl="1" fontAlgn="auto">
              <a:lnSpc>
                <a:spcPct val="200000"/>
              </a:lnSpc>
            </a:pPr>
            <a:endParaRPr lang="ar-IQ"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577850" rtl="1" fontAlgn="auto"/>
            <a:endParaRPr lang="ar-IQ" dirty="0">
              <a:solidFill>
                <a:srgbClr val="002060"/>
              </a:solidFill>
              <a:latin typeface="Calibri" panose="020F0502020204030204" pitchFamily="34" charset="0"/>
              <a:cs typeface="Calibri" panose="020F0502020204030204" pitchFamily="34" charset="0"/>
            </a:endParaRPr>
          </a:p>
          <a:p>
            <a:pPr marL="577850" rtl="1" fontAlgn="auto"/>
            <a:endParaRPr lang="ar-IQ" dirty="0">
              <a:solidFill>
                <a:srgbClr val="002060"/>
              </a:solidFill>
              <a:latin typeface="Calibri" panose="020F0502020204030204" pitchFamily="34" charset="0"/>
              <a:cs typeface="Calibri" panose="020F0502020204030204" pitchFamily="34" charset="0"/>
            </a:endParaRPr>
          </a:p>
          <a:p>
            <a:pPr marL="577850" rtl="1" fontAlgn="auto"/>
            <a:endParaRPr lang="ar-IQ"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19787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bg/>
                                          </p:spTgt>
                                        </p:tgtEl>
                                        <p:attrNameLst>
                                          <p:attrName>style.visibility</p:attrName>
                                        </p:attrNameLst>
                                      </p:cBhvr>
                                      <p:to>
                                        <p:strVal val="visible"/>
                                      </p:to>
                                    </p:set>
                                    <p:anim calcmode="lin" valueType="num">
                                      <p:cBhvr additive="base">
                                        <p:cTn id="12" dur="500" fill="hold"/>
                                        <p:tgtEl>
                                          <p:spTgt spid="7">
                                            <p:bg/>
                                          </p:spTgt>
                                        </p:tgtEl>
                                        <p:attrNameLst>
                                          <p:attrName>ppt_x</p:attrName>
                                        </p:attrNameLst>
                                      </p:cBhvr>
                                      <p:tavLst>
                                        <p:tav tm="0">
                                          <p:val>
                                            <p:strVal val="1+#ppt_w/2"/>
                                          </p:val>
                                        </p:tav>
                                        <p:tav tm="100000">
                                          <p:val>
                                            <p:strVal val="#ppt_x"/>
                                          </p:val>
                                        </p:tav>
                                      </p:tavLst>
                                    </p:anim>
                                    <p:anim calcmode="lin" valueType="num">
                                      <p:cBhvr additive="base">
                                        <p:cTn id="13" dur="500" fill="hold"/>
                                        <p:tgtEl>
                                          <p:spTgt spid="7">
                                            <p:bg/>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 calcmode="lin" valueType="num">
                                      <p:cBhvr additive="base">
                                        <p:cTn id="22"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 calcmode="lin" valueType="num">
                                      <p:cBhvr additive="base">
                                        <p:cTn id="27"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6">
                                            <p:bg/>
                                          </p:spTgt>
                                        </p:tgtEl>
                                        <p:attrNameLst>
                                          <p:attrName>style.visibility</p:attrName>
                                        </p:attrNameLst>
                                      </p:cBhvr>
                                      <p:to>
                                        <p:strVal val="visible"/>
                                      </p:to>
                                    </p:set>
                                    <p:anim calcmode="lin" valueType="num">
                                      <p:cBhvr additive="base">
                                        <p:cTn id="32" dur="500" fill="hold"/>
                                        <p:tgtEl>
                                          <p:spTgt spid="6">
                                            <p:bg/>
                                          </p:spTgt>
                                        </p:tgtEl>
                                        <p:attrNameLst>
                                          <p:attrName>ppt_x</p:attrName>
                                        </p:attrNameLst>
                                      </p:cBhvr>
                                      <p:tavLst>
                                        <p:tav tm="0">
                                          <p:val>
                                            <p:strVal val="0-#ppt_w/2"/>
                                          </p:val>
                                        </p:tav>
                                        <p:tav tm="100000">
                                          <p:val>
                                            <p:strVal val="#ppt_x"/>
                                          </p:val>
                                        </p:tav>
                                      </p:tavLst>
                                    </p:anim>
                                    <p:anim calcmode="lin" valueType="num">
                                      <p:cBhvr additive="base">
                                        <p:cTn id="33" dur="500" fill="hold"/>
                                        <p:tgtEl>
                                          <p:spTgt spid="6">
                                            <p:bg/>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 calcmode="lin" valueType="num">
                                      <p:cBhvr additive="base">
                                        <p:cTn id="42" dur="5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6">
                                            <p:txEl>
                                              <p:pRg st="2" end="2"/>
                                            </p:txEl>
                                          </p:spTgt>
                                        </p:tgtEl>
                                        <p:attrNameLst>
                                          <p:attrName>style.visibility</p:attrName>
                                        </p:attrNameLst>
                                      </p:cBhvr>
                                      <p:to>
                                        <p:strVal val="visible"/>
                                      </p:to>
                                    </p:set>
                                    <p:anim calcmode="lin" valueType="num">
                                      <p:cBhvr additive="base">
                                        <p:cTn id="48"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6">
                                            <p:txEl>
                                              <p:pRg st="3" end="3"/>
                                            </p:txEl>
                                          </p:spTgt>
                                        </p:tgtEl>
                                        <p:attrNameLst>
                                          <p:attrName>style.visibility</p:attrName>
                                        </p:attrNameLst>
                                      </p:cBhvr>
                                      <p:to>
                                        <p:strVal val="visible"/>
                                      </p:to>
                                    </p:set>
                                    <p:anim calcmode="lin" valueType="num">
                                      <p:cBhvr additive="base">
                                        <p:cTn id="54"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animBg="1"/>
      <p:bldP spid="6"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168401" y="1563687"/>
            <a:ext cx="9498298" cy="2462213"/>
          </a:xfrm>
        </p:spPr>
        <p:txBody>
          <a:bodyPr/>
          <a:lstStyle/>
          <a:p>
            <a:r>
              <a:rPr lang="ar-IQ" sz="8000" dirty="0">
                <a:solidFill>
                  <a:srgbClr val="FFFF00"/>
                </a:solidFill>
                <a:latin typeface="Sakkal Majalla" panose="02000000000000000000" pitchFamily="2" charset="-78"/>
                <a:cs typeface="Sakkal Majalla" panose="02000000000000000000" pitchFamily="2" charset="-78"/>
              </a:rPr>
              <a:t>الجوانب التنظيمية للمؤتمر الصحفي</a:t>
            </a:r>
            <a:endParaRPr lang="en-US" sz="8000" dirty="0">
              <a:solidFill>
                <a:srgbClr val="FFFF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82875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7FB20F2F-C819-4CCE-AB77-8BBF26E2B770}"/>
              </a:ext>
            </a:extLst>
          </p:cNvPr>
          <p:cNvGraphicFramePr/>
          <p:nvPr>
            <p:extLst>
              <p:ext uri="{D42A27DB-BD31-4B8C-83A1-F6EECF244321}">
                <p14:modId xmlns:p14="http://schemas.microsoft.com/office/powerpoint/2010/main" val="3391461756"/>
              </p:ext>
            </p:extLst>
          </p:nvPr>
        </p:nvGraphicFramePr>
        <p:xfrm>
          <a:off x="-946484" y="270487"/>
          <a:ext cx="12165263" cy="54244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11064EEC-35EC-49C8-9039-6FD8C0C356C4}"/>
              </a:ext>
            </a:extLst>
          </p:cNvPr>
          <p:cNvSpPr txBox="1"/>
          <p:nvPr/>
        </p:nvSpPr>
        <p:spPr>
          <a:xfrm>
            <a:off x="9213514" y="465386"/>
            <a:ext cx="3144253"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موضوع المؤتمر الصحفي</a:t>
            </a:r>
            <a:endParaRPr lang="en-US" sz="2400" dirty="0">
              <a:solidFill>
                <a:srgbClr val="002060"/>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57E68D96-3715-4724-BA95-B9708DB0EF3F}"/>
              </a:ext>
            </a:extLst>
          </p:cNvPr>
          <p:cNvSpPr txBox="1"/>
          <p:nvPr/>
        </p:nvSpPr>
        <p:spPr>
          <a:xfrm>
            <a:off x="9668042" y="1892795"/>
            <a:ext cx="2422358"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شخصية المتحدث</a:t>
            </a:r>
            <a:endParaRPr lang="en-US" sz="2400" dirty="0">
              <a:solidFill>
                <a:srgbClr val="002060"/>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4518D0D5-BC98-4208-8105-CBCC58362C22}"/>
              </a:ext>
            </a:extLst>
          </p:cNvPr>
          <p:cNvSpPr txBox="1"/>
          <p:nvPr/>
        </p:nvSpPr>
        <p:spPr>
          <a:xfrm>
            <a:off x="9400673" y="3320204"/>
            <a:ext cx="2957095"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وقت المؤتمر الصحفي</a:t>
            </a:r>
            <a:endParaRPr lang="en-US" sz="2400" dirty="0">
              <a:solidFill>
                <a:srgbClr val="002060"/>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34587081-33DB-4C3C-B8D1-E5207FB9D48F}"/>
              </a:ext>
            </a:extLst>
          </p:cNvPr>
          <p:cNvSpPr txBox="1"/>
          <p:nvPr/>
        </p:nvSpPr>
        <p:spPr>
          <a:xfrm>
            <a:off x="9400673" y="4930262"/>
            <a:ext cx="2957094"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مكان المؤتمر الصحفي</a:t>
            </a:r>
            <a:endParaRPr lang="en-US" sz="2400"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512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1+#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1+#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1+#ppt_w/2"/>
                                          </p:val>
                                        </p:tav>
                                        <p:tav tm="100000">
                                          <p:val>
                                            <p:strVal val="#ppt_x"/>
                                          </p:val>
                                        </p:tav>
                                      </p:tavLst>
                                    </p:anim>
                                    <p:anim calcmode="lin" valueType="num">
                                      <p:cBhvr additive="base">
                                        <p:cTn id="23" dur="500" fill="hold"/>
                                        <p:tgtEl>
                                          <p:spTgt spid="1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7BA0B6F-5258-479C-87B7-C806E6757035}"/>
              </a:ext>
            </a:extLst>
          </p:cNvPr>
          <p:cNvSpPr>
            <a:spLocks noGrp="1"/>
          </p:cNvSpPr>
          <p:nvPr>
            <p:ph type="title"/>
          </p:nvPr>
        </p:nvSpPr>
        <p:spPr>
          <a:xfrm>
            <a:off x="762000" y="715961"/>
            <a:ext cx="6477000" cy="1189038"/>
          </a:xfrm>
        </p:spPr>
        <p:txBody>
          <a:bodyPr/>
          <a:lstStyle/>
          <a:p>
            <a:pPr algn="r" rtl="1"/>
            <a:r>
              <a:rPr lang="ar-IQ" dirty="0">
                <a:latin typeface="Calibri" panose="020F0502020204030204" pitchFamily="34" charset="0"/>
                <a:cs typeface="Calibri" panose="020F0502020204030204" pitchFamily="34" charset="0"/>
              </a:rPr>
              <a:t>المقدمة</a:t>
            </a:r>
            <a:endParaRPr lang="en-US" dirty="0">
              <a:latin typeface="Calibri" panose="020F0502020204030204" pitchFamily="34" charset="0"/>
              <a:cs typeface="Calibri" panose="020F0502020204030204" pitchFamily="34" charset="0"/>
            </a:endParaRPr>
          </a:p>
        </p:txBody>
      </p:sp>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762000" y="1517072"/>
            <a:ext cx="6477000" cy="1189038"/>
          </a:xfrm>
        </p:spPr>
        <p:txBody>
          <a:bodyPr/>
          <a:lstStyle/>
          <a:p>
            <a:pPr algn="just" rtl="1"/>
            <a:r>
              <a:rPr lang="ar-SA" sz="1800" b="0" dirty="0">
                <a:effectLst/>
                <a:latin typeface="Calibri" panose="020F0502020204030204" pitchFamily="34" charset="0"/>
                <a:ea typeface="Times New Roman" panose="02020603050405020304" pitchFamily="18" charset="0"/>
                <a:cs typeface="Calibri" panose="020F0502020204030204" pitchFamily="34" charset="0"/>
              </a:rPr>
              <a:t>المؤتمر الصحفي هو أحد اشكال الحديث الصحفي، والحديث الصحفي هو فن يقوم على الحوار بين الصحفي وشخصية من الشخصيات. وهو حوار قد يستهدف الحصول على أخبار ومعلومات جديدة، أو شرح وجهة نظر معينة، أو تصوير جوانب غريبة أو طريقة أو مسلية في حياة هذه الشخصية</a:t>
            </a:r>
            <a:r>
              <a:rPr lang="ar-IQ" sz="1800" b="0" dirty="0">
                <a:effectLst/>
                <a:latin typeface="Calibri" panose="020F0502020204030204" pitchFamily="34" charset="0"/>
                <a:ea typeface="Times New Roman" panose="02020603050405020304" pitchFamily="18" charset="0"/>
                <a:cs typeface="Calibri" panose="020F0502020204030204" pitchFamily="34" charset="0"/>
              </a:rPr>
              <a:t>.</a:t>
            </a:r>
            <a:endParaRPr lang="en-US" b="0" dirty="0">
              <a:latin typeface="Calibri" panose="020F0502020204030204" pitchFamily="34" charset="0"/>
              <a:cs typeface="Calibri" panose="020F0502020204030204" pitchFamily="34" charset="0"/>
            </a:endParaRPr>
          </a:p>
        </p:txBody>
      </p:sp>
      <p:sp>
        <p:nvSpPr>
          <p:cNvPr id="4" name="Text Placeholder 1">
            <a:extLst>
              <a:ext uri="{FF2B5EF4-FFF2-40B4-BE49-F238E27FC236}">
                <a16:creationId xmlns:a16="http://schemas.microsoft.com/office/drawing/2014/main" id="{AF1077E3-3143-4312-883B-574039B36C11}"/>
              </a:ext>
            </a:extLst>
          </p:cNvPr>
          <p:cNvSpPr txBox="1">
            <a:spLocks/>
          </p:cNvSpPr>
          <p:nvPr/>
        </p:nvSpPr>
        <p:spPr>
          <a:xfrm>
            <a:off x="762000" y="2962853"/>
            <a:ext cx="6477000" cy="1189038"/>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SA" b="0" dirty="0">
                <a:latin typeface="Calibri" panose="020F0502020204030204" pitchFamily="34" charset="0"/>
                <a:ea typeface="Times New Roman" panose="02020603050405020304" pitchFamily="18" charset="0"/>
                <a:cs typeface="Calibri" panose="020F0502020204030204" pitchFamily="34" charset="0"/>
              </a:rPr>
              <a:t>الحديث الصحفي قد يجري مع شخص واحد.. وهو الشكل الغالب على الأحاديث الصحفية، وقد يجري مع عدة أشخاص كما هو الأمر في الاستفتاء الصحفي، والحديث الصحفي قد يجريه محرر واحد، وهو الأمر الغالب في الأحاديث الصحفية أيضاً، وقد يجريه عدة محررين كما هو الشأن في المؤتمر الصحفي.</a:t>
            </a:r>
            <a:endParaRPr lang="en-US" b="0" dirty="0">
              <a:latin typeface="Calibri" panose="020F0502020204030204" pitchFamily="34" charset="0"/>
              <a:cs typeface="Calibri" panose="020F0502020204030204" pitchFamily="34" charset="0"/>
            </a:endParaRPr>
          </a:p>
        </p:txBody>
      </p:sp>
      <p:sp>
        <p:nvSpPr>
          <p:cNvPr id="5" name="Text Placeholder 1">
            <a:extLst>
              <a:ext uri="{FF2B5EF4-FFF2-40B4-BE49-F238E27FC236}">
                <a16:creationId xmlns:a16="http://schemas.microsoft.com/office/drawing/2014/main" id="{8546AFD6-59C5-4D33-8987-9BA97F8E2044}"/>
              </a:ext>
            </a:extLst>
          </p:cNvPr>
          <p:cNvSpPr txBox="1">
            <a:spLocks/>
          </p:cNvSpPr>
          <p:nvPr/>
        </p:nvSpPr>
        <p:spPr>
          <a:xfrm>
            <a:off x="762000" y="4390306"/>
            <a:ext cx="6477000" cy="1553293"/>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IQ" b="0" dirty="0">
                <a:latin typeface="Calibri" panose="020F0502020204030204" pitchFamily="34" charset="0"/>
                <a:ea typeface="Times New Roman" panose="02020603050405020304" pitchFamily="18" charset="0"/>
                <a:cs typeface="Calibri" panose="020F0502020204030204" pitchFamily="34" charset="0"/>
              </a:rPr>
              <a:t>ان </a:t>
            </a:r>
            <a:r>
              <a:rPr lang="ar-SA" b="0" dirty="0">
                <a:latin typeface="Calibri" panose="020F0502020204030204" pitchFamily="34" charset="0"/>
                <a:ea typeface="Times New Roman" panose="02020603050405020304" pitchFamily="18" charset="0"/>
                <a:cs typeface="Calibri" panose="020F0502020204030204" pitchFamily="34" charset="0"/>
              </a:rPr>
              <a:t>الحديث الصحفي فن مستقل بذاته ولكن هذا لا يمنع أن يكون أداة لجمع معلومات أو للحصول على خبر صحفي، أو أن كون جزءاً من تحقيق صحفي. فالحصول على الغالبية العظمى من الأخبار يتم عن طريق المقابلات التي تعقد مع مصادر الأخبار، ولكن هناك فرق كبير بين إجراء مقابلة للحصول على خبر، وبين إجراء مقابلة للحصول على حديث صحفي وبين إجراء مقابلة لعقد مؤتمر صحفي</a:t>
            </a:r>
            <a:endParaRPr lang="en-US" b="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1669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0-#ppt_w/2"/>
                                          </p:val>
                                        </p:tav>
                                        <p:tav tm="100000">
                                          <p:val>
                                            <p:strVal val="#ppt_x"/>
                                          </p:val>
                                        </p:tav>
                                      </p:tavLst>
                                    </p:anim>
                                    <p:anim calcmode="lin" valueType="num">
                                      <p:cBhvr additive="base">
                                        <p:cTn id="23"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uild="p"/>
      <p:bldP spid="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7FB20F2F-C819-4CCE-AB77-8BBF26E2B770}"/>
              </a:ext>
            </a:extLst>
          </p:cNvPr>
          <p:cNvGraphicFramePr/>
          <p:nvPr>
            <p:extLst>
              <p:ext uri="{D42A27DB-BD31-4B8C-83A1-F6EECF244321}">
                <p14:modId xmlns:p14="http://schemas.microsoft.com/office/powerpoint/2010/main" val="3378620100"/>
              </p:ext>
            </p:extLst>
          </p:nvPr>
        </p:nvGraphicFramePr>
        <p:xfrm>
          <a:off x="-902942" y="328544"/>
          <a:ext cx="12165263" cy="56650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11064EEC-35EC-49C8-9039-6FD8C0C356C4}"/>
              </a:ext>
            </a:extLst>
          </p:cNvPr>
          <p:cNvSpPr txBox="1"/>
          <p:nvPr/>
        </p:nvSpPr>
        <p:spPr>
          <a:xfrm>
            <a:off x="9234905" y="506161"/>
            <a:ext cx="2957095"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اعلان عن المؤتمر الصحفي</a:t>
            </a:r>
            <a:endParaRPr lang="en-US" sz="2400" dirty="0">
              <a:solidFill>
                <a:srgbClr val="002060"/>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57E68D96-3715-4724-BA95-B9708DB0EF3F}"/>
              </a:ext>
            </a:extLst>
          </p:cNvPr>
          <p:cNvSpPr txBox="1"/>
          <p:nvPr/>
        </p:nvSpPr>
        <p:spPr>
          <a:xfrm>
            <a:off x="9668040" y="1692739"/>
            <a:ext cx="2422358"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توجيه دعوات</a:t>
            </a:r>
            <a:endParaRPr lang="en-US" sz="2400" dirty="0">
              <a:solidFill>
                <a:srgbClr val="002060"/>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4518D0D5-BC98-4208-8105-CBCC58362C22}"/>
              </a:ext>
            </a:extLst>
          </p:cNvPr>
          <p:cNvSpPr txBox="1"/>
          <p:nvPr/>
        </p:nvSpPr>
        <p:spPr>
          <a:xfrm>
            <a:off x="9400672" y="2830274"/>
            <a:ext cx="2957095" cy="461665"/>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الترجمة الفورية</a:t>
            </a:r>
            <a:endParaRPr lang="en-US" sz="2400" dirty="0">
              <a:solidFill>
                <a:srgbClr val="002060"/>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34587081-33DB-4C3C-B8D1-E5207FB9D48F}"/>
              </a:ext>
            </a:extLst>
          </p:cNvPr>
          <p:cNvSpPr txBox="1"/>
          <p:nvPr/>
        </p:nvSpPr>
        <p:spPr>
          <a:xfrm>
            <a:off x="9400672" y="3967809"/>
            <a:ext cx="2957094" cy="830997"/>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اعتبارات خاصة بتنظيم الاسئلة</a:t>
            </a:r>
            <a:endParaRPr lang="en-US" sz="2400" dirty="0">
              <a:solidFill>
                <a:srgbClr val="002060"/>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AB1023B6-E7BD-44D5-9726-5157E4BC22A9}"/>
              </a:ext>
            </a:extLst>
          </p:cNvPr>
          <p:cNvSpPr txBox="1"/>
          <p:nvPr/>
        </p:nvSpPr>
        <p:spPr>
          <a:xfrm>
            <a:off x="9400672" y="5059177"/>
            <a:ext cx="2957094" cy="830997"/>
          </a:xfrm>
          <a:prstGeom prst="rect">
            <a:avLst/>
          </a:prstGeom>
          <a:noFill/>
        </p:spPr>
        <p:txBody>
          <a:bodyPr wrap="square" rtlCol="0">
            <a:spAutoFit/>
          </a:bodyPr>
          <a:lstStyle/>
          <a:p>
            <a:pPr algn="ctr" rtl="1"/>
            <a:r>
              <a:rPr lang="ar-SA" sz="2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توزيع بعض الأوراق على المراسلين والصحفيين</a:t>
            </a:r>
            <a:endParaRPr lang="en-US" sz="2400"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74711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1+#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1+#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1+#ppt_w/2"/>
                                          </p:val>
                                        </p:tav>
                                        <p:tav tm="100000">
                                          <p:val>
                                            <p:strVal val="#ppt_x"/>
                                          </p:val>
                                        </p:tav>
                                      </p:tavLst>
                                    </p:anim>
                                    <p:anim calcmode="lin" valueType="num">
                                      <p:cBhvr additive="base">
                                        <p:cTn id="23" dur="500" fill="hold"/>
                                        <p:tgtEl>
                                          <p:spTgt spid="1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grpId="0" nodeType="after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2" grpId="0"/>
      <p:bldP spid="13" grpId="0"/>
      <p:bldP spid="14" grpId="0"/>
      <p:bldP spid="1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207818" y="505690"/>
            <a:ext cx="7031182" cy="1189038"/>
          </a:xfrm>
        </p:spPr>
        <p:txBody>
          <a:bodyPr/>
          <a:lstStyle/>
          <a:p>
            <a:pPr algn="just" rtl="1"/>
            <a:r>
              <a:rPr lang="ar-SA" sz="1800" b="0" dirty="0">
                <a:effectLst/>
                <a:latin typeface="Calibri" panose="020F0502020204030204" pitchFamily="34" charset="0"/>
                <a:ea typeface="Times New Roman" panose="02020603050405020304" pitchFamily="18" charset="0"/>
                <a:cs typeface="Calibri" panose="020F0502020204030204" pitchFamily="34" charset="0"/>
              </a:rPr>
              <a:t>فالخبر يستهدف بالدرجة الأولى الإجابة على سؤال: ماذا؟ أما الحديث الصحفي يستهدف الإجابة على سؤال: لماذا؟ في حين أن المؤتمر الصحفي يستهدف الإجابة على السؤالين السابقين بالإضافة إلى سؤال: كيف؟ وسؤال: متى؟ وسؤال: أين؟ وغيرها من الاسئلة.</a:t>
            </a:r>
            <a:endParaRPr lang="en-US" b="0" dirty="0">
              <a:latin typeface="Calibri" panose="020F0502020204030204" pitchFamily="34" charset="0"/>
              <a:cs typeface="Calibri" panose="020F0502020204030204" pitchFamily="34" charset="0"/>
            </a:endParaRPr>
          </a:p>
        </p:txBody>
      </p:sp>
      <p:sp>
        <p:nvSpPr>
          <p:cNvPr id="4" name="Text Placeholder 1">
            <a:extLst>
              <a:ext uri="{FF2B5EF4-FFF2-40B4-BE49-F238E27FC236}">
                <a16:creationId xmlns:a16="http://schemas.microsoft.com/office/drawing/2014/main" id="{AF1077E3-3143-4312-883B-574039B36C11}"/>
              </a:ext>
            </a:extLst>
          </p:cNvPr>
          <p:cNvSpPr txBox="1">
            <a:spLocks/>
          </p:cNvSpPr>
          <p:nvPr/>
        </p:nvSpPr>
        <p:spPr>
          <a:xfrm>
            <a:off x="207818" y="2962853"/>
            <a:ext cx="7031182" cy="1109951"/>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SA" b="0" dirty="0">
                <a:latin typeface="Calibri" panose="020F0502020204030204" pitchFamily="34" charset="0"/>
                <a:ea typeface="Times New Roman" panose="02020603050405020304" pitchFamily="18" charset="0"/>
                <a:cs typeface="Calibri" panose="020F0502020204030204" pitchFamily="34" charset="0"/>
              </a:rPr>
              <a:t>يوجد تعريف آخر للمؤتمر الصحفي بأنه عبارة عن حديث تدلي به إحدى الشخصيات الهامة في حضور أكثر من صحفي، وذلك لشرح سياسة معينة او مناقشة قضية تهم الرأي العام المحلي أو الدولي أو الإدلاء بأخبار تمس حدث من الأحداث الهامة.</a:t>
            </a:r>
            <a:endParaRPr lang="en-US" b="0" dirty="0">
              <a:latin typeface="Calibri" panose="020F0502020204030204" pitchFamily="34" charset="0"/>
              <a:cs typeface="Calibri" panose="020F0502020204030204" pitchFamily="34" charset="0"/>
            </a:endParaRPr>
          </a:p>
        </p:txBody>
      </p:sp>
      <p:sp>
        <p:nvSpPr>
          <p:cNvPr id="5" name="Text Placeholder 1">
            <a:extLst>
              <a:ext uri="{FF2B5EF4-FFF2-40B4-BE49-F238E27FC236}">
                <a16:creationId xmlns:a16="http://schemas.microsoft.com/office/drawing/2014/main" id="{8546AFD6-59C5-4D33-8987-9BA97F8E2044}"/>
              </a:ext>
            </a:extLst>
          </p:cNvPr>
          <p:cNvSpPr txBox="1">
            <a:spLocks/>
          </p:cNvSpPr>
          <p:nvPr/>
        </p:nvSpPr>
        <p:spPr>
          <a:xfrm>
            <a:off x="207818" y="4057001"/>
            <a:ext cx="7031182" cy="2295309"/>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IQ" b="0" dirty="0">
                <a:latin typeface="Calibri" panose="020F0502020204030204" pitchFamily="34" charset="0"/>
                <a:ea typeface="Times New Roman" panose="02020603050405020304" pitchFamily="18" charset="0"/>
                <a:cs typeface="Calibri" panose="020F0502020204030204" pitchFamily="34" charset="0"/>
              </a:rPr>
              <a:t>وبالتالي فهناك فرق كبير بين المؤتمرات الصحفية والمؤتمرات العلمية والسياسية والاقتصادية وغيرها من المؤتمرات والتي يجتمع فيها الأفراد ممن تربطهم بالمؤتمر علاقة علم أو تخصص أو مشاركة في أعماله وذلك فترة زمنية محددة قد تكون يوماً أو يومين أو أكثر من ذلك وقد تصل إلى أسبوع أو أسابيع عديدة، حيث تدور مناقشة الموضوع الذي يعقد المؤتمر من أجله. وقد يتفرع عن هذا النوع من المؤتمرات لجان فرعية تختص كل منها بدراسة عنصر واحد من عناصر الموضوع نفسه بالإضافة إلى لجان أخرى تنظيمية، ولجان تقوم بأعمال التحرير والترجمة وغيرها. وفي نهاية المؤتمر تعقد جلسة أو جلسات ختامية لإصدار توصيات المؤتمر.</a:t>
            </a:r>
            <a:endParaRPr lang="en-US" b="0" dirty="0">
              <a:latin typeface="Calibri" panose="020F0502020204030204" pitchFamily="34" charset="0"/>
              <a:cs typeface="Calibri" panose="020F0502020204030204" pitchFamily="34" charset="0"/>
            </a:endParaRPr>
          </a:p>
        </p:txBody>
      </p:sp>
      <p:sp>
        <p:nvSpPr>
          <p:cNvPr id="8" name="Text Placeholder 1">
            <a:extLst>
              <a:ext uri="{FF2B5EF4-FFF2-40B4-BE49-F238E27FC236}">
                <a16:creationId xmlns:a16="http://schemas.microsoft.com/office/drawing/2014/main" id="{29D58113-F144-4416-83F3-802C5BB602EE}"/>
              </a:ext>
            </a:extLst>
          </p:cNvPr>
          <p:cNvSpPr txBox="1">
            <a:spLocks/>
          </p:cNvSpPr>
          <p:nvPr/>
        </p:nvSpPr>
        <p:spPr>
          <a:xfrm>
            <a:off x="207818" y="1694728"/>
            <a:ext cx="7031182" cy="1189038"/>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SA" b="0" dirty="0">
                <a:latin typeface="Calibri" panose="020F0502020204030204" pitchFamily="34" charset="0"/>
                <a:ea typeface="Times New Roman" panose="02020603050405020304" pitchFamily="18" charset="0"/>
                <a:cs typeface="Calibri" panose="020F0502020204030204" pitchFamily="34" charset="0"/>
              </a:rPr>
              <a:t>المؤتمر الصحفي عبارة عن لقاء منظم، يجري إعداده من قبل هيئة من الهيئات أو جهاز من الأجهزة أو مؤسسة من المؤسسات العامة أو الخاصة، أو من الدول، أو من قبل الأفراد أنفسهم لإطلاع مندوبي الصحف والاذاعات ووكالات الأنباء والتلفزيون على مجريات الأحداث الهامة.</a:t>
            </a:r>
            <a:endParaRPr lang="en-US" b="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958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0-#ppt_w/2"/>
                                          </p:val>
                                        </p:tav>
                                        <p:tav tm="100000">
                                          <p:val>
                                            <p:strVal val="#ppt_x"/>
                                          </p:val>
                                        </p:tav>
                                      </p:tavLst>
                                    </p:anim>
                                    <p:anim calcmode="lin" valueType="num">
                                      <p:cBhvr additive="base">
                                        <p:cTn id="23"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0568BCE2-A5D1-46A3-9987-A3E594953A5F}"/>
              </a:ext>
            </a:extLst>
          </p:cNvPr>
          <p:cNvSpPr>
            <a:spLocks noGrp="1"/>
          </p:cNvSpPr>
          <p:nvPr>
            <p:ph type="body" sz="quarter" idx="11"/>
          </p:nvPr>
        </p:nvSpPr>
        <p:spPr>
          <a:xfrm>
            <a:off x="4987636" y="935182"/>
            <a:ext cx="7031182" cy="838201"/>
          </a:xfrm>
        </p:spPr>
        <p:txBody>
          <a:bodyPr/>
          <a:lstStyle/>
          <a:p>
            <a:pPr algn="just" rtl="1"/>
            <a:r>
              <a:rPr lang="ar-SA" sz="1800" b="0" dirty="0">
                <a:effectLst/>
                <a:latin typeface="Calibri" panose="020F0502020204030204" pitchFamily="34" charset="0"/>
                <a:ea typeface="Times New Roman" panose="02020603050405020304" pitchFamily="18" charset="0"/>
                <a:cs typeface="Calibri" panose="020F0502020204030204" pitchFamily="34" charset="0"/>
              </a:rPr>
              <a:t>ومثل هذا النوع من المؤتمرات يكون الهدف منها هو خدمة الموضوع أو الموضوعات التي تناقشها حيث تعرض لوجهات نظر الباحثين المختلفة حول موضوع المؤتمر.</a:t>
            </a:r>
            <a:endParaRPr lang="en-US" b="0" dirty="0">
              <a:latin typeface="Calibri" panose="020F0502020204030204" pitchFamily="34" charset="0"/>
              <a:cs typeface="Calibri" panose="020F0502020204030204" pitchFamily="34" charset="0"/>
            </a:endParaRPr>
          </a:p>
        </p:txBody>
      </p:sp>
      <p:sp>
        <p:nvSpPr>
          <p:cNvPr id="9" name="Text Placeholder 1">
            <a:extLst>
              <a:ext uri="{FF2B5EF4-FFF2-40B4-BE49-F238E27FC236}">
                <a16:creationId xmlns:a16="http://schemas.microsoft.com/office/drawing/2014/main" id="{E546F186-1204-48A6-9997-38980D788420}"/>
              </a:ext>
            </a:extLst>
          </p:cNvPr>
          <p:cNvSpPr txBox="1">
            <a:spLocks/>
          </p:cNvSpPr>
          <p:nvPr/>
        </p:nvSpPr>
        <p:spPr>
          <a:xfrm>
            <a:off x="4987636" y="3671024"/>
            <a:ext cx="7031182" cy="1662978"/>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SA" b="0" dirty="0">
                <a:latin typeface="Calibri" panose="020F0502020204030204" pitchFamily="34" charset="0"/>
                <a:ea typeface="Times New Roman" panose="02020603050405020304" pitchFamily="18" charset="0"/>
                <a:cs typeface="Calibri" panose="020F0502020204030204" pitchFamily="34" charset="0"/>
              </a:rPr>
              <a:t>كذلك فإن الحاجة إلى عقد المؤتمر الصحفي تكون في حالة صعوبة قيام المسؤول بمقابلة كل صحفي على حدة، وهذا يحدث كثيراً أثناء زيارات الملوك أو الرؤساء أو الزعماء أو كبار الشخصيات السياسية لبعض البلاد الأجنبية حيث لا تمكنهم فترة الزيارة القصيرة أو كثرة المشاغل والأعباء من مقابلة كل الصحفيين والمراسلين الذين يطلبون تحديد مواعيد لإجراء احاديث صحفية خاصة لصحفهم أو إذاعتهم أو وكالاتهم، عندئذ يكون المؤتمر الصحفي هو الحل الوحيد البديل.</a:t>
            </a:r>
            <a:endParaRPr lang="en-US" b="0" dirty="0">
              <a:latin typeface="Calibri" panose="020F0502020204030204" pitchFamily="34" charset="0"/>
              <a:cs typeface="Calibri" panose="020F0502020204030204" pitchFamily="34" charset="0"/>
            </a:endParaRPr>
          </a:p>
        </p:txBody>
      </p:sp>
      <p:sp>
        <p:nvSpPr>
          <p:cNvPr id="11" name="Text Placeholder 1">
            <a:extLst>
              <a:ext uri="{FF2B5EF4-FFF2-40B4-BE49-F238E27FC236}">
                <a16:creationId xmlns:a16="http://schemas.microsoft.com/office/drawing/2014/main" id="{5561F590-02B2-4A67-AEBA-437EE3540DE1}"/>
              </a:ext>
            </a:extLst>
          </p:cNvPr>
          <p:cNvSpPr txBox="1">
            <a:spLocks/>
          </p:cNvSpPr>
          <p:nvPr/>
        </p:nvSpPr>
        <p:spPr>
          <a:xfrm>
            <a:off x="4987636" y="1981200"/>
            <a:ext cx="7031182" cy="1316181"/>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SA" b="0" dirty="0">
                <a:latin typeface="Calibri" panose="020F0502020204030204" pitchFamily="34" charset="0"/>
                <a:ea typeface="Times New Roman" panose="02020603050405020304" pitchFamily="18" charset="0"/>
                <a:cs typeface="Calibri" panose="020F0502020204030204" pitchFamily="34" charset="0"/>
              </a:rPr>
              <a:t>أما المؤتمرات الصحفية يكون الهدف منها الرأى العام في المقام الأول. حيث يعقد مثل هذه المؤتمرات كبار المسؤولين أو الوزراء أو الرؤساء أو الزعماء حين تكون هناك حالة عاجلة لشرح سياسة معينة أمام أكبر عدد ممكن من الصحفيين لكي تصل حقائق الموضوع إلى نسبة كبيرة من الرأي العام الذي تخاطبه الصحف والإذاعات ومحطات التلفزيون ووكالات الأنباء.</a:t>
            </a:r>
            <a:endParaRPr lang="en-US" b="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783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1+#ppt_w/2"/>
                                          </p:val>
                                        </p:tav>
                                        <p:tav tm="100000">
                                          <p:val>
                                            <p:strVal val="#ppt_x"/>
                                          </p:val>
                                        </p:tav>
                                      </p:tavLst>
                                    </p:anim>
                                    <p:anim calcmode="lin" valueType="num">
                                      <p:cBhvr additive="base">
                                        <p:cTn id="12" dur="500" fill="hold"/>
                                        <p:tgtEl>
                                          <p:spTgt spid="11"/>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1+#ppt_w/2"/>
                                          </p:val>
                                        </p:tav>
                                        <p:tav tm="100000">
                                          <p:val>
                                            <p:strVal val="#ppt_x"/>
                                          </p:val>
                                        </p:tav>
                                      </p:tavLst>
                                    </p:anim>
                                    <p:anim calcmode="lin" valueType="num">
                                      <p:cBhvr additive="base">
                                        <p:cTn id="16"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18C6B5-87AC-4DA5-94CA-6E092A6A07D3}"/>
              </a:ext>
            </a:extLst>
          </p:cNvPr>
          <p:cNvSpPr>
            <a:spLocks noGrp="1"/>
          </p:cNvSpPr>
          <p:nvPr>
            <p:ph type="title"/>
          </p:nvPr>
        </p:nvSpPr>
        <p:spPr>
          <a:xfrm>
            <a:off x="762000" y="715964"/>
            <a:ext cx="10591800" cy="646332"/>
          </a:xfrm>
        </p:spPr>
        <p:txBody>
          <a:bodyPr/>
          <a:lstStyle/>
          <a:p>
            <a:pPr algn="r" rtl="1"/>
            <a:r>
              <a:rPr lang="ar-IQ" dirty="0"/>
              <a:t>أن المؤتمر الصحفي يكون مفيداً في الحالات التالية:</a:t>
            </a:r>
            <a:endParaRPr lang="en-US" dirty="0"/>
          </a:p>
        </p:txBody>
      </p:sp>
      <p:graphicFrame>
        <p:nvGraphicFramePr>
          <p:cNvPr id="31" name="Content Placeholder 6" descr="key people SmartArt Graphic">
            <a:extLst>
              <a:ext uri="{FF2B5EF4-FFF2-40B4-BE49-F238E27FC236}">
                <a16:creationId xmlns:a16="http://schemas.microsoft.com/office/drawing/2014/main" id="{B90E4E44-174A-47BD-A77F-9A22D2087916}"/>
              </a:ext>
            </a:extLst>
          </p:cNvPr>
          <p:cNvGraphicFramePr>
            <a:graphicFrameLocks noGrp="1"/>
          </p:cNvGraphicFramePr>
          <p:nvPr>
            <p:ph type="dgm" sz="quarter" idx="14"/>
            <p:extLst>
              <p:ext uri="{D42A27DB-BD31-4B8C-83A1-F6EECF244321}">
                <p14:modId xmlns:p14="http://schemas.microsoft.com/office/powerpoint/2010/main" val="4137575612"/>
              </p:ext>
            </p:extLst>
          </p:nvPr>
        </p:nvGraphicFramePr>
        <p:xfrm>
          <a:off x="762000" y="1801092"/>
          <a:ext cx="10668000" cy="3912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8148FC8D-DD77-4D48-A7FD-7BC4380BA098}"/>
              </a:ext>
            </a:extLst>
          </p:cNvPr>
          <p:cNvPicPr>
            <a:picLocks noChangeAspect="1"/>
          </p:cNvPicPr>
          <p:nvPr/>
        </p:nvPicPr>
        <p:blipFill rotWithShape="1">
          <a:blip r:embed="rId7"/>
          <a:srcRect l="6345" r="8542"/>
          <a:stretch/>
        </p:blipFill>
        <p:spPr>
          <a:xfrm>
            <a:off x="1358901" y="2233689"/>
            <a:ext cx="2458359" cy="1409397"/>
          </a:xfrm>
          <a:prstGeom prst="rect">
            <a:avLst/>
          </a:prstGeom>
        </p:spPr>
      </p:pic>
      <p:pic>
        <p:nvPicPr>
          <p:cNvPr id="1026" name="Picture 2" descr="اهمية الوقت - الصور | فيسبوك">
            <a:extLst>
              <a:ext uri="{FF2B5EF4-FFF2-40B4-BE49-F238E27FC236}">
                <a16:creationId xmlns:a16="http://schemas.microsoft.com/office/drawing/2014/main" id="{6EB42E5B-D92E-49D4-8E8C-564591DE9EF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9565" y="2012534"/>
            <a:ext cx="2705100" cy="18517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مع شخصية مهمة - الصفحة الرسمية - Photos | Facebook">
            <a:extLst>
              <a:ext uri="{FF2B5EF4-FFF2-40B4-BE49-F238E27FC236}">
                <a16:creationId xmlns:a16="http://schemas.microsoft.com/office/drawing/2014/main" id="{7C35DA32-16E1-44AD-9C2A-571C25FB32F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606970" y="2179058"/>
            <a:ext cx="2409372" cy="1464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097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nodeType="afterEffect">
                                  <p:stCondLst>
                                    <p:cond delay="0"/>
                                  </p:stCondLst>
                                  <p:childTnLst>
                                    <p:set>
                                      <p:cBhvr>
                                        <p:cTn id="16" dur="1" fill="hold">
                                          <p:stCondLst>
                                            <p:cond delay="0"/>
                                          </p:stCondLst>
                                        </p:cTn>
                                        <p:tgtEl>
                                          <p:spTgt spid="1026"/>
                                        </p:tgtEl>
                                        <p:attrNameLst>
                                          <p:attrName>style.visibility</p:attrName>
                                        </p:attrNameLst>
                                      </p:cBhvr>
                                      <p:to>
                                        <p:strVal val="visible"/>
                                      </p:to>
                                    </p:set>
                                    <p:anim calcmode="lin" valueType="num">
                                      <p:cBhvr additive="base">
                                        <p:cTn id="17" dur="500" fill="hold"/>
                                        <p:tgtEl>
                                          <p:spTgt spid="1026"/>
                                        </p:tgtEl>
                                        <p:attrNameLst>
                                          <p:attrName>ppt_x</p:attrName>
                                        </p:attrNameLst>
                                      </p:cBhvr>
                                      <p:tavLst>
                                        <p:tav tm="0">
                                          <p:val>
                                            <p:strVal val="#ppt_x"/>
                                          </p:val>
                                        </p:tav>
                                        <p:tav tm="100000">
                                          <p:val>
                                            <p:strVal val="#ppt_x"/>
                                          </p:val>
                                        </p:tav>
                                      </p:tavLst>
                                    </p:anim>
                                    <p:anim calcmode="lin" valueType="num">
                                      <p:cBhvr additive="base">
                                        <p:cTn id="18" dur="500" fill="hold"/>
                                        <p:tgtEl>
                                          <p:spTgt spid="1026"/>
                                        </p:tgtEl>
                                        <p:attrNameLst>
                                          <p:attrName>ppt_y</p:attrName>
                                        </p:attrNameLst>
                                      </p:cBhvr>
                                      <p:tavLst>
                                        <p:tav tm="0">
                                          <p:val>
                                            <p:strVal val="1+#ppt_h/2"/>
                                          </p:val>
                                        </p:tav>
                                        <p:tav tm="100000">
                                          <p:val>
                                            <p:strVal val="#ppt_y"/>
                                          </p:val>
                                        </p:tav>
                                      </p:tavLst>
                                    </p:anim>
                                  </p:childTnLst>
                                </p:cTn>
                              </p:par>
                            </p:childTnLst>
                          </p:cTn>
                        </p:par>
                        <p:par>
                          <p:cTn id="19" fill="hold">
                            <p:stCondLst>
                              <p:cond delay="2000"/>
                            </p:stCondLst>
                            <p:childTnLst>
                              <p:par>
                                <p:cTn id="20" presetID="2" presetClass="entr" presetSubtype="4" fill="hold" nodeType="afterEffect">
                                  <p:stCondLst>
                                    <p:cond delay="0"/>
                                  </p:stCondLst>
                                  <p:childTnLst>
                                    <p:set>
                                      <p:cBhvr>
                                        <p:cTn id="21" dur="1" fill="hold">
                                          <p:stCondLst>
                                            <p:cond delay="0"/>
                                          </p:stCondLst>
                                        </p:cTn>
                                        <p:tgtEl>
                                          <p:spTgt spid="1028"/>
                                        </p:tgtEl>
                                        <p:attrNameLst>
                                          <p:attrName>style.visibility</p:attrName>
                                        </p:attrNameLst>
                                      </p:cBhvr>
                                      <p:to>
                                        <p:strVal val="visible"/>
                                      </p:to>
                                    </p:set>
                                    <p:anim calcmode="lin" valueType="num">
                                      <p:cBhvr additive="base">
                                        <p:cTn id="22" dur="500" fill="hold"/>
                                        <p:tgtEl>
                                          <p:spTgt spid="1028"/>
                                        </p:tgtEl>
                                        <p:attrNameLst>
                                          <p:attrName>ppt_x</p:attrName>
                                        </p:attrNameLst>
                                      </p:cBhvr>
                                      <p:tavLst>
                                        <p:tav tm="0">
                                          <p:val>
                                            <p:strVal val="#ppt_x"/>
                                          </p:val>
                                        </p:tav>
                                        <p:tav tm="100000">
                                          <p:val>
                                            <p:strVal val="#ppt_x"/>
                                          </p:val>
                                        </p:tav>
                                      </p:tavLst>
                                    </p:anim>
                                    <p:anim calcmode="lin" valueType="num">
                                      <p:cBhvr additive="base">
                                        <p:cTn id="23" dur="500" fill="hold"/>
                                        <p:tgtEl>
                                          <p:spTgt spid="1028"/>
                                        </p:tgtEl>
                                        <p:attrNameLst>
                                          <p:attrName>ppt_y</p:attrName>
                                        </p:attrNameLst>
                                      </p:cBhvr>
                                      <p:tavLst>
                                        <p:tav tm="0">
                                          <p:val>
                                            <p:strVal val="1+#ppt_h/2"/>
                                          </p:val>
                                        </p:tav>
                                        <p:tav tm="100000">
                                          <p:val>
                                            <p:strVal val="#ppt_y"/>
                                          </p:val>
                                        </p:tav>
                                      </p:tavLst>
                                    </p:anim>
                                  </p:childTnLst>
                                </p:cTn>
                              </p:par>
                            </p:childTnLst>
                          </p:cTn>
                        </p:par>
                        <p:par>
                          <p:cTn id="24" fill="hold">
                            <p:stCondLst>
                              <p:cond delay="2500"/>
                            </p:stCondLst>
                            <p:childTnLst>
                              <p:par>
                                <p:cTn id="25" presetID="2" presetClass="entr" presetSubtype="4" fill="hold" grpId="0" nodeType="afterEffect">
                                  <p:stCondLst>
                                    <p:cond delay="0"/>
                                  </p:stCondLst>
                                  <p:childTnLst>
                                    <p:set>
                                      <p:cBhvr>
                                        <p:cTn id="26" dur="1" fill="hold">
                                          <p:stCondLst>
                                            <p:cond delay="0"/>
                                          </p:stCondLst>
                                        </p:cTn>
                                        <p:tgtEl>
                                          <p:spTgt spid="31"/>
                                        </p:tgtEl>
                                        <p:attrNameLst>
                                          <p:attrName>style.visibility</p:attrName>
                                        </p:attrNameLst>
                                      </p:cBhvr>
                                      <p:to>
                                        <p:strVal val="visible"/>
                                      </p:to>
                                    </p:set>
                                    <p:anim calcmode="lin" valueType="num">
                                      <p:cBhvr additive="base">
                                        <p:cTn id="27" dur="500" fill="hold"/>
                                        <p:tgtEl>
                                          <p:spTgt spid="31"/>
                                        </p:tgtEl>
                                        <p:attrNameLst>
                                          <p:attrName>ppt_x</p:attrName>
                                        </p:attrNameLst>
                                      </p:cBhvr>
                                      <p:tavLst>
                                        <p:tav tm="0">
                                          <p:val>
                                            <p:strVal val="#ppt_x"/>
                                          </p:val>
                                        </p:tav>
                                        <p:tav tm="100000">
                                          <p:val>
                                            <p:strVal val="#ppt_x"/>
                                          </p:val>
                                        </p:tav>
                                      </p:tavLst>
                                    </p:anim>
                                    <p:anim calcmode="lin" valueType="num">
                                      <p:cBhvr additive="base">
                                        <p:cTn id="2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31"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99585A-5E1F-40FA-8E64-BB4F04611657}"/>
              </a:ext>
            </a:extLst>
          </p:cNvPr>
          <p:cNvSpPr>
            <a:spLocks noGrp="1"/>
          </p:cNvSpPr>
          <p:nvPr>
            <p:ph type="body" sz="quarter" idx="11"/>
          </p:nvPr>
        </p:nvSpPr>
        <p:spPr>
          <a:xfrm>
            <a:off x="5199742" y="1320800"/>
            <a:ext cx="6477000" cy="1358900"/>
          </a:xfrm>
        </p:spPr>
        <p:txBody>
          <a:bodyPr vert="horz" lIns="91440" tIns="45720" rIns="91440" bIns="45720" rtlCol="0" anchor="t">
            <a:normAutofit/>
          </a:bodyPr>
          <a:lstStyle/>
          <a:p>
            <a:pPr algn="just" rtl="1"/>
            <a:r>
              <a:rPr lang="ar-IQ" b="0" dirty="0">
                <a:latin typeface="Calibri" panose="020F0502020204030204" pitchFamily="34" charset="0"/>
                <a:cs typeface="Calibri" panose="020F0502020204030204" pitchFamily="34" charset="0"/>
              </a:rPr>
              <a:t>وعادة ما يأخذ المؤتمر الصحفي شكل حوار يجري بين الصحفيين والمراسلين من حين والشخصية المسؤولة التي تدعو للمؤتمر الصحفي من جانب آخر. وغالباً ما يبدأ المؤتمر الصحفي بكلمة أو بيان يلقيه المسئول ثم تعقبه مناقشة بينه وبين الصحفيين والمراسلين، حيث يرد على كل الأسئلة التي يوجهونها إليه.</a:t>
            </a:r>
          </a:p>
        </p:txBody>
      </p:sp>
      <p:sp>
        <p:nvSpPr>
          <p:cNvPr id="4" name="Text Placeholder 2">
            <a:extLst>
              <a:ext uri="{FF2B5EF4-FFF2-40B4-BE49-F238E27FC236}">
                <a16:creationId xmlns:a16="http://schemas.microsoft.com/office/drawing/2014/main" id="{BD7F76B5-5B09-44BB-9E66-945D7537E43C}"/>
              </a:ext>
            </a:extLst>
          </p:cNvPr>
          <p:cNvSpPr txBox="1">
            <a:spLocks/>
          </p:cNvSpPr>
          <p:nvPr/>
        </p:nvSpPr>
        <p:spPr>
          <a:xfrm>
            <a:off x="5288642" y="3263903"/>
            <a:ext cx="6477000" cy="1358900"/>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bg1"/>
                </a:solidFill>
                <a:latin typeface="+mn-lt"/>
                <a:ea typeface="+mn-ea"/>
                <a:cs typeface="+mn-cs"/>
              </a:defRPr>
            </a:lvl1pPr>
            <a:lvl2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fontAlgn="auto">
              <a:spcAft>
                <a:spcPts val="0"/>
              </a:spcAft>
            </a:pPr>
            <a:r>
              <a:rPr lang="ar-IQ" b="0" dirty="0">
                <a:latin typeface="Calibri" panose="020F0502020204030204" pitchFamily="34" charset="0"/>
                <a:cs typeface="Calibri" panose="020F0502020204030204" pitchFamily="34" charset="0"/>
              </a:rPr>
              <a:t>وما لم يكن هذا الشخص المسئول راغباً أو مستعداً للرد على أسئلة الصحفيين والمراسلين فلا ينبغي عقد مثل هذا المؤتمر الصحفي، فالإجابة على هذه الأسئلة جزء لا يتجزأ من المؤتمر الصحفي، ومن الضروري تخصيص الوقت الكافي لها.</a:t>
            </a:r>
          </a:p>
        </p:txBody>
      </p:sp>
    </p:spTree>
    <p:extLst>
      <p:ext uri="{BB962C8B-B14F-4D97-AF65-F5344CB8AC3E}">
        <p14:creationId xmlns:p14="http://schemas.microsoft.com/office/powerpoint/2010/main" val="3827282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9E38B3-4686-8247-9625-49018D29F408}"/>
              </a:ext>
            </a:extLst>
          </p:cNvPr>
          <p:cNvSpPr>
            <a:spLocks noGrp="1"/>
          </p:cNvSpPr>
          <p:nvPr>
            <p:ph type="title"/>
          </p:nvPr>
        </p:nvSpPr>
        <p:spPr>
          <a:xfrm>
            <a:off x="1168401" y="2794794"/>
            <a:ext cx="9498298" cy="1231106"/>
          </a:xfrm>
        </p:spPr>
        <p:txBody>
          <a:bodyPr/>
          <a:lstStyle/>
          <a:p>
            <a:r>
              <a:rPr lang="ar-IQ" sz="8000" dirty="0">
                <a:solidFill>
                  <a:srgbClr val="FFFF00"/>
                </a:solidFill>
                <a:latin typeface="Sakkal Majalla" panose="02000000000000000000" pitchFamily="2" charset="-78"/>
                <a:cs typeface="Sakkal Majalla" panose="02000000000000000000" pitchFamily="2" charset="-78"/>
              </a:rPr>
              <a:t>أمثلة لمؤتمرات صحفية</a:t>
            </a:r>
            <a:endParaRPr lang="en-US" sz="8000" dirty="0">
              <a:solidFill>
                <a:srgbClr val="FFFF00"/>
              </a:solidFill>
              <a:latin typeface="Sakkal Majalla" panose="02000000000000000000" pitchFamily="2" charset="-78"/>
              <a:cs typeface="Sakkal Majalla" panose="02000000000000000000" pitchFamily="2" charset="-78"/>
            </a:endParaRPr>
          </a:p>
        </p:txBody>
      </p:sp>
      <p:sp>
        <p:nvSpPr>
          <p:cNvPr id="9" name="TextBox 8">
            <a:extLst>
              <a:ext uri="{FF2B5EF4-FFF2-40B4-BE49-F238E27FC236}">
                <a16:creationId xmlns:a16="http://schemas.microsoft.com/office/drawing/2014/main" id="{371CB345-F82B-4FA4-B276-4CBE8F31F956}"/>
              </a:ext>
            </a:extLst>
          </p:cNvPr>
          <p:cNvSpPr txBox="1"/>
          <p:nvPr/>
        </p:nvSpPr>
        <p:spPr>
          <a:xfrm>
            <a:off x="1402700" y="4417536"/>
            <a:ext cx="9029700" cy="923330"/>
          </a:xfrm>
          <a:prstGeom prst="rect">
            <a:avLst/>
          </a:prstGeom>
          <a:noFill/>
        </p:spPr>
        <p:txBody>
          <a:bodyPr wrap="square">
            <a:spAutoFit/>
          </a:bodyPr>
          <a:lstStyle/>
          <a:p>
            <a:pPr algn="just" rtl="1"/>
            <a:r>
              <a:rPr lang="ar-IQ" dirty="0">
                <a:latin typeface="Calibri" panose="020F0502020204030204" pitchFamily="34" charset="0"/>
                <a:cs typeface="Calibri" panose="020F0502020204030204" pitchFamily="34" charset="0"/>
              </a:rPr>
              <a:t>إن المؤتمرات الصحفية تمثل اليوم وسيلة إعلام، هامة، وجسر اتصال لا سبيل إلى إنكار فوائده بين من يملكون حق تقديم الأخبار والمعلومات والإدلاء بالبيانات وتقديم الآراء ووجهات النظر بين أجهزة الاعلام جميعاً من صحافة وراديو وتلفزيون ووكالات أنباء ممثلة في مندوبيها، ومن ثم بينهم وبين الجماهير المختلفة والرأى العام.</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354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32DA26C-1D80-4F7B-80C8-EF468C73A1CC}"/>
              </a:ext>
            </a:extLst>
          </p:cNvPr>
          <p:cNvSpPr txBox="1"/>
          <p:nvPr/>
        </p:nvSpPr>
        <p:spPr>
          <a:xfrm>
            <a:off x="336884" y="363959"/>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الصحفي الذي يعقده رئيس الجمهورية في مناسبة معينة من المناسبات ويحضره</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الصحفيون المحليين والمراسلون الأجانب.</a:t>
            </a:r>
            <a:endParaRPr lang="en-US"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042CE602-0CE0-4A61-B290-61FCE6382782}"/>
              </a:ext>
            </a:extLst>
          </p:cNvPr>
          <p:cNvSpPr txBox="1"/>
          <p:nvPr/>
        </p:nvSpPr>
        <p:spPr>
          <a:xfrm>
            <a:off x="336884" y="1148789"/>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الصحفي الذي يعقده رئيسا دولتين بعد زيارة أحدهما الآخر، وفي نهاية المباحثات التي دارت بينهما. ويتناول فيه أسباب الزيارة وما تم الاتفاق عليه بين البلدين</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0">
            <a:extLst>
              <a:ext uri="{FF2B5EF4-FFF2-40B4-BE49-F238E27FC236}">
                <a16:creationId xmlns:a16="http://schemas.microsoft.com/office/drawing/2014/main" id="{1CBC38C4-F056-4C14-967A-121A87FAE82F}"/>
              </a:ext>
            </a:extLst>
          </p:cNvPr>
          <p:cNvSpPr txBox="1"/>
          <p:nvPr/>
        </p:nvSpPr>
        <p:spPr>
          <a:xfrm>
            <a:off x="336884" y="1937905"/>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 بمناسبة بدء أو انتهاء أعمال مؤتمر سياسي أو اقتصادي أو علمي، ليلقي الضوء على أعمال هذا المؤتمر العلمي وما تم التوصل إليه من نتائج</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2" name="TextBox 11">
            <a:extLst>
              <a:ext uri="{FF2B5EF4-FFF2-40B4-BE49-F238E27FC236}">
                <a16:creationId xmlns:a16="http://schemas.microsoft.com/office/drawing/2014/main" id="{18C06FBF-2F4F-4122-BA5B-B3E7C3F3F9C4}"/>
              </a:ext>
            </a:extLst>
          </p:cNvPr>
          <p:cNvSpPr txBox="1"/>
          <p:nvPr/>
        </p:nvSpPr>
        <p:spPr>
          <a:xfrm>
            <a:off x="336884" y="2672548"/>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 على وجه السرعة، على أثر وقوع حدث سياسي أو عسكري هام أو على أثر وقوع كارثة معينة تهز مشاعر أو اهتمامات الرأي العام</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TextBox 12">
            <a:extLst>
              <a:ext uri="{FF2B5EF4-FFF2-40B4-BE49-F238E27FC236}">
                <a16:creationId xmlns:a16="http://schemas.microsoft.com/office/drawing/2014/main" id="{AB8E25A9-2AE8-4EA1-BBC0-ABA626108655}"/>
              </a:ext>
            </a:extLst>
          </p:cNvPr>
          <p:cNvSpPr txBox="1"/>
          <p:nvPr/>
        </p:nvSpPr>
        <p:spPr>
          <a:xfrm>
            <a:off x="336884" y="4224713"/>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 على أثر فوز الفريق الرياضي ببطولة ما، أو خروجه من التصفيات المبكرة بعد هزيمة غير متوقعة. أو هزيمة كبيرة له تسفر عن تغيير طاقم الإدارة والتدريب</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4" name="TextBox 13">
            <a:extLst>
              <a:ext uri="{FF2B5EF4-FFF2-40B4-BE49-F238E27FC236}">
                <a16:creationId xmlns:a16="http://schemas.microsoft.com/office/drawing/2014/main" id="{E4123FF1-7A0E-4489-B4A9-683704B6C4D9}"/>
              </a:ext>
            </a:extLst>
          </p:cNvPr>
          <p:cNvSpPr txBox="1"/>
          <p:nvPr/>
        </p:nvSpPr>
        <p:spPr>
          <a:xfrm>
            <a:off x="336884" y="5320402"/>
            <a:ext cx="6994358" cy="369332"/>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أحد السفراء للاعلان عن وضع جديد في بلده وإلقاء الأضواء عليه</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8" name="TextBox 7">
            <a:extLst>
              <a:ext uri="{FF2B5EF4-FFF2-40B4-BE49-F238E27FC236}">
                <a16:creationId xmlns:a16="http://schemas.microsoft.com/office/drawing/2014/main" id="{2E0AC4F7-454F-4909-B09C-D8869C3A73F0}"/>
              </a:ext>
            </a:extLst>
          </p:cNvPr>
          <p:cNvSpPr txBox="1"/>
          <p:nvPr/>
        </p:nvSpPr>
        <p:spPr>
          <a:xfrm>
            <a:off x="336884" y="3484812"/>
            <a:ext cx="6994358" cy="464871"/>
          </a:xfrm>
          <a:prstGeom prst="rect">
            <a:avLst/>
          </a:prstGeom>
          <a:noFill/>
        </p:spPr>
        <p:txBody>
          <a:bodyPr wrap="square">
            <a:spAutoFit/>
          </a:bodyPr>
          <a:lstStyle/>
          <a:p>
            <a:pPr marL="333375" marR="47625" indent="-285750" algn="just" rtl="1">
              <a:lnSpc>
                <a:spcPct val="150000"/>
              </a:lnSpc>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 بمناسبة بدء احتفالات وطنية أو قومية أو تاريخية</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708400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0-#ppt_w/2"/>
                                          </p:val>
                                        </p:tav>
                                        <p:tav tm="100000">
                                          <p:val>
                                            <p:strVal val="#ppt_x"/>
                                          </p:val>
                                        </p:tav>
                                      </p:tavLst>
                                    </p:anim>
                                    <p:anim calcmode="lin" valueType="num">
                                      <p:cBhvr additive="base">
                                        <p:cTn id="13" dur="500" fill="hold"/>
                                        <p:tgtEl>
                                          <p:spTgt spid="10"/>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0-#ppt_w/2"/>
                                          </p:val>
                                        </p:tav>
                                        <p:tav tm="100000">
                                          <p:val>
                                            <p:strVal val="#ppt_x"/>
                                          </p:val>
                                        </p:tav>
                                      </p:tavLst>
                                    </p:anim>
                                    <p:anim calcmode="lin" valueType="num">
                                      <p:cBhvr additive="base">
                                        <p:cTn id="18" dur="500" fill="hold"/>
                                        <p:tgtEl>
                                          <p:spTgt spid="12"/>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0-#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0-#ppt_w/2"/>
                                          </p:val>
                                        </p:tav>
                                        <p:tav tm="100000">
                                          <p:val>
                                            <p:strVal val="#ppt_x"/>
                                          </p:val>
                                        </p:tav>
                                      </p:tavLst>
                                    </p:anim>
                                    <p:anim calcmode="lin" valueType="num">
                                      <p:cBhvr additive="base">
                                        <p:cTn id="28" dur="500" fill="hold"/>
                                        <p:tgtEl>
                                          <p:spTgt spid="8"/>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0-#ppt_w/2"/>
                                          </p:val>
                                        </p:tav>
                                        <p:tav tm="100000">
                                          <p:val>
                                            <p:strVal val="#ppt_x"/>
                                          </p:val>
                                        </p:tav>
                                      </p:tavLst>
                                    </p:anim>
                                    <p:anim calcmode="lin" valueType="num">
                                      <p:cBhvr additive="base">
                                        <p:cTn id="33" dur="500" fill="hold"/>
                                        <p:tgtEl>
                                          <p:spTgt spid="13"/>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0-#ppt_w/2"/>
                                          </p:val>
                                        </p:tav>
                                        <p:tav tm="100000">
                                          <p:val>
                                            <p:strVal val="#ppt_x"/>
                                          </p:val>
                                        </p:tav>
                                      </p:tavLst>
                                    </p:anim>
                                    <p:anim calcmode="lin" valueType="num">
                                      <p:cBhvr additive="base">
                                        <p:cTn id="38"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32DA26C-1D80-4F7B-80C8-EF468C73A1CC}"/>
              </a:ext>
            </a:extLst>
          </p:cNvPr>
          <p:cNvSpPr txBox="1"/>
          <p:nvPr/>
        </p:nvSpPr>
        <p:spPr>
          <a:xfrm>
            <a:off x="336884" y="363959"/>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 على إثر إجراء عملية جراحية كبيرة وفريدة من نوعها أو تجري لشخصية هامة أو قائد من القادة أو زعيم من الزعماء</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en-US"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042CE602-0CE0-4A61-B290-61FCE6382782}"/>
              </a:ext>
            </a:extLst>
          </p:cNvPr>
          <p:cNvSpPr txBox="1"/>
          <p:nvPr/>
        </p:nvSpPr>
        <p:spPr>
          <a:xfrm>
            <a:off x="336884" y="1148789"/>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الزعيم الجديد الذي قام بالانقلاب الناجح أو الزعيم القديم نفسه على أثر فشل الانقلاب والقضاء عليه</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0">
            <a:extLst>
              <a:ext uri="{FF2B5EF4-FFF2-40B4-BE49-F238E27FC236}">
                <a16:creationId xmlns:a16="http://schemas.microsoft.com/office/drawing/2014/main" id="{1CBC38C4-F056-4C14-967A-121A87FAE82F}"/>
              </a:ext>
            </a:extLst>
          </p:cNvPr>
          <p:cNvSpPr txBox="1"/>
          <p:nvPr/>
        </p:nvSpPr>
        <p:spPr>
          <a:xfrm>
            <a:off x="336884" y="1937905"/>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الذى يعقده وزير الداخلية قبل إجراء الانتخابات العامة، وكذلك الذي يعقده بعدها لإعلان نتائج هذه الانتخابات</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2" name="TextBox 11">
            <a:extLst>
              <a:ext uri="{FF2B5EF4-FFF2-40B4-BE49-F238E27FC236}">
                <a16:creationId xmlns:a16="http://schemas.microsoft.com/office/drawing/2014/main" id="{18C06FBF-2F4F-4122-BA5B-B3E7C3F3F9C4}"/>
              </a:ext>
            </a:extLst>
          </p:cNvPr>
          <p:cNvSpPr txBox="1"/>
          <p:nvPr/>
        </p:nvSpPr>
        <p:spPr>
          <a:xfrm>
            <a:off x="336884" y="2672548"/>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وزير الداخلية أيضاً أو من ينوب عنه على أثر اكتشاف تنظيم سري معاد، أو عصابة دولية كبيرة، أو القبض على بعض الخارجين على القانون</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TextBox 12">
            <a:extLst>
              <a:ext uri="{FF2B5EF4-FFF2-40B4-BE49-F238E27FC236}">
                <a16:creationId xmlns:a16="http://schemas.microsoft.com/office/drawing/2014/main" id="{AB8E25A9-2AE8-4EA1-BBC0-ABA626108655}"/>
              </a:ext>
            </a:extLst>
          </p:cNvPr>
          <p:cNvSpPr txBox="1"/>
          <p:nvPr/>
        </p:nvSpPr>
        <p:spPr>
          <a:xfrm>
            <a:off x="336884" y="4224713"/>
            <a:ext cx="6994358" cy="923330"/>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وزير التعليم لإعلان بعض النتائج الهامة خاصة نتائج الشهادات العامة أو الخاصة باتخاذ بعض القرارات الوزارية الخاصة التي تتصل بتعديل الدراسة أو إلغاء بعض القرارات الوزارية الهامة</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4" name="TextBox 13">
            <a:extLst>
              <a:ext uri="{FF2B5EF4-FFF2-40B4-BE49-F238E27FC236}">
                <a16:creationId xmlns:a16="http://schemas.microsoft.com/office/drawing/2014/main" id="{E4123FF1-7A0E-4489-B4A9-683704B6C4D9}"/>
              </a:ext>
            </a:extLst>
          </p:cNvPr>
          <p:cNvSpPr txBox="1"/>
          <p:nvPr/>
        </p:nvSpPr>
        <p:spPr>
          <a:xfrm>
            <a:off x="336884" y="5320402"/>
            <a:ext cx="6994358" cy="1200329"/>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الوزراء كل في مجال تخصصه بعض القرارات أو إلغاء بعضها الآخر أو التي تتناول بعض الموضوعات الهامة مثل رغيف العيش، المواد التموينية، الأدوية، العلاوات، الأرباح، القبول في الجامعات، وغيرها من الموضوعات التي تهم الرأي العام وتمس حاجاته الأساسية</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8" name="TextBox 7">
            <a:extLst>
              <a:ext uri="{FF2B5EF4-FFF2-40B4-BE49-F238E27FC236}">
                <a16:creationId xmlns:a16="http://schemas.microsoft.com/office/drawing/2014/main" id="{2E0AC4F7-454F-4909-B09C-D8869C3A73F0}"/>
              </a:ext>
            </a:extLst>
          </p:cNvPr>
          <p:cNvSpPr txBox="1"/>
          <p:nvPr/>
        </p:nvSpPr>
        <p:spPr>
          <a:xfrm>
            <a:off x="336884" y="3484812"/>
            <a:ext cx="6994358" cy="646331"/>
          </a:xfrm>
          <a:prstGeom prst="rect">
            <a:avLst/>
          </a:prstGeom>
          <a:noFill/>
        </p:spPr>
        <p:txBody>
          <a:bodyPr wrap="square">
            <a:spAutoFit/>
          </a:bodyPr>
          <a:lstStyle/>
          <a:p>
            <a:pPr marL="333375" marR="47625" indent="-285750" algn="just" rtl="1">
              <a:spcBef>
                <a:spcPts val="0"/>
              </a:spcBef>
              <a:spcAft>
                <a:spcPts val="0"/>
              </a:spcAft>
              <a:buFont typeface="Wingdings" panose="05000000000000000000" pitchFamily="2" charset="2"/>
              <a:buChar char="v"/>
            </a:pPr>
            <a:r>
              <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المؤتمر الذي يعقده الشخص المرشح بلد معين أو المرشح لرئاسة جهة معينة أو نقابة معينة أو غيرها</a:t>
            </a:r>
            <a:r>
              <a:rPr lang="ar-IQ"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ar-SA"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3E4F355D-DC4F-4276-921B-B31292447D37}"/>
              </a:ext>
            </a:extLst>
          </p:cNvPr>
          <p:cNvSpPr txBox="1"/>
          <p:nvPr/>
        </p:nvSpPr>
        <p:spPr>
          <a:xfrm>
            <a:off x="8534401" y="4686378"/>
            <a:ext cx="3529263" cy="1631216"/>
          </a:xfrm>
          <a:prstGeom prst="rect">
            <a:avLst/>
          </a:prstGeom>
          <a:noFill/>
        </p:spPr>
        <p:txBody>
          <a:bodyPr wrap="square">
            <a:spAutoFit/>
          </a:bodyPr>
          <a:lstStyle/>
          <a:p>
            <a:pPr marL="47625" marR="47625" algn="just" rtl="1">
              <a:spcBef>
                <a:spcPts val="0"/>
              </a:spcBef>
              <a:spcAft>
                <a:spcPts val="0"/>
              </a:spcAft>
            </a:pPr>
            <a:r>
              <a:rPr lang="ar-SA" sz="2000" b="1" dirty="0">
                <a:effectLst/>
                <a:latin typeface="Calibri" panose="020F0502020204030204" pitchFamily="34" charset="0"/>
                <a:ea typeface="Times New Roman" panose="02020603050405020304" pitchFamily="18" charset="0"/>
                <a:cs typeface="Calibri" panose="020F0502020204030204" pitchFamily="34" charset="0"/>
              </a:rPr>
              <a:t>وهناك العديد والمزيد من الموضوعات التي تعقد بصددها المؤتمرات الصحفية والتي تتناول كل جديد وهام وخطير من الأمور والأحداث والقضايا والأفكار والآراء</a:t>
            </a:r>
            <a:r>
              <a:rPr lang="ar-IQ" sz="2000" b="1" dirty="0">
                <a:effectLst/>
                <a:latin typeface="Calibri" panose="020F0502020204030204" pitchFamily="34" charset="0"/>
                <a:ea typeface="Times New Roman" panose="02020603050405020304" pitchFamily="18" charset="0"/>
                <a:cs typeface="Calibri" panose="020F0502020204030204" pitchFamily="34" charset="0"/>
              </a:rPr>
              <a:t>.</a:t>
            </a:r>
            <a:endParaRPr lang="ar-SA" sz="2000" b="1"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24397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0-#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0-#ppt_w/2"/>
                                          </p:val>
                                        </p:tav>
                                        <p:tav tm="100000">
                                          <p:val>
                                            <p:strVal val="#ppt_x"/>
                                          </p:val>
                                        </p:tav>
                                      </p:tavLst>
                                    </p:anim>
                                    <p:anim calcmode="lin" valueType="num">
                                      <p:cBhvr additive="base">
                                        <p:cTn id="20" dur="500" fill="hold"/>
                                        <p:tgtEl>
                                          <p:spTgt spid="12"/>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0-#ppt_w/2"/>
                                          </p:val>
                                        </p:tav>
                                        <p:tav tm="100000">
                                          <p:val>
                                            <p:strVal val="#ppt_x"/>
                                          </p:val>
                                        </p:tav>
                                      </p:tavLst>
                                    </p:anim>
                                    <p:anim calcmode="lin" valueType="num">
                                      <p:cBhvr additive="base">
                                        <p:cTn id="24" dur="500" fill="hold"/>
                                        <p:tgtEl>
                                          <p:spTgt spid="8"/>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0-#ppt_w/2"/>
                                          </p:val>
                                        </p:tav>
                                        <p:tav tm="100000">
                                          <p:val>
                                            <p:strVal val="#ppt_x"/>
                                          </p:val>
                                        </p:tav>
                                      </p:tavLst>
                                    </p:anim>
                                    <p:anim calcmode="lin" valueType="num">
                                      <p:cBhvr additive="base">
                                        <p:cTn id="28" dur="500" fill="hold"/>
                                        <p:tgtEl>
                                          <p:spTgt spid="13"/>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8" grpId="0"/>
    </p:bldLst>
  </p:timing>
</p:sld>
</file>

<file path=ppt/theme/theme1.xml><?xml version="1.0" encoding="utf-8"?>
<a:theme xmlns:a="http://schemas.openxmlformats.org/drawingml/2006/main" name="Office Theme">
  <a:themeElements>
    <a:clrScheme name="Custom 115">
      <a:dk1>
        <a:sysClr val="windowText" lastClr="000000"/>
      </a:dk1>
      <a:lt1>
        <a:sysClr val="window" lastClr="FFFFFF"/>
      </a:lt1>
      <a:dk2>
        <a:srgbClr val="F36E36"/>
      </a:dk2>
      <a:lt2>
        <a:srgbClr val="E7E6E6"/>
      </a:lt2>
      <a:accent1>
        <a:srgbClr val="A31312"/>
      </a:accent1>
      <a:accent2>
        <a:srgbClr val="E7E6E6"/>
      </a:accent2>
      <a:accent3>
        <a:srgbClr val="FDB913"/>
      </a:accent3>
      <a:accent4>
        <a:srgbClr val="1E753B"/>
      </a:accent4>
      <a:accent5>
        <a:srgbClr val="067CA2"/>
      </a:accent5>
      <a:accent6>
        <a:srgbClr val="493456"/>
      </a:accent6>
      <a:hlink>
        <a:srgbClr val="067CA2"/>
      </a:hlink>
      <a:folHlink>
        <a:srgbClr val="886D93"/>
      </a:folHlink>
    </a:clrScheme>
    <a:fontScheme name="Custom 8">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GBTQ Pride Month_Win32_JC_SL_v3" id="{BC9B1D36-8645-4478-A772-54F7D4DF976A}" vid="{6C4EB3C0-FF03-4FE2-A421-CB9645C796F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662DA-1F2F-4A85-9760-DED018116CB1}">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00F1926F-C213-4D99-A64E-9BA863CFA270}">
  <ds:schemaRefs>
    <ds:schemaRef ds:uri="http://schemas.microsoft.com/sharepoint/v3/contenttype/forms"/>
  </ds:schemaRefs>
</ds:datastoreItem>
</file>

<file path=customXml/itemProps3.xml><?xml version="1.0" encoding="utf-8"?>
<ds:datastoreItem xmlns:ds="http://schemas.openxmlformats.org/officeDocument/2006/customXml" ds:itemID="{1ECBB5A5-6E13-4FF0-A574-F1870B0170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LGBTQI Pride Month presentation</Template>
  <TotalTime>102</TotalTime>
  <Words>2460</Words>
  <Application>Microsoft Office PowerPoint</Application>
  <PresentationFormat>Widescreen</PresentationFormat>
  <Paragraphs>105</Paragraphs>
  <Slides>20</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Sakkal Majalla</vt:lpstr>
      <vt:lpstr>Segoe UI</vt:lpstr>
      <vt:lpstr>Wingdings</vt:lpstr>
      <vt:lpstr>Office Theme</vt:lpstr>
      <vt:lpstr> المؤتمرات الصحفية </vt:lpstr>
      <vt:lpstr>المقدمة</vt:lpstr>
      <vt:lpstr>PowerPoint Presentation</vt:lpstr>
      <vt:lpstr>PowerPoint Presentation</vt:lpstr>
      <vt:lpstr>أن المؤتمر الصحفي يكون مفيداً في الحالات التالية:</vt:lpstr>
      <vt:lpstr>PowerPoint Presentation</vt:lpstr>
      <vt:lpstr>أمثلة لمؤتمرات صحفية</vt:lpstr>
      <vt:lpstr>PowerPoint Presentation</vt:lpstr>
      <vt:lpstr>PowerPoint Presentation</vt:lpstr>
      <vt:lpstr>أنواع المؤتمرات الصحفية</vt:lpstr>
      <vt:lpstr>1- التقسيم الزمني للمؤتمرات الصحفية</vt:lpstr>
      <vt:lpstr>مضمون المؤتمر الصحفي</vt:lpstr>
      <vt:lpstr>اولا</vt:lpstr>
      <vt:lpstr>PowerPoint Presentation</vt:lpstr>
      <vt:lpstr>PowerPoint Presentation</vt:lpstr>
      <vt:lpstr>البناء الفني لمحتوى المؤتمر الصحفي</vt:lpstr>
      <vt:lpstr>يعتبر قالب "الهرم المقلوب المتدرج" هو اصلح القوالب الفنية لكتابة المؤتمر الصحفي، حيث أنه يكمن الوسيلة الاعلامية من إبراز أهم الأخبار والآراء التي قيلت في المؤتمر، ويساعد في تلخيص الكثير من وقائع المؤتمر من ناحية، وإبراز نص بعض الأقوال الهامة للمتحدث من ناحية أخرى وذلك في متن ومحتوى المؤتمر الصحفي. كما أن ترتيب فقرات المؤتمر الصحفي والمزاوجة بين التلخيص والأقوال المقتبسة يتم حسب أهمية كل منها بالنسبة لسياسة الوسيلة الاعلامية واهتمامها بحيث تبدأ بالأكثر من أهمية ثم بالمهم ثم بالأقل أهمية وهكذا حتى نهاية المؤتمر الصحفي.</vt:lpstr>
      <vt:lpstr>الجوانب التنظيمية للمؤتمر الصحفي</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LGBTQ+ Pride Month</dc:title>
  <dc:subject/>
  <dc:creator>Shaima Al Anbary</dc:creator>
  <cp:keywords/>
  <dc:description/>
  <cp:lastModifiedBy>Shaima Al Anbary</cp:lastModifiedBy>
  <cp:revision>11</cp:revision>
  <dcterms:created xsi:type="dcterms:W3CDTF">2021-08-02T16:44:55Z</dcterms:created>
  <dcterms:modified xsi:type="dcterms:W3CDTF">2021-08-03T17:34:41Z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