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61" r:id="rId4"/>
    <p:sldId id="257" r:id="rId5"/>
    <p:sldId id="260" r:id="rId6"/>
    <p:sldId id="263" r:id="rId7"/>
    <p:sldId id="259" r:id="rId8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18B8A66-1ED3-4AF4-8BDE-0250C4E1DB1D}" type="datetimeFigureOut">
              <a:rPr lang="ar-IQ" smtClean="0"/>
              <a:t>09/10/1446</a:t>
            </a:fld>
            <a:endParaRPr lang="ar-IQ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DD8FB16-3563-4657-A288-536D7022C7A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634852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8FB16-3563-4657-A288-536D7022C7A6}" type="slidenum">
              <a:rPr lang="ar-IQ" smtClean="0"/>
              <a:t>2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058264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8FB16-3563-4657-A288-536D7022C7A6}" type="slidenum">
              <a:rPr lang="ar-IQ" smtClean="0"/>
              <a:t>4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110933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IQ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A4A4A-D5D9-4653-A8C7-42E2A3837650}" type="datetimeFigureOut">
              <a:rPr lang="ar-IQ" smtClean="0"/>
              <a:t>09/10/1446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D2B09-9403-49BB-9926-942334E685C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610684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A4A4A-D5D9-4653-A8C7-42E2A3837650}" type="datetimeFigureOut">
              <a:rPr lang="ar-IQ" smtClean="0"/>
              <a:t>09/10/1446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D2B09-9403-49BB-9926-942334E685C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098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A4A4A-D5D9-4653-A8C7-42E2A3837650}" type="datetimeFigureOut">
              <a:rPr lang="ar-IQ" smtClean="0"/>
              <a:t>09/10/1446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D2B09-9403-49BB-9926-942334E685C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665988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A4A4A-D5D9-4653-A8C7-42E2A3837650}" type="datetimeFigureOut">
              <a:rPr lang="ar-IQ" smtClean="0"/>
              <a:t>09/10/1446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D2B09-9403-49BB-9926-942334E685C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195052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A4A4A-D5D9-4653-A8C7-42E2A3837650}" type="datetimeFigureOut">
              <a:rPr lang="ar-IQ" smtClean="0"/>
              <a:t>09/10/1446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D2B09-9403-49BB-9926-942334E685C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955658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IQ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IQ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A4A4A-D5D9-4653-A8C7-42E2A3837650}" type="datetimeFigureOut">
              <a:rPr lang="ar-IQ" smtClean="0"/>
              <a:t>09/10/1446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D2B09-9403-49BB-9926-942334E685C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525548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IQ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IQ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A4A4A-D5D9-4653-A8C7-42E2A3837650}" type="datetimeFigureOut">
              <a:rPr lang="ar-IQ" smtClean="0"/>
              <a:t>09/10/1446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D2B09-9403-49BB-9926-942334E685C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034429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A4A4A-D5D9-4653-A8C7-42E2A3837650}" type="datetimeFigureOut">
              <a:rPr lang="ar-IQ" smtClean="0"/>
              <a:t>09/10/1446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D2B09-9403-49BB-9926-942334E685C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387106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A4A4A-D5D9-4653-A8C7-42E2A3837650}" type="datetimeFigureOut">
              <a:rPr lang="ar-IQ" smtClean="0"/>
              <a:t>09/10/1446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D2B09-9403-49BB-9926-942334E685C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098431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A4A4A-D5D9-4653-A8C7-42E2A3837650}" type="datetimeFigureOut">
              <a:rPr lang="ar-IQ" smtClean="0"/>
              <a:t>09/10/1446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D2B09-9403-49BB-9926-942334E685C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225496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A4A4A-D5D9-4653-A8C7-42E2A3837650}" type="datetimeFigureOut">
              <a:rPr lang="ar-IQ" smtClean="0"/>
              <a:t>09/10/1446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D2B09-9403-49BB-9926-942334E685C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801652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A4A4A-D5D9-4653-A8C7-42E2A3837650}" type="datetimeFigureOut">
              <a:rPr lang="ar-IQ" smtClean="0"/>
              <a:t>09/10/1446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D2B09-9403-49BB-9926-942334E685C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937691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730387" y="3609020"/>
            <a:ext cx="7683225" cy="2772308"/>
          </a:xfrm>
        </p:spPr>
        <p:txBody>
          <a:bodyPr>
            <a:noAutofit/>
          </a:bodyPr>
          <a:lstStyle/>
          <a:p>
            <a:r>
              <a:rPr lang="en-US" sz="3000" dirty="0">
                <a:solidFill>
                  <a:srgbClr val="FF0000"/>
                </a:solidFill>
              </a:rPr>
              <a:t>Assist Prof Dr. Khalid W. </a:t>
            </a:r>
            <a:r>
              <a:rPr lang="en-US" sz="3000" dirty="0" smtClean="0">
                <a:solidFill>
                  <a:srgbClr val="FF0000"/>
                </a:solidFill>
              </a:rPr>
              <a:t>Hameed</a:t>
            </a:r>
          </a:p>
          <a:p>
            <a:r>
              <a:rPr lang="en-US" sz="3000" dirty="0" smtClean="0">
                <a:solidFill>
                  <a:srgbClr val="FF0000"/>
                </a:solidFill>
              </a:rPr>
              <a:t>Lect. Osama F Saeed</a:t>
            </a:r>
          </a:p>
          <a:p>
            <a:r>
              <a:rPr lang="en-US" sz="3000" dirty="0" smtClean="0">
                <a:solidFill>
                  <a:srgbClr val="FF0000"/>
                </a:solidFill>
              </a:rPr>
              <a:t>Lect. Noor Q. </a:t>
            </a:r>
            <a:r>
              <a:rPr lang="en-US" sz="3000" dirty="0" err="1" smtClean="0">
                <a:solidFill>
                  <a:srgbClr val="FF0000"/>
                </a:solidFill>
              </a:rPr>
              <a:t>Jaber</a:t>
            </a:r>
            <a:endParaRPr lang="en-US" sz="3000" dirty="0">
              <a:solidFill>
                <a:srgbClr val="FF0000"/>
              </a:solidFill>
            </a:endParaRPr>
          </a:p>
          <a:p>
            <a:pPr rtl="0"/>
            <a:r>
              <a:rPr lang="en-US" sz="3000" dirty="0">
                <a:solidFill>
                  <a:srgbClr val="FF0000"/>
                </a:solidFill>
              </a:rPr>
              <a:t>Al-Khwarizmi College of Eng.</a:t>
            </a:r>
          </a:p>
          <a:p>
            <a:pPr rtl="0"/>
            <a:r>
              <a:rPr lang="en-US" sz="3000" dirty="0">
                <a:solidFill>
                  <a:srgbClr val="FF0000"/>
                </a:solidFill>
              </a:rPr>
              <a:t>University of Baghdad</a:t>
            </a:r>
            <a:endParaRPr lang="ar-IQ" sz="3000" dirty="0">
              <a:solidFill>
                <a:srgbClr val="FF0000"/>
              </a:solidFill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624"/>
            <a:ext cx="4327262" cy="1511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4767" y="-99392"/>
            <a:ext cx="4736408" cy="2634605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23528" y="2924944"/>
            <a:ext cx="8496944" cy="1008112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en-US" sz="4000" dirty="0" smtClean="0">
                <a:latin typeface="Algerian" panose="04020705040A02060702" pitchFamily="82" charset="0"/>
              </a:rPr>
              <a:t>Simulation of Process control Aspen HYSYS</a:t>
            </a:r>
            <a:br>
              <a:rPr lang="en-US" sz="4000" dirty="0" smtClean="0">
                <a:latin typeface="Algerian" panose="04020705040A02060702" pitchFamily="82" charset="0"/>
              </a:rPr>
            </a:br>
            <a:endParaRPr lang="ar-IQ" sz="4000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8529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Aspen HYSYS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4925144"/>
          </a:xfrm>
        </p:spPr>
        <p:txBody>
          <a:bodyPr>
            <a:normAutofit/>
          </a:bodyPr>
          <a:lstStyle/>
          <a:p>
            <a:pPr algn="l" rtl="0"/>
            <a:r>
              <a:rPr lang="en-US" dirty="0"/>
              <a:t>Aspen HYSYS is a Simulation and process plant Design Software.</a:t>
            </a:r>
          </a:p>
          <a:p>
            <a:pPr algn="just" rtl="0"/>
            <a:r>
              <a:rPr lang="en-US" dirty="0"/>
              <a:t>It is designed by Canadian company </a:t>
            </a:r>
            <a:r>
              <a:rPr lang="en-US" dirty="0" err="1"/>
              <a:t>Hyprotech</a:t>
            </a:r>
            <a:r>
              <a:rPr lang="en-US" dirty="0"/>
              <a:t>, founded by researchers from the University of Calgary, HYSYS V1.1 published in 1996. In May 2002, </a:t>
            </a:r>
            <a:r>
              <a:rPr lang="en-US" dirty="0" err="1"/>
              <a:t>AspenTech</a:t>
            </a:r>
            <a:r>
              <a:rPr lang="en-US" dirty="0"/>
              <a:t> acquired and modified </a:t>
            </a:r>
            <a:r>
              <a:rPr lang="en-US" dirty="0" err="1"/>
              <a:t>Hyprotech</a:t>
            </a:r>
            <a:r>
              <a:rPr lang="en-US" dirty="0"/>
              <a:t>, including </a:t>
            </a:r>
            <a:r>
              <a:rPr lang="en-US" dirty="0" smtClean="0"/>
              <a:t>HYSYS (</a:t>
            </a:r>
            <a:r>
              <a:rPr lang="en-US" b="1" dirty="0" err="1"/>
              <a:t>Hy</a:t>
            </a:r>
            <a:r>
              <a:rPr lang="en-US" dirty="0" err="1"/>
              <a:t>protech</a:t>
            </a:r>
            <a:r>
              <a:rPr lang="en-US" dirty="0"/>
              <a:t> </a:t>
            </a:r>
            <a:r>
              <a:rPr lang="en-US" b="1" dirty="0" smtClean="0"/>
              <a:t>Sys</a:t>
            </a:r>
            <a:r>
              <a:rPr lang="en-US" dirty="0" smtClean="0"/>
              <a:t>tems).</a:t>
            </a:r>
            <a:endParaRPr lang="en-US" dirty="0"/>
          </a:p>
          <a:p>
            <a:pPr algn="l" rtl="0"/>
            <a:r>
              <a:rPr lang="en-US" dirty="0"/>
              <a:t>Specialized software for </a:t>
            </a:r>
            <a:r>
              <a:rPr lang="en-US" dirty="0" smtClean="0"/>
              <a:t>Chemical </a:t>
            </a:r>
            <a:r>
              <a:rPr lang="en-US" dirty="0"/>
              <a:t>Engineering</a:t>
            </a:r>
            <a:r>
              <a:rPr lang="en-US" sz="4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37676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6386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Most of known process simulators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20668" t="11609" r="19561" b="8657"/>
          <a:stretch/>
        </p:blipFill>
        <p:spPr>
          <a:xfrm>
            <a:off x="755576" y="620688"/>
            <a:ext cx="7776864" cy="583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740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>
            <a:spLocks noGrp="1"/>
          </p:cNvSpPr>
          <p:nvPr>
            <p:ph idx="1"/>
          </p:nvPr>
        </p:nvSpPr>
        <p:spPr>
          <a:xfrm>
            <a:off x="323528" y="116632"/>
            <a:ext cx="8640960" cy="6192688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900" b="1" dirty="0"/>
              <a:t>Advantages of the Software</a:t>
            </a:r>
            <a:r>
              <a:rPr lang="en-US" dirty="0"/>
              <a:t>:</a:t>
            </a:r>
          </a:p>
          <a:p>
            <a:pPr algn="l" rtl="0"/>
            <a:r>
              <a:rPr lang="en-US" dirty="0"/>
              <a:t>Contains the physical and thermodynamical properties of hundreds of chemicals.</a:t>
            </a:r>
          </a:p>
          <a:p>
            <a:pPr algn="l" rtl="0"/>
            <a:r>
              <a:rPr lang="en-US" dirty="0"/>
              <a:t>Performance the Material and Energy balance as well as unit conversion.</a:t>
            </a:r>
          </a:p>
          <a:p>
            <a:pPr algn="l" rtl="0"/>
            <a:r>
              <a:rPr lang="en-US" dirty="0"/>
              <a:t>Performance the Design Calculations.</a:t>
            </a:r>
          </a:p>
          <a:p>
            <a:pPr algn="l" rtl="0"/>
            <a:r>
              <a:rPr lang="en-US" dirty="0"/>
              <a:t>Perfect for analytical/numerical minds (How the process would behave under different conditions) e.g. Case steady research, or Using Stream Analysis → Property Table </a:t>
            </a:r>
          </a:p>
          <a:p>
            <a:pPr marL="0" indent="0" algn="l" rtl="0">
              <a:buNone/>
            </a:pPr>
            <a:r>
              <a:rPr lang="en-US" dirty="0"/>
              <a:t>    Stream Analysis → Envelope</a:t>
            </a:r>
          </a:p>
          <a:p>
            <a:pPr marL="0" indent="0" algn="l" rtl="0">
              <a:buNone/>
            </a:pPr>
            <a:endParaRPr lang="en-US" dirty="0"/>
          </a:p>
          <a:p>
            <a:pPr marL="0" indent="0" algn="l" rtl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696410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rtl="0"/>
            <a:r>
              <a:rPr lang="en-US" sz="3600" i="1" dirty="0"/>
              <a:t>Advantages of Software (continue)</a:t>
            </a:r>
            <a:r>
              <a:rPr lang="en-US" dirty="0"/>
              <a:t> 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algn="l" rtl="0"/>
            <a:r>
              <a:rPr lang="en-US" dirty="0"/>
              <a:t>Execute the dynamics and control process as well as steady state.</a:t>
            </a:r>
          </a:p>
          <a:p>
            <a:pPr algn="l" rtl="0"/>
            <a:r>
              <a:rPr lang="en-US" dirty="0"/>
              <a:t>Performance the Economic Evaluation.</a:t>
            </a:r>
          </a:p>
          <a:p>
            <a:pPr algn="l" rtl="0"/>
            <a:r>
              <a:rPr lang="en-US" dirty="0"/>
              <a:t>Obtain a report of all details </a:t>
            </a:r>
            <a:r>
              <a:rPr lang="en-US"/>
              <a:t>of plant.</a:t>
            </a:r>
            <a:endParaRPr lang="en-US" dirty="0"/>
          </a:p>
          <a:p>
            <a:pPr algn="l" rtl="0"/>
            <a:r>
              <a:rPr lang="en-US" dirty="0"/>
              <a:t>Eliminate of Routine and Saving of time. i.e. Make easer/ faster work as well as accuracy of results.</a:t>
            </a:r>
          </a:p>
          <a:p>
            <a:pPr algn="l" rtl="0"/>
            <a:r>
              <a:rPr lang="en-US" dirty="0"/>
              <a:t>The software can present a virtual lab</a:t>
            </a:r>
          </a:p>
          <a:p>
            <a:pPr algn="just" rtl="0"/>
            <a:r>
              <a:rPr lang="en-US" dirty="0"/>
              <a:t>It can be applied the operating conditions by software firstly, then in the practical field to avoid the errors and to obtain the optimum conditions.</a:t>
            </a:r>
          </a:p>
          <a:p>
            <a:pPr algn="just" rtl="0"/>
            <a:r>
              <a:rPr lang="en-US" dirty="0"/>
              <a:t>Excellent for your curriculum as an engineer.</a:t>
            </a:r>
          </a:p>
          <a:p>
            <a:pPr algn="just" rtl="0"/>
            <a:endParaRPr lang="en-US" dirty="0"/>
          </a:p>
          <a:p>
            <a:pPr marL="0" indent="0" algn="just" rtl="0">
              <a:buNone/>
            </a:pPr>
            <a:endParaRPr lang="en-US" dirty="0"/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756765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91680" y="116632"/>
            <a:ext cx="5197257" cy="6725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1641475" algn="l"/>
              </a:tabLst>
            </a:pPr>
            <a:r>
              <a:rPr lang="en-US" sz="3500" b="1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Dynamic State Simulation</a:t>
            </a:r>
            <a:endParaRPr lang="en-US" sz="35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95536" y="980728"/>
            <a:ext cx="8496944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>
                <a:latin typeface="Times New Roman" panose="02020603050405020304" pitchFamily="18" charset="0"/>
                <a:ea typeface="Calibri" panose="020F0502020204030204" pitchFamily="34" charset="0"/>
              </a:rPr>
              <a:t>By means of dynamic simulation, it is possible to monitor the behavior of the main process variables when subjected to disturbances typical of an industrial plant operation. </a:t>
            </a:r>
            <a:endParaRPr lang="en-US" sz="2500" dirty="0"/>
          </a:p>
        </p:txBody>
      </p:sp>
      <p:sp>
        <p:nvSpPr>
          <p:cNvPr id="4" name="Rectangle 3"/>
          <p:cNvSpPr/>
          <p:nvPr/>
        </p:nvSpPr>
        <p:spPr>
          <a:xfrm>
            <a:off x="406298" y="2227223"/>
            <a:ext cx="8486181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Enhancing Efficiency and Precision in Chemical Process 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Engineering.</a:t>
            </a: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06297" y="3042831"/>
            <a:ext cx="849694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Enables dynamic modeling to predict system behavior under various 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conditions.</a:t>
            </a:r>
            <a:endParaRPr lang="en-US" sz="25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1520" y="3789040"/>
            <a:ext cx="8424936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Supports operational efficiency and safety 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analysis.</a:t>
            </a: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111" y="4335492"/>
            <a:ext cx="7088249" cy="2401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463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80728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ar-IQ" sz="28700" dirty="0"/>
              <a:t>شكراً</a:t>
            </a:r>
            <a:endParaRPr lang="ar-IQ" sz="23900" dirty="0"/>
          </a:p>
        </p:txBody>
      </p:sp>
    </p:spTree>
    <p:extLst>
      <p:ext uri="{BB962C8B-B14F-4D97-AF65-F5344CB8AC3E}">
        <p14:creationId xmlns:p14="http://schemas.microsoft.com/office/powerpoint/2010/main" val="3155359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24723</TotalTime>
  <Words>297</Words>
  <Application>Microsoft Office PowerPoint</Application>
  <PresentationFormat>On-screen Show (4:3)</PresentationFormat>
  <Paragraphs>34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Algerian</vt:lpstr>
      <vt:lpstr>Arial</vt:lpstr>
      <vt:lpstr>Calibri</vt:lpstr>
      <vt:lpstr>Times New Roman</vt:lpstr>
      <vt:lpstr>Office Theme</vt:lpstr>
      <vt:lpstr>PowerPoint Presentation</vt:lpstr>
      <vt:lpstr>What is the Aspen HYSYS</vt:lpstr>
      <vt:lpstr>Most of known process simulators  </vt:lpstr>
      <vt:lpstr>PowerPoint Presentation</vt:lpstr>
      <vt:lpstr>Advantages of Software (continue) </vt:lpstr>
      <vt:lpstr>PowerPoint Presentation</vt:lpstr>
      <vt:lpstr>PowerPoint Presentation</vt:lpstr>
    </vt:vector>
  </TitlesOfParts>
  <Company>Microsoft (C)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Aspen HYSYS</dc:title>
  <dc:creator>DR.Ahmed Saker</dc:creator>
  <cp:lastModifiedBy>Maher</cp:lastModifiedBy>
  <cp:revision>51</cp:revision>
  <dcterms:created xsi:type="dcterms:W3CDTF">2018-01-08T16:18:58Z</dcterms:created>
  <dcterms:modified xsi:type="dcterms:W3CDTF">2025-04-07T18:48:36Z</dcterms:modified>
</cp:coreProperties>
</file>