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23" autoAdjust="0"/>
  </p:normalViewPr>
  <p:slideViewPr>
    <p:cSldViewPr>
      <p:cViewPr varScale="1">
        <p:scale>
          <a:sx n="74" d="100"/>
          <a:sy n="74" d="100"/>
        </p:scale>
        <p:origin x="-190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1D8BD707-D9CF-40AE-B4C6-C98DA3205C09}" type="datetimeFigureOut">
              <a:rPr lang="en-US" smtClean="0"/>
              <a:pPr/>
              <a:t>10/9/2024</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B6F15528-21DE-4FAA-801E-634DDDAF4B2B}"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1D8BD707-D9CF-40AE-B4C6-C98DA3205C09}" type="datetimeFigureOut">
              <a:rPr lang="en-US" smtClean="0"/>
              <a:pPr/>
              <a:t>10/9/2024</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1D8BD707-D9CF-40AE-B4C6-C98DA3205C09}" type="datetimeFigureOut">
              <a:rPr lang="en-US" smtClean="0"/>
              <a:pPr/>
              <a:t>10/9/2024</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1D8BD707-D9CF-40AE-B4C6-C98DA3205C09}" type="datetimeFigureOut">
              <a:rPr lang="en-US" smtClean="0"/>
              <a:pPr/>
              <a:t>10/9/2024</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1D8BD707-D9CF-40AE-B4C6-C98DA3205C09}" type="datetimeFigureOut">
              <a:rPr lang="en-US" smtClean="0"/>
              <a:pPr/>
              <a:t>10/9/2024</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1D8BD707-D9CF-40AE-B4C6-C98DA3205C09}" type="datetimeFigureOut">
              <a:rPr lang="en-US" smtClean="0"/>
              <a:pPr/>
              <a:t>10/9/2024</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D8BD707-D9CF-40AE-B4C6-C98DA3205C09}" type="datetimeFigureOut">
              <a:rPr lang="en-US" smtClean="0"/>
              <a:pPr/>
              <a:t>10/9/2024</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304800"/>
            <a:ext cx="8062912" cy="1941513"/>
          </a:xfrm>
        </p:spPr>
        <p:txBody>
          <a:bodyPr>
            <a:normAutofit/>
          </a:bodyPr>
          <a:lstStyle/>
          <a:p>
            <a:r>
              <a:rPr lang="ar-IQ" b="1" dirty="0" smtClean="0">
                <a:solidFill>
                  <a:schemeClr val="tx1">
                    <a:lumMod val="95000"/>
                    <a:lumOff val="5000"/>
                  </a:schemeClr>
                </a:solidFill>
                <a:latin typeface="Arial" panose="020B0604020202020204" pitchFamily="34" charset="0"/>
                <a:cs typeface="Arial" panose="020B0604020202020204" pitchFamily="34" charset="0"/>
              </a:rPr>
              <a:t>المخدرات في العراق ... الواقع والحلول</a:t>
            </a:r>
            <a:r>
              <a:rPr lang="en-US" dirty="0" smtClean="0">
                <a:solidFill>
                  <a:schemeClr val="tx1">
                    <a:lumMod val="95000"/>
                    <a:lumOff val="5000"/>
                  </a:schemeClr>
                </a:solidFill>
                <a:latin typeface="Arial" panose="020B0604020202020204" pitchFamily="34" charset="0"/>
                <a:cs typeface="Arial" panose="020B0604020202020204" pitchFamily="34" charset="0"/>
              </a:rPr>
              <a:t/>
            </a:r>
            <a:br>
              <a:rPr lang="en-US" dirty="0" smtClean="0">
                <a:solidFill>
                  <a:schemeClr val="tx1">
                    <a:lumMod val="95000"/>
                    <a:lumOff val="5000"/>
                  </a:schemeClr>
                </a:solidFill>
                <a:latin typeface="Arial" panose="020B0604020202020204" pitchFamily="34" charset="0"/>
                <a:cs typeface="Arial" panose="020B0604020202020204" pitchFamily="34" charset="0"/>
              </a:rPr>
            </a:br>
            <a:endParaRPr lang="ar-IQ" dirty="0">
              <a:solidFill>
                <a:schemeClr val="tx1">
                  <a:lumMod val="95000"/>
                  <a:lumOff val="5000"/>
                </a:schemeClr>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540544" y="3657600"/>
            <a:ext cx="8062912" cy="1828800"/>
          </a:xfrm>
        </p:spPr>
        <p:txBody>
          <a:bodyPr>
            <a:normAutofit/>
          </a:bodyPr>
          <a:lstStyle/>
          <a:p>
            <a:pPr algn="ctr"/>
            <a:endParaRPr lang="ar-IQ" sz="3600" b="1" dirty="0" smtClean="0">
              <a:solidFill>
                <a:schemeClr val="accent1">
                  <a:lumMod val="20000"/>
                  <a:lumOff val="80000"/>
                </a:schemeClr>
              </a:solidFill>
              <a:latin typeface="Arial" panose="020B0604020202020204" pitchFamily="34" charset="0"/>
              <a:cs typeface="Arial" panose="020B0604020202020204" pitchFamily="34" charset="0"/>
            </a:endParaRPr>
          </a:p>
          <a:p>
            <a:pPr algn="ctr"/>
            <a:r>
              <a:rPr lang="ar-IQ" sz="3600" b="1" dirty="0" smtClean="0">
                <a:solidFill>
                  <a:schemeClr val="accent1">
                    <a:lumMod val="20000"/>
                    <a:lumOff val="80000"/>
                  </a:schemeClr>
                </a:solidFill>
                <a:latin typeface="Arial" panose="020B0604020202020204" pitchFamily="34" charset="0"/>
                <a:cs typeface="Arial" panose="020B0604020202020204" pitchFamily="34" charset="0"/>
              </a:rPr>
              <a:t>أ. د شكرية كوكز السراج</a:t>
            </a:r>
            <a:endParaRPr lang="ar-IQ" sz="3600" b="1"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0428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أسباب انتشار المخدرات</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153400" cy="4843464"/>
          </a:xfrm>
        </p:spPr>
        <p:txBody>
          <a:bodyPr>
            <a:noAutofit/>
          </a:bodyPr>
          <a:lstStyle/>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 </a:t>
            </a:r>
            <a:r>
              <a:rPr lang="ar-IQ" sz="3600" b="1" dirty="0" smtClean="0">
                <a:solidFill>
                  <a:schemeClr val="accent1">
                    <a:lumMod val="20000"/>
                    <a:lumOff val="80000"/>
                  </a:schemeClr>
                </a:solidFill>
                <a:latin typeface="Arial" panose="020B0604020202020204" pitchFamily="34" charset="0"/>
                <a:cs typeface="Arial" panose="020B0604020202020204" pitchFamily="34" charset="0"/>
              </a:rPr>
              <a:t>1</a:t>
            </a:r>
            <a:r>
              <a:rPr lang="ar-IQ" sz="3600" b="1" dirty="0">
                <a:solidFill>
                  <a:schemeClr val="accent1">
                    <a:lumMod val="20000"/>
                    <a:lumOff val="80000"/>
                  </a:schemeClr>
                </a:solidFill>
                <a:latin typeface="Arial" panose="020B0604020202020204" pitchFamily="34" charset="0"/>
                <a:cs typeface="Arial" panose="020B0604020202020204" pitchFamily="34" charset="0"/>
              </a:rPr>
              <a:t>. عدم تنفيذ القوانين المشددة، وخاصة قانون المخدرات والمؤثرات العقلية رقم 50 لسنة 2017 .</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2. عقوبة الإعدام تطبق على المتاجر بالمخدرات دوليًا، بينما تطبق عقوبة السجن المؤبد على المتاجر محليًا.</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3. </a:t>
            </a:r>
            <a:r>
              <a:rPr lang="ar-IQ" sz="3600" b="1" dirty="0" smtClean="0">
                <a:solidFill>
                  <a:schemeClr val="accent1">
                    <a:lumMod val="20000"/>
                    <a:lumOff val="80000"/>
                  </a:schemeClr>
                </a:solidFill>
                <a:latin typeface="Arial" panose="020B0604020202020204" pitchFamily="34" charset="0"/>
                <a:cs typeface="Arial" panose="020B0604020202020204" pitchFamily="34" charset="0"/>
              </a:rPr>
              <a:t>ضعف </a:t>
            </a:r>
            <a:r>
              <a:rPr lang="ar-IQ" sz="3600" b="1" dirty="0">
                <a:solidFill>
                  <a:schemeClr val="accent1">
                    <a:lumMod val="20000"/>
                    <a:lumOff val="80000"/>
                  </a:schemeClr>
                </a:solidFill>
                <a:latin typeface="Arial" panose="020B0604020202020204" pitchFamily="34" charset="0"/>
                <a:cs typeface="Arial" panose="020B0604020202020204" pitchFamily="34" charset="0"/>
              </a:rPr>
              <a:t>الرقابة الابوية وكثرة البطالة وغياب الرادع الأخلاقي والديني أسباب أخرى أدت الى استفحال ظاهرة المخدرات.</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1360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اتلاف المواد المخدرة:</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458200" cy="4767264"/>
          </a:xfrm>
        </p:spPr>
        <p:txBody>
          <a:bodyPr>
            <a:normAutofit/>
          </a:bodyPr>
          <a:lstStyle/>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 </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في العام 2024 جرى إتلاف 42 مليوناً و322 ألفاً و380 كيلواً و322 غراماً و390 مليغراماً من مجموعة مواد مخدرة ومؤثرات عقلية مختلفة، و772 قرصاً من مجموعة مواد مخدرة ومؤثرات عقلية مختلفة.</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58454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أثر المخدرات على المجتمع:</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457200" y="1066800"/>
            <a:ext cx="8305800" cy="4572000"/>
          </a:xfrm>
        </p:spPr>
        <p:txBody>
          <a:bodyPr>
            <a:normAutofit/>
          </a:bodyPr>
          <a:lstStyle/>
          <a:p>
            <a:pPr algn="just"/>
            <a:endParaRPr lang="ar-IQ" sz="3600" b="1"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smtClean="0">
                <a:solidFill>
                  <a:schemeClr val="accent1">
                    <a:lumMod val="20000"/>
                    <a:lumOff val="80000"/>
                  </a:schemeClr>
                </a:solidFill>
                <a:latin typeface="Arial" panose="020B0604020202020204" pitchFamily="34" charset="0"/>
                <a:cs typeface="Arial" panose="020B0604020202020204" pitchFamily="34" charset="0"/>
              </a:rPr>
              <a:t>1- </a:t>
            </a:r>
            <a:r>
              <a:rPr lang="ar-IQ" sz="3600" b="1" dirty="0">
                <a:solidFill>
                  <a:schemeClr val="accent1">
                    <a:lumMod val="20000"/>
                    <a:lumOff val="80000"/>
                  </a:schemeClr>
                </a:solidFill>
                <a:latin typeface="Arial" panose="020B0604020202020204" pitchFamily="34" charset="0"/>
                <a:cs typeface="Arial" panose="020B0604020202020204" pitchFamily="34" charset="0"/>
              </a:rPr>
              <a:t>تعتبر المخدرات أم الخبائث وبسببها يرتكب المتعاطون كل أنواع الجرائم.</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٢- تعتبر المخدرات واحدة من أسباب التفكك الأسري.</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٣- تدهور مستوى التعليم والتسيب من المدارس.</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٤- تعاني البلاد التي تنتشر فيها المخدرات من أزمات أمنية داخلية إضافة للاستنزاف المالي والاقتصادي.</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9054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مكافحة المخدرات:</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04800" y="1633536"/>
            <a:ext cx="8534400" cy="4614864"/>
          </a:xfrm>
        </p:spPr>
        <p:txBody>
          <a:bodyPr>
            <a:noAutofit/>
          </a:bodyPr>
          <a:lstStyle/>
          <a:p>
            <a:pPr algn="just"/>
            <a:r>
              <a:rPr lang="ar-IQ" sz="3600" b="1" dirty="0" smtClean="0">
                <a:solidFill>
                  <a:schemeClr val="accent1">
                    <a:lumMod val="20000"/>
                    <a:lumOff val="80000"/>
                  </a:schemeClr>
                </a:solidFill>
                <a:latin typeface="Arial" panose="020B0604020202020204" pitchFamily="34" charset="0"/>
                <a:cs typeface="Arial" panose="020B0604020202020204" pitchFamily="34" charset="0"/>
              </a:rPr>
              <a:t>١- </a:t>
            </a:r>
            <a:r>
              <a:rPr lang="ar-IQ" sz="3600" b="1" dirty="0">
                <a:solidFill>
                  <a:schemeClr val="accent1">
                    <a:lumMod val="20000"/>
                    <a:lumOff val="80000"/>
                  </a:schemeClr>
                </a:solidFill>
                <a:latin typeface="Arial" panose="020B0604020202020204" pitchFamily="34" charset="0"/>
                <a:cs typeface="Arial" panose="020B0604020202020204" pitchFamily="34" charset="0"/>
              </a:rPr>
              <a:t>يحتاج العراق إلى تشريعات قانونية صارمة تعاقب تجار المخدرات بعقوبات أشد من المتعاطين.</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٢- يحتاج العراق الى ضبط الحدود التي تدخل من خلالها المخدرات.</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٣- لا يمكن معالجة آفة المخدرات بالأساليب الأمنية فقط، بل يحتاج إلى معالجة مجتمعية من خلال مؤسسات المجتمع المدني وعلماء الدين، إضافة لوجود المصحات والمستشفيات لمعالجة المدمنين.</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3615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أسباب تعاطي المخدرات</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534400" cy="4919664"/>
          </a:xfrm>
        </p:spPr>
        <p:txBody>
          <a:bodyPr>
            <a:normAutofit/>
          </a:bodyPr>
          <a:lstStyle/>
          <a:p>
            <a:pPr algn="just"/>
            <a:r>
              <a:rPr lang="ar-IQ" sz="3200" b="1" dirty="0">
                <a:latin typeface="Arial" panose="020B0604020202020204" pitchFamily="34" charset="0"/>
                <a:cs typeface="Arial" panose="020B0604020202020204" pitchFamily="34" charset="0"/>
              </a:rPr>
              <a:t>١.عدم ادراك الشخص ما الذي تحوي هذه المواد الضارة .</a:t>
            </a:r>
            <a:endParaRPr lang="en-US" sz="3200" dirty="0">
              <a:latin typeface="Arial" panose="020B0604020202020204" pitchFamily="34" charset="0"/>
              <a:cs typeface="Arial" panose="020B0604020202020204" pitchFamily="34" charset="0"/>
            </a:endParaRPr>
          </a:p>
          <a:p>
            <a:pPr algn="just"/>
            <a:r>
              <a:rPr lang="ar-IQ" sz="3200" b="1" dirty="0">
                <a:latin typeface="Arial" panose="020B0604020202020204" pitchFamily="34" charset="0"/>
                <a:cs typeface="Arial" panose="020B0604020202020204" pitchFamily="34" charset="0"/>
              </a:rPr>
              <a:t>٢.رفقاء السوء فإن مصاحبتهم ومجالستهم تؤدي الى تعاطي المخدرات.</a:t>
            </a:r>
            <a:endParaRPr lang="en-US" sz="3200" dirty="0">
              <a:latin typeface="Arial" panose="020B0604020202020204" pitchFamily="34" charset="0"/>
              <a:cs typeface="Arial" panose="020B0604020202020204" pitchFamily="34" charset="0"/>
            </a:endParaRPr>
          </a:p>
          <a:p>
            <a:pPr algn="just"/>
            <a:r>
              <a:rPr lang="ar-IQ" sz="3200" b="1" dirty="0">
                <a:latin typeface="Arial" panose="020B0604020202020204" pitchFamily="34" charset="0"/>
                <a:cs typeface="Arial" panose="020B0604020202020204" pitchFamily="34" charset="0"/>
              </a:rPr>
              <a:t>٣. التنشئة الأسرية الكاذبة ، وكذلك ضعف المعتقدات الدينية.</a:t>
            </a:r>
            <a:endParaRPr lang="en-US" sz="3200" dirty="0">
              <a:latin typeface="Arial" panose="020B0604020202020204" pitchFamily="34" charset="0"/>
              <a:cs typeface="Arial" panose="020B0604020202020204" pitchFamily="34" charset="0"/>
            </a:endParaRPr>
          </a:p>
          <a:p>
            <a:pPr algn="just"/>
            <a:r>
              <a:rPr lang="ar-IQ" sz="3200" b="1" dirty="0">
                <a:latin typeface="Arial" panose="020B0604020202020204" pitchFamily="34" charset="0"/>
                <a:cs typeface="Arial" panose="020B0604020202020204" pitchFamily="34" charset="0"/>
              </a:rPr>
              <a:t>4. مشاكل الأسرة والانفصال و غياب الرقابة الاسرية.</a:t>
            </a:r>
            <a:endParaRPr lang="en-US" sz="3200" dirty="0">
              <a:latin typeface="Arial" panose="020B0604020202020204" pitchFamily="34" charset="0"/>
              <a:cs typeface="Arial" panose="020B0604020202020204" pitchFamily="34" charset="0"/>
            </a:endParaRPr>
          </a:p>
          <a:p>
            <a:pPr algn="just"/>
            <a:r>
              <a:rPr lang="ar-IQ" sz="3200" b="1" dirty="0">
                <a:latin typeface="Arial" panose="020B0604020202020204" pitchFamily="34" charset="0"/>
                <a:cs typeface="Arial" panose="020B0604020202020204" pitchFamily="34" charset="0"/>
              </a:rPr>
              <a:t>٥.كثرة الاموال وتبذيرها يؤدي احيانا الى التعاطي.</a:t>
            </a:r>
            <a:endParaRPr lang="en-US" sz="3200" dirty="0">
              <a:latin typeface="Arial" panose="020B0604020202020204" pitchFamily="34" charset="0"/>
              <a:cs typeface="Arial" panose="020B0604020202020204" pitchFamily="34" charset="0"/>
            </a:endParaRPr>
          </a:p>
          <a:p>
            <a:pPr algn="just"/>
            <a:r>
              <a:rPr lang="ar-IQ" sz="3200" b="1" dirty="0">
                <a:latin typeface="Arial" panose="020B0604020202020204" pitchFamily="34" charset="0"/>
                <a:cs typeface="Arial" panose="020B0604020202020204" pitchFamily="34" charset="0"/>
              </a:rPr>
              <a:t>6.الجهل وعدم التعلم وتدني المستوى الاقتصادي.</a:t>
            </a:r>
            <a:endParaRPr lang="en-US" sz="3200" dirty="0">
              <a:latin typeface="Arial" panose="020B0604020202020204" pitchFamily="34" charset="0"/>
              <a:cs typeface="Arial" panose="020B0604020202020204" pitchFamily="34" charset="0"/>
            </a:endParaRPr>
          </a:p>
          <a:p>
            <a:pPr algn="just"/>
            <a:endParaRPr lang="ar-IQ"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4208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عقوبة تعاطي المخدرات وفق القانون العراقي</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382000" cy="4995864"/>
          </a:xfrm>
        </p:spPr>
        <p:txBody>
          <a:bodyPr>
            <a:normAutofit/>
          </a:bodyPr>
          <a:lstStyle/>
          <a:p>
            <a:pPr algn="just"/>
            <a:r>
              <a:rPr lang="ar-IQ" sz="3200" b="1" dirty="0">
                <a:solidFill>
                  <a:schemeClr val="accent1">
                    <a:lumMod val="20000"/>
                    <a:lumOff val="80000"/>
                  </a:schemeClr>
                </a:solidFill>
                <a:latin typeface="Arial" panose="020B0604020202020204" pitchFamily="34" charset="0"/>
                <a:cs typeface="Arial" panose="020B0604020202020204" pitchFamily="34" charset="0"/>
              </a:rPr>
              <a:t>تنص المادة (28) من قانون المخدرات العراقي والمؤثرات العقلية رقــم 50  لسنة  2017 بعقوبة السجن المؤبد أو المؤقت وبغرامة لا تقل عن عشرة ملايين دينار ولا تزيد على ثلاثين مليون كل من أدار أو أعد أو هيأ مكاناً لتعاطي المخدرات والمؤثرات العقلية ومن أغوى حدثاً وشجع زوجه أو أحد أقربائه حتى الدرجة الرابعة على تعاطي المخدرات وللمحكمة بدلاً من أن تفرض العقوبة أن تلزم من تعاطي المواد المخدرة بمراجعة عيادة نفسية تنشأ لهذا الغرض لمساعدته على التخلص من عادة تعاطي المخدرات.</a:t>
            </a:r>
            <a:endParaRPr lang="en-US" sz="32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2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3286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عقوبة تعاطي المخدرات وفق القانون العراقي</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382000" cy="4995864"/>
          </a:xfrm>
        </p:spPr>
        <p:txBody>
          <a:bodyPr>
            <a:normAutofit/>
          </a:bodyPr>
          <a:lstStyle/>
          <a:p>
            <a:pPr algn="just"/>
            <a:r>
              <a:rPr lang="ar-IQ" sz="3200" b="1" dirty="0">
                <a:solidFill>
                  <a:schemeClr val="accent1">
                    <a:lumMod val="20000"/>
                    <a:lumOff val="80000"/>
                  </a:schemeClr>
                </a:solidFill>
                <a:latin typeface="Arial" panose="020B0604020202020204" pitchFamily="34" charset="0"/>
                <a:cs typeface="Arial" panose="020B0604020202020204" pitchFamily="34" charset="0"/>
              </a:rPr>
              <a:t>في المادة (32) من قانون المخدرات والمؤثرات العقلية رقم (50) لسنة 2017 يعاقب بالحبس مدة لا تقل عن سنة واحدة ولا تزيد على ثلاث سنوات وبغرامة لا تقل عن خمسة ملايين دينار ولا تزيد على عشرة ملايين دينار كل من استورد أو أنتج واصنع أو حاز أو أحرز أو اشترى مواد مخدرة أو مؤثرات عقلية أو سلائف كيميائية أو زرع نباتا من النباتات التي ينتج عنها مواد مخدرة أو مؤثرات عقلية أو اشتراها بقصد التعاطي والاستعمال الشخصي.</a:t>
            </a:r>
            <a:endParaRPr lang="en-US" sz="32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2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3877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عقوبة تعاطي المخدرات وفق القانون العراقي</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305800" cy="4995864"/>
          </a:xfrm>
        </p:spPr>
        <p:txBody>
          <a:bodyPr>
            <a:normAutofit/>
          </a:bodyPr>
          <a:lstStyle/>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تنص المادة 33 من قانون المخدرات والمؤثرات العقلية العراقي على أن عقوبة كل من سمح لغيره بتعاطي المخدرات أو تناول أي مؤثرات عقلية ، سواء بمكافأة أو بدون مكافأة ، هي أن العقوبة لا تقل عن الحبس ستة اشهر ولا تزيد على سنتين وغرامة لا تقل عن ثلاثة ملايين دينار وغرامة لا تزيد على خمسة ملايين دينار. </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4494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دور الاعلام في الحد من انتشار المخدرات</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382000" cy="4843464"/>
          </a:xfrm>
        </p:spPr>
        <p:txBody>
          <a:bodyPr>
            <a:noAutofit/>
          </a:bodyPr>
          <a:lstStyle/>
          <a:p>
            <a:pPr algn="just"/>
            <a:r>
              <a:rPr lang="ar-IQ" sz="2600" b="1" dirty="0">
                <a:solidFill>
                  <a:schemeClr val="accent1">
                    <a:lumMod val="20000"/>
                    <a:lumOff val="80000"/>
                  </a:schemeClr>
                </a:solidFill>
                <a:latin typeface="Arial" panose="020B0604020202020204" pitchFamily="34" charset="0"/>
                <a:cs typeface="Arial" panose="020B0604020202020204" pitchFamily="34" charset="0"/>
              </a:rPr>
              <a:t>1.التوعية والتثقيف: تقديم برامج إعلامية تتناول مخاطر المخدرات وتأثيراتها السلبية على الفرد والمجتمع.</a:t>
            </a:r>
            <a:endParaRPr lang="en-US" sz="2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2600" b="1" dirty="0">
                <a:solidFill>
                  <a:schemeClr val="accent1">
                    <a:lumMod val="20000"/>
                    <a:lumOff val="80000"/>
                  </a:schemeClr>
                </a:solidFill>
                <a:latin typeface="Arial" panose="020B0604020202020204" pitchFamily="34" charset="0"/>
                <a:cs typeface="Arial" panose="020B0604020202020204" pitchFamily="34" charset="0"/>
              </a:rPr>
              <a:t>2.القصص الإنسانية: تسليط الضوء على قصص الأفراد الذين نجحوا في التغلب على الإدمان، مما يبعث برسالة أمل ويشجع الآخرين على السعي للعلاج.</a:t>
            </a:r>
            <a:endParaRPr lang="en-US" sz="2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2600" b="1" dirty="0">
                <a:solidFill>
                  <a:schemeClr val="accent1">
                    <a:lumMod val="20000"/>
                    <a:lumOff val="80000"/>
                  </a:schemeClr>
                </a:solidFill>
                <a:latin typeface="Arial" panose="020B0604020202020204" pitchFamily="34" charset="0"/>
                <a:cs typeface="Arial" panose="020B0604020202020204" pitchFamily="34" charset="0"/>
              </a:rPr>
              <a:t>3. التغطية الإخبارية: نشر الأخبار المتعلقة بجهود مكافحة المخدرات والإجراءات القانونية المتخذة ضد المروجين والمستخدمين، مما يعزز الوعي بالمخاطر والعقوبات.</a:t>
            </a:r>
            <a:endParaRPr lang="en-US" sz="2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2600" b="1" dirty="0">
                <a:solidFill>
                  <a:schemeClr val="accent1">
                    <a:lumMod val="20000"/>
                    <a:lumOff val="80000"/>
                  </a:schemeClr>
                </a:solidFill>
                <a:latin typeface="Arial" panose="020B0604020202020204" pitchFamily="34" charset="0"/>
                <a:cs typeface="Arial" panose="020B0604020202020204" pitchFamily="34" charset="0"/>
              </a:rPr>
              <a:t>4. الشراكات المجتمعية: التعاون مع المؤسسات التعليمية والصحية لنشر حملات إعلامية مشتركة تستهدف </a:t>
            </a:r>
            <a:r>
              <a:rPr lang="ar-IQ" sz="2600" b="1" dirty="0" smtClean="0">
                <a:solidFill>
                  <a:schemeClr val="accent1">
                    <a:lumMod val="20000"/>
                    <a:lumOff val="80000"/>
                  </a:schemeClr>
                </a:solidFill>
                <a:latin typeface="Arial" panose="020B0604020202020204" pitchFamily="34" charset="0"/>
                <a:cs typeface="Arial" panose="020B0604020202020204" pitchFamily="34" charset="0"/>
              </a:rPr>
              <a:t>الشباب.</a:t>
            </a:r>
            <a:endParaRPr lang="en-US" sz="2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2600" b="1" dirty="0">
                <a:solidFill>
                  <a:schemeClr val="accent1">
                    <a:lumMod val="20000"/>
                    <a:lumOff val="80000"/>
                  </a:schemeClr>
                </a:solidFill>
                <a:latin typeface="Arial" panose="020B0604020202020204" pitchFamily="34" charset="0"/>
                <a:cs typeface="Arial" panose="020B0604020202020204" pitchFamily="34" charset="0"/>
              </a:rPr>
              <a:t>5.المسؤولية الاجتماعية: حثّ الشركات والمؤسسات على دعم برامج التوعية والمساهمة في الأنشطة التي تهدف إلى مكافحة المخدرات.</a:t>
            </a:r>
            <a:endParaRPr lang="en-US" sz="26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2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6307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الخاتمة:</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382000" cy="4843464"/>
          </a:xfrm>
        </p:spPr>
        <p:txBody>
          <a:bodyPr>
            <a:noAutofit/>
          </a:bodyPr>
          <a:lstStyle/>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في قلب العراق، تنبعث أنين الجراح الخفية، حيث يخوض العديد من الشباب حربًا صامتة ضد قوة مدمرة تتسلل إلى حياتهم بلا هوادة، تعاطي المخدرات يغمر الأحياء بالعتمة ويجعل من أرواح الناس أشباحًا تائهة، وراء كل مدمن حكاية مؤلمة من الألم واليأس، وصراع لا ينتهي مع شبح الإدمان الذي يجرد الإنسان من ذاته، ويقذف به في دوامة لا قرار لها، تلك الحروب الخفية تحتاج إلى نور الأمل، وإلى أيادٍ تمتد للإنقاذ، لتعيد للروح الإنسانية بريقها وللمجتمع عافيته.</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6715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600200"/>
            <a:ext cx="7772400" cy="3733800"/>
          </a:xfrm>
        </p:spPr>
        <p:txBody>
          <a:bodyPr>
            <a:normAutofit/>
          </a:bodyPr>
          <a:lstStyle/>
          <a:p>
            <a:pPr algn="just"/>
            <a:r>
              <a:rPr lang="ar-IQ" sz="2800" b="1" dirty="0">
                <a:solidFill>
                  <a:schemeClr val="tx1">
                    <a:lumMod val="95000"/>
                  </a:schemeClr>
                </a:solidFill>
                <a:latin typeface="Arial" panose="020B0604020202020204" pitchFamily="34" charset="0"/>
                <a:cs typeface="Arial" panose="020B0604020202020204" pitchFamily="34" charset="0"/>
              </a:rPr>
              <a:t>هي سموم تشبه اللعنة، تتسلل إلى الجسد والعقل، تفتك بالحواس وتخلق عوالم وهمية لا تستمر إلا للحظات، هي الرياح السوداء التي تسلب الهدوء من الروح وتتركها في دوامة من التشتت، المتعاطي لها يجد نفسه أسيرًا لرغبات مُبهمة، يطارد سراب سعادة زائفة، حتى يتلاشى تدريجيًا </a:t>
            </a:r>
            <a:r>
              <a:rPr lang="ar-IQ" sz="2800" b="1" dirty="0" smtClean="0">
                <a:solidFill>
                  <a:schemeClr val="tx1">
                    <a:lumMod val="95000"/>
                  </a:schemeClr>
                </a:solidFill>
                <a:latin typeface="Arial" panose="020B0604020202020204" pitchFamily="34" charset="0"/>
                <a:cs typeface="Arial" panose="020B0604020202020204" pitchFamily="34" charset="0"/>
              </a:rPr>
              <a:t>في بحر </a:t>
            </a:r>
            <a:r>
              <a:rPr lang="ar-IQ" sz="2800" b="1" dirty="0">
                <a:solidFill>
                  <a:schemeClr val="tx1">
                    <a:lumMod val="95000"/>
                  </a:schemeClr>
                </a:solidFill>
                <a:latin typeface="Arial" panose="020B0604020202020204" pitchFamily="34" charset="0"/>
                <a:cs typeface="Arial" panose="020B0604020202020204" pitchFamily="34" charset="0"/>
              </a:rPr>
              <a:t>من الظلام.</a:t>
            </a:r>
            <a:r>
              <a:rPr lang="en-US" sz="2800" dirty="0">
                <a:solidFill>
                  <a:schemeClr val="tx1">
                    <a:lumMod val="95000"/>
                  </a:schemeClr>
                </a:solidFill>
                <a:latin typeface="Arial" panose="020B0604020202020204" pitchFamily="34" charset="0"/>
                <a:cs typeface="Arial" panose="020B0604020202020204" pitchFamily="34" charset="0"/>
              </a:rPr>
              <a:t/>
            </a:r>
            <a:br>
              <a:rPr lang="en-US" sz="2800" dirty="0">
                <a:solidFill>
                  <a:schemeClr val="tx1">
                    <a:lumMod val="95000"/>
                  </a:schemeClr>
                </a:solidFill>
                <a:latin typeface="Arial" panose="020B0604020202020204" pitchFamily="34" charset="0"/>
                <a:cs typeface="Arial" panose="020B0604020202020204" pitchFamily="34" charset="0"/>
              </a:rPr>
            </a:br>
            <a:endParaRPr lang="ar-IQ" sz="2800" dirty="0">
              <a:solidFill>
                <a:schemeClr val="tx1">
                  <a:lumMod val="95000"/>
                </a:schemeClr>
              </a:solidFill>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1367365" y="838201"/>
            <a:ext cx="6417734" cy="838200"/>
          </a:xfrm>
        </p:spPr>
        <p:txBody>
          <a:bodyPr>
            <a:normAutofit/>
          </a:bodyPr>
          <a:lstStyle/>
          <a:p>
            <a:pPr algn="ctr"/>
            <a:r>
              <a:rPr lang="ar-IQ" sz="4400" b="1" dirty="0">
                <a:solidFill>
                  <a:schemeClr val="accent1"/>
                </a:solidFill>
                <a:latin typeface="Arial" panose="020B0604020202020204" pitchFamily="34" charset="0"/>
                <a:cs typeface="Arial" panose="020B0604020202020204" pitchFamily="34" charset="0"/>
              </a:rPr>
              <a:t>المخدرات </a:t>
            </a:r>
          </a:p>
        </p:txBody>
      </p:sp>
    </p:spTree>
    <p:extLst>
      <p:ext uri="{BB962C8B-B14F-4D97-AF65-F5344CB8AC3E}">
        <p14:creationId xmlns:p14="http://schemas.microsoft.com/office/powerpoint/2010/main" val="2226747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032" y="1524000"/>
            <a:ext cx="7772400" cy="3886200"/>
          </a:xfrm>
        </p:spPr>
        <p:txBody>
          <a:bodyPr>
            <a:normAutofit/>
          </a:bodyPr>
          <a:lstStyle/>
          <a:p>
            <a:pPr algn="r"/>
            <a:r>
              <a:rPr lang="ar-IQ" dirty="0">
                <a:solidFill>
                  <a:schemeClr val="tx1"/>
                </a:solidFill>
                <a:effectLst/>
                <a:latin typeface="Arial" panose="020B0604020202020204" pitchFamily="34" charset="0"/>
                <a:cs typeface="Arial" panose="020B0604020202020204" pitchFamily="34" charset="0"/>
              </a:rPr>
              <a:t>1.الميثامفيتامين المعروف باسم "كريستال ميث" أو "الكريستال".</a:t>
            </a:r>
            <a:r>
              <a:rPr lang="en-US" dirty="0">
                <a:solidFill>
                  <a:schemeClr val="tx1"/>
                </a:solidFill>
                <a:effectLst/>
                <a:latin typeface="Arial" panose="020B0604020202020204" pitchFamily="34" charset="0"/>
                <a:cs typeface="Arial" panose="020B0604020202020204" pitchFamily="34" charset="0"/>
              </a:rPr>
              <a:t/>
            </a:r>
            <a:br>
              <a:rPr lang="en-US" dirty="0">
                <a:solidFill>
                  <a:schemeClr val="tx1"/>
                </a:solidFill>
                <a:effectLst/>
                <a:latin typeface="Arial" panose="020B0604020202020204" pitchFamily="34" charset="0"/>
                <a:cs typeface="Arial" panose="020B0604020202020204" pitchFamily="34" charset="0"/>
              </a:rPr>
            </a:br>
            <a:r>
              <a:rPr lang="ar-IQ" dirty="0">
                <a:solidFill>
                  <a:schemeClr val="tx1"/>
                </a:solidFill>
                <a:effectLst/>
                <a:latin typeface="Arial" panose="020B0604020202020204" pitchFamily="34" charset="0"/>
                <a:cs typeface="Arial" panose="020B0604020202020204" pitchFamily="34" charset="0"/>
              </a:rPr>
              <a:t>2.الأفيون الذي يُعرف في العراق باسم "الترياق".</a:t>
            </a:r>
            <a:r>
              <a:rPr lang="en-US" dirty="0">
                <a:solidFill>
                  <a:schemeClr val="tx1"/>
                </a:solidFill>
                <a:effectLst/>
                <a:latin typeface="Arial" panose="020B0604020202020204" pitchFamily="34" charset="0"/>
                <a:cs typeface="Arial" panose="020B0604020202020204" pitchFamily="34" charset="0"/>
              </a:rPr>
              <a:t/>
            </a:r>
            <a:br>
              <a:rPr lang="en-US" dirty="0">
                <a:solidFill>
                  <a:schemeClr val="tx1"/>
                </a:solidFill>
                <a:effectLst/>
                <a:latin typeface="Arial" panose="020B0604020202020204" pitchFamily="34" charset="0"/>
                <a:cs typeface="Arial" panose="020B0604020202020204" pitchFamily="34" charset="0"/>
              </a:rPr>
            </a:br>
            <a:r>
              <a:rPr lang="ar-IQ" dirty="0">
                <a:solidFill>
                  <a:schemeClr val="tx1"/>
                </a:solidFill>
                <a:effectLst/>
                <a:latin typeface="Arial" panose="020B0604020202020204" pitchFamily="34" charset="0"/>
                <a:cs typeface="Arial" panose="020B0604020202020204" pitchFamily="34" charset="0"/>
              </a:rPr>
              <a:t>3. الحشيش.</a:t>
            </a:r>
            <a:r>
              <a:rPr lang="en-US" dirty="0">
                <a:solidFill>
                  <a:schemeClr val="tx1"/>
                </a:solidFill>
                <a:effectLst/>
                <a:latin typeface="Arial" panose="020B0604020202020204" pitchFamily="34" charset="0"/>
                <a:cs typeface="Arial" panose="020B0604020202020204" pitchFamily="34" charset="0"/>
              </a:rPr>
              <a:t/>
            </a:r>
            <a:br>
              <a:rPr lang="en-US" dirty="0">
                <a:solidFill>
                  <a:schemeClr val="tx1"/>
                </a:solidFill>
                <a:effectLst/>
                <a:latin typeface="Arial" panose="020B0604020202020204" pitchFamily="34" charset="0"/>
                <a:cs typeface="Arial" panose="020B0604020202020204" pitchFamily="34" charset="0"/>
              </a:rPr>
            </a:br>
            <a:r>
              <a:rPr lang="ar-IQ" dirty="0">
                <a:solidFill>
                  <a:schemeClr val="tx1"/>
                </a:solidFill>
                <a:effectLst/>
                <a:latin typeface="Arial" panose="020B0604020202020204" pitchFamily="34" charset="0"/>
                <a:cs typeface="Arial" panose="020B0604020202020204" pitchFamily="34" charset="0"/>
              </a:rPr>
              <a:t>4.الأقراص المخدرة مثل الكبتاجون.</a:t>
            </a:r>
            <a:r>
              <a:rPr lang="en-US" dirty="0">
                <a:solidFill>
                  <a:schemeClr val="tx1"/>
                </a:solidFill>
                <a:effectLst/>
                <a:latin typeface="Arial" panose="020B0604020202020204" pitchFamily="34" charset="0"/>
                <a:cs typeface="Arial" panose="020B0604020202020204" pitchFamily="34" charset="0"/>
              </a:rPr>
              <a:t/>
            </a:r>
            <a:br>
              <a:rPr lang="en-US" dirty="0">
                <a:solidFill>
                  <a:schemeClr val="tx1"/>
                </a:solidFill>
                <a:effectLst/>
                <a:latin typeface="Arial" panose="020B0604020202020204" pitchFamily="34" charset="0"/>
                <a:cs typeface="Arial" panose="020B0604020202020204" pitchFamily="34" charset="0"/>
              </a:rPr>
            </a:br>
            <a:endParaRPr lang="ar-IQ" dirty="0">
              <a:solidFill>
                <a:schemeClr val="tx1"/>
              </a:solidFill>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1367364" y="304800"/>
            <a:ext cx="6481235" cy="1676399"/>
          </a:xfrm>
        </p:spPr>
        <p:txBody>
          <a:bodyPr>
            <a:normAutofit/>
          </a:bodyPr>
          <a:lstStyle/>
          <a:p>
            <a:pPr algn="ctr"/>
            <a:r>
              <a:rPr lang="ar-IQ" sz="4400" b="1" dirty="0" smtClean="0">
                <a:solidFill>
                  <a:schemeClr val="accent1"/>
                </a:solidFill>
                <a:latin typeface="Arial" panose="020B0604020202020204" pitchFamily="34" charset="0"/>
                <a:cs typeface="Arial" panose="020B0604020202020204" pitchFamily="34" charset="0"/>
              </a:rPr>
              <a:t>أنواع المخدرات </a:t>
            </a:r>
            <a:r>
              <a:rPr lang="ar-IQ" sz="4400" b="1" dirty="0">
                <a:solidFill>
                  <a:schemeClr val="accent1"/>
                </a:solidFill>
                <a:latin typeface="Arial" panose="020B0604020202020204" pitchFamily="34" charset="0"/>
                <a:cs typeface="Arial" panose="020B0604020202020204" pitchFamily="34" charset="0"/>
              </a:rPr>
              <a:t>في العراق</a:t>
            </a:r>
            <a:endParaRPr lang="en-US" sz="4400" dirty="0">
              <a:solidFill>
                <a:schemeClr val="accent1"/>
              </a:solidFill>
              <a:latin typeface="Arial" panose="020B0604020202020204" pitchFamily="34" charset="0"/>
              <a:cs typeface="Arial" panose="020B0604020202020204" pitchFamily="34" charset="0"/>
            </a:endParaRPr>
          </a:p>
          <a:p>
            <a:endParaRPr lang="ar-IQ" sz="4400" dirty="0">
              <a:solidFill>
                <a:schemeClr val="bg1"/>
              </a:solidFill>
            </a:endParaRPr>
          </a:p>
        </p:txBody>
      </p:sp>
    </p:spTree>
    <p:extLst>
      <p:ext uri="{BB962C8B-B14F-4D97-AF65-F5344CB8AC3E}">
        <p14:creationId xmlns:p14="http://schemas.microsoft.com/office/powerpoint/2010/main" val="2434434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solidFill>
                  <a:schemeClr val="accent1"/>
                </a:solidFill>
                <a:effectLst/>
                <a:latin typeface="Arial" panose="020B0604020202020204" pitchFamily="34" charset="0"/>
                <a:cs typeface="Arial" panose="020B0604020202020204" pitchFamily="34" charset="0"/>
              </a:rPr>
              <a:t>الادمان: </a:t>
            </a:r>
            <a:r>
              <a:rPr lang="en-US" sz="4400" dirty="0">
                <a:solidFill>
                  <a:schemeClr val="accent1"/>
                </a:solidFill>
                <a:effectLst/>
                <a:latin typeface="Arial" panose="020B0604020202020204" pitchFamily="34" charset="0"/>
                <a:cs typeface="Arial" panose="020B0604020202020204" pitchFamily="34" charset="0"/>
              </a:rPr>
              <a:t/>
            </a:r>
            <a:br>
              <a:rPr lang="en-US" sz="4400" dirty="0">
                <a:solidFill>
                  <a:schemeClr val="accent1"/>
                </a:solidFill>
                <a:effectLst/>
                <a:latin typeface="Arial" panose="020B0604020202020204" pitchFamily="34" charset="0"/>
                <a:cs typeface="Arial" panose="020B0604020202020204" pitchFamily="34" charset="0"/>
              </a:rPr>
            </a:br>
            <a:endParaRPr lang="ar-IQ" sz="4400" dirty="0">
              <a:solidFill>
                <a:schemeClr val="accent1"/>
              </a:solidFill>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447800"/>
            <a:ext cx="7924800" cy="3657600"/>
          </a:xfrm>
        </p:spPr>
        <p:txBody>
          <a:bodyPr>
            <a:normAutofit/>
          </a:bodyPr>
          <a:lstStyle/>
          <a:p>
            <a:pPr algn="just"/>
            <a:r>
              <a:rPr lang="ar-IQ" sz="3200" b="1" dirty="0">
                <a:solidFill>
                  <a:schemeClr val="accent1">
                    <a:lumMod val="20000"/>
                    <a:lumOff val="80000"/>
                  </a:schemeClr>
                </a:solidFill>
                <a:latin typeface="Arial" panose="020B0604020202020204" pitchFamily="34" charset="0"/>
                <a:cs typeface="Arial" panose="020B0604020202020204" pitchFamily="34" charset="0"/>
              </a:rPr>
              <a:t>هو العدو الخفي الذي يتسلل إلى حياة الإنسان من حيث لا يدري، هو الوحش الذي يستوطن الجسد والعقل، يسيطر على الإرادة ويجعل من المرء أسيرًا لرغباته المحمومة ، بينما هو في الحقيقة السقوط في هاوية لا قرار لها، يتلاعب بالأرواح ويستنزف طاقاتها، تاركًا وراءه ندوبًا لا تندمل وآلامًا لا تنسى.</a:t>
            </a:r>
            <a:endParaRPr lang="en-US" sz="32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2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79992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التأثيرات الصحية للمخدرات</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686800" cy="3929064"/>
          </a:xfrm>
        </p:spPr>
        <p:txBody>
          <a:bodyPr>
            <a:normAutofit/>
          </a:bodyPr>
          <a:lstStyle/>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مشاكل في القلب: عدم انتظام ضربات القلب وارتفاع ضغط الدم</a:t>
            </a:r>
            <a:r>
              <a:rPr lang="ar-IQ" sz="3600" b="1" dirty="0" smtClean="0">
                <a:solidFill>
                  <a:schemeClr val="accent1">
                    <a:lumMod val="20000"/>
                    <a:lumOff val="80000"/>
                  </a:schemeClr>
                </a:solidFill>
                <a:latin typeface="Arial" panose="020B0604020202020204" pitchFamily="34" charset="0"/>
                <a:cs typeface="Arial" panose="020B0604020202020204" pitchFamily="34" charset="0"/>
              </a:rPr>
              <a:t>.</a:t>
            </a:r>
          </a:p>
          <a:p>
            <a:pPr algn="just"/>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الجهاز التنفسي: صعوبات في التنفس والتهابات رئوية</a:t>
            </a:r>
            <a:r>
              <a:rPr lang="ar-IQ" sz="3600" b="1" dirty="0" smtClean="0">
                <a:solidFill>
                  <a:schemeClr val="accent1">
                    <a:lumMod val="20000"/>
                    <a:lumOff val="80000"/>
                  </a:schemeClr>
                </a:solidFill>
                <a:latin typeface="Arial" panose="020B0604020202020204" pitchFamily="34" charset="0"/>
                <a:cs typeface="Arial" panose="020B0604020202020204" pitchFamily="34" charset="0"/>
              </a:rPr>
              <a:t>.</a:t>
            </a:r>
          </a:p>
          <a:p>
            <a:pPr algn="just"/>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الكبد والكلى: تليف الكبد وتلف الكلى.</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07286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تأثير المخدرات على الصعيد النفسي:</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763000" cy="3243264"/>
          </a:xfrm>
        </p:spPr>
        <p:txBody>
          <a:bodyPr>
            <a:noAutofit/>
          </a:bodyPr>
          <a:lstStyle/>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 </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اضطرابات نفسية: الاكتئاب والقلق والانفصام.</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 </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تلف الدماغ: فقدان الذاكرة وضعف القدرة على التفكير والتركيز.</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39805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مناطق الانتشار للمخدرات في العراق</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153400" cy="4538664"/>
          </a:xfrm>
        </p:spPr>
        <p:txBody>
          <a:bodyPr>
            <a:normAutofit/>
          </a:bodyPr>
          <a:lstStyle/>
          <a:p>
            <a:pPr algn="just"/>
            <a:endParaRPr lang="ar-IQ" sz="3600" b="1" dirty="0" smtClean="0">
              <a:latin typeface="Arial" panose="020B0604020202020204" pitchFamily="34" charset="0"/>
              <a:cs typeface="Arial" panose="020B0604020202020204" pitchFamily="34" charset="0"/>
            </a:endParaRPr>
          </a:p>
          <a:p>
            <a:pPr algn="just"/>
            <a:endParaRPr lang="ar-IQ" sz="3600" b="1" dirty="0">
              <a:latin typeface="Arial" panose="020B0604020202020204" pitchFamily="34" charset="0"/>
              <a:cs typeface="Arial" panose="020B0604020202020204" pitchFamily="34" charset="0"/>
            </a:endParaRPr>
          </a:p>
          <a:p>
            <a:pPr algn="just"/>
            <a:r>
              <a:rPr lang="ar-IQ" sz="3600" b="1" dirty="0" smtClean="0">
                <a:latin typeface="Arial" panose="020B0604020202020204" pitchFamily="34" charset="0"/>
                <a:cs typeface="Arial" panose="020B0604020202020204" pitchFamily="34" charset="0"/>
              </a:rPr>
              <a:t>العشوائيات </a:t>
            </a:r>
            <a:r>
              <a:rPr lang="ar-IQ" sz="3600" b="1" dirty="0">
                <a:latin typeface="Arial" panose="020B0604020202020204" pitchFamily="34" charset="0"/>
                <a:cs typeface="Arial" panose="020B0604020202020204" pitchFamily="34" charset="0"/>
              </a:rPr>
              <a:t>_ المناطق الشعبية_ المقاهي _ الجامعات والمدارس _ الاحياء المترفة _ المناطق الفقيرة _ وأيضا المحافظات ذات المنافذ الحدودية</a:t>
            </a:r>
            <a:endParaRPr lang="en-US" sz="3600" dirty="0">
              <a:latin typeface="Arial" panose="020B0604020202020204" pitchFamily="34" charset="0"/>
              <a:cs typeface="Arial" panose="020B0604020202020204" pitchFamily="34" charset="0"/>
            </a:endParaRPr>
          </a:p>
          <a:p>
            <a:pPr algn="just"/>
            <a:endParaRPr lang="ar-IQ"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9532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الفئات الأكثر استهدافا:</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305800" cy="4310064"/>
          </a:xfrm>
        </p:spPr>
        <p:txBody>
          <a:bodyPr>
            <a:normAutofit/>
          </a:bodyPr>
          <a:lstStyle/>
          <a:p>
            <a:pPr algn="just"/>
            <a:endParaRPr lang="ar-IQ" sz="3600" b="1" dirty="0" smtClean="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600" b="1" dirty="0">
              <a:solidFill>
                <a:schemeClr val="accent1">
                  <a:lumMod val="20000"/>
                  <a:lumOff val="80000"/>
                </a:schemeClr>
              </a:solidFill>
              <a:latin typeface="Arial" panose="020B0604020202020204" pitchFamily="34" charset="0"/>
              <a:cs typeface="Arial" panose="020B0604020202020204" pitchFamily="34" charset="0"/>
            </a:endParaRPr>
          </a:p>
          <a:p>
            <a:pPr algn="just"/>
            <a:r>
              <a:rPr lang="ar-IQ" sz="3600" b="1" dirty="0" smtClean="0">
                <a:solidFill>
                  <a:schemeClr val="accent1">
                    <a:lumMod val="20000"/>
                    <a:lumOff val="80000"/>
                  </a:schemeClr>
                </a:solidFill>
                <a:latin typeface="Arial" panose="020B0604020202020204" pitchFamily="34" charset="0"/>
                <a:cs typeface="Arial" panose="020B0604020202020204" pitchFamily="34" charset="0"/>
              </a:rPr>
              <a:t>الشباب </a:t>
            </a:r>
            <a:r>
              <a:rPr lang="ar-IQ" sz="3600" b="1" dirty="0">
                <a:solidFill>
                  <a:schemeClr val="accent1">
                    <a:lumMod val="20000"/>
                    <a:lumOff val="80000"/>
                  </a:schemeClr>
                </a:solidFill>
                <a:latin typeface="Arial" panose="020B0604020202020204" pitchFamily="34" charset="0"/>
                <a:cs typeface="Arial" panose="020B0604020202020204" pitchFamily="34" charset="0"/>
              </a:rPr>
              <a:t>من كلا </a:t>
            </a:r>
            <a:r>
              <a:rPr lang="ar-IQ" sz="3600" b="1" dirty="0" smtClean="0">
                <a:solidFill>
                  <a:schemeClr val="accent1">
                    <a:lumMod val="20000"/>
                    <a:lumOff val="80000"/>
                  </a:schemeClr>
                </a:solidFill>
                <a:latin typeface="Arial" panose="020B0604020202020204" pitchFamily="34" charset="0"/>
                <a:cs typeface="Arial" panose="020B0604020202020204" pitchFamily="34" charset="0"/>
              </a:rPr>
              <a:t>الجنسين (</a:t>
            </a:r>
            <a:r>
              <a:rPr lang="ar-IQ" sz="3600" b="1" dirty="0">
                <a:solidFill>
                  <a:schemeClr val="accent1">
                    <a:lumMod val="20000"/>
                    <a:lumOff val="80000"/>
                  </a:schemeClr>
                </a:solidFill>
                <a:latin typeface="Arial" panose="020B0604020202020204" pitchFamily="34" charset="0"/>
                <a:cs typeface="Arial" panose="020B0604020202020204" pitchFamily="34" charset="0"/>
              </a:rPr>
              <a:t>الذكور ، الاناث) تترواح أعمارهــم ما بـين (15-35 ) سنة .</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8853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IQ" sz="4400" dirty="0">
                <a:effectLst/>
                <a:latin typeface="Arial" panose="020B0604020202020204" pitchFamily="34" charset="0"/>
                <a:cs typeface="Arial" panose="020B0604020202020204" pitchFamily="34" charset="0"/>
              </a:rPr>
              <a:t>احصائيات عن الموقوفين بسبب المخدرات في العراق</a:t>
            </a:r>
            <a:r>
              <a:rPr lang="en-US" sz="4400" dirty="0">
                <a:effectLst/>
                <a:latin typeface="Arial" panose="020B0604020202020204" pitchFamily="34" charset="0"/>
                <a:cs typeface="Arial" panose="020B0604020202020204" pitchFamily="34" charset="0"/>
              </a:rPr>
              <a:t/>
            </a:r>
            <a:br>
              <a:rPr lang="en-US" sz="4400" dirty="0">
                <a:effectLst/>
                <a:latin typeface="Arial" panose="020B0604020202020204" pitchFamily="34" charset="0"/>
                <a:cs typeface="Arial" panose="020B0604020202020204" pitchFamily="34" charset="0"/>
              </a:rPr>
            </a:br>
            <a:endParaRPr lang="ar-IQ" sz="4400" dirty="0">
              <a:latin typeface="Arial" panose="020B0604020202020204" pitchFamily="34" charset="0"/>
              <a:cs typeface="Arial" panose="020B0604020202020204" pitchFamily="34" charset="0"/>
            </a:endParaRPr>
          </a:p>
        </p:txBody>
      </p:sp>
      <p:sp>
        <p:nvSpPr>
          <p:cNvPr id="3" name="Text Placeholder 2"/>
          <p:cNvSpPr>
            <a:spLocks noGrp="1"/>
          </p:cNvSpPr>
          <p:nvPr>
            <p:ph type="body" idx="1"/>
          </p:nvPr>
        </p:nvSpPr>
        <p:spPr>
          <a:xfrm>
            <a:off x="381000" y="1633536"/>
            <a:ext cx="8305800" cy="4462464"/>
          </a:xfrm>
        </p:spPr>
        <p:txBody>
          <a:bodyPr>
            <a:normAutofit/>
          </a:bodyPr>
          <a:lstStyle/>
          <a:p>
            <a:pPr algn="just"/>
            <a:r>
              <a:rPr lang="ar-IQ" sz="3600" b="1" dirty="0">
                <a:solidFill>
                  <a:schemeClr val="accent1">
                    <a:lumMod val="20000"/>
                    <a:lumOff val="80000"/>
                  </a:schemeClr>
                </a:solidFill>
                <a:latin typeface="Arial" panose="020B0604020202020204" pitchFamily="34" charset="0"/>
                <a:cs typeface="Arial" panose="020B0604020202020204" pitchFamily="34" charset="0"/>
              </a:rPr>
              <a:t>قُدرت أعداد الموقوفين بتهمة حيازة وتجارة المخدرات في إحصائيات عام 2023 بـ14 ألفا، في حين بلغ عددهم 17 ألفا سنة 2022، حسب آخر إحصائية رسمية أُعلنت نهاية العام الماضي بشأن أعداد المعتقلين بتهمة المخدرات والكميات المضبوطة منها.</a:t>
            </a:r>
            <a:endParaRPr lang="en-US" sz="3600" dirty="0">
              <a:solidFill>
                <a:schemeClr val="accent1">
                  <a:lumMod val="20000"/>
                  <a:lumOff val="80000"/>
                </a:schemeClr>
              </a:solidFill>
              <a:latin typeface="Arial" panose="020B0604020202020204" pitchFamily="34" charset="0"/>
              <a:cs typeface="Arial" panose="020B0604020202020204" pitchFamily="34" charset="0"/>
            </a:endParaRPr>
          </a:p>
          <a:p>
            <a:pPr algn="just"/>
            <a:endParaRPr lang="ar-IQ" sz="3600" dirty="0">
              <a:solidFill>
                <a:schemeClr val="accent1">
                  <a:lumMod val="20000"/>
                  <a:lumOff val="8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13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189</TotalTime>
  <Words>886</Words>
  <Application>Microsoft Office PowerPoint</Application>
  <PresentationFormat>On-screen Show (4:3)</PresentationFormat>
  <Paragraphs>68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Verve</vt:lpstr>
      <vt:lpstr>المخدرات في العراق ... الواقع والحلول </vt:lpstr>
      <vt:lpstr>هي سموم تشبه اللعنة، تتسلل إلى الجسد والعقل، تفتك بالحواس وتخلق عوالم وهمية لا تستمر إلا للحظات، هي الرياح السوداء التي تسلب الهدوء من الروح وتتركها في دوامة من التشتت، المتعاطي لها يجد نفسه أسيرًا لرغبات مُبهمة، يطارد سراب سعادة زائفة، حتى يتلاشى تدريجيًا في بحر من الظلام. </vt:lpstr>
      <vt:lpstr>1.الميثامفيتامين المعروف باسم "كريستال ميث" أو "الكريستال". 2.الأفيون الذي يُعرف في العراق باسم "الترياق". 3. الحشيش. 4.الأقراص المخدرة مثل الكبتاجون. </vt:lpstr>
      <vt:lpstr>الادمان:  </vt:lpstr>
      <vt:lpstr>التأثيرات الصحية للمخدرات </vt:lpstr>
      <vt:lpstr>تأثير المخدرات على الصعيد النفسي: </vt:lpstr>
      <vt:lpstr>مناطق الانتشار للمخدرات في العراق </vt:lpstr>
      <vt:lpstr>الفئات الأكثر استهدافا: </vt:lpstr>
      <vt:lpstr>احصائيات عن الموقوفين بسبب المخدرات في العراق </vt:lpstr>
      <vt:lpstr>أسباب انتشار المخدرات </vt:lpstr>
      <vt:lpstr>اتلاف المواد المخدرة: </vt:lpstr>
      <vt:lpstr>أثر المخدرات على المجتمع: </vt:lpstr>
      <vt:lpstr>مكافحة المخدرات: </vt:lpstr>
      <vt:lpstr>أسباب تعاطي المخدرات </vt:lpstr>
      <vt:lpstr>عقوبة تعاطي المخدرات وفق القانون العراقي </vt:lpstr>
      <vt:lpstr>عقوبة تعاطي المخدرات وفق القانون العراقي </vt:lpstr>
      <vt:lpstr>عقوبة تعاطي المخدرات وفق القانون العراقي </vt:lpstr>
      <vt:lpstr>دور الاعلام في الحد من انتشار المخدرات </vt:lpstr>
      <vt:lpstr>الخاتمة: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المخدرات في العراق ... الواقع والحلول </dc:title>
  <dc:creator>the king</dc:creator>
  <cp:lastModifiedBy>Maher</cp:lastModifiedBy>
  <cp:revision>26</cp:revision>
  <dcterms:created xsi:type="dcterms:W3CDTF">2006-08-16T00:00:00Z</dcterms:created>
  <dcterms:modified xsi:type="dcterms:W3CDTF">2024-10-09T20:57:11Z</dcterms:modified>
</cp:coreProperties>
</file>