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5" r:id="rId5"/>
    <p:sldId id="259" r:id="rId6"/>
    <p:sldId id="267" r:id="rId7"/>
    <p:sldId id="260" r:id="rId8"/>
    <p:sldId id="261" r:id="rId9"/>
    <p:sldId id="263" r:id="rId10"/>
    <p:sldId id="264" r:id="rId11"/>
    <p:sldId id="268" r:id="rId1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1056" y="30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71B4303-1186-4EFA-9956-4962C888B9E0}" type="datetimeFigureOut">
              <a:rPr lang="ar-SA" smtClean="0"/>
              <a:t>07/07/1446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DC1B030-5254-4D79-B7D0-C959927299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3587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C1B030-5254-4D79-B7D0-C959927299D6}" type="slidenum">
              <a:rPr lang="ar-SA" smtClean="0">
                <a:solidFill>
                  <a:prstClr val="black"/>
                </a:solidFill>
              </a:rPr>
              <a:pPr/>
              <a:t>4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935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5900" y="2806700"/>
            <a:ext cx="7480300" cy="1079500"/>
          </a:xfrm>
        </p:spPr>
        <p:txBody>
          <a:bodyPr>
            <a:normAutofit fontScale="90000"/>
          </a:bodyPr>
          <a:lstStyle/>
          <a:p>
            <a:pPr rtl="1"/>
            <a:r>
              <a:rPr dirty="0" err="1">
                <a:latin typeface="Times New Roman" pitchFamily="18" charset="0"/>
                <a:cs typeface="Times New Roman" pitchFamily="18" charset="0"/>
              </a:rPr>
              <a:t>تأثير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أعماق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الحراثة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في 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تقدير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ا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لإ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ستهلاك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المائي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 للمحاصيل الحقلية والبستنية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00" y="4191000"/>
            <a:ext cx="9486900" cy="2425700"/>
          </a:xfrm>
        </p:spPr>
        <p:txBody>
          <a:bodyPr>
            <a:normAutofit lnSpcReduction="10000"/>
          </a:bodyPr>
          <a:lstStyle/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ar-IQ" sz="2400" b="1" dirty="0" smtClean="0">
                <a:solidFill>
                  <a:schemeClr val="tx1"/>
                </a:solidFill>
              </a:rPr>
              <a:t>جامعة </a:t>
            </a:r>
            <a:r>
              <a:rPr lang="ar-IQ" sz="2400" b="1" dirty="0">
                <a:solidFill>
                  <a:schemeClr val="tx1"/>
                </a:solidFill>
              </a:rPr>
              <a:t>بغداد – كلية علوم الهندسة الزراعية – قسم المكائن والآلات </a:t>
            </a:r>
            <a:r>
              <a:rPr lang="ar-IQ" sz="2400" b="1" dirty="0" smtClean="0">
                <a:solidFill>
                  <a:schemeClr val="tx1"/>
                </a:solidFill>
              </a:rPr>
              <a:t>الزراعية</a:t>
            </a:r>
          </a:p>
          <a:p>
            <a:r>
              <a:rPr lang="ar-IQ" sz="2400" b="1" dirty="0" smtClean="0">
                <a:solidFill>
                  <a:schemeClr val="tx1"/>
                </a:solidFill>
              </a:rPr>
              <a:t>القاء </a:t>
            </a:r>
          </a:p>
          <a:p>
            <a:endParaRPr lang="ar-IQ" b="1" dirty="0">
              <a:solidFill>
                <a:schemeClr val="accent6">
                  <a:lumMod val="50000"/>
                </a:schemeClr>
              </a:solidFill>
            </a:endParaRPr>
          </a:p>
          <a:p>
            <a:pPr algn="r"/>
            <a:r>
              <a:rPr lang="ar-IQ" sz="2400" b="1" dirty="0" err="1" smtClean="0">
                <a:solidFill>
                  <a:schemeClr val="accent6">
                    <a:lumMod val="50000"/>
                  </a:schemeClr>
                </a:solidFill>
              </a:rPr>
              <a:t>أ.د.الاء</a:t>
            </a:r>
            <a:r>
              <a:rPr lang="ar-IQ" sz="2400" b="1" dirty="0" smtClean="0">
                <a:solidFill>
                  <a:schemeClr val="accent6">
                    <a:lumMod val="50000"/>
                  </a:schemeClr>
                </a:solidFill>
              </a:rPr>
              <a:t> صالح عاتي                                                            </a:t>
            </a:r>
            <a:r>
              <a:rPr lang="ar-IQ" sz="2400" b="1" dirty="0" err="1" smtClean="0">
                <a:solidFill>
                  <a:schemeClr val="accent6">
                    <a:lumMod val="50000"/>
                  </a:schemeClr>
                </a:solidFill>
              </a:rPr>
              <a:t>أ.م.د.شيماء</a:t>
            </a:r>
            <a:r>
              <a:rPr lang="ar-IQ" sz="2400" b="1" dirty="0" smtClean="0">
                <a:solidFill>
                  <a:schemeClr val="accent6">
                    <a:lumMod val="50000"/>
                  </a:schemeClr>
                </a:solidFill>
              </a:rPr>
              <a:t> سامي</a:t>
            </a:r>
          </a:p>
          <a:p>
            <a:endParaRPr sz="2400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1" y="174457"/>
            <a:ext cx="2286005" cy="2286005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colorTemperature colorTemp="8800"/>
                    </a14:imgEffect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3575" y="226598"/>
            <a:ext cx="2181725" cy="218172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15900" y="457200"/>
            <a:ext cx="9423400" cy="610870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ar-SA" dirty="0" smtClean="0"/>
              <a:t>المراجع</a:t>
            </a:r>
            <a:endParaRPr lang="en-US" dirty="0" smtClean="0"/>
          </a:p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Smith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J. (2020). Impact of Tillage Depth on Soil Moisture Retention. Journal of Agricultural Science, 10(4), 123-135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6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Kroulík</a:t>
            </a:r>
            <a:r>
              <a:rPr lang="en-US" sz="26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, M., </a:t>
            </a:r>
            <a:r>
              <a:rPr lang="en-US" sz="26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Hůla</a:t>
            </a:r>
            <a:r>
              <a:rPr lang="en-US" sz="26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, J., </a:t>
            </a:r>
            <a:r>
              <a:rPr lang="en-US" sz="26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Šindelář</a:t>
            </a:r>
            <a:r>
              <a:rPr lang="en-US" sz="26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, R. and </a:t>
            </a:r>
            <a:r>
              <a:rPr lang="en-US" sz="26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Illek</a:t>
            </a:r>
            <a:r>
              <a:rPr lang="en-US" sz="26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, F., 2007. Water infiltration into soil related to the soil tillage intensity. </a:t>
            </a:r>
            <a:r>
              <a:rPr lang="en-US" sz="2600" i="1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Soil Water Res</a:t>
            </a:r>
            <a:r>
              <a:rPr lang="en-US" sz="26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en-US" sz="2600" i="1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6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(1), pp.15-24</a:t>
            </a:r>
            <a:r>
              <a:rPr lang="en-US" sz="26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Erbach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D. C., J. G. Benjamin, R. M. Cruse, M. A.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Elamin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S.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Mukhtur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and C. H. Choi. 1992. Soil and corn response to tillage with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paraplow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 Transactions of the ASAE 35:1347–1354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Ferreras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L. A., J. L. Costa, F. O. Garcia, and C.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Pecorari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 2000. Effect of no-tillage on some physical properties of structural degraded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Petrocalcic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Paleudoll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of southern Pampa of Argentina. Soil and Tillage Research 54:31–39. 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Alamouti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M. Y., and M.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Navabzadeh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2007. Investigating of plowing depth effect on some soil physical properties. Pakistan Journal of Biological Sciences 10:4510–4514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Jabro</a:t>
            </a:r>
            <a:r>
              <a:rPr lang="en-US" sz="24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, J.D., Stevens, W.B., </a:t>
            </a:r>
            <a:r>
              <a:rPr lang="en-US" sz="24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Iversen</a:t>
            </a:r>
            <a:r>
              <a:rPr lang="en-US" sz="24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, W.M. and Evans, R.G., 2010. Tillage depth effects on soil physical properties, </a:t>
            </a:r>
            <a:r>
              <a:rPr lang="en-US" sz="24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sugarbeet</a:t>
            </a:r>
            <a:r>
              <a:rPr lang="en-US" sz="24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yield, and </a:t>
            </a:r>
            <a:r>
              <a:rPr lang="en-US" sz="24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sugarbeet</a:t>
            </a:r>
            <a:r>
              <a:rPr lang="en-US" sz="24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quality. </a:t>
            </a:r>
            <a:r>
              <a:rPr lang="en-US" sz="2400" i="1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Communications in soil science and plant analysis</a:t>
            </a:r>
            <a:r>
              <a:rPr lang="en-US" sz="24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en-US" sz="2400" i="1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41</a:t>
            </a:r>
            <a:r>
              <a:rPr lang="en-US" sz="24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(7), pp.908-916.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Brown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A., &amp; Green, R. (2019). Water Use Efficiency in Horticultural Crops. Soil and Tillage Research, 112, 45-53.</a:t>
            </a:r>
          </a:p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Lee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T. (2021). Tillage Practices for Optimal Crop Yield. Agricultural Water Management, 140, 89-102.</a:t>
            </a:r>
          </a:p>
          <a:p>
            <a:pPr algn="ctr" rtl="1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77530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2466974"/>
          </a:xfrm>
        </p:spPr>
        <p:txBody>
          <a:bodyPr>
            <a:normAutofit/>
          </a:bodyPr>
          <a:lstStyle/>
          <a:p>
            <a:pPr rtl="1"/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6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ar-IQ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شكرا </a:t>
            </a:r>
            <a:r>
              <a:rPr lang="ar-IQ" sz="6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لاصغائكم</a:t>
            </a:r>
            <a:r>
              <a:rPr lang="ar-IQ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endParaRPr lang="ar-SA" sz="6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90748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69876"/>
            <a:ext cx="8915400" cy="830262"/>
          </a:xfrm>
        </p:spPr>
        <p:txBody>
          <a:bodyPr/>
          <a:lstStyle/>
          <a:p>
            <a:pPr algn="r"/>
            <a:r>
              <a:rPr lang="ar-IQ" dirty="0" smtClean="0"/>
              <a:t>المُقدمة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0" y="1206501"/>
            <a:ext cx="9218083" cy="4919663"/>
          </a:xfrm>
        </p:spPr>
        <p:txBody>
          <a:bodyPr/>
          <a:lstStyle/>
          <a:p>
            <a:pPr algn="just" rtl="1"/>
            <a:r>
              <a:rPr dirty="0" err="1">
                <a:latin typeface="Times New Roman" pitchFamily="18" charset="0"/>
                <a:cs typeface="Times New Roman" pitchFamily="18" charset="0"/>
              </a:rPr>
              <a:t>تُعد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الحراثة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من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العمليات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الزراعية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الأساسية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التي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تؤثر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بشكل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كبير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على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خصائص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التربة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 وخصوبتها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،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بما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في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ذلك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نفاذيتها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، 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قدرتها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على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ال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أ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حتفاظ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بالماء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،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والتوزيع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الأمثل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للرطوبة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. </a:t>
            </a:r>
            <a:endParaRPr lang="ar-IQ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1"/>
            <a:r>
              <a:rPr dirty="0" smtClean="0">
                <a:latin typeface="Times New Roman" pitchFamily="18" charset="0"/>
                <a:cs typeface="Times New Roman" pitchFamily="18" charset="0"/>
              </a:rPr>
              <a:t>أعماق 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الحراثة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 تلعب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دورًا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رئيسيًا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في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تحسين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إنتاجية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المحاصيل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الحقلية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و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البستنية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 من خلال أثرها في أستهلاك النبات المائي.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Times New Roman" pitchFamily="18" charset="0"/>
                <a:cs typeface="Times New Roman" pitchFamily="18" charset="0"/>
              </a:rPr>
              <a:t>أنواع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وأعماق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الحراثة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dirty="0" err="1" smtClean="0"/>
              <a:t>الحراثة</a:t>
            </a:r>
            <a:r>
              <a:rPr dirty="0" smtClean="0"/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السطحية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تُستخدم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لتكسير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القشور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السطحية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، لا يتجاوز عمقها الـ 10سم</a:t>
            </a:r>
            <a:r>
              <a:rPr lang="ar-IQ" dirty="0">
                <a:latin typeface="Times New Roman" pitchFamily="18" charset="0"/>
                <a:cs typeface="Times New Roman" pitchFamily="18" charset="0"/>
              </a:rPr>
              <a:t>، 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pPr algn="just" rtl="1"/>
            <a:r>
              <a:rPr dirty="0" err="1" smtClean="0">
                <a:latin typeface="Times New Roman" pitchFamily="18" charset="0"/>
                <a:cs typeface="Times New Roman" pitchFamily="18" charset="0"/>
              </a:rPr>
              <a:t>الحراثة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الم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ُ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توسطة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تساعد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في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تحسين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تهوية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التربة</a:t>
            </a:r>
            <a:r>
              <a:rPr lang="ar-IQ" dirty="0">
                <a:latin typeface="Times New Roman" pitchFamily="18" charset="0"/>
                <a:cs typeface="Times New Roman" pitchFamily="18" charset="0"/>
              </a:rPr>
              <a:t>، 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تصل أعماقها لغاية 20 </a:t>
            </a:r>
            <a:r>
              <a:rPr lang="ar-IQ" dirty="0">
                <a:latin typeface="Times New Roman" pitchFamily="18" charset="0"/>
                <a:cs typeface="Times New Roman" pitchFamily="18" charset="0"/>
              </a:rPr>
              <a:t>سم، 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pPr algn="just" rtl="1"/>
            <a:r>
              <a:rPr dirty="0" err="1" smtClean="0">
                <a:latin typeface="Times New Roman" pitchFamily="18" charset="0"/>
                <a:cs typeface="Times New Roman" pitchFamily="18" charset="0"/>
              </a:rPr>
              <a:t>الحراثة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العميقة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تُستخدم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لتحسين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اختراق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الجذور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و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 تخفيف رص التربة (أنكباسها)، عمقها يمتد من 28 سم وفي مصادر أخرى من 30 سم فأكثر، 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484438"/>
            <a:ext cx="8915400" cy="817562"/>
          </a:xfrm>
        </p:spPr>
        <p:txBody>
          <a:bodyPr>
            <a:noAutofit/>
          </a:bodyPr>
          <a:lstStyle/>
          <a:p>
            <a:pPr rtl="1"/>
            <a:r>
              <a:rPr sz="4800" dirty="0" err="1">
                <a:latin typeface="Times New Roman" pitchFamily="18" charset="0"/>
                <a:cs typeface="Times New Roman" pitchFamily="18" charset="0"/>
              </a:rPr>
              <a:t>دراسات</a:t>
            </a:r>
            <a:r>
              <a:rPr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800" dirty="0" err="1">
                <a:latin typeface="Times New Roman" pitchFamily="18" charset="0"/>
                <a:cs typeface="Times New Roman" pitchFamily="18" charset="0"/>
              </a:rPr>
              <a:t>وتجارب</a:t>
            </a:r>
            <a:r>
              <a:rPr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800" dirty="0" err="1">
                <a:latin typeface="Times New Roman" pitchFamily="18" charset="0"/>
                <a:cs typeface="Times New Roman" pitchFamily="18" charset="0"/>
              </a:rPr>
              <a:t>سابقة</a:t>
            </a:r>
            <a:endParaRPr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475" y="1417639"/>
            <a:ext cx="9039225" cy="919162"/>
          </a:xfrm>
        </p:spPr>
        <p:txBody>
          <a:bodyPr>
            <a:normAutofit fontScale="62500" lnSpcReduction="20000"/>
          </a:bodyPr>
          <a:lstStyle/>
          <a:p>
            <a:pPr marL="0" indent="0" algn="just" rtl="1">
              <a:buNone/>
            </a:pPr>
            <a:r>
              <a:rPr lang="ar-IQ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أ</a:t>
            </a:r>
            <a:r>
              <a:rPr lang="ar-IQ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ظهرت </a:t>
            </a:r>
            <a:r>
              <a:rPr lang="ar-IQ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دراسات عدة </a:t>
            </a:r>
            <a:r>
              <a:rPr lang="ar-IQ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أن </a:t>
            </a:r>
            <a:r>
              <a:rPr lang="ar-IQ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الحراثة العميقة تساعد في تحسين كفاءة </a:t>
            </a:r>
            <a:r>
              <a:rPr lang="ar-IQ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أستخدام </a:t>
            </a:r>
            <a:r>
              <a:rPr lang="ar-IQ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المياه وتقليل </a:t>
            </a:r>
            <a:r>
              <a:rPr lang="ar-IQ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أستهلاك </a:t>
            </a:r>
            <a:r>
              <a:rPr lang="ar-IQ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المياه </a:t>
            </a:r>
            <a:r>
              <a:rPr lang="ar-IQ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من قبل </a:t>
            </a:r>
            <a:r>
              <a:rPr lang="ar-IQ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المحاصيل الحقلية والبستنية مما </a:t>
            </a:r>
            <a:r>
              <a:rPr lang="ar-IQ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يُعزز </a:t>
            </a:r>
            <a:r>
              <a:rPr lang="ar-IQ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من </a:t>
            </a:r>
            <a:r>
              <a:rPr lang="ar-IQ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أنتاجتة المَحاصيل ويُقلل </a:t>
            </a:r>
            <a:r>
              <a:rPr lang="ar-IQ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من التكاليف </a:t>
            </a:r>
            <a:r>
              <a:rPr lang="ar-IQ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الزراعية.</a:t>
            </a:r>
            <a:endParaRPr lang="ar-IQ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rtl="1">
              <a:buNone/>
            </a:pPr>
            <a:r>
              <a:rPr lang="ar-IQ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بينت التجربة الحقلية أن أستخدام الحراثة المُناسبة قد قلل من أستهلاك المياه بنسبة </a:t>
            </a:r>
            <a:r>
              <a:rPr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15%.</a:t>
            </a:r>
            <a:endParaRPr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36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dirty="0" err="1">
                <a:latin typeface="Times New Roman" pitchFamily="18" charset="0"/>
                <a:cs typeface="Times New Roman" pitchFamily="18" charset="0"/>
              </a:rPr>
              <a:t>تأثير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أعماق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الحراثة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على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نفاذية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التربة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308100"/>
            <a:ext cx="8915400" cy="4940300"/>
          </a:xfrm>
        </p:spPr>
        <p:txBody>
          <a:bodyPr>
            <a:noAutofit/>
          </a:bodyPr>
          <a:lstStyle/>
          <a:p>
            <a:pPr algn="just" rtl="1"/>
            <a:r>
              <a:rPr dirty="0" err="1">
                <a:latin typeface="Times New Roman" pitchFamily="18" charset="0"/>
                <a:cs typeface="Times New Roman" pitchFamily="18" charset="0"/>
              </a:rPr>
              <a:t>تعمل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الحراثة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العميقة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على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تحسين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نفاذية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التربة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من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خلال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تقليل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التراص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وتحسين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التهوية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،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مما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يساعد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على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تسرب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المياه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بسهولة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وتقليل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الجريان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السطحي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 والأحتفاظ بالرطوبة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rtl="1"/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في تجربة </a:t>
            </a:r>
            <a:r>
              <a:rPr lang="ar-IQ" dirty="0">
                <a:latin typeface="Times New Roman" pitchFamily="18" charset="0"/>
                <a:cs typeface="Times New Roman" pitchFamily="18" charset="0"/>
              </a:rPr>
              <a:t>حقلية أستخدم بها </a:t>
            </a:r>
            <a:r>
              <a:rPr lang="en-US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Kroulík</a:t>
            </a:r>
            <a:r>
              <a:rPr lang="en-US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et al, (2007)</a:t>
            </a:r>
            <a:r>
              <a:rPr lang="ar-IQ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طريقة </a:t>
            </a:r>
            <a:r>
              <a:rPr lang="ar-IQ" dirty="0">
                <a:latin typeface="Times New Roman" pitchFamily="18" charset="0"/>
                <a:cs typeface="Times New Roman" pitchFamily="18" charset="0"/>
              </a:rPr>
              <a:t>القرص 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المزدوج لدراسة دور مستوى الحراثة على نفاذية المياه قد وجدوا أن نفاذية المياه كانت أسرع في تربة الحراثة التقليدية (20 سم)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(1.00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dm³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/min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 مُقارنة بتربة الحراثة الضحلة (6 سم)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(0.53 dm³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min)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. وبمعنى أخر أن الحراثة المتوسطة قد ضاعفت من نفاذية التربة للمياه مقارنة بالحراثة السطحية.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dirty="0" err="1">
                <a:latin typeface="Times New Roman" pitchFamily="18" charset="0"/>
                <a:cs typeface="Times New Roman" pitchFamily="18" charset="0"/>
              </a:rPr>
              <a:t>تأثير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أعماق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الحراثة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على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نفاذية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التربة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308100"/>
            <a:ext cx="8915400" cy="4940300"/>
          </a:xfrm>
        </p:spPr>
        <p:txBody>
          <a:bodyPr>
            <a:noAutofit/>
          </a:bodyPr>
          <a:lstStyle/>
          <a:p>
            <a:pPr algn="just" rtl="1"/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العديد من الدراسات كـ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Erbach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et al, (1992) 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 و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Ferreras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et al, (2000)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 قد بينوا أن نفاذية المياه تكون أكثر وأسرع في الترب المحروثة مقارنة بالترب الغير محروثة.</a:t>
            </a:r>
          </a:p>
          <a:p>
            <a:pPr algn="just" rtl="1"/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وثق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Alamount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Navabzadeh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,(2007)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 أن معدل نفاذية المياه تزداد بزيادة عمق الحراثة ولهذا كانت قيم النفاذية أكبر في ترب الحراثة العميقة مقارنة بالترب ذات الحراثة السطحية أو الشبه عميقة.</a:t>
            </a:r>
          </a:p>
        </p:txBody>
      </p:sp>
    </p:spTree>
    <p:extLst>
      <p:ext uri="{BB962C8B-B14F-4D97-AF65-F5344CB8AC3E}">
        <p14:creationId xmlns:p14="http://schemas.microsoft.com/office/powerpoint/2010/main" val="206123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dirty="0" err="1">
                <a:latin typeface="Times New Roman" pitchFamily="18" charset="0"/>
                <a:cs typeface="Times New Roman" pitchFamily="18" charset="0"/>
              </a:rPr>
              <a:t>تأثير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الحراثة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على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المحتوى الرطوبي للتربة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rtl="1"/>
            <a:r>
              <a:rPr dirty="0" smtClean="0">
                <a:latin typeface="Times New Roman" pitchFamily="18" charset="0"/>
                <a:cs typeface="Times New Roman" pitchFamily="18" charset="0"/>
              </a:rPr>
              <a:t>ي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ُ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ساعد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IQ" dirty="0" err="1">
                <a:latin typeface="Times New Roman" pitchFamily="18" charset="0"/>
                <a:cs typeface="Times New Roman" pitchFamily="18" charset="0"/>
              </a:rPr>
              <a:t>أ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ختيار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العمق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الم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ُ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ناسب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للحراثة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في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تحسين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توزيع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الرطوبة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داخل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التربة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،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مما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يؤدي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إلى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زيادة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كفاءة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IQ" dirty="0" err="1">
                <a:latin typeface="Times New Roman" pitchFamily="18" charset="0"/>
                <a:cs typeface="Times New Roman" pitchFamily="18" charset="0"/>
              </a:rPr>
              <a:t>أ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ستخدام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المياه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وتحسين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إنتاجية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المحاصيل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ar-IQ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1"/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في تجربة حقلية  قام بها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Jabro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et al, (2010)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لدراسة تأثير مستوى الحراثة على محتوى التربة المائي، خرجوا بنتيجة مفادها أن تربة الوحدات التجريبية المحروثة سطحياً (10 سم، حيث كان المحتوى الوزني للمياه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0.133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g⁻¹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) كانت أسرع جفافاً مقارنة بترب الوحدات التجريبية المحروثة لغاية 20 سم </a:t>
            </a:r>
            <a:r>
              <a:rPr lang="ar-IQ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حيث كان المحتوى الوزني </a:t>
            </a:r>
            <a:r>
              <a:rPr lang="ar-IQ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للمياه </a:t>
            </a:r>
            <a:r>
              <a:rPr lang="en-US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0.135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 g⁻</a:t>
            </a:r>
            <a:r>
              <a:rPr lang="en-US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¹</a:t>
            </a:r>
            <a:r>
              <a:rPr lang="ar-IQ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تأثير</a:t>
            </a:r>
            <a:r>
              <a:rPr dirty="0"/>
              <a:t> أعماق </a:t>
            </a:r>
            <a:r>
              <a:rPr dirty="0" err="1"/>
              <a:t>الحراثة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smtClean="0"/>
              <a:t>ا</a:t>
            </a:r>
            <a:r>
              <a:rPr lang="ar-IQ" dirty="0" smtClean="0"/>
              <a:t>لأ</a:t>
            </a:r>
            <a:r>
              <a:rPr dirty="0" err="1" smtClean="0"/>
              <a:t>ستهلاك</a:t>
            </a:r>
            <a:r>
              <a:rPr dirty="0" smtClean="0"/>
              <a:t> </a:t>
            </a:r>
            <a:r>
              <a:rPr dirty="0" err="1"/>
              <a:t>المائي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الحراثة العميقة تقلل من تبخر الماء من التربة وتُحسن من أمتصاص الجذور للماء مما يؤدي إلى تقليل الفاقد المائي وزيادة كفاءة استخدام المياه. </a:t>
            </a:r>
          </a:p>
          <a:p>
            <a:pPr algn="just" rtl="1"/>
            <a:r>
              <a:rPr lang="ar-IQ" dirty="0">
                <a:latin typeface="Times New Roman" pitchFamily="18" charset="0"/>
                <a:cs typeface="Times New Roman" pitchFamily="18" charset="0"/>
              </a:rPr>
              <a:t>أ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ن </a:t>
            </a:r>
            <a:r>
              <a:rPr lang="ar-IQ" dirty="0">
                <a:latin typeface="Times New Roman" pitchFamily="18" charset="0"/>
                <a:cs typeface="Times New Roman" pitchFamily="18" charset="0"/>
              </a:rPr>
              <a:t>أ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ختيار العمق الأمثل للحراثة يُساهم في تحسين نمو النباتات وزيادة أنتاجيتها.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dirty="0" err="1"/>
              <a:t>الخلاصة</a:t>
            </a:r>
            <a:r>
              <a:rPr dirty="0"/>
              <a:t> </a:t>
            </a:r>
            <a:r>
              <a:rPr dirty="0" err="1"/>
              <a:t>والتوصيات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rtl="1"/>
            <a:r>
              <a:rPr dirty="0" err="1" smtClean="0">
                <a:latin typeface="Times New Roman" pitchFamily="18" charset="0"/>
                <a:cs typeface="Times New Roman" pitchFamily="18" charset="0"/>
              </a:rPr>
              <a:t>اختيار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عمق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الحراثة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المناسب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يلعب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دورًا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هامًا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في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تحسين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خصائص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التربة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وزيادة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إنتاجية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المحاصيل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ar-IQ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1"/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ان الحراثة العميقة تحسن من احتفاظ التربة بالرطوبة.</a:t>
            </a:r>
          </a:p>
          <a:p>
            <a:pPr algn="just" rtl="1"/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الحراثة السطحية اقل كفاءة في حفظ المياه للمحاصيل.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pPr algn="just" rtl="1"/>
            <a:r>
              <a:rPr dirty="0" err="1" smtClean="0">
                <a:latin typeface="Times New Roman" pitchFamily="18" charset="0"/>
                <a:cs typeface="Times New Roman" pitchFamily="18" charset="0"/>
              </a:rPr>
              <a:t>يُوصى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بإجراء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اختبارات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دورية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للتربة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لتحديد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العمق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الأمثل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للحراثة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بناءً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على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نوع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 smtClean="0">
                <a:latin typeface="Times New Roman" pitchFamily="18" charset="0"/>
                <a:cs typeface="Times New Roman" pitchFamily="18" charset="0"/>
              </a:rPr>
              <a:t>المحصول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ar-IQ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1"/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اجراء المزيد من الدراسات لتحديد العلاقة الدقيقة بين عمق الحراثة والاستهلاك المائي في مختلف البيئات الزراعية.</a:t>
            </a:r>
          </a:p>
          <a:p>
            <a:pPr algn="just" rtl="1"/>
            <a:r>
              <a:rPr lang="ar-IQ" dirty="0" smtClean="0">
                <a:latin typeface="Times New Roman" pitchFamily="18" charset="0"/>
                <a:cs typeface="Times New Roman" pitchFamily="18" charset="0"/>
              </a:rPr>
              <a:t>مراعاة التغيرات المناخية عند تحديد عمق الحراثة 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649</Words>
  <Application>Microsoft Office PowerPoint</Application>
  <PresentationFormat>A4 Paper (210x297 mm)</PresentationFormat>
  <Paragraphs>46</Paragraphs>
  <Slides>11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Office Theme</vt:lpstr>
      <vt:lpstr>تأثير أعماق الحراثة في  تقديرالإستهلاك   المائي للمحاصيل الحقلية والبستنية</vt:lpstr>
      <vt:lpstr>المُقدمة</vt:lpstr>
      <vt:lpstr>أنواع وأعماق الحراثة</vt:lpstr>
      <vt:lpstr>دراسات وتجارب سابقة</vt:lpstr>
      <vt:lpstr>تأثير أعماق الحراثة على نفاذية التربة</vt:lpstr>
      <vt:lpstr>تأثير أعماق الحراثة على نفاذية التربة</vt:lpstr>
      <vt:lpstr>تأثير الحراثة على المحتوى الرطوبي للتربة</vt:lpstr>
      <vt:lpstr>تأثير أعماق الحراثة على الأستهلاك المائي</vt:lpstr>
      <vt:lpstr>الخلاصة والتوصيات</vt:lpstr>
      <vt:lpstr>عرض تقديمي في PowerPoint</vt:lpstr>
      <vt:lpstr>  شكرا لاصغائكم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تأثير أعماق الحراثة على التربة والاستهلاك المائي</dc:title>
  <dc:creator>Kasem</dc:creator>
  <dc:description>generated using python-pptx</dc:description>
  <cp:lastModifiedBy>shaymaa sami</cp:lastModifiedBy>
  <cp:revision>47</cp:revision>
  <dcterms:created xsi:type="dcterms:W3CDTF">2013-01-27T09:14:16Z</dcterms:created>
  <dcterms:modified xsi:type="dcterms:W3CDTF">2025-01-06T16:45:00Z</dcterms:modified>
</cp:coreProperties>
</file>