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9" r:id="rId4"/>
  </p:sldMasterIdLst>
  <p:notesMasterIdLst>
    <p:notesMasterId r:id="rId24"/>
  </p:notesMasterIdLst>
  <p:handoutMasterIdLst>
    <p:handoutMasterId r:id="rId25"/>
  </p:handoutMasterIdLst>
  <p:sldIdLst>
    <p:sldId id="312" r:id="rId5"/>
    <p:sldId id="326" r:id="rId6"/>
    <p:sldId id="330" r:id="rId7"/>
    <p:sldId id="304" r:id="rId8"/>
    <p:sldId id="307" r:id="rId9"/>
    <p:sldId id="281" r:id="rId10"/>
    <p:sldId id="314" r:id="rId11"/>
    <p:sldId id="323" r:id="rId12"/>
    <p:sldId id="315" r:id="rId13"/>
    <p:sldId id="317" r:id="rId14"/>
    <p:sldId id="318" r:id="rId15"/>
    <p:sldId id="325" r:id="rId16"/>
    <p:sldId id="321" r:id="rId17"/>
    <p:sldId id="322" r:id="rId18"/>
    <p:sldId id="297" r:id="rId19"/>
    <p:sldId id="324" r:id="rId20"/>
    <p:sldId id="327" r:id="rId21"/>
    <p:sldId id="328" r:id="rId22"/>
    <p:sldId id="329" r:id="rId2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D8B13A2-A488-45AF-A809-8378B3C30DA4}">
          <p14:sldIdLst>
            <p14:sldId id="312"/>
            <p14:sldId id="326"/>
            <p14:sldId id="304"/>
          </p14:sldIdLst>
        </p14:section>
        <p14:section name="Untitled Section" id="{DD4FC664-8793-4B86-A4AC-62722B522A00}">
          <p14:sldIdLst>
            <p14:sldId id="307"/>
            <p14:sldId id="281"/>
            <p14:sldId id="314"/>
            <p14:sldId id="323"/>
            <p14:sldId id="315"/>
            <p14:sldId id="317"/>
            <p14:sldId id="318"/>
            <p14:sldId id="325"/>
            <p14:sldId id="321"/>
            <p14:sldId id="322"/>
            <p14:sldId id="297"/>
            <p14:sldId id="324"/>
            <p14:sldId id="327"/>
            <p14:sldId id="328"/>
            <p14:sldId id="329"/>
          </p14:sldIdLst>
        </p14:section>
      </p14:sectionLst>
    </p:ext>
    <p:ext uri="{EFAFB233-063F-42B5-8137-9DF3F51BA10A}">
      <p15:sldGuideLst xmlns:p15="http://schemas.microsoft.com/office/powerpoint/2012/main" xmlns="">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3582D"/>
    <a:srgbClr val="90C026"/>
    <a:srgbClr val="202C8F"/>
    <a:srgbClr val="FDFBF6"/>
    <a:srgbClr val="AAC4E9"/>
    <a:srgbClr val="F5CDCE"/>
    <a:srgbClr val="DF8C8C"/>
    <a:srgbClr val="D4D593"/>
    <a:srgbClr val="E6F0FE"/>
    <a:srgbClr val="CDBE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5388" autoAdjust="0"/>
  </p:normalViewPr>
  <p:slideViewPr>
    <p:cSldViewPr snapToGrid="0" snapToObjects="1">
      <p:cViewPr varScale="1">
        <p:scale>
          <a:sx n="73" d="100"/>
          <a:sy n="73" d="100"/>
        </p:scale>
        <p:origin x="-606" y="-102"/>
      </p:cViewPr>
      <p:guideLst>
        <p:guide orient="horz" pos="2616"/>
        <p:guide orient="horz" pos="3264"/>
        <p:guide orient="horz"/>
        <p:guide orient="horz" pos="4008"/>
        <p:guide orient="horz" pos="2352"/>
        <p:guide orient="horz" pos="2448"/>
        <p:guide pos="6912"/>
        <p:guide pos="6696"/>
        <p:guide pos="2136"/>
        <p:guide pos="2760"/>
        <p:guide pos="3288"/>
        <p:guide pos="4032"/>
        <p:guide pos="4392"/>
        <p:guide pos="4944"/>
        <p:guide pos="5544"/>
        <p:guide pos="6072"/>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pPr/>
              <a:t>2025</a:t>
            </a:fld>
            <a:endParaRPr lang="en-US" dirty="0"/>
          </a:p>
        </p:txBody>
      </p:sp>
      <p:sp>
        <p:nvSpPr>
          <p:cNvPr id="4" name="Footer Placeholder 3">
            <a:extLst>
              <a:ext uri="{FF2B5EF4-FFF2-40B4-BE49-F238E27FC236}">
                <a16:creationId xmlns:a16="http://schemas.microsoft.com/office/drawing/2014/main" xmlns=""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pPr/>
              <a:t>‹#›</a:t>
            </a:fld>
            <a:endParaRPr lang="en-US" dirty="0"/>
          </a:p>
        </p:txBody>
      </p:sp>
    </p:spTree>
    <p:extLst>
      <p:ext uri="{BB962C8B-B14F-4D97-AF65-F5344CB8AC3E}">
        <p14:creationId xmlns:p14="http://schemas.microsoft.com/office/powerpoint/2010/main" xmlns=""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250881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876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16497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1779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98454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xmlns="" val="304766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5475594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6549976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0772675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664975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853464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1624832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69873605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4079138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xmlns="" id="{BA5D5A72-CB6F-F8DE-E2C9-90459C8C3DC1}"/>
              </a:ext>
              <a:ext uri="{C183D7F6-B498-43B3-948B-1728B52AA6E4}">
                <adec:decorative xmlns:adec="http://schemas.microsoft.com/office/drawing/2017/decorative" xmlns=""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 uri="{C183D7F6-B498-43B3-948B-1728B52AA6E4}">
                <adec:decorative xmlns:adec="http://schemas.microsoft.com/office/drawing/2017/decorative" xmlns=""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 uri="{C183D7F6-B498-43B3-948B-1728B52AA6E4}">
                <adec:decorative xmlns:adec="http://schemas.microsoft.com/office/drawing/2017/decorative" xmlns=""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xmlns="" val="194183973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 uri="{C183D7F6-B498-43B3-948B-1728B52AA6E4}">
                <adec:decorative xmlns:adec="http://schemas.microsoft.com/office/drawing/2017/decorative" xmlns=""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 uri="{C183D7F6-B498-43B3-948B-1728B52AA6E4}">
                <adec:decorative xmlns:adec="http://schemas.microsoft.com/office/drawing/2017/decorative" xmlns=""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xmlns="" id="{EFFAEAD9-58A9-096B-C6D0-58F7AD08EB20}"/>
              </a:ext>
              <a:ext uri="{C183D7F6-B498-43B3-948B-1728B52AA6E4}">
                <adec:decorative xmlns:adec="http://schemas.microsoft.com/office/drawing/2017/decorative" xmlns=""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xmlns=""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63785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537D12D-0FCA-3396-988D-452D3D526E3D}"/>
              </a:ext>
              <a:ext uri="{C183D7F6-B498-43B3-948B-1728B52AA6E4}">
                <adec:decorative xmlns:adec="http://schemas.microsoft.com/office/drawing/2017/decorative" xmlns=""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xmlns="" id="{11710CE8-8A83-C0D3-623E-AFCC6C6A2930}"/>
              </a:ext>
              <a:ext uri="{C183D7F6-B498-43B3-948B-1728B52AA6E4}">
                <adec:decorative xmlns:adec="http://schemas.microsoft.com/office/drawing/2017/decorative" xmlns=""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xmlns="" id="{7AA66C80-37C3-6D28-7564-733A30B2CD8D}"/>
              </a:ext>
              <a:ext uri="{C183D7F6-B498-43B3-948B-1728B52AA6E4}">
                <adec:decorative xmlns:adec="http://schemas.microsoft.com/office/drawing/2017/decorative" xmlns=""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xmlns="" id="{D9DB7C23-E0CF-A75F-BFFD-4E7679AF4AD5}"/>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xmlns="" id="{4D62A0CC-A0CE-403A-A167-27225B2C6083}"/>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xmlns="" id="{F8AD83DA-A293-6D56-F606-7C98C403A3F7}"/>
                </a:ext>
                <a:ext uri="{C183D7F6-B498-43B3-948B-1728B52AA6E4}">
                  <adec:decorative xmlns:adec="http://schemas.microsoft.com/office/drawing/2017/decorative" xmlns=""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xmlns=""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xmlns="" val="11397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7722409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86F8B46B-EF6E-BC12-09E2-0F3B779197B4}"/>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xmlns="" id="{5D7B4F11-E150-473B-98F5-6E6AC9646863}"/>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xmlns="" id="{A8E2FA61-C047-21BB-AA50-F84AD7685498}"/>
              </a:ext>
              <a:ext uri="{C183D7F6-B498-43B3-948B-1728B52AA6E4}">
                <adec:decorative xmlns:adec="http://schemas.microsoft.com/office/drawing/2017/decorative" xmlns=""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xmlns="" id="{1A2791BA-760E-9FA5-8743-D0B699FC9835}"/>
              </a:ext>
              <a:ext uri="{C183D7F6-B498-43B3-948B-1728B52AA6E4}">
                <adec:decorative xmlns:adec="http://schemas.microsoft.com/office/drawing/2017/decorative" xmlns=""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xmlns=""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xmlns=""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xmlns=""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xmlns="" val="131944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xmlns="" id="{CD2D664E-6702-6607-A37E-2E996144917C}"/>
              </a:ext>
              <a:ext uri="{C183D7F6-B498-43B3-948B-1728B52AA6E4}">
                <adec:decorative xmlns:adec="http://schemas.microsoft.com/office/drawing/2017/decorative" xmlns=""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xmlns="" id="{951C5737-DF7E-D671-AC74-9E488335BCA2}"/>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 uri="{C183D7F6-B498-43B3-948B-1728B52AA6E4}">
                <adec:decorative xmlns:adec="http://schemas.microsoft.com/office/drawing/2017/decorative" xmlns=""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xmlns="" id="{B9036D42-A06F-E6EE-BB91-8BAF045198BE}"/>
              </a:ext>
              <a:ext uri="{C183D7F6-B498-43B3-948B-1728B52AA6E4}">
                <adec:decorative xmlns:adec="http://schemas.microsoft.com/office/drawing/2017/decorative" xmlns=""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xmlns="" id="{86E0540C-3355-A50D-AC61-047B54B70C64}"/>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xmlns=""/>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xmlns=""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xmlns=""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xmlns="" val="2358614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xmlns="" id="{3C7B0BB3-A5CA-7C72-DC39-AD00EC90964C}"/>
              </a:ext>
              <a:ext uri="{C183D7F6-B498-43B3-948B-1728B52AA6E4}">
                <adec:decorative xmlns:adec="http://schemas.microsoft.com/office/drawing/2017/decorative" xmlns=""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xmlns="" id="{07871527-68A5-0A5C-F5A6-A80523BAC92F}"/>
              </a:ext>
              <a:ext uri="{C183D7F6-B498-43B3-948B-1728B52AA6E4}">
                <adec:decorative xmlns:adec="http://schemas.microsoft.com/office/drawing/2017/decorative" xmlns=""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xmlns="" id="{CEB118B3-9B06-AD11-738A-7A0651F98B7E}"/>
              </a:ext>
              <a:ext uri="{C183D7F6-B498-43B3-948B-1728B52AA6E4}">
                <adec:decorative xmlns:adec="http://schemas.microsoft.com/office/drawing/2017/decorative" xmlns=""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xmlns="" id="{0EA94262-504E-06F2-F383-E832C37B1250}"/>
              </a:ext>
              <a:ext uri="{C183D7F6-B498-43B3-948B-1728B52AA6E4}">
                <adec:decorative xmlns:adec="http://schemas.microsoft.com/office/drawing/2017/decorative" xmlns=""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xmlns=""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xmlns=""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xmlns=""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xmlns=""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54850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76CF4B8-1811-BD21-43A7-560AC4724F3B}"/>
              </a:ext>
              <a:ext uri="{C183D7F6-B498-43B3-948B-1728B52AA6E4}">
                <adec:decorative xmlns:adec="http://schemas.microsoft.com/office/drawing/2017/decorative" xmlns=""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xmlns=""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xmlns=""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xmlns=""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xmlns=""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xmlns="" id="{B9152F76-E42E-3D76-6BDB-2FA0D69216AD}"/>
              </a:ext>
              <a:ext uri="{C183D7F6-B498-43B3-948B-1728B52AA6E4}">
                <adec:decorative xmlns:adec="http://schemas.microsoft.com/office/drawing/2017/decorative" xmlns=""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xmlns="" id="{ED0348C7-D83F-0AD7-2539-41219A795693}"/>
                </a:ext>
                <a:ext uri="{C183D7F6-B498-43B3-948B-1728B52AA6E4}">
                  <adec:decorative xmlns:adec="http://schemas.microsoft.com/office/drawing/2017/decorative" xmlns=""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xmlns="" id="{E911AA2D-BE77-278D-CD2E-2EB3E180F3B8}"/>
                </a:ext>
                <a:ext uri="{C183D7F6-B498-43B3-948B-1728B52AA6E4}">
                  <adec:decorative xmlns:adec="http://schemas.microsoft.com/office/drawing/2017/decorative" xmlns=""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xmlns="" id="{B6CE0BA6-C0FD-AC39-6C31-8477E0CAFDB0}"/>
                </a:ext>
                <a:ext uri="{C183D7F6-B498-43B3-948B-1728B52AA6E4}">
                  <adec:decorative xmlns:adec="http://schemas.microsoft.com/office/drawing/2017/decorative" xmlns=""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xmlns="" id="{666AD1A4-36DE-12F3-BB78-BA678A59572C}"/>
                </a:ext>
                <a:ext uri="{C183D7F6-B498-43B3-948B-1728B52AA6E4}">
                  <adec:decorative xmlns:adec="http://schemas.microsoft.com/office/drawing/2017/decorative" xmlns=""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xmlns=""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12301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28259CF0-6BC5-3693-6F49-C4489C07C317}"/>
              </a:ext>
              <a:ext uri="{C183D7F6-B498-43B3-948B-1728B52AA6E4}">
                <adec:decorative xmlns:adec="http://schemas.microsoft.com/office/drawing/2017/decorative" xmlns=""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xmlns="" id="{9019DA73-2516-F3D2-ECDB-620C90483DB3}"/>
              </a:ext>
              <a:ext uri="{C183D7F6-B498-43B3-948B-1728B52AA6E4}">
                <adec:decorative xmlns:adec="http://schemas.microsoft.com/office/drawing/2017/decorative" xmlns=""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xmlns="" id="{5665DA82-D253-8EC5-5DFB-F0266ED9FBB4}"/>
              </a:ext>
              <a:ext uri="{C183D7F6-B498-43B3-948B-1728B52AA6E4}">
                <adec:decorative xmlns:adec="http://schemas.microsoft.com/office/drawing/2017/decorative" xmlns=""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xmlns=""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xmlns="" id="{E76518D4-6149-BA03-3BE5-6A13A792C115}"/>
              </a:ext>
              <a:ext uri="{C183D7F6-B498-43B3-948B-1728B52AA6E4}">
                <adec:decorative xmlns:adec="http://schemas.microsoft.com/office/drawing/2017/decorative" xmlns=""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xmlns=""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xmlns=""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xmlns=""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5621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xmlns="" id="{D5595DD5-43B0-252F-8BC6-6B74340C5BC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xmlns="" id="{BC3A3767-6C5E-8188-0A49-955BBACE37F0}"/>
              </a:ext>
              <a:ext uri="{C183D7F6-B498-43B3-948B-1728B52AA6E4}">
                <adec:decorative xmlns:adec="http://schemas.microsoft.com/office/drawing/2017/decorative" xmlns=""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xmlns=""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xmlns=""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xmlns=""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xmlns="" id="{C6639AD7-128F-B39D-B45F-0F22A2C6D68B}"/>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xmlns="" id="{48479A23-C29C-C711-510C-05B69B882268}"/>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xmlns=""/>
              </a:ext>
              <a:ext uri="{96DAC541-7B7A-43D3-8B79-37D633B846F1}">
                <asvg:svgBlip xmlns:asvg="http://schemas.microsoft.com/office/drawing/2016/SVG/main" xmlns=""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xmlns="" id="{F3DC42FA-4B8F-2EFC-CAB4-1CCAB93BEB7B}"/>
              </a:ext>
              <a:ext uri="{C183D7F6-B498-43B3-948B-1728B52AA6E4}">
                <adec:decorative xmlns:adec="http://schemas.microsoft.com/office/drawing/2017/decorative" xmlns=""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xmlns="" val="3835087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76CF4B8-1811-BD21-43A7-560AC4724F3B}"/>
              </a:ext>
              <a:ext uri="{C183D7F6-B498-43B3-948B-1728B52AA6E4}">
                <adec:decorative xmlns:adec="http://schemas.microsoft.com/office/drawing/2017/decorative" xmlns=""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xmlns="" id="{30B7B4F0-D3BC-63DF-6429-F771BE5A3270}"/>
              </a:ext>
              <a:ext uri="{C183D7F6-B498-43B3-948B-1728B52AA6E4}">
                <adec:decorative xmlns:adec="http://schemas.microsoft.com/office/drawing/2017/decorative" xmlns=""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xmlns=""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xmlns=""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03419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 uri="{C183D7F6-B498-43B3-948B-1728B52AA6E4}">
                <adec:decorative xmlns:adec="http://schemas.microsoft.com/office/drawing/2017/decorative" xmlns=""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xmlns="" id="{FEB515B5-2D9F-58E1-6E3C-CCBF105D891E}"/>
              </a:ext>
              <a:ext uri="{C183D7F6-B498-43B3-948B-1728B52AA6E4}">
                <adec:decorative xmlns:adec="http://schemas.microsoft.com/office/drawing/2017/decorative" xmlns=""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xmlns=""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xmlns=""/>
              </a:ext>
              <a:ext uri="{96DAC541-7B7A-43D3-8B79-37D633B846F1}">
                <asvg:svgBlip xmlns:asvg="http://schemas.microsoft.com/office/drawing/2016/SVG/main" xmlns=""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xmlns=""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xmlns="" val="97737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80451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6228260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943113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
        <p:nvSpPr>
          <p:cNvPr id="6" name="Freeform: Shape 5">
            <a:extLst>
              <a:ext uri="{FF2B5EF4-FFF2-40B4-BE49-F238E27FC236}">
                <a16:creationId xmlns:a16="http://schemas.microsoft.com/office/drawing/2014/main" xmlns="" id="{9673D90F-45FC-486C-A542-DD8A195E0DE7}"/>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xmlns="" id="{DC775F39-6A99-4C37-A106-249AF4AFA647}"/>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27978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
        <p:nvSpPr>
          <p:cNvPr id="5" name="Freeform: Shape 4">
            <a:extLst>
              <a:ext uri="{FF2B5EF4-FFF2-40B4-BE49-F238E27FC236}">
                <a16:creationId xmlns:a16="http://schemas.microsoft.com/office/drawing/2014/main" xmlns="" id="{DCB2583D-E561-43A8-9367-292781AC39FF}"/>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xmlns="" id="{2115E842-7EE5-495A-867C-CE9CD44068D4}"/>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42195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Freeform: Shape 7">
            <a:extLst>
              <a:ext uri="{FF2B5EF4-FFF2-40B4-BE49-F238E27FC236}">
                <a16:creationId xmlns:a16="http://schemas.microsoft.com/office/drawing/2014/main" xmlns="" id="{1A51E67B-ADFE-4E37-9083-983EE7D20E2B}"/>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329463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8" name="Freeform: Shape 7">
            <a:extLst>
              <a:ext uri="{FF2B5EF4-FFF2-40B4-BE49-F238E27FC236}">
                <a16:creationId xmlns:a16="http://schemas.microsoft.com/office/drawing/2014/main" xmlns="" id="{8FCE4C16-6C3C-41E0-A3C7-F794F65282E9}"/>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xmlns="" val="6141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85727402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1" r:id="rId21"/>
    <p:sldLayoutId id="2147483952" r:id="rId22"/>
    <p:sldLayoutId id="2147483953" r:id="rId23"/>
    <p:sldLayoutId id="2147483954" r:id="rId24"/>
    <p:sldLayoutId id="2147483956" r:id="rId25"/>
    <p:sldLayoutId id="2147483957" r:id="rId26"/>
    <p:sldLayoutId id="2147483958" r:id="rId27"/>
  </p:sldLayoutIdLst>
  <p:hf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7FF65-A536-F639-8591-ED024C223308}"/>
              </a:ext>
            </a:extLst>
          </p:cNvPr>
          <p:cNvSpPr>
            <a:spLocks noGrp="1"/>
          </p:cNvSpPr>
          <p:nvPr>
            <p:ph type="ctrTitle"/>
          </p:nvPr>
        </p:nvSpPr>
        <p:spPr>
          <a:xfrm>
            <a:off x="2899791" y="616171"/>
            <a:ext cx="6480878" cy="4125646"/>
          </a:xfrm>
        </p:spPr>
        <p:txBody>
          <a:bodyPr anchor="ctr"/>
          <a:lstStyle/>
          <a:p>
            <a:pPr rtl="0"/>
            <a:r>
              <a:rPr lang="ar-IQ" sz="3200" b="1" dirty="0">
                <a:solidFill>
                  <a:schemeClr val="accent2">
                    <a:lumMod val="75000"/>
                  </a:schemeClr>
                </a:solidFill>
              </a:rPr>
              <a:t>قارض الزغبة طويلة الأذن وأهمية هذا النوع في البيئة العراقية </a:t>
            </a:r>
            <a:r>
              <a:rPr lang="en-US" sz="3200" b="1" dirty="0">
                <a:solidFill>
                  <a:schemeClr val="accent2">
                    <a:lumMod val="75000"/>
                  </a:schemeClr>
                </a:solidFill>
              </a:rPr>
              <a:t>  </a:t>
            </a:r>
            <a:br>
              <a:rPr lang="en-US" sz="3200" b="1" dirty="0">
                <a:solidFill>
                  <a:schemeClr val="accent2">
                    <a:lumMod val="75000"/>
                  </a:schemeClr>
                </a:solidFill>
              </a:rPr>
            </a:br>
            <a:r>
              <a:rPr lang="en-US" sz="3200" b="1" dirty="0">
                <a:solidFill>
                  <a:schemeClr val="accent2">
                    <a:lumMod val="75000"/>
                  </a:schemeClr>
                </a:solidFill>
              </a:rPr>
              <a:t> Large eared Dormouse </a:t>
            </a:r>
            <a:r>
              <a:rPr lang="en-US" sz="3200" b="1" i="1" dirty="0">
                <a:solidFill>
                  <a:schemeClr val="accent2">
                    <a:lumMod val="75000"/>
                  </a:schemeClr>
                </a:solidFill>
              </a:rPr>
              <a:t>Eliomys melanurus </a:t>
            </a:r>
            <a:r>
              <a:rPr lang="en-US" sz="3200" b="1" dirty="0">
                <a:solidFill>
                  <a:schemeClr val="accent2">
                    <a:lumMod val="75000"/>
                  </a:schemeClr>
                </a:solidFill>
              </a:rPr>
              <a:t>and it`s importance in Iraqi environment </a:t>
            </a:r>
            <a:r>
              <a:rPr lang="en-US" b="1" dirty="0">
                <a:solidFill>
                  <a:schemeClr val="accent2">
                    <a:lumMod val="75000"/>
                  </a:schemeClr>
                </a:solidFill>
              </a:rPr>
              <a:t/>
            </a:r>
            <a:br>
              <a:rPr lang="en-US" b="1"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sz="2400" dirty="0">
                <a:solidFill>
                  <a:schemeClr val="accent6">
                    <a:lumMod val="75000"/>
                  </a:schemeClr>
                </a:solidFill>
              </a:rPr>
              <a:t>By M.Sc. Yasameen S. Hasan</a:t>
            </a:r>
            <a:r>
              <a:rPr lang="en-US" dirty="0">
                <a:solidFill>
                  <a:schemeClr val="accent2">
                    <a:lumMod val="75000"/>
                  </a:schemeClr>
                </a:solidFill>
              </a:rPr>
              <a:t/>
            </a:r>
            <a:br>
              <a:rPr lang="en-US" dirty="0">
                <a:solidFill>
                  <a:schemeClr val="accent2">
                    <a:lumMod val="75000"/>
                  </a:schemeClr>
                </a:solidFill>
              </a:rPr>
            </a:br>
            <a:endParaRPr lang="en-US" i="1" dirty="0">
              <a:solidFill>
                <a:schemeClr val="accent2">
                  <a:lumMod val="75000"/>
                </a:schemeClr>
              </a:solidFill>
            </a:endParaRPr>
          </a:p>
        </p:txBody>
      </p:sp>
      <p:pic>
        <p:nvPicPr>
          <p:cNvPr id="4" name="Picture 3">
            <a:extLst>
              <a:ext uri="{FF2B5EF4-FFF2-40B4-BE49-F238E27FC236}">
                <a16:creationId xmlns:a16="http://schemas.microsoft.com/office/drawing/2014/main" xmlns="" id="{AB21D79B-EC99-BE5D-3838-37C43948FE7A}"/>
              </a:ext>
            </a:extLst>
          </p:cNvPr>
          <p:cNvPicPr>
            <a:picLocks noChangeAspect="1"/>
          </p:cNvPicPr>
          <p:nvPr/>
        </p:nvPicPr>
        <p:blipFill>
          <a:blip r:embed="rId3"/>
          <a:stretch>
            <a:fillRect/>
          </a:stretch>
        </p:blipFill>
        <p:spPr>
          <a:xfrm>
            <a:off x="9891939" y="616171"/>
            <a:ext cx="1494148" cy="1435554"/>
          </a:xfrm>
          <a:prstGeom prst="rect">
            <a:avLst/>
          </a:prstGeom>
        </p:spPr>
      </p:pic>
      <p:pic>
        <p:nvPicPr>
          <p:cNvPr id="6" name="Picture 5">
            <a:extLst>
              <a:ext uri="{FF2B5EF4-FFF2-40B4-BE49-F238E27FC236}">
                <a16:creationId xmlns:a16="http://schemas.microsoft.com/office/drawing/2014/main" xmlns="" id="{66B429FE-926E-2F2B-6469-1C5C03E8BE26}"/>
              </a:ext>
            </a:extLst>
          </p:cNvPr>
          <p:cNvPicPr>
            <a:picLocks noChangeAspect="1"/>
          </p:cNvPicPr>
          <p:nvPr/>
        </p:nvPicPr>
        <p:blipFill>
          <a:blip r:embed="rId4"/>
          <a:stretch>
            <a:fillRect/>
          </a:stretch>
        </p:blipFill>
        <p:spPr>
          <a:xfrm>
            <a:off x="805913" y="480112"/>
            <a:ext cx="1763116" cy="1707672"/>
          </a:xfrm>
          <a:prstGeom prst="rect">
            <a:avLst/>
          </a:prstGeom>
        </p:spPr>
      </p:pic>
    </p:spTree>
    <p:extLst>
      <p:ext uri="{BB962C8B-B14F-4D97-AF65-F5344CB8AC3E}">
        <p14:creationId xmlns:p14="http://schemas.microsoft.com/office/powerpoint/2010/main" xmlns="" val="2202437675"/>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D55F2D4-C20E-BEBC-1CCF-4449B0456A7E}"/>
              </a:ext>
            </a:extLst>
          </p:cNvPr>
          <p:cNvSpPr>
            <a:spLocks noGrp="1"/>
          </p:cNvSpPr>
          <p:nvPr>
            <p:ph type="title"/>
          </p:nvPr>
        </p:nvSpPr>
        <p:spPr>
          <a:xfrm>
            <a:off x="914400" y="692943"/>
            <a:ext cx="3248809" cy="615981"/>
          </a:xfrm>
        </p:spPr>
        <p:txBody>
          <a:bodyPr>
            <a:normAutofit/>
          </a:bodyPr>
          <a:lstStyle/>
          <a:p>
            <a:r>
              <a:rPr lang="en-US" b="1" dirty="0">
                <a:solidFill>
                  <a:schemeClr val="accent2">
                    <a:lumMod val="75000"/>
                  </a:schemeClr>
                </a:solidFill>
              </a:rPr>
              <a:t>Distribution</a:t>
            </a:r>
          </a:p>
        </p:txBody>
      </p:sp>
      <p:sp>
        <p:nvSpPr>
          <p:cNvPr id="4" name="Slide Number Placeholder 3">
            <a:extLst>
              <a:ext uri="{FF2B5EF4-FFF2-40B4-BE49-F238E27FC236}">
                <a16:creationId xmlns:a16="http://schemas.microsoft.com/office/drawing/2014/main" xmlns="" id="{C82CE1B8-1C92-D6D2-444B-652DB90E86D1}"/>
              </a:ext>
            </a:extLst>
          </p:cNvPr>
          <p:cNvSpPr>
            <a:spLocks noGrp="1"/>
          </p:cNvSpPr>
          <p:nvPr>
            <p:ph type="sldNum" sz="quarter" idx="10"/>
          </p:nvPr>
        </p:nvSpPr>
        <p:spPr/>
        <p:txBody>
          <a:bodyPr/>
          <a:lstStyle/>
          <a:p>
            <a:fld id="{48F63A3B-78C7-47BE-AE5E-E10140E04643}" type="slidenum">
              <a:rPr lang="en-US" smtClean="0"/>
              <a:pPr/>
              <a:t>10</a:t>
            </a:fld>
            <a:endParaRPr lang="en-US" dirty="0"/>
          </a:p>
        </p:txBody>
      </p:sp>
      <p:pic>
        <p:nvPicPr>
          <p:cNvPr id="9" name="Picture 8">
            <a:extLst>
              <a:ext uri="{FF2B5EF4-FFF2-40B4-BE49-F238E27FC236}">
                <a16:creationId xmlns:a16="http://schemas.microsoft.com/office/drawing/2014/main" xmlns="" id="{FC3886A8-5F44-F2CF-23E9-50F840F7E269}"/>
              </a:ext>
            </a:extLst>
          </p:cNvPr>
          <p:cNvPicPr>
            <a:picLocks noChangeAspect="1"/>
          </p:cNvPicPr>
          <p:nvPr/>
        </p:nvPicPr>
        <p:blipFill>
          <a:blip r:embed="rId3"/>
          <a:stretch>
            <a:fillRect/>
          </a:stretch>
        </p:blipFill>
        <p:spPr>
          <a:xfrm>
            <a:off x="3238052" y="1652944"/>
            <a:ext cx="8444753" cy="4747857"/>
          </a:xfrm>
          <a:prstGeom prst="rect">
            <a:avLst/>
          </a:prstGeom>
        </p:spPr>
      </p:pic>
      <p:sp>
        <p:nvSpPr>
          <p:cNvPr id="16" name="TextBox 15">
            <a:extLst>
              <a:ext uri="{FF2B5EF4-FFF2-40B4-BE49-F238E27FC236}">
                <a16:creationId xmlns:a16="http://schemas.microsoft.com/office/drawing/2014/main" xmlns="" id="{18F80725-5292-F1F1-5C69-878F2CB751D5}"/>
              </a:ext>
            </a:extLst>
          </p:cNvPr>
          <p:cNvSpPr txBox="1"/>
          <p:nvPr/>
        </p:nvSpPr>
        <p:spPr>
          <a:xfrm>
            <a:off x="1226373" y="1804490"/>
            <a:ext cx="1839555" cy="4278094"/>
          </a:xfrm>
          <a:prstGeom prst="rect">
            <a:avLst/>
          </a:prstGeom>
          <a:noFill/>
        </p:spPr>
        <p:txBody>
          <a:bodyPr wrap="square">
            <a:spAutoFit/>
          </a:bodyPr>
          <a:lstStyle/>
          <a:p>
            <a:pPr algn="just"/>
            <a:r>
              <a:rPr lang="en-US" sz="2000" b="1" dirty="0" err="1">
                <a:solidFill>
                  <a:schemeClr val="accent2">
                    <a:lumMod val="50000"/>
                  </a:schemeClr>
                </a:solidFill>
              </a:rPr>
              <a:t>Conservation:</a:t>
            </a:r>
            <a:r>
              <a:rPr lang="en-US" dirty="0" err="1">
                <a:solidFill>
                  <a:schemeClr val="accent1">
                    <a:lumMod val="50000"/>
                  </a:schemeClr>
                </a:solidFill>
              </a:rPr>
              <a:t>Black</a:t>
            </a:r>
            <a:r>
              <a:rPr lang="en-US" dirty="0">
                <a:solidFill>
                  <a:schemeClr val="accent1">
                    <a:lumMod val="50000"/>
                  </a:schemeClr>
                </a:solidFill>
              </a:rPr>
              <a:t>-tailed Garden Dormouse or large eared  </a:t>
            </a:r>
            <a:r>
              <a:rPr lang="en-US" i="1" dirty="0">
                <a:solidFill>
                  <a:schemeClr val="accent1">
                    <a:lumMod val="50000"/>
                  </a:schemeClr>
                </a:solidFill>
              </a:rPr>
              <a:t>Eliomys melanurus </a:t>
            </a:r>
            <a:r>
              <a:rPr lang="en-US" dirty="0">
                <a:solidFill>
                  <a:schemeClr val="accent1">
                    <a:lumMod val="50000"/>
                  </a:schemeClr>
                </a:solidFill>
              </a:rPr>
              <a:t>has most recently been assessed for The IUCN Red List of Threatened Species in 2016. Is listed as Least Concern.</a:t>
            </a:r>
            <a:endParaRPr lang="ar-IQ" dirty="0">
              <a:solidFill>
                <a:schemeClr val="accent1">
                  <a:lumMod val="50000"/>
                </a:schemeClr>
              </a:solidFill>
            </a:endParaRPr>
          </a:p>
        </p:txBody>
      </p:sp>
    </p:spTree>
    <p:extLst>
      <p:ext uri="{BB962C8B-B14F-4D97-AF65-F5344CB8AC3E}">
        <p14:creationId xmlns:p14="http://schemas.microsoft.com/office/powerpoint/2010/main" xmlns="" val="1941619646"/>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443EC8A-1733-CCF7-081F-EB4667CB3285}"/>
              </a:ext>
            </a:extLst>
          </p:cNvPr>
          <p:cNvSpPr>
            <a:spLocks noGrp="1"/>
          </p:cNvSpPr>
          <p:nvPr>
            <p:ph type="title"/>
          </p:nvPr>
        </p:nvSpPr>
        <p:spPr/>
        <p:txBody>
          <a:bodyPr/>
          <a:lstStyle/>
          <a:p>
            <a:r>
              <a:rPr lang="en-US" dirty="0">
                <a:solidFill>
                  <a:schemeClr val="accent2">
                    <a:lumMod val="75000"/>
                  </a:schemeClr>
                </a:solidFill>
              </a:rPr>
              <a:t>Description and anatomical characteristics</a:t>
            </a:r>
          </a:p>
        </p:txBody>
      </p:sp>
      <p:sp>
        <p:nvSpPr>
          <p:cNvPr id="4" name="Content Placeholder 3">
            <a:extLst>
              <a:ext uri="{FF2B5EF4-FFF2-40B4-BE49-F238E27FC236}">
                <a16:creationId xmlns:a16="http://schemas.microsoft.com/office/drawing/2014/main" xmlns="" id="{ACE55D3D-AA24-CF53-6679-29B3C83F7646}"/>
              </a:ext>
            </a:extLst>
          </p:cNvPr>
          <p:cNvSpPr>
            <a:spLocks noGrp="1"/>
          </p:cNvSpPr>
          <p:nvPr>
            <p:ph idx="13"/>
          </p:nvPr>
        </p:nvSpPr>
        <p:spPr/>
        <p:txBody>
          <a:bodyPr>
            <a:normAutofit lnSpcReduction="10000"/>
          </a:bodyPr>
          <a:lstStyle/>
          <a:p>
            <a:pPr marL="61722" lvl="1" indent="0" algn="just" rtl="0">
              <a:buNone/>
            </a:pPr>
            <a:r>
              <a:rPr lang="en-US" dirty="0"/>
              <a:t>This genus of </a:t>
            </a:r>
            <a:r>
              <a:rPr lang="en-US" i="1" dirty="0"/>
              <a:t>Eliomys</a:t>
            </a:r>
            <a:r>
              <a:rPr lang="en-US" dirty="0"/>
              <a:t> has medium body sized characterized by large eyes with external noticeable striking color pattern on its face which is dark-masked shape extends from the ends of eyes posteriorly under the ears which contrasts on the cheeks with pale. Large brown oval- shaped ears, black long tail (ca 95% of HB) contrasting the color at the end. Hairs of the tail at the base is shorter (3-4mm) and longer at tip (up to 23 mm). </a:t>
            </a:r>
          </a:p>
          <a:p>
            <a:pPr marL="61722" lvl="1" indent="0" algn="just" rtl="0">
              <a:buNone/>
            </a:pPr>
            <a:r>
              <a:rPr lang="en-US" dirty="0"/>
              <a:t> </a:t>
            </a:r>
          </a:p>
          <a:p>
            <a:pPr marL="61722" lvl="1" indent="0" algn="just" rtl="0">
              <a:buNone/>
            </a:pPr>
            <a:endParaRPr lang="en-US" dirty="0"/>
          </a:p>
        </p:txBody>
      </p:sp>
      <p:sp>
        <p:nvSpPr>
          <p:cNvPr id="2" name="Slide Number Placeholder 1">
            <a:extLst>
              <a:ext uri="{FF2B5EF4-FFF2-40B4-BE49-F238E27FC236}">
                <a16:creationId xmlns:a16="http://schemas.microsoft.com/office/drawing/2014/main" xmlns="" id="{AB69D854-FB65-0E93-CFE2-041F7C41DD24}"/>
              </a:ext>
            </a:extLst>
          </p:cNvPr>
          <p:cNvSpPr>
            <a:spLocks noGrp="1"/>
          </p:cNvSpPr>
          <p:nvPr>
            <p:ph type="sldNum" sz="quarter" idx="10"/>
          </p:nvPr>
        </p:nvSpPr>
        <p:spPr/>
        <p:txBody>
          <a:bodyPr/>
          <a:lstStyle/>
          <a:p>
            <a:fld id="{48F63A3B-78C7-47BE-AE5E-E10140E04643}" type="slidenum">
              <a:rPr lang="en-US" smtClean="0"/>
              <a:pPr/>
              <a:t>11</a:t>
            </a:fld>
            <a:endParaRPr lang="en-US" dirty="0"/>
          </a:p>
        </p:txBody>
      </p:sp>
      <p:pic>
        <p:nvPicPr>
          <p:cNvPr id="13" name="Picture Placeholder 12">
            <a:extLst>
              <a:ext uri="{FF2B5EF4-FFF2-40B4-BE49-F238E27FC236}">
                <a16:creationId xmlns:a16="http://schemas.microsoft.com/office/drawing/2014/main" xmlns="" id="{BD5E8C0A-BD33-5168-CCDC-7E265702E2F8}"/>
              </a:ext>
            </a:extLst>
          </p:cNvPr>
          <p:cNvPicPr>
            <a:picLocks noGrp="1" noChangeAspect="1"/>
          </p:cNvPicPr>
          <p:nvPr>
            <p:ph type="pic" sz="quarter" idx="14"/>
          </p:nvPr>
        </p:nvPicPr>
        <p:blipFill>
          <a:blip r:embed="rId3"/>
          <a:srcRect l="19066" r="19066"/>
          <a:stretch>
            <a:fillRect/>
          </a:stretch>
        </p:blipFill>
        <p:spPr/>
      </p:pic>
    </p:spTree>
    <p:extLst>
      <p:ext uri="{BB962C8B-B14F-4D97-AF65-F5344CB8AC3E}">
        <p14:creationId xmlns:p14="http://schemas.microsoft.com/office/powerpoint/2010/main" xmlns="" val="4072101725"/>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12</a:t>
            </a:fld>
            <a:endParaRPr lang="en-US" dirty="0"/>
          </a:p>
        </p:txBody>
      </p:sp>
      <p:sp>
        <p:nvSpPr>
          <p:cNvPr id="3" name="Rectangle 2"/>
          <p:cNvSpPr/>
          <p:nvPr/>
        </p:nvSpPr>
        <p:spPr>
          <a:xfrm>
            <a:off x="670560" y="2882655"/>
            <a:ext cx="4848113" cy="2862322"/>
          </a:xfrm>
          <a:prstGeom prst="rect">
            <a:avLst/>
          </a:prstGeom>
        </p:spPr>
        <p:txBody>
          <a:bodyPr wrap="square">
            <a:spAutoFit/>
          </a:bodyPr>
          <a:lstStyle/>
          <a:p>
            <a:pPr marL="61722" lvl="1" algn="just"/>
            <a:r>
              <a:rPr lang="en-US" dirty="0"/>
              <a:t> Fore feet have four digits while hind feet white and  have five digits the soles are naked. Skull long (35.9 mm) with very large tympanic </a:t>
            </a:r>
            <a:r>
              <a:rPr lang="en-US" dirty="0" err="1"/>
              <a:t>bullae</a:t>
            </a:r>
            <a:r>
              <a:rPr lang="en-US" dirty="0"/>
              <a:t> and long rostrum (15.6 mm). </a:t>
            </a:r>
            <a:r>
              <a:rPr lang="en-US" dirty="0" err="1"/>
              <a:t>Zygomatic</a:t>
            </a:r>
            <a:r>
              <a:rPr lang="en-US" dirty="0"/>
              <a:t> arches very delicate. Slender mandible with large perforations of the angular processes, having a distinctive secondary projection on the lower margin. Crowns of cheek teeth distinctively concave as shown in figure (2).</a:t>
            </a:r>
          </a:p>
        </p:txBody>
      </p:sp>
      <p:sp>
        <p:nvSpPr>
          <p:cNvPr id="4" name="Rectangle 3"/>
          <p:cNvSpPr/>
          <p:nvPr/>
        </p:nvSpPr>
        <p:spPr>
          <a:xfrm>
            <a:off x="896471" y="916059"/>
            <a:ext cx="4848113" cy="1846659"/>
          </a:xfrm>
          <a:prstGeom prst="rect">
            <a:avLst/>
          </a:prstGeom>
        </p:spPr>
        <p:txBody>
          <a:bodyPr wrap="square">
            <a:spAutoFit/>
          </a:bodyPr>
          <a:lstStyle/>
          <a:p>
            <a:r>
              <a:rPr lang="en-US" sz="3800" b="1" dirty="0">
                <a:solidFill>
                  <a:schemeClr val="accent2">
                    <a:lumMod val="75000"/>
                  </a:schemeClr>
                </a:solidFill>
              </a:rPr>
              <a:t>Description and Anatomical characteristics</a:t>
            </a:r>
            <a:endParaRPr lang="ar-IQ" sz="3800" b="1" dirty="0">
              <a:solidFill>
                <a:schemeClr val="accent2">
                  <a:lumMod val="75000"/>
                </a:schemeClr>
              </a:solidFill>
            </a:endParaRPr>
          </a:p>
        </p:txBody>
      </p:sp>
      <p:pic>
        <p:nvPicPr>
          <p:cNvPr id="1026" name="Picture 2" descr="C:\Users\Mopaily\Desktop\e.melanurus.jpg"/>
          <p:cNvPicPr>
            <a:picLocks noChangeAspect="1" noChangeArrowheads="1"/>
          </p:cNvPicPr>
          <p:nvPr/>
        </p:nvPicPr>
        <p:blipFill>
          <a:blip r:embed="rId2"/>
          <a:srcRect/>
          <a:stretch>
            <a:fillRect/>
          </a:stretch>
        </p:blipFill>
        <p:spPr bwMode="auto">
          <a:xfrm>
            <a:off x="6046282" y="1839389"/>
            <a:ext cx="5565737" cy="4174303"/>
          </a:xfrm>
          <a:prstGeom prst="rect">
            <a:avLst/>
          </a:prstGeom>
          <a:noFill/>
        </p:spPr>
      </p:pic>
      <p:sp>
        <p:nvSpPr>
          <p:cNvPr id="6" name="Right Arrow 5"/>
          <p:cNvSpPr/>
          <p:nvPr/>
        </p:nvSpPr>
        <p:spPr>
          <a:xfrm>
            <a:off x="9274002" y="4661272"/>
            <a:ext cx="655306" cy="258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ight Arrow 6"/>
          <p:cNvSpPr/>
          <p:nvPr/>
        </p:nvSpPr>
        <p:spPr>
          <a:xfrm>
            <a:off x="7659445" y="4790363"/>
            <a:ext cx="931218" cy="258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8D62608-F5E4-7EC0-5EF0-4F988DDDEC5B}"/>
              </a:ext>
            </a:extLst>
          </p:cNvPr>
          <p:cNvSpPr>
            <a:spLocks noGrp="1"/>
          </p:cNvSpPr>
          <p:nvPr>
            <p:ph type="title"/>
          </p:nvPr>
        </p:nvSpPr>
        <p:spPr>
          <a:xfrm>
            <a:off x="1550564" y="1057274"/>
            <a:ext cx="7001765" cy="642434"/>
          </a:xfrm>
        </p:spPr>
        <p:txBody>
          <a:bodyPr/>
          <a:lstStyle/>
          <a:p>
            <a:r>
              <a:rPr lang="en-US" dirty="0">
                <a:solidFill>
                  <a:schemeClr val="accent2">
                    <a:lumMod val="75000"/>
                  </a:schemeClr>
                </a:solidFill>
              </a:rPr>
              <a:t>Anatomical characteristic of </a:t>
            </a:r>
            <a:r>
              <a:rPr lang="en-US" i="1" dirty="0">
                <a:solidFill>
                  <a:schemeClr val="accent2">
                    <a:lumMod val="75000"/>
                  </a:schemeClr>
                </a:solidFill>
              </a:rPr>
              <a:t>E.</a:t>
            </a:r>
            <a:r>
              <a:rPr lang="en-US" dirty="0">
                <a:solidFill>
                  <a:schemeClr val="accent2">
                    <a:lumMod val="75000"/>
                  </a:schemeClr>
                </a:solidFill>
              </a:rPr>
              <a:t> </a:t>
            </a:r>
            <a:r>
              <a:rPr lang="en-US" i="1" dirty="0">
                <a:solidFill>
                  <a:schemeClr val="accent2">
                    <a:lumMod val="75000"/>
                  </a:schemeClr>
                </a:solidFill>
              </a:rPr>
              <a:t>melanurus</a:t>
            </a:r>
          </a:p>
        </p:txBody>
      </p:sp>
      <p:sp>
        <p:nvSpPr>
          <p:cNvPr id="12" name="Content Placeholder 3">
            <a:extLst>
              <a:ext uri="{FF2B5EF4-FFF2-40B4-BE49-F238E27FC236}">
                <a16:creationId xmlns:a16="http://schemas.microsoft.com/office/drawing/2014/main" xmlns="" id="{288BD9B8-D6A6-D55A-830D-4D3CC2DC3933}"/>
              </a:ext>
            </a:extLst>
          </p:cNvPr>
          <p:cNvSpPr>
            <a:spLocks noGrp="1"/>
          </p:cNvSpPr>
          <p:nvPr>
            <p:ph sz="half" idx="2"/>
          </p:nvPr>
        </p:nvSpPr>
        <p:spPr>
          <a:xfrm flipH="1">
            <a:off x="1594517" y="2355925"/>
            <a:ext cx="3020513" cy="3818964"/>
          </a:xfrm>
        </p:spPr>
        <p:txBody>
          <a:bodyPr>
            <a:normAutofit/>
          </a:bodyPr>
          <a:lstStyle/>
          <a:p>
            <a:pPr marL="0" indent="0" algn="just" rtl="0">
              <a:buNone/>
            </a:pPr>
            <a:r>
              <a:rPr lang="en-US" dirty="0"/>
              <a:t>FIGURE 2. </a:t>
            </a:r>
            <a:r>
              <a:rPr lang="en-US" dirty="0" err="1"/>
              <a:t>A.Dorsal</a:t>
            </a:r>
            <a:r>
              <a:rPr lang="en-US" dirty="0"/>
              <a:t>, B. Ventral, C. Lateral views of the skull, and D. Maxillary teeth for Eliomys melanurus.</a:t>
            </a:r>
          </a:p>
          <a:p>
            <a:pPr marL="0" indent="0" algn="just" rtl="0">
              <a:buNone/>
            </a:pPr>
            <a:r>
              <a:rPr lang="en-US" dirty="0"/>
              <a:t>© Amr, Zuhair </a:t>
            </a:r>
            <a:r>
              <a:rPr lang="en-US" dirty="0" err="1"/>
              <a:t>S.;Abu</a:t>
            </a:r>
            <a:r>
              <a:rPr lang="en-US" dirty="0"/>
              <a:t>, Mohammad A.;</a:t>
            </a:r>
            <a:r>
              <a:rPr lang="en-US" dirty="0" err="1"/>
              <a:t>Qumsiyeh</a:t>
            </a:r>
            <a:r>
              <a:rPr lang="en-US" dirty="0"/>
              <a:t>, </a:t>
            </a:r>
            <a:r>
              <a:rPr lang="en-US" dirty="0" err="1"/>
              <a:t>Mazin;Eid</a:t>
            </a:r>
            <a:r>
              <a:rPr lang="en-US" dirty="0"/>
              <a:t>, Ehab</a:t>
            </a:r>
          </a:p>
        </p:txBody>
      </p:sp>
      <p:sp>
        <p:nvSpPr>
          <p:cNvPr id="2" name="Slide Number Placeholder 1">
            <a:extLst>
              <a:ext uri="{FF2B5EF4-FFF2-40B4-BE49-F238E27FC236}">
                <a16:creationId xmlns:a16="http://schemas.microsoft.com/office/drawing/2014/main" xmlns="" id="{1DCFAD14-1AAA-8CDA-A49B-523FD6C66F35}"/>
              </a:ext>
            </a:extLst>
          </p:cNvPr>
          <p:cNvSpPr>
            <a:spLocks noGrp="1"/>
          </p:cNvSpPr>
          <p:nvPr>
            <p:ph type="sldNum" sz="quarter" idx="10"/>
          </p:nvPr>
        </p:nvSpPr>
        <p:spPr/>
        <p:txBody>
          <a:bodyPr/>
          <a:lstStyle/>
          <a:p>
            <a:fld id="{48F63A3B-78C7-47BE-AE5E-E10140E04643}" type="slidenum">
              <a:rPr lang="en-US" smtClean="0"/>
              <a:pPr/>
              <a:t>13</a:t>
            </a:fld>
            <a:endParaRPr lang="en-US" dirty="0"/>
          </a:p>
        </p:txBody>
      </p:sp>
      <p:pic>
        <p:nvPicPr>
          <p:cNvPr id="5" name="Picture 4">
            <a:extLst>
              <a:ext uri="{FF2B5EF4-FFF2-40B4-BE49-F238E27FC236}">
                <a16:creationId xmlns:a16="http://schemas.microsoft.com/office/drawing/2014/main" xmlns="" id="{357C42F5-DD0B-B636-9F0D-C2C39B1A99CA}"/>
              </a:ext>
            </a:extLst>
          </p:cNvPr>
          <p:cNvPicPr>
            <a:picLocks noChangeAspect="1"/>
          </p:cNvPicPr>
          <p:nvPr/>
        </p:nvPicPr>
        <p:blipFill>
          <a:blip r:embed="rId3"/>
          <a:stretch>
            <a:fillRect/>
          </a:stretch>
        </p:blipFill>
        <p:spPr>
          <a:xfrm>
            <a:off x="5368172" y="1874349"/>
            <a:ext cx="3879717" cy="4262670"/>
          </a:xfrm>
          <a:prstGeom prst="rect">
            <a:avLst/>
          </a:prstGeom>
        </p:spPr>
      </p:pic>
    </p:spTree>
    <p:extLst>
      <p:ext uri="{BB962C8B-B14F-4D97-AF65-F5344CB8AC3E}">
        <p14:creationId xmlns:p14="http://schemas.microsoft.com/office/powerpoint/2010/main" xmlns="" val="2498021601"/>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0A324-0737-F0DA-1F7D-10CBE06D7C3F}"/>
              </a:ext>
            </a:extLst>
          </p:cNvPr>
          <p:cNvSpPr>
            <a:spLocks noGrp="1"/>
          </p:cNvSpPr>
          <p:nvPr>
            <p:ph type="title"/>
          </p:nvPr>
        </p:nvSpPr>
        <p:spPr>
          <a:xfrm>
            <a:off x="1237129" y="1057275"/>
            <a:ext cx="9262336" cy="760768"/>
          </a:xfrm>
        </p:spPr>
        <p:txBody>
          <a:bodyPr>
            <a:normAutofit/>
          </a:bodyPr>
          <a:lstStyle/>
          <a:p>
            <a:r>
              <a:rPr lang="en-US" b="1" dirty="0"/>
              <a:t>Measurement of the body</a:t>
            </a:r>
            <a:endParaRPr lang="en-US" b="1" i="1" dirty="0"/>
          </a:p>
        </p:txBody>
      </p:sp>
      <p:sp>
        <p:nvSpPr>
          <p:cNvPr id="3" name="Slide Number Placeholder 2">
            <a:extLst>
              <a:ext uri="{FF2B5EF4-FFF2-40B4-BE49-F238E27FC236}">
                <a16:creationId xmlns:a16="http://schemas.microsoft.com/office/drawing/2014/main" xmlns="" id="{AC21286A-7B29-3B58-1636-0F45723890AB}"/>
              </a:ext>
            </a:extLst>
          </p:cNvPr>
          <p:cNvSpPr>
            <a:spLocks noGrp="1"/>
          </p:cNvSpPr>
          <p:nvPr>
            <p:ph type="sldNum" sz="quarter" idx="10"/>
          </p:nvPr>
        </p:nvSpPr>
        <p:spPr/>
        <p:txBody>
          <a:bodyPr/>
          <a:lstStyle/>
          <a:p>
            <a:fld id="{48F63A3B-78C7-47BE-AE5E-E10140E04643}" type="slidenum">
              <a:rPr lang="en-US" smtClean="0"/>
              <a:pPr/>
              <a:t>14</a:t>
            </a:fld>
            <a:endParaRPr lang="en-US" dirty="0"/>
          </a:p>
        </p:txBody>
      </p:sp>
      <p:sp>
        <p:nvSpPr>
          <p:cNvPr id="6" name="Content Placeholder 5">
            <a:extLst>
              <a:ext uri="{FF2B5EF4-FFF2-40B4-BE49-F238E27FC236}">
                <a16:creationId xmlns:a16="http://schemas.microsoft.com/office/drawing/2014/main" xmlns="" id="{EA9D9D50-3794-77F5-9BBF-28C0912CC01E}"/>
              </a:ext>
            </a:extLst>
          </p:cNvPr>
          <p:cNvSpPr>
            <a:spLocks noGrp="1"/>
          </p:cNvSpPr>
          <p:nvPr>
            <p:ph sz="quarter" idx="4"/>
          </p:nvPr>
        </p:nvSpPr>
        <p:spPr/>
        <p:txBody>
          <a:bodyPr>
            <a:normAutofit/>
          </a:bodyPr>
          <a:lstStyle/>
          <a:p>
            <a:pPr algn="l" rtl="0"/>
            <a:r>
              <a:rPr lang="en-US" dirty="0"/>
              <a:t>HB 128.0 (111 – 144) mm, n = 10</a:t>
            </a:r>
          </a:p>
          <a:p>
            <a:pPr algn="l" rtl="0"/>
            <a:r>
              <a:rPr lang="en-US" dirty="0"/>
              <a:t>T: 122.0 (100 – 136) mm, n = 10</a:t>
            </a:r>
          </a:p>
          <a:p>
            <a:pPr algn="l" rtl="0"/>
            <a:r>
              <a:rPr lang="en-US" dirty="0"/>
              <a:t>HF: 26.7 (26 – 27) mm, n =10</a:t>
            </a:r>
          </a:p>
          <a:p>
            <a:pPr algn="l" rtl="0"/>
            <a:r>
              <a:rPr lang="en-US" dirty="0"/>
              <a:t>E: 27 (26 – 29) mm, n = 10</a:t>
            </a:r>
          </a:p>
          <a:p>
            <a:pPr algn="l" rtl="0"/>
            <a:r>
              <a:rPr lang="en-US" dirty="0"/>
              <a:t>WT: 51.8 (38.4 – 63.0) g, n= 16</a:t>
            </a:r>
          </a:p>
          <a:p>
            <a:pPr algn="l" rtl="0"/>
            <a:r>
              <a:rPr lang="en-US" dirty="0"/>
              <a:t>GLS: 35.9 (34.2 – 37.0) mm, n = 7</a:t>
            </a:r>
          </a:p>
          <a:p>
            <a:pPr algn="l" rtl="0"/>
            <a:r>
              <a:rPr lang="en-US" dirty="0"/>
              <a:t>GWS: 20.9 (19.8 – 22.0) mm, n = 7</a:t>
            </a:r>
          </a:p>
          <a:p>
            <a:pPr algn="l" rtl="0"/>
            <a:r>
              <a:rPr lang="en-US" dirty="0"/>
              <a:t>P- M: 5.3 mm, n = 8**</a:t>
            </a:r>
          </a:p>
          <a:p>
            <a:pPr marL="0" indent="0" algn="l" rtl="0">
              <a:buNone/>
            </a:pPr>
            <a:r>
              <a:rPr lang="en-US" sz="1400" dirty="0"/>
              <a:t>Libya (</a:t>
            </a:r>
            <a:r>
              <a:rPr lang="en-US" sz="1400" dirty="0" err="1"/>
              <a:t>Kahmann</a:t>
            </a:r>
            <a:r>
              <a:rPr lang="en-US" sz="1400" dirty="0"/>
              <a:t> &amp; Thomas 1981)</a:t>
            </a:r>
          </a:p>
          <a:p>
            <a:pPr marL="0" indent="0" algn="l" rtl="0">
              <a:buNone/>
            </a:pPr>
            <a:r>
              <a:rPr lang="en-US" sz="1400" dirty="0"/>
              <a:t>* Western Mediterranean Coastal Desert, Egypt (Osborn &amp; Helmy)</a:t>
            </a:r>
            <a:endParaRPr lang="ar-IQ" sz="1400" dirty="0"/>
          </a:p>
        </p:txBody>
      </p:sp>
      <p:pic>
        <p:nvPicPr>
          <p:cNvPr id="8" name="Picture 7">
            <a:extLst>
              <a:ext uri="{FF2B5EF4-FFF2-40B4-BE49-F238E27FC236}">
                <a16:creationId xmlns:a16="http://schemas.microsoft.com/office/drawing/2014/main" xmlns="" id="{6D6FED20-BA1B-3139-2EDD-967963534083}"/>
              </a:ext>
            </a:extLst>
          </p:cNvPr>
          <p:cNvPicPr>
            <a:picLocks noChangeAspect="1"/>
          </p:cNvPicPr>
          <p:nvPr/>
        </p:nvPicPr>
        <p:blipFill>
          <a:blip r:embed="rId3"/>
          <a:stretch>
            <a:fillRect/>
          </a:stretch>
        </p:blipFill>
        <p:spPr>
          <a:xfrm>
            <a:off x="6096000" y="1946630"/>
            <a:ext cx="5447615" cy="3854095"/>
          </a:xfrm>
          <a:prstGeom prst="rect">
            <a:avLst/>
          </a:prstGeom>
        </p:spPr>
      </p:pic>
    </p:spTree>
    <p:extLst>
      <p:ext uri="{BB962C8B-B14F-4D97-AF65-F5344CB8AC3E}">
        <p14:creationId xmlns:p14="http://schemas.microsoft.com/office/powerpoint/2010/main" xmlns="" val="1686213229"/>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D22C5-0C9E-B582-A8FE-B45E70A01E7F}"/>
              </a:ext>
            </a:extLst>
          </p:cNvPr>
          <p:cNvSpPr>
            <a:spLocks noGrp="1"/>
          </p:cNvSpPr>
          <p:nvPr>
            <p:ph type="ctrTitle"/>
          </p:nvPr>
        </p:nvSpPr>
        <p:spPr>
          <a:xfrm>
            <a:off x="731521" y="1027354"/>
            <a:ext cx="5389580" cy="720763"/>
          </a:xfrm>
        </p:spPr>
        <p:txBody>
          <a:bodyPr/>
          <a:lstStyle/>
          <a:p>
            <a:r>
              <a:rPr lang="en-US" sz="4000" b="1" dirty="0">
                <a:solidFill>
                  <a:schemeClr val="accent2">
                    <a:lumMod val="75000"/>
                  </a:schemeClr>
                </a:solidFill>
              </a:rPr>
              <a:t>Activity and Feeding</a:t>
            </a:r>
            <a:r>
              <a:rPr lang="en-US" sz="4000" dirty="0">
                <a:solidFill>
                  <a:schemeClr val="accent2">
                    <a:lumMod val="75000"/>
                  </a:schemeClr>
                </a:solidFill>
              </a:rPr>
              <a:t> </a:t>
            </a:r>
          </a:p>
        </p:txBody>
      </p:sp>
      <p:sp>
        <p:nvSpPr>
          <p:cNvPr id="3" name="Subtitle 2">
            <a:extLst>
              <a:ext uri="{FF2B5EF4-FFF2-40B4-BE49-F238E27FC236}">
                <a16:creationId xmlns:a16="http://schemas.microsoft.com/office/drawing/2014/main" xmlns="" id="{D8B5CEF2-E667-BBB5-2EA6-C06F93B6DE12}"/>
              </a:ext>
            </a:extLst>
          </p:cNvPr>
          <p:cNvSpPr>
            <a:spLocks noGrp="1"/>
          </p:cNvSpPr>
          <p:nvPr>
            <p:ph type="subTitle" idx="1"/>
          </p:nvPr>
        </p:nvSpPr>
        <p:spPr>
          <a:xfrm>
            <a:off x="731521" y="2302136"/>
            <a:ext cx="6640840" cy="3620992"/>
          </a:xfrm>
        </p:spPr>
        <p:txBody>
          <a:bodyPr>
            <a:normAutofit fontScale="92500"/>
          </a:bodyPr>
          <a:lstStyle/>
          <a:p>
            <a:pPr algn="just" rtl="0"/>
            <a:r>
              <a:rPr lang="en-US" dirty="0"/>
              <a:t>Overall, </a:t>
            </a:r>
            <a:r>
              <a:rPr lang="en-US" dirty="0" err="1"/>
              <a:t>locomotor</a:t>
            </a:r>
            <a:r>
              <a:rPr lang="en-US" dirty="0"/>
              <a:t> activity patterns of the Asian garden (large eared) dormouse largely resemble those of other species of dormice. However, Asian garden dormice spent long periods of time inactive both during light and darkness, when exposed to an ambient temperature of 10 °C, which may be related to the dramatic and sudden change in temperature. This period of inactivity may reflect a bout of torpor or the entering into a state of hibernation (</a:t>
            </a:r>
            <a:r>
              <a:rPr lang="en-US" dirty="0" err="1"/>
              <a:t>Alagaili</a:t>
            </a:r>
            <a:r>
              <a:rPr lang="en-US" dirty="0"/>
              <a:t> A.N. et al 2014).</a:t>
            </a:r>
          </a:p>
        </p:txBody>
      </p:sp>
    </p:spTree>
    <p:extLst>
      <p:ext uri="{BB962C8B-B14F-4D97-AF65-F5344CB8AC3E}">
        <p14:creationId xmlns:p14="http://schemas.microsoft.com/office/powerpoint/2010/main" xmlns="" val="19731730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081141"/>
            <a:ext cx="5292761" cy="656218"/>
          </a:xfrm>
        </p:spPr>
        <p:txBody>
          <a:bodyPr/>
          <a:lstStyle/>
          <a:p>
            <a:r>
              <a:rPr lang="en-US" sz="4000" b="1" dirty="0">
                <a:solidFill>
                  <a:schemeClr val="accent2">
                    <a:lumMod val="75000"/>
                  </a:schemeClr>
                </a:solidFill>
              </a:rPr>
              <a:t>Activity and Feeding</a:t>
            </a:r>
            <a:endParaRPr lang="ar-IQ" sz="4000" b="1" dirty="0">
              <a:solidFill>
                <a:schemeClr val="accent2">
                  <a:lumMod val="75000"/>
                </a:schemeClr>
              </a:solidFill>
            </a:endParaRPr>
          </a:p>
        </p:txBody>
      </p:sp>
      <p:sp>
        <p:nvSpPr>
          <p:cNvPr id="3" name="Subtitle 2"/>
          <p:cNvSpPr>
            <a:spLocks noGrp="1"/>
          </p:cNvSpPr>
          <p:nvPr>
            <p:ph type="subTitle" idx="1"/>
          </p:nvPr>
        </p:nvSpPr>
        <p:spPr>
          <a:xfrm>
            <a:off x="914400" y="2130013"/>
            <a:ext cx="6277969" cy="3670285"/>
          </a:xfrm>
        </p:spPr>
        <p:txBody>
          <a:bodyPr>
            <a:normAutofit fontScale="92500" lnSpcReduction="20000"/>
          </a:bodyPr>
          <a:lstStyle/>
          <a:p>
            <a:pPr algn="just" rtl="0"/>
            <a:r>
              <a:rPr lang="en-US" dirty="0"/>
              <a:t>The Black-tailed Garden Dormouse is omnivorous, predominantly insectivorous and carnivorous. Stomach contents have included insects and other invertebrates such as snails and centipedes; small vertebrates such as small mammals and a fan-fingered gecko (</a:t>
            </a:r>
            <a:r>
              <a:rPr lang="en-US" dirty="0" err="1"/>
              <a:t>Ptyodactylus</a:t>
            </a:r>
            <a:r>
              <a:rPr lang="en-US" dirty="0"/>
              <a:t>) have also been recorded. Two individuals caged together entered torpor or “partial hibernation,” during which time one of the individuals preyed on the other and consumed the entire animal except for tail, </a:t>
            </a:r>
            <a:r>
              <a:rPr lang="en-US" dirty="0" err="1"/>
              <a:t>hindfeet</a:t>
            </a:r>
            <a:r>
              <a:rPr lang="en-US" dirty="0"/>
              <a:t>, and cranium; brain was also consumed.</a:t>
            </a:r>
          </a:p>
          <a:p>
            <a:endParaRPr lang="ar-IQ" dirty="0"/>
          </a:p>
        </p:txBody>
      </p:sp>
    </p:spTree>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Importance in Iraqi environment </a:t>
            </a:r>
            <a:br>
              <a:rPr lang="en-US" dirty="0">
                <a:solidFill>
                  <a:schemeClr val="accent2">
                    <a:lumMod val="75000"/>
                  </a:schemeClr>
                </a:solidFill>
              </a:rPr>
            </a:br>
            <a:endParaRPr lang="ar-IQ" dirty="0"/>
          </a:p>
        </p:txBody>
      </p:sp>
      <p:sp>
        <p:nvSpPr>
          <p:cNvPr id="3" name="Content Placeholder 2"/>
          <p:cNvSpPr>
            <a:spLocks noGrp="1"/>
          </p:cNvSpPr>
          <p:nvPr>
            <p:ph idx="13"/>
          </p:nvPr>
        </p:nvSpPr>
        <p:spPr>
          <a:xfrm>
            <a:off x="914399" y="2331791"/>
            <a:ext cx="7506269" cy="4096305"/>
          </a:xfrm>
        </p:spPr>
        <p:txBody>
          <a:bodyPr>
            <a:normAutofit fontScale="92500" lnSpcReduction="10000"/>
          </a:bodyPr>
          <a:lstStyle/>
          <a:p>
            <a:pPr algn="just" rtl="0"/>
            <a:r>
              <a:rPr lang="en-US" dirty="0"/>
              <a:t>Rodents represent a very diverse and rich group as they play an active role in maintaining ecosystems. In addition, they harbor many pathogens which makes them very important from a public health perspective (</a:t>
            </a:r>
            <a:r>
              <a:rPr lang="en-US" dirty="0" err="1"/>
              <a:t>Dahmana</a:t>
            </a:r>
            <a:r>
              <a:rPr lang="en-US" dirty="0"/>
              <a:t> et al. 2020). </a:t>
            </a:r>
          </a:p>
          <a:p>
            <a:pPr algn="just" rtl="0"/>
            <a:r>
              <a:rPr lang="en-US" dirty="0"/>
              <a:t>It is important to regularly update the list of the living rodent species occurring in Iraq since most of these rodents are of medical importance as they are capable of transmitting dangerous diseases to humans. In addition, rodents can be good indicators of local biodiversity as a result of their specialization to specific types of ecosystems and their low distribution ability (</a:t>
            </a:r>
            <a:r>
              <a:rPr lang="en-US" dirty="0" err="1"/>
              <a:t>Bryja</a:t>
            </a:r>
            <a:r>
              <a:rPr lang="en-US" dirty="0"/>
              <a:t> et al. 2019). </a:t>
            </a:r>
            <a:endParaRPr lang="ar-IQ" dirty="0"/>
          </a:p>
        </p:txBody>
      </p:sp>
      <p:sp>
        <p:nvSpPr>
          <p:cNvPr id="5" name="Slide Number Placeholder 4"/>
          <p:cNvSpPr>
            <a:spLocks noGrp="1"/>
          </p:cNvSpPr>
          <p:nvPr>
            <p:ph type="sldNum" sz="quarter" idx="10"/>
          </p:nvPr>
        </p:nvSpPr>
        <p:spPr/>
        <p:txBody>
          <a:bodyPr/>
          <a:lstStyle/>
          <a:p>
            <a:fld id="{48F63A3B-78C7-47BE-AE5E-E10140E04643}" type="slidenum">
              <a:rPr lang="en-US" smtClean="0"/>
              <a:pPr/>
              <a:t>17</a:t>
            </a:fld>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05469"/>
            <a:ext cx="5715000" cy="869835"/>
          </a:xfrm>
        </p:spPr>
        <p:txBody>
          <a:bodyPr/>
          <a:lstStyle/>
          <a:p>
            <a:r>
              <a:rPr lang="en-US" b="1" dirty="0">
                <a:solidFill>
                  <a:schemeClr val="accent2">
                    <a:lumMod val="75000"/>
                  </a:schemeClr>
                </a:solidFill>
              </a:rPr>
              <a:t>Recommendation for prospective </a:t>
            </a:r>
            <a:r>
              <a:rPr lang="en-US" b="1" dirty="0" smtClean="0">
                <a:solidFill>
                  <a:schemeClr val="accent2">
                    <a:lumMod val="75000"/>
                  </a:schemeClr>
                </a:solidFill>
              </a:rPr>
              <a:t>studies</a:t>
            </a:r>
            <a:r>
              <a:rPr lang="en-US" b="1" dirty="0">
                <a:solidFill>
                  <a:schemeClr val="accent2">
                    <a:lumMod val="75000"/>
                  </a:schemeClr>
                </a:solidFill>
              </a:rPr>
              <a:t/>
            </a:r>
            <a:br>
              <a:rPr lang="en-US" b="1" dirty="0">
                <a:solidFill>
                  <a:schemeClr val="accent2">
                    <a:lumMod val="75000"/>
                  </a:schemeClr>
                </a:solidFill>
              </a:rPr>
            </a:br>
            <a:endParaRPr lang="ar-IQ" dirty="0"/>
          </a:p>
        </p:txBody>
      </p:sp>
      <p:sp>
        <p:nvSpPr>
          <p:cNvPr id="3" name="Subtitle 2"/>
          <p:cNvSpPr>
            <a:spLocks noGrp="1"/>
          </p:cNvSpPr>
          <p:nvPr>
            <p:ph type="subTitle" idx="1"/>
          </p:nvPr>
        </p:nvSpPr>
        <p:spPr>
          <a:xfrm>
            <a:off x="914401" y="1975303"/>
            <a:ext cx="6086900" cy="4166189"/>
          </a:xfrm>
        </p:spPr>
        <p:txBody>
          <a:bodyPr>
            <a:normAutofit fontScale="92500" lnSpcReduction="10000"/>
          </a:bodyPr>
          <a:lstStyle/>
          <a:p>
            <a:pPr algn="just" rtl="0">
              <a:buFont typeface="Arial" pitchFamily="34" charset="0"/>
              <a:buChar char="•"/>
            </a:pPr>
            <a:r>
              <a:rPr lang="en-US" dirty="0"/>
              <a:t>There is rare study about </a:t>
            </a:r>
            <a:r>
              <a:rPr lang="en-US" i="1" dirty="0"/>
              <a:t>E. </a:t>
            </a:r>
            <a:r>
              <a:rPr lang="en-US" i="1" dirty="0" err="1"/>
              <a:t>melanurus</a:t>
            </a:r>
            <a:r>
              <a:rPr lang="en-US" i="1" dirty="0"/>
              <a:t> </a:t>
            </a:r>
            <a:r>
              <a:rPr lang="en-US" dirty="0"/>
              <a:t>in Iraq, so we need more information about this species, external or internal parasite, life cycle, importance as benefitive or detrimental animal and considering as important part of Iraqi ecosystem.   </a:t>
            </a:r>
          </a:p>
          <a:p>
            <a:pPr algn="just" rtl="0">
              <a:buFont typeface="Arial" pitchFamily="34" charset="0"/>
              <a:buChar char="•"/>
            </a:pPr>
            <a:r>
              <a:rPr lang="en-US" dirty="0"/>
              <a:t>In Iraqi natural history museum which is opened in 1946, in all mammalians accession we have not seen any related accession to Genus </a:t>
            </a:r>
            <a:r>
              <a:rPr lang="en-US" i="1" dirty="0"/>
              <a:t>Eliomys</a:t>
            </a:r>
            <a:r>
              <a:rPr lang="en-US" dirty="0"/>
              <a:t> also as a </a:t>
            </a:r>
            <a:r>
              <a:rPr lang="en-US" i="1" dirty="0"/>
              <a:t>Myoxus</a:t>
            </a:r>
            <a:r>
              <a:rPr lang="en-US" dirty="0"/>
              <a:t> (Wagner 1840), so we need an preserved specimen  for the benefit of the public so they are available for study, education, and enjoyment.</a:t>
            </a: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833" y="2756848"/>
            <a:ext cx="5281683" cy="2805042"/>
          </a:xfrm>
        </p:spPr>
        <p:txBody>
          <a:bodyPr/>
          <a:lstStyle/>
          <a:p>
            <a:pPr algn="ctr"/>
            <a:r>
              <a:rPr lang="en-US" sz="4800" dirty="0">
                <a:solidFill>
                  <a:srgbClr val="E3582D"/>
                </a:solidFill>
              </a:rPr>
              <a:t>Thanks for your listening</a:t>
            </a:r>
            <a:r>
              <a:rPr lang="en-US" sz="4800" dirty="0"/>
              <a:t/>
            </a:r>
            <a:br>
              <a:rPr lang="en-US" sz="4800" dirty="0"/>
            </a:br>
            <a:endParaRPr lang="ar-IQ" sz="4800" dirty="0"/>
          </a:p>
        </p:txBody>
      </p:sp>
      <p:sp>
        <p:nvSpPr>
          <p:cNvPr id="4" name="Picture Placeholder 3"/>
          <p:cNvSpPr>
            <a:spLocks noGrp="1"/>
          </p:cNvSpPr>
          <p:nvPr>
            <p:ph type="pic" sz="quarter" idx="14"/>
          </p:nvPr>
        </p:nvSpPr>
        <p:spPr/>
      </p:sp>
      <p:sp>
        <p:nvSpPr>
          <p:cNvPr id="5" name="Slide Number Placeholder 4"/>
          <p:cNvSpPr>
            <a:spLocks noGrp="1"/>
          </p:cNvSpPr>
          <p:nvPr>
            <p:ph type="sldNum" sz="quarter" idx="10"/>
          </p:nvPr>
        </p:nvSpPr>
        <p:spPr/>
        <p:txBody>
          <a:bodyPr/>
          <a:lstStyle/>
          <a:p>
            <a:fld id="{48F63A3B-78C7-47BE-AE5E-E10140E04643}"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You can see me</a:t>
            </a:r>
            <a:endParaRPr lang="ar-IQ" b="1"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2">
                    <a:lumMod val="75000"/>
                  </a:schemeClr>
                </a:solidFill>
              </a:rPr>
              <a:t>Abstract</a:t>
            </a:r>
            <a:endParaRPr lang="ar-IQ" sz="4400" dirty="0">
              <a:solidFill>
                <a:schemeClr val="accent2">
                  <a:lumMod val="75000"/>
                </a:schemeClr>
              </a:solidFill>
            </a:endParaRPr>
          </a:p>
        </p:txBody>
      </p:sp>
      <p:sp>
        <p:nvSpPr>
          <p:cNvPr id="3" name="Content Placeholder 2"/>
          <p:cNvSpPr>
            <a:spLocks noGrp="1"/>
          </p:cNvSpPr>
          <p:nvPr>
            <p:ph sz="half" idx="2"/>
          </p:nvPr>
        </p:nvSpPr>
        <p:spPr>
          <a:xfrm>
            <a:off x="1550564" y="2303029"/>
            <a:ext cx="7475870" cy="3732012"/>
          </a:xfrm>
        </p:spPr>
        <p:txBody>
          <a:bodyPr>
            <a:noAutofit/>
          </a:bodyPr>
          <a:lstStyle/>
          <a:p>
            <a:pPr algn="just" rtl="0"/>
            <a:r>
              <a:rPr lang="en-US" sz="2000" i="1" dirty="0" err="1" smtClean="0"/>
              <a:t>Eliomys</a:t>
            </a:r>
            <a:r>
              <a:rPr lang="en-US" sz="2000" i="1" dirty="0" smtClean="0"/>
              <a:t>  </a:t>
            </a:r>
            <a:r>
              <a:rPr lang="en-US" sz="2000" i="1" dirty="0" err="1" smtClean="0"/>
              <a:t>melanurus</a:t>
            </a:r>
            <a:r>
              <a:rPr lang="en-US" sz="2000" i="1" dirty="0" smtClean="0"/>
              <a:t>  </a:t>
            </a:r>
            <a:r>
              <a:rPr lang="en-US" sz="2000" dirty="0" smtClean="0"/>
              <a:t>is a species of family </a:t>
            </a:r>
            <a:r>
              <a:rPr lang="en-US" sz="2000" dirty="0" err="1" smtClean="0"/>
              <a:t>Gliridae</a:t>
            </a:r>
            <a:r>
              <a:rPr lang="en-US" sz="2000" dirty="0" smtClean="0"/>
              <a:t> belongs to order </a:t>
            </a:r>
            <a:r>
              <a:rPr lang="en-US" sz="2000" dirty="0" err="1" smtClean="0"/>
              <a:t>Rodentia</a:t>
            </a:r>
            <a:r>
              <a:rPr lang="en-US" sz="2000" dirty="0" smtClean="0"/>
              <a:t>. </a:t>
            </a:r>
            <a:r>
              <a:rPr lang="en-US" sz="2000" dirty="0" smtClean="0"/>
              <a:t> It is found in Egypt, Iraq,  Jordan, Lebanon, Libya, Saudi Arabia, Syria and Turkey. Its natural habitats are temperate forests, subtropical or tropical dry </a:t>
            </a:r>
            <a:r>
              <a:rPr lang="en-US" sz="2000" dirty="0" err="1" smtClean="0"/>
              <a:t>shrubland</a:t>
            </a:r>
            <a:r>
              <a:rPr lang="en-US" sz="2000" dirty="0" smtClean="0"/>
              <a:t>, Mediterranean-type shrubby vegetation, rocky areas and gardens</a:t>
            </a:r>
            <a:r>
              <a:rPr lang="en-US" sz="2000" dirty="0" smtClean="0"/>
              <a:t>.</a:t>
            </a:r>
          </a:p>
          <a:p>
            <a:pPr algn="just" rtl="0"/>
            <a:r>
              <a:rPr lang="en-US" sz="2000" dirty="0" smtClean="0"/>
              <a:t>It is important to enrich our information about </a:t>
            </a:r>
            <a:r>
              <a:rPr lang="en-US" sz="2000" dirty="0" err="1" smtClean="0"/>
              <a:t>Rodentia</a:t>
            </a:r>
            <a:r>
              <a:rPr lang="en-US" sz="2000" dirty="0" smtClean="0"/>
              <a:t> because of its importance role in ecosystem and some of them considered as indicator of environmental pollution, using in scientific experimental studies,   some species listed as near threatened.</a:t>
            </a:r>
            <a:endParaRPr lang="ar-IQ" sz="2000" dirty="0"/>
          </a:p>
        </p:txBody>
      </p:sp>
      <p:sp>
        <p:nvSpPr>
          <p:cNvPr id="5" name="Slide Number Placeholder 4"/>
          <p:cNvSpPr>
            <a:spLocks noGrp="1"/>
          </p:cNvSpPr>
          <p:nvPr>
            <p:ph type="sldNum" sz="quarter" idx="10"/>
          </p:nvPr>
        </p:nvSpPr>
        <p:spPr/>
        <p:txBody>
          <a:bodyPr/>
          <a:lstStyle/>
          <a:p>
            <a:fld id="{48F63A3B-78C7-47BE-AE5E-E10140E04643}"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21072-4A77-DB4D-DF41-58EADB7DA94E}"/>
              </a:ext>
            </a:extLst>
          </p:cNvPr>
          <p:cNvSpPr>
            <a:spLocks noGrp="1"/>
          </p:cNvSpPr>
          <p:nvPr>
            <p:ph type="title"/>
          </p:nvPr>
        </p:nvSpPr>
        <p:spPr>
          <a:xfrm>
            <a:off x="914399" y="928689"/>
            <a:ext cx="6583680" cy="1132124"/>
          </a:xfrm>
        </p:spPr>
        <p:txBody>
          <a:bodyPr/>
          <a:lstStyle/>
          <a:p>
            <a:r>
              <a:rPr lang="en-US" sz="4000" b="1" dirty="0">
                <a:solidFill>
                  <a:schemeClr val="accent2">
                    <a:lumMod val="75000"/>
                  </a:schemeClr>
                </a:solidFill>
              </a:rPr>
              <a:t>Aims of this workshop</a:t>
            </a:r>
          </a:p>
        </p:txBody>
      </p:sp>
      <p:sp>
        <p:nvSpPr>
          <p:cNvPr id="3" name="Content Placeholder 2">
            <a:extLst>
              <a:ext uri="{FF2B5EF4-FFF2-40B4-BE49-F238E27FC236}">
                <a16:creationId xmlns:a16="http://schemas.microsoft.com/office/drawing/2014/main" xmlns="" id="{D4D22962-3C7F-E480-5C35-7F4860A098E1}"/>
              </a:ext>
            </a:extLst>
          </p:cNvPr>
          <p:cNvSpPr>
            <a:spLocks noGrp="1"/>
          </p:cNvSpPr>
          <p:nvPr>
            <p:ph idx="1"/>
          </p:nvPr>
        </p:nvSpPr>
        <p:spPr>
          <a:xfrm>
            <a:off x="914399" y="2347415"/>
            <a:ext cx="7042245" cy="4023361"/>
          </a:xfrm>
        </p:spPr>
        <p:txBody>
          <a:bodyPr>
            <a:normAutofit fontScale="85000" lnSpcReduction="10000"/>
          </a:bodyPr>
          <a:lstStyle/>
          <a:p>
            <a:pPr marL="342900" indent="-342900" algn="l" rtl="0">
              <a:buFont typeface="Arial" pitchFamily="34" charset="0"/>
              <a:buChar char="•"/>
            </a:pPr>
            <a:r>
              <a:rPr lang="en-US" sz="2800" b="1" dirty="0">
                <a:solidFill>
                  <a:schemeClr val="accent2">
                    <a:lumMod val="75000"/>
                  </a:schemeClr>
                </a:solidFill>
              </a:rPr>
              <a:t>Introduction of this species and first record in the world.</a:t>
            </a:r>
          </a:p>
          <a:p>
            <a:pPr marL="342900" indent="-342900" algn="l" rtl="0">
              <a:buFont typeface="Arial" pitchFamily="34" charset="0"/>
              <a:buChar char="•"/>
            </a:pPr>
            <a:r>
              <a:rPr lang="en-US" sz="2800" b="1" dirty="0">
                <a:solidFill>
                  <a:schemeClr val="accent2">
                    <a:lumMod val="75000"/>
                  </a:schemeClr>
                </a:solidFill>
              </a:rPr>
              <a:t>Distribution and conservation.</a:t>
            </a:r>
          </a:p>
          <a:p>
            <a:pPr marL="342900" indent="-342900" algn="l" rtl="0">
              <a:buFont typeface="Arial" pitchFamily="34" charset="0"/>
              <a:buChar char="•"/>
            </a:pPr>
            <a:r>
              <a:rPr lang="en-US" sz="2800" b="1" dirty="0">
                <a:solidFill>
                  <a:schemeClr val="accent2">
                    <a:lumMod val="75000"/>
                  </a:schemeClr>
                </a:solidFill>
              </a:rPr>
              <a:t>Description and anatomical characteristics</a:t>
            </a:r>
          </a:p>
          <a:p>
            <a:pPr marL="342900" indent="-342900" algn="l" rtl="0">
              <a:buFont typeface="Arial" pitchFamily="34" charset="0"/>
              <a:buChar char="•"/>
            </a:pPr>
            <a:r>
              <a:rPr lang="en-US" sz="2800" b="1" dirty="0">
                <a:solidFill>
                  <a:schemeClr val="accent2">
                    <a:lumMod val="75000"/>
                  </a:schemeClr>
                </a:solidFill>
              </a:rPr>
              <a:t>Activity and Feeding</a:t>
            </a:r>
          </a:p>
          <a:p>
            <a:pPr marL="342900" indent="-342900" algn="l" rtl="0">
              <a:buFont typeface="Arial" pitchFamily="34" charset="0"/>
              <a:buChar char="•"/>
            </a:pPr>
            <a:r>
              <a:rPr lang="en-US" sz="2800" b="1" dirty="0">
                <a:solidFill>
                  <a:schemeClr val="accent2">
                    <a:lumMod val="75000"/>
                  </a:schemeClr>
                </a:solidFill>
              </a:rPr>
              <a:t>Importance in Iraqi environment </a:t>
            </a:r>
          </a:p>
          <a:p>
            <a:pPr marL="342900" indent="-342900" algn="l" rtl="0">
              <a:buFont typeface="Arial" pitchFamily="34" charset="0"/>
              <a:buChar char="•"/>
            </a:pPr>
            <a:r>
              <a:rPr lang="en-US" sz="2800" b="1" dirty="0">
                <a:solidFill>
                  <a:schemeClr val="accent2">
                    <a:lumMod val="75000"/>
                  </a:schemeClr>
                </a:solidFill>
              </a:rPr>
              <a:t>Recommendation for prospective research</a:t>
            </a:r>
          </a:p>
          <a:p>
            <a:pPr marL="342900" indent="-342900" algn="l" rtl="0">
              <a:buFont typeface="Arial" pitchFamily="34" charset="0"/>
              <a:buChar char="•"/>
            </a:pPr>
            <a:endParaRPr lang="en-US" b="1" dirty="0">
              <a:solidFill>
                <a:schemeClr val="accent2">
                  <a:lumMod val="75000"/>
                </a:schemeClr>
              </a:solidFill>
            </a:endParaRPr>
          </a:p>
          <a:p>
            <a:pPr marL="342900" indent="-342900" algn="l" rtl="0">
              <a:buFont typeface="Arial" pitchFamily="34" charset="0"/>
              <a:buChar char="•"/>
            </a:pPr>
            <a:endParaRPr lang="en-US" dirty="0">
              <a:solidFill>
                <a:schemeClr val="accent2">
                  <a:lumMod val="75000"/>
                </a:schemeClr>
              </a:solidFill>
            </a:endParaRPr>
          </a:p>
        </p:txBody>
      </p:sp>
      <p:sp>
        <p:nvSpPr>
          <p:cNvPr id="4" name="Slide Number Placeholder 3">
            <a:extLst>
              <a:ext uri="{FF2B5EF4-FFF2-40B4-BE49-F238E27FC236}">
                <a16:creationId xmlns:a16="http://schemas.microsoft.com/office/drawing/2014/main" xmlns="" id="{18D5CFA2-4E67-F157-5FFD-A246307D41F7}"/>
              </a:ext>
            </a:extLst>
          </p:cNvPr>
          <p:cNvSpPr>
            <a:spLocks noGrp="1"/>
          </p:cNvSpPr>
          <p:nvPr>
            <p:ph type="sldNum" sz="quarter" idx="10"/>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xmlns="" val="391321975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EDA75-0988-2AC2-87F8-8DEC83A7B9CA}"/>
              </a:ext>
            </a:extLst>
          </p:cNvPr>
          <p:cNvSpPr>
            <a:spLocks noGrp="1"/>
          </p:cNvSpPr>
          <p:nvPr>
            <p:ph type="title"/>
          </p:nvPr>
        </p:nvSpPr>
        <p:spPr>
          <a:xfrm>
            <a:off x="1179211" y="1006030"/>
            <a:ext cx="4002390" cy="673608"/>
          </a:xfrm>
        </p:spPr>
        <p:txBody>
          <a:bodyPr/>
          <a:lstStyle/>
          <a:p>
            <a:r>
              <a:rPr lang="en-US" sz="4000" dirty="0">
                <a:solidFill>
                  <a:schemeClr val="accent2">
                    <a:lumMod val="75000"/>
                  </a:schemeClr>
                </a:solidFill>
              </a:rPr>
              <a:t>Introduction</a:t>
            </a:r>
            <a:r>
              <a:rPr lang="en-US" dirty="0"/>
              <a:t/>
            </a:r>
            <a:br>
              <a:rPr lang="en-US" dirty="0"/>
            </a:br>
            <a:r>
              <a:rPr lang="ar-IQ" dirty="0"/>
              <a:t> </a:t>
            </a:r>
            <a:endParaRPr lang="en-US" dirty="0"/>
          </a:p>
        </p:txBody>
      </p:sp>
      <p:pic>
        <p:nvPicPr>
          <p:cNvPr id="10" name="Picture 9">
            <a:extLst>
              <a:ext uri="{FF2B5EF4-FFF2-40B4-BE49-F238E27FC236}">
                <a16:creationId xmlns:a16="http://schemas.microsoft.com/office/drawing/2014/main" xmlns="" id="{6B8EA714-53E9-A341-2778-F3DF06C9BC06}"/>
              </a:ext>
            </a:extLst>
          </p:cNvPr>
          <p:cNvPicPr>
            <a:picLocks noChangeAspect="1"/>
          </p:cNvPicPr>
          <p:nvPr/>
        </p:nvPicPr>
        <p:blipFill>
          <a:blip r:embed="rId3"/>
          <a:stretch>
            <a:fillRect/>
          </a:stretch>
        </p:blipFill>
        <p:spPr>
          <a:xfrm>
            <a:off x="751056" y="2074264"/>
            <a:ext cx="5105755" cy="3971533"/>
          </a:xfrm>
          <a:prstGeom prst="rect">
            <a:avLst/>
          </a:prstGeom>
        </p:spPr>
      </p:pic>
      <p:pic>
        <p:nvPicPr>
          <p:cNvPr id="4" name="Picture 3">
            <a:extLst>
              <a:ext uri="{FF2B5EF4-FFF2-40B4-BE49-F238E27FC236}">
                <a16:creationId xmlns:a16="http://schemas.microsoft.com/office/drawing/2014/main" xmlns="" id="{57424DA6-B0AE-FA39-2A03-9BD223084820}"/>
              </a:ext>
            </a:extLst>
          </p:cNvPr>
          <p:cNvPicPr>
            <a:picLocks noChangeAspect="1"/>
          </p:cNvPicPr>
          <p:nvPr/>
        </p:nvPicPr>
        <p:blipFill>
          <a:blip r:embed="rId4"/>
          <a:stretch>
            <a:fillRect/>
          </a:stretch>
        </p:blipFill>
        <p:spPr>
          <a:xfrm>
            <a:off x="6371666" y="2764716"/>
            <a:ext cx="4921624" cy="3281082"/>
          </a:xfrm>
          <a:prstGeom prst="rect">
            <a:avLst/>
          </a:prstGeom>
        </p:spPr>
      </p:pic>
    </p:spTree>
    <p:extLst>
      <p:ext uri="{BB962C8B-B14F-4D97-AF65-F5344CB8AC3E}">
        <p14:creationId xmlns:p14="http://schemas.microsoft.com/office/powerpoint/2010/main" xmlns="" val="2906491918"/>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914400" y="1057275"/>
            <a:ext cx="4437888" cy="673989"/>
          </a:xfrm>
        </p:spPr>
        <p:txBody>
          <a:bodyPr/>
          <a:lstStyle/>
          <a:p>
            <a:r>
              <a:rPr lang="en-US" b="1" dirty="0">
                <a:solidFill>
                  <a:schemeClr val="accent2">
                    <a:lumMod val="75000"/>
                  </a:schemeClr>
                </a:solidFill>
              </a:rPr>
              <a:t>Introduction</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idx="1"/>
          </p:nvPr>
        </p:nvSpPr>
        <p:spPr>
          <a:xfrm>
            <a:off x="1123686" y="2249506"/>
            <a:ext cx="5642873" cy="3551219"/>
          </a:xfrm>
        </p:spPr>
        <p:txBody>
          <a:bodyPr>
            <a:normAutofit fontScale="70000" lnSpcReduction="20000"/>
          </a:bodyPr>
          <a:lstStyle/>
          <a:p>
            <a:pPr algn="just" rtl="0"/>
            <a:r>
              <a:rPr lang="en-US" sz="2900" dirty="0"/>
              <a:t>Iraqi environment is enriched with diverse mammalians especially order of Rodentia (rodents) which is the largest order among the mammals (Hatt, 1959). </a:t>
            </a:r>
          </a:p>
          <a:p>
            <a:pPr algn="just" rtl="0"/>
            <a:r>
              <a:rPr lang="en-US" sz="2900" i="1" dirty="0"/>
              <a:t>Eliomys</a:t>
            </a:r>
            <a:r>
              <a:rPr lang="en-US" sz="2900" dirty="0"/>
              <a:t> </a:t>
            </a:r>
            <a:r>
              <a:rPr lang="en-US" sz="2900" i="1" dirty="0"/>
              <a:t>melanurus</a:t>
            </a:r>
            <a:r>
              <a:rPr lang="en-US" sz="2900" dirty="0"/>
              <a:t> was described at first time by Wagner in 1839 who placed it in genus Myoxus. Wagner description based on two specimens collected by Hofrath Von Schubert during an expedition to Egypt and Palestine in 1836/ 1837. </a:t>
            </a:r>
          </a:p>
          <a:p>
            <a:pPr algn="just" rtl="0"/>
            <a:r>
              <a:rPr lang="en-US" sz="2900" dirty="0"/>
              <a:t>But in Iraqi environment has been recorded at the first time by Adam Nadachowski and others in 1977 in an owls pellets about 90 km at southwest of Mosul northwest of Iraq. </a:t>
            </a:r>
          </a:p>
          <a:p>
            <a:pPr algn="just" rtl="0"/>
            <a:endParaRPr lang="en-US" sz="2900" dirty="0"/>
          </a:p>
          <a:p>
            <a:pPr algn="just" rtl="0"/>
            <a:endParaRPr lang="en-US" sz="2900" dirty="0"/>
          </a:p>
          <a:p>
            <a:pPr algn="l"/>
            <a:endParaRPr lang="ar-IQ" dirty="0"/>
          </a:p>
        </p:txBody>
      </p:sp>
      <p:pic>
        <p:nvPicPr>
          <p:cNvPr id="7" name="Picture Placeholder 6" descr="Untitled.png"/>
          <p:cNvPicPr>
            <a:picLocks noGrp="1" noChangeAspect="1"/>
          </p:cNvPicPr>
          <p:nvPr>
            <p:ph type="pic" sz="quarter" idx="11"/>
          </p:nvPr>
        </p:nvPicPr>
        <p:blipFill>
          <a:blip r:embed="rId3"/>
          <a:srcRect t="183" b="183"/>
          <a:stretch>
            <a:fillRect/>
          </a:stretch>
        </p:blipFill>
        <p:spPr>
          <a:xfrm>
            <a:off x="7414194" y="410780"/>
            <a:ext cx="4344695" cy="6447220"/>
          </a:xfrm>
        </p:spPr>
      </p:pic>
    </p:spTree>
    <p:extLst>
      <p:ext uri="{BB962C8B-B14F-4D97-AF65-F5344CB8AC3E}">
        <p14:creationId xmlns:p14="http://schemas.microsoft.com/office/powerpoint/2010/main" xmlns="" val="295292380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10199-C129-11F0-56F2-2D1AED21CB4C}"/>
              </a:ext>
            </a:extLst>
          </p:cNvPr>
          <p:cNvSpPr>
            <a:spLocks noGrp="1"/>
          </p:cNvSpPr>
          <p:nvPr>
            <p:ph type="title"/>
          </p:nvPr>
        </p:nvSpPr>
        <p:spPr>
          <a:xfrm>
            <a:off x="3783106" y="968441"/>
            <a:ext cx="3087898" cy="863890"/>
          </a:xfrm>
        </p:spPr>
        <p:txBody>
          <a:bodyPr/>
          <a:lstStyle/>
          <a:p>
            <a:r>
              <a:rPr lang="en-US" b="1" dirty="0">
                <a:solidFill>
                  <a:schemeClr val="accent2">
                    <a:lumMod val="75000"/>
                  </a:schemeClr>
                </a:solidFill>
              </a:rPr>
              <a:t>Distribution</a:t>
            </a:r>
            <a:r>
              <a:rPr lang="en-US" dirty="0"/>
              <a:t/>
            </a:r>
            <a:br>
              <a:rPr lang="en-US" dirty="0"/>
            </a:br>
            <a:endParaRPr lang="en-US" dirty="0"/>
          </a:p>
        </p:txBody>
      </p:sp>
      <p:sp>
        <p:nvSpPr>
          <p:cNvPr id="3" name="Slide Number Placeholder 2">
            <a:extLst>
              <a:ext uri="{FF2B5EF4-FFF2-40B4-BE49-F238E27FC236}">
                <a16:creationId xmlns:a16="http://schemas.microsoft.com/office/drawing/2014/main" xmlns="" id="{370AEC4F-E711-8552-9C34-82C1514A1E37}"/>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
        <p:nvSpPr>
          <p:cNvPr id="4" name="Content Placeholder 3">
            <a:extLst>
              <a:ext uri="{FF2B5EF4-FFF2-40B4-BE49-F238E27FC236}">
                <a16:creationId xmlns:a16="http://schemas.microsoft.com/office/drawing/2014/main" xmlns="" id="{BDDD6BDC-E008-6AB7-55A1-46ED9BCF054F}"/>
              </a:ext>
            </a:extLst>
          </p:cNvPr>
          <p:cNvSpPr>
            <a:spLocks noGrp="1"/>
          </p:cNvSpPr>
          <p:nvPr>
            <p:ph idx="11"/>
          </p:nvPr>
        </p:nvSpPr>
        <p:spPr>
          <a:xfrm>
            <a:off x="3709090" y="1699708"/>
            <a:ext cx="6230976" cy="3825270"/>
          </a:xfrm>
        </p:spPr>
        <p:txBody>
          <a:bodyPr>
            <a:noAutofit/>
          </a:bodyPr>
          <a:lstStyle/>
          <a:p>
            <a:pPr algn="just" rtl="0"/>
            <a:r>
              <a:rPr lang="en-US" sz="1800" dirty="0"/>
              <a:t>Under genus of </a:t>
            </a:r>
            <a:r>
              <a:rPr lang="en-US" sz="1800" i="1" dirty="0"/>
              <a:t>Eliomys</a:t>
            </a:r>
            <a:r>
              <a:rPr lang="en-US" sz="1800" dirty="0"/>
              <a:t> there are three distinguishable species including , </a:t>
            </a:r>
            <a:r>
              <a:rPr lang="en-US" sz="1800" i="1" dirty="0"/>
              <a:t>E. quercinus </a:t>
            </a:r>
            <a:r>
              <a:rPr lang="en-US" sz="1800" dirty="0"/>
              <a:t>which is living in Europe, </a:t>
            </a:r>
            <a:r>
              <a:rPr lang="en-US" sz="1800" i="1" dirty="0"/>
              <a:t>E. melanurus</a:t>
            </a:r>
            <a:r>
              <a:rPr lang="en-US" sz="1800" dirty="0"/>
              <a:t> distributed in southern of Turkey, middle east (Sinai of Iraq) and in eastern north of Africa, while the last species is  </a:t>
            </a:r>
            <a:r>
              <a:rPr lang="en-US" sz="1800" i="1" dirty="0"/>
              <a:t>E. munbyanus </a:t>
            </a:r>
            <a:r>
              <a:rPr lang="en-US" sz="1800" dirty="0"/>
              <a:t>living in western north of  Africa (Table 1). </a:t>
            </a:r>
          </a:p>
          <a:p>
            <a:pPr algn="just" rtl="0"/>
            <a:r>
              <a:rPr lang="en-US" sz="1800" dirty="0"/>
              <a:t>Between 2013 and 2014 Al-</a:t>
            </a:r>
            <a:r>
              <a:rPr lang="en-US" sz="1800" dirty="0" err="1"/>
              <a:t>Sheikhly</a:t>
            </a:r>
            <a:r>
              <a:rPr lang="en-US" sz="1800" dirty="0"/>
              <a:t> O.F.  and others recorded </a:t>
            </a:r>
            <a:r>
              <a:rPr lang="en-US" sz="1800" i="1" dirty="0"/>
              <a:t>Eliomys melanurus (Gliridae, Rodentia) </a:t>
            </a:r>
            <a:r>
              <a:rPr lang="en-US" sz="1800" dirty="0"/>
              <a:t>in their research “checklist of mammals of Iraq (Chordata, Mammalia)” they mentioned its distribution restricted to rocky steppe of north western Iraq (Al-</a:t>
            </a:r>
            <a:r>
              <a:rPr lang="en-US" sz="1800" dirty="0" err="1"/>
              <a:t>Sheikhly</a:t>
            </a:r>
            <a:r>
              <a:rPr lang="en-US" sz="1800" dirty="0"/>
              <a:t> O.F. et al, 2015)</a:t>
            </a:r>
          </a:p>
          <a:p>
            <a:pPr algn="just" rtl="0"/>
            <a:r>
              <a:rPr lang="en-US" sz="1800" dirty="0"/>
              <a:t>In 2020, Montazer Kamel recorded rare species restricted to the dry steppes of northwestern Iraq in his research “Updated checklist of Rodents of Iraq (Rodentia)”</a:t>
            </a:r>
          </a:p>
          <a:p>
            <a:pPr algn="just" rtl="0"/>
            <a:r>
              <a:rPr lang="en-US" sz="1800" dirty="0"/>
              <a:t>As shown in figure 1. </a:t>
            </a:r>
          </a:p>
        </p:txBody>
      </p:sp>
    </p:spTree>
    <p:extLst>
      <p:ext uri="{BB962C8B-B14F-4D97-AF65-F5344CB8AC3E}">
        <p14:creationId xmlns:p14="http://schemas.microsoft.com/office/powerpoint/2010/main" xmlns="" val="1131718056"/>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7613E-FF17-134C-151C-D47C7A73B28D}"/>
              </a:ext>
            </a:extLst>
          </p:cNvPr>
          <p:cNvSpPr>
            <a:spLocks noGrp="1"/>
          </p:cNvSpPr>
          <p:nvPr>
            <p:ph type="title"/>
          </p:nvPr>
        </p:nvSpPr>
        <p:spPr>
          <a:xfrm>
            <a:off x="1247490" y="785308"/>
            <a:ext cx="7046656" cy="882127"/>
          </a:xfrm>
        </p:spPr>
        <p:txBody>
          <a:bodyPr>
            <a:normAutofit/>
          </a:bodyPr>
          <a:lstStyle/>
          <a:p>
            <a:r>
              <a:rPr lang="en-US" b="1" dirty="0">
                <a:solidFill>
                  <a:schemeClr val="accent2">
                    <a:lumMod val="75000"/>
                  </a:schemeClr>
                </a:solidFill>
              </a:rPr>
              <a:t>Distribution</a:t>
            </a:r>
            <a:endParaRPr lang="ar-IQ" b="1" dirty="0">
              <a:solidFill>
                <a:schemeClr val="accent2">
                  <a:lumMod val="75000"/>
                </a:schemeClr>
              </a:solidFill>
            </a:endParaRPr>
          </a:p>
        </p:txBody>
      </p:sp>
      <p:sp>
        <p:nvSpPr>
          <p:cNvPr id="3" name="Slide Number Placeholder 2">
            <a:extLst>
              <a:ext uri="{FF2B5EF4-FFF2-40B4-BE49-F238E27FC236}">
                <a16:creationId xmlns:a16="http://schemas.microsoft.com/office/drawing/2014/main" xmlns="" id="{5C6C8084-F442-0B4D-6F91-68BC6D9C0689}"/>
              </a:ext>
            </a:extLst>
          </p:cNvPr>
          <p:cNvSpPr>
            <a:spLocks noGrp="1"/>
          </p:cNvSpPr>
          <p:nvPr>
            <p:ph type="sldNum" sz="quarter" idx="12"/>
          </p:nvPr>
        </p:nvSpPr>
        <p:spPr/>
        <p:txBody>
          <a:bodyPr/>
          <a:lstStyle/>
          <a:p>
            <a:fld id="{48F63A3B-78C7-47BE-AE5E-E10140E04643}" type="slidenum">
              <a:rPr lang="en-US" smtClean="0"/>
              <a:pPr/>
              <a:t>8</a:t>
            </a:fld>
            <a:endParaRPr lang="en-US" dirty="0"/>
          </a:p>
        </p:txBody>
      </p:sp>
      <p:graphicFrame>
        <p:nvGraphicFramePr>
          <p:cNvPr id="4" name="Content Placeholder 5">
            <a:extLst>
              <a:ext uri="{FF2B5EF4-FFF2-40B4-BE49-F238E27FC236}">
                <a16:creationId xmlns:a16="http://schemas.microsoft.com/office/drawing/2014/main" xmlns="" id="{F4079146-5262-CAE6-9BE8-AF8FB3B269AF}"/>
              </a:ext>
            </a:extLst>
          </p:cNvPr>
          <p:cNvGraphicFramePr>
            <a:graphicFrameLocks/>
          </p:cNvGraphicFramePr>
          <p:nvPr>
            <p:extLst>
              <p:ext uri="{D42A27DB-BD31-4B8C-83A1-F6EECF244321}">
                <p14:modId xmlns:p14="http://schemas.microsoft.com/office/powerpoint/2010/main" xmlns="" val="2604041796"/>
              </p:ext>
            </p:extLst>
          </p:nvPr>
        </p:nvGraphicFramePr>
        <p:xfrm>
          <a:off x="1453744" y="2340424"/>
          <a:ext cx="6708028" cy="3611316"/>
        </p:xfrm>
        <a:graphic>
          <a:graphicData uri="http://schemas.openxmlformats.org/drawingml/2006/table">
            <a:tbl>
              <a:tblPr firstRow="1" bandRow="1">
                <a:tableStyleId>{3B4B98B0-60AC-42C2-AFA5-B58CD77FA1E5}</a:tableStyleId>
              </a:tblPr>
              <a:tblGrid>
                <a:gridCol w="3354014">
                  <a:extLst>
                    <a:ext uri="{9D8B030D-6E8A-4147-A177-3AD203B41FA5}">
                      <a16:colId xmlns:a16="http://schemas.microsoft.com/office/drawing/2014/main" xmlns="" val="180956085"/>
                    </a:ext>
                  </a:extLst>
                </a:gridCol>
                <a:gridCol w="3354014">
                  <a:extLst>
                    <a:ext uri="{9D8B030D-6E8A-4147-A177-3AD203B41FA5}">
                      <a16:colId xmlns:a16="http://schemas.microsoft.com/office/drawing/2014/main" xmlns="" val="1180706872"/>
                    </a:ext>
                  </a:extLst>
                </a:gridCol>
              </a:tblGrid>
              <a:tr h="1268912">
                <a:tc>
                  <a:txBody>
                    <a:bodyPr/>
                    <a:lstStyle/>
                    <a:p>
                      <a:pPr algn="just" rtl="0"/>
                      <a:r>
                        <a:rPr lang="en-US" sz="2400" i="1" dirty="0">
                          <a:solidFill>
                            <a:schemeClr val="accent1">
                              <a:lumMod val="75000"/>
                            </a:schemeClr>
                          </a:solidFill>
                        </a:rPr>
                        <a:t>Eliomys</a:t>
                      </a:r>
                    </a:p>
                  </a:txBody>
                  <a:tcPr anchor="ctr"/>
                </a:tc>
                <a:tc>
                  <a:txBody>
                    <a:bodyPr/>
                    <a:lstStyle/>
                    <a:p>
                      <a:pPr algn="just" rtl="0"/>
                      <a:r>
                        <a:rPr lang="en-US" sz="2400" dirty="0">
                          <a:solidFill>
                            <a:schemeClr val="accent1">
                              <a:lumMod val="75000"/>
                            </a:schemeClr>
                          </a:solidFill>
                        </a:rPr>
                        <a:t>Distribution</a:t>
                      </a:r>
                    </a:p>
                  </a:txBody>
                  <a:tcPr anchor="ctr"/>
                </a:tc>
                <a:extLst>
                  <a:ext uri="{0D108BD9-81ED-4DB2-BD59-A6C34878D82A}">
                    <a16:rowId xmlns:a16="http://schemas.microsoft.com/office/drawing/2014/main" xmlns="" val="3059142786"/>
                  </a:ext>
                </a:extLst>
              </a:tr>
              <a:tr h="731447">
                <a:tc>
                  <a:txBody>
                    <a:bodyPr/>
                    <a:lstStyle/>
                    <a:p>
                      <a:pPr algn="just" rtl="0"/>
                      <a:r>
                        <a:rPr lang="en-US" i="1" dirty="0">
                          <a:solidFill>
                            <a:schemeClr val="accent6"/>
                          </a:solidFill>
                        </a:rPr>
                        <a:t>melanurus</a:t>
                      </a:r>
                    </a:p>
                  </a:txBody>
                  <a:tcPr anchor="ctr"/>
                </a:tc>
                <a:tc>
                  <a:txBody>
                    <a:bodyPr/>
                    <a:lstStyle/>
                    <a:p>
                      <a:pPr algn="just" rtl="0"/>
                      <a:r>
                        <a:rPr lang="en-US" dirty="0">
                          <a:solidFill>
                            <a:schemeClr val="accent6"/>
                          </a:solidFill>
                        </a:rPr>
                        <a:t>Southern of turkey; middle east (Sinai of Iraq), eastern north of Africa</a:t>
                      </a:r>
                    </a:p>
                  </a:txBody>
                  <a:tcPr anchor="ctr"/>
                </a:tc>
                <a:extLst>
                  <a:ext uri="{0D108BD9-81ED-4DB2-BD59-A6C34878D82A}">
                    <a16:rowId xmlns:a16="http://schemas.microsoft.com/office/drawing/2014/main" xmlns="" val="3588576737"/>
                  </a:ext>
                </a:extLst>
              </a:tr>
              <a:tr h="735354">
                <a:tc>
                  <a:txBody>
                    <a:bodyPr/>
                    <a:lstStyle/>
                    <a:p>
                      <a:pPr algn="just" rtl="0"/>
                      <a:r>
                        <a:rPr lang="en-US" i="1" dirty="0">
                          <a:solidFill>
                            <a:schemeClr val="accent6"/>
                          </a:solidFill>
                        </a:rPr>
                        <a:t>quercinus</a:t>
                      </a:r>
                    </a:p>
                  </a:txBody>
                  <a:tcPr anchor="ctr"/>
                </a:tc>
                <a:tc>
                  <a:txBody>
                    <a:bodyPr/>
                    <a:lstStyle/>
                    <a:p>
                      <a:pPr algn="just" rtl="0"/>
                      <a:r>
                        <a:rPr lang="en-US" dirty="0">
                          <a:solidFill>
                            <a:schemeClr val="accent6"/>
                          </a:solidFill>
                        </a:rPr>
                        <a:t>Western Europe east to the Urals, Mediterranean islands</a:t>
                      </a:r>
                    </a:p>
                  </a:txBody>
                  <a:tcPr anchor="ctr"/>
                </a:tc>
                <a:extLst>
                  <a:ext uri="{0D108BD9-81ED-4DB2-BD59-A6C34878D82A}">
                    <a16:rowId xmlns:a16="http://schemas.microsoft.com/office/drawing/2014/main" xmlns="" val="1626410507"/>
                  </a:ext>
                </a:extLst>
              </a:tr>
              <a:tr h="692650">
                <a:tc>
                  <a:txBody>
                    <a:bodyPr/>
                    <a:lstStyle/>
                    <a:p>
                      <a:pPr algn="just" rtl="0"/>
                      <a:r>
                        <a:rPr lang="en-US" i="1" dirty="0">
                          <a:solidFill>
                            <a:schemeClr val="accent6"/>
                          </a:solidFill>
                        </a:rPr>
                        <a:t>munbyanus</a:t>
                      </a:r>
                    </a:p>
                  </a:txBody>
                  <a:tcPr anchor="ctr"/>
                </a:tc>
                <a:tc>
                  <a:txBody>
                    <a:bodyPr/>
                    <a:lstStyle/>
                    <a:p>
                      <a:pPr algn="just" rtl="0"/>
                      <a:r>
                        <a:rPr lang="en-US" dirty="0">
                          <a:solidFill>
                            <a:schemeClr val="accent6"/>
                          </a:solidFill>
                        </a:rPr>
                        <a:t>Western north Africa (Holden 2005)</a:t>
                      </a:r>
                    </a:p>
                  </a:txBody>
                  <a:tcPr anchor="ctr"/>
                </a:tc>
                <a:extLst>
                  <a:ext uri="{0D108BD9-81ED-4DB2-BD59-A6C34878D82A}">
                    <a16:rowId xmlns:a16="http://schemas.microsoft.com/office/drawing/2014/main" xmlns="" val="1888116840"/>
                  </a:ext>
                </a:extLst>
              </a:tr>
            </a:tbl>
          </a:graphicData>
        </a:graphic>
      </p:graphicFrame>
      <p:sp>
        <p:nvSpPr>
          <p:cNvPr id="6" name="TextBox 5">
            <a:extLst>
              <a:ext uri="{FF2B5EF4-FFF2-40B4-BE49-F238E27FC236}">
                <a16:creationId xmlns:a16="http://schemas.microsoft.com/office/drawing/2014/main" xmlns="" id="{5ACE00A2-B8B6-4736-66BA-BDFD203AED31}"/>
              </a:ext>
            </a:extLst>
          </p:cNvPr>
          <p:cNvSpPr txBox="1"/>
          <p:nvPr/>
        </p:nvSpPr>
        <p:spPr>
          <a:xfrm>
            <a:off x="1453744" y="1428765"/>
            <a:ext cx="6099586" cy="923330"/>
          </a:xfrm>
          <a:prstGeom prst="rect">
            <a:avLst/>
          </a:prstGeom>
          <a:noFill/>
        </p:spPr>
        <p:txBody>
          <a:bodyPr wrap="square">
            <a:spAutoFit/>
          </a:bodyPr>
          <a:lstStyle/>
          <a:p>
            <a:pPr marL="61722" lvl="1" indent="0" algn="just" rtl="0">
              <a:buNone/>
            </a:pPr>
            <a:endParaRPr lang="en-US" dirty="0"/>
          </a:p>
          <a:p>
            <a:pPr marL="61722" lvl="1" indent="0" algn="just" rtl="0">
              <a:buNone/>
            </a:pPr>
            <a:r>
              <a:rPr lang="en-US" dirty="0">
                <a:solidFill>
                  <a:schemeClr val="accent1">
                    <a:lumMod val="50000"/>
                  </a:schemeClr>
                </a:solidFill>
              </a:rPr>
              <a:t>Table 1. shows distribution of </a:t>
            </a:r>
            <a:r>
              <a:rPr lang="en-US" i="1" dirty="0">
                <a:solidFill>
                  <a:schemeClr val="accent1">
                    <a:lumMod val="50000"/>
                  </a:schemeClr>
                </a:solidFill>
              </a:rPr>
              <a:t>Eliomys</a:t>
            </a:r>
            <a:r>
              <a:rPr lang="en-US" dirty="0">
                <a:solidFill>
                  <a:schemeClr val="accent1">
                    <a:lumMod val="50000"/>
                  </a:schemeClr>
                </a:solidFill>
              </a:rPr>
              <a:t> species around the world </a:t>
            </a:r>
            <a:endParaRPr lang="ar-IQ" dirty="0">
              <a:solidFill>
                <a:schemeClr val="accent1">
                  <a:lumMod val="50000"/>
                </a:schemeClr>
              </a:solidFill>
            </a:endParaRPr>
          </a:p>
        </p:txBody>
      </p:sp>
    </p:spTree>
    <p:extLst>
      <p:ext uri="{BB962C8B-B14F-4D97-AF65-F5344CB8AC3E}">
        <p14:creationId xmlns:p14="http://schemas.microsoft.com/office/powerpoint/2010/main" xmlns="" val="296116556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A34A6-22BC-27A4-2C79-EE98A4943B14}"/>
              </a:ext>
            </a:extLst>
          </p:cNvPr>
          <p:cNvSpPr>
            <a:spLocks noGrp="1"/>
          </p:cNvSpPr>
          <p:nvPr>
            <p:ph type="title"/>
          </p:nvPr>
        </p:nvSpPr>
        <p:spPr>
          <a:xfrm>
            <a:off x="947513" y="552705"/>
            <a:ext cx="3012142" cy="563859"/>
          </a:xfrm>
        </p:spPr>
        <p:txBody>
          <a:bodyPr/>
          <a:lstStyle/>
          <a:p>
            <a:r>
              <a:rPr lang="en-US" b="1" dirty="0">
                <a:solidFill>
                  <a:schemeClr val="accent2">
                    <a:lumMod val="75000"/>
                  </a:schemeClr>
                </a:solidFill>
              </a:rPr>
              <a:t>Distribution</a:t>
            </a:r>
          </a:p>
        </p:txBody>
      </p:sp>
      <p:sp>
        <p:nvSpPr>
          <p:cNvPr id="3" name="Slide Number Placeholder 2">
            <a:extLst>
              <a:ext uri="{FF2B5EF4-FFF2-40B4-BE49-F238E27FC236}">
                <a16:creationId xmlns:a16="http://schemas.microsoft.com/office/drawing/2014/main" xmlns="" id="{7267C004-8B72-C872-98FB-00A2A584D055}"/>
              </a:ext>
            </a:extLst>
          </p:cNvPr>
          <p:cNvSpPr>
            <a:spLocks noGrp="1"/>
          </p:cNvSpPr>
          <p:nvPr>
            <p:ph type="sldNum" sz="quarter" idx="10"/>
          </p:nvPr>
        </p:nvSpPr>
        <p:spPr/>
        <p:txBody>
          <a:bodyPr/>
          <a:lstStyle/>
          <a:p>
            <a:fld id="{48F63A3B-78C7-47BE-AE5E-E10140E04643}" type="slidenum">
              <a:rPr lang="en-US" smtClean="0"/>
              <a:pPr/>
              <a:t>9</a:t>
            </a:fld>
            <a:endParaRPr lang="en-US" dirty="0"/>
          </a:p>
        </p:txBody>
      </p:sp>
      <p:pic>
        <p:nvPicPr>
          <p:cNvPr id="8" name="Content Placeholder 7">
            <a:extLst>
              <a:ext uri="{FF2B5EF4-FFF2-40B4-BE49-F238E27FC236}">
                <a16:creationId xmlns:a16="http://schemas.microsoft.com/office/drawing/2014/main" xmlns="" id="{C1697EC1-17A0-2C5B-AD4E-F82058D4ABB3}"/>
              </a:ext>
            </a:extLst>
          </p:cNvPr>
          <p:cNvPicPr>
            <a:picLocks noGrp="1" noChangeAspect="1"/>
          </p:cNvPicPr>
          <p:nvPr>
            <p:ph sz="quarter" idx="4"/>
          </p:nvPr>
        </p:nvPicPr>
        <p:blipFill>
          <a:blip r:embed="rId3"/>
          <a:stretch>
            <a:fillRect/>
          </a:stretch>
        </p:blipFill>
        <p:spPr>
          <a:xfrm>
            <a:off x="3755259" y="1352727"/>
            <a:ext cx="4949879" cy="4949879"/>
          </a:xfrm>
        </p:spPr>
      </p:pic>
      <p:sp>
        <p:nvSpPr>
          <p:cNvPr id="10" name="TextBox 9">
            <a:extLst>
              <a:ext uri="{FF2B5EF4-FFF2-40B4-BE49-F238E27FC236}">
                <a16:creationId xmlns:a16="http://schemas.microsoft.com/office/drawing/2014/main" xmlns="" id="{45E208EB-D068-A7FF-89B7-B60E847BE880}"/>
              </a:ext>
            </a:extLst>
          </p:cNvPr>
          <p:cNvSpPr txBox="1"/>
          <p:nvPr/>
        </p:nvSpPr>
        <p:spPr>
          <a:xfrm>
            <a:off x="629323" y="2093294"/>
            <a:ext cx="2339788" cy="1754326"/>
          </a:xfrm>
          <a:prstGeom prst="rect">
            <a:avLst/>
          </a:prstGeom>
          <a:noFill/>
        </p:spPr>
        <p:txBody>
          <a:bodyPr wrap="square">
            <a:spAutoFit/>
          </a:bodyPr>
          <a:lstStyle/>
          <a:p>
            <a:pPr marL="61722" lvl="1" indent="0" algn="just" rtl="0">
              <a:buNone/>
            </a:pPr>
            <a:r>
              <a:rPr lang="en-US" dirty="0">
                <a:solidFill>
                  <a:schemeClr val="accent2">
                    <a:lumMod val="75000"/>
                  </a:schemeClr>
                </a:solidFill>
              </a:rPr>
              <a:t>Figure 1. Distribution of rare species in Iraq reported by  </a:t>
            </a:r>
            <a:r>
              <a:rPr lang="en-US" dirty="0" err="1">
                <a:solidFill>
                  <a:schemeClr val="accent2">
                    <a:lumMod val="75000"/>
                  </a:schemeClr>
                </a:solidFill>
              </a:rPr>
              <a:t>Montzar</a:t>
            </a:r>
            <a:r>
              <a:rPr lang="en-US" dirty="0">
                <a:solidFill>
                  <a:schemeClr val="accent2">
                    <a:lumMod val="75000"/>
                  </a:schemeClr>
                </a:solidFill>
              </a:rPr>
              <a:t> Kamel in 2020.</a:t>
            </a:r>
            <a:endParaRPr lang="ar-IQ" dirty="0">
              <a:solidFill>
                <a:schemeClr val="accent2">
                  <a:lumMod val="75000"/>
                </a:schemeClr>
              </a:solidFill>
            </a:endParaRPr>
          </a:p>
        </p:txBody>
      </p:sp>
    </p:spTree>
    <p:extLst>
      <p:ext uri="{BB962C8B-B14F-4D97-AF65-F5344CB8AC3E}">
        <p14:creationId xmlns:p14="http://schemas.microsoft.com/office/powerpoint/2010/main" xmlns="" val="2468595790"/>
      </p:ext>
    </p:extLst>
  </p:cSld>
  <p:clrMapOvr>
    <a:masterClrMapping/>
  </p:clrMapOvr>
  <p:transition>
    <p:wipe dir="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958</TotalTime>
  <Words>1152</Words>
  <Application>Microsoft Office PowerPoint</Application>
  <PresentationFormat>Custom</PresentationFormat>
  <Paragraphs>80</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قارض الزغبة طويلة الأذن وأهمية هذا النوع في البيئة العراقية     Large eared Dormouse Eliomys melanurus and it`s importance in Iraqi environment   By M.Sc. Yasameen S. Hasan </vt:lpstr>
      <vt:lpstr>You can see me</vt:lpstr>
      <vt:lpstr>Abstract</vt:lpstr>
      <vt:lpstr>Aims of this workshop</vt:lpstr>
      <vt:lpstr>Introduction  </vt:lpstr>
      <vt:lpstr>Introduction</vt:lpstr>
      <vt:lpstr>Distribution </vt:lpstr>
      <vt:lpstr>Distribution</vt:lpstr>
      <vt:lpstr>Distribution</vt:lpstr>
      <vt:lpstr>Distribution</vt:lpstr>
      <vt:lpstr>Description and anatomical characteristics</vt:lpstr>
      <vt:lpstr>Slide 12</vt:lpstr>
      <vt:lpstr>Anatomical characteristic of E. melanurus</vt:lpstr>
      <vt:lpstr>Measurement of the body</vt:lpstr>
      <vt:lpstr>Activity and Feeding </vt:lpstr>
      <vt:lpstr>Activity and Feeding</vt:lpstr>
      <vt:lpstr>Importance in Iraqi environment  </vt:lpstr>
      <vt:lpstr>Recommendation for prospective studies </vt:lpstr>
      <vt:lpstr>Thanks for your listening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قارض الزغبة طويلة الأذن وأهميته في البيئة العراقية     Large eared Dormouse Eliomys melanurus and it`s importance in Iraqi environment</dc:title>
  <dc:subject/>
  <dc:creator>pn</dc:creator>
  <cp:lastModifiedBy>Mopaily</cp:lastModifiedBy>
  <cp:revision>70</cp:revision>
  <dcterms:created xsi:type="dcterms:W3CDTF">2024-10-25T20:08:06Z</dcterms:created>
  <dcterms:modified xsi:type="dcterms:W3CDTF">2025-01-16T17:12:39Z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