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4" r:id="rId2"/>
    <p:sldId id="267" r:id="rId3"/>
    <p:sldId id="271" r:id="rId4"/>
    <p:sldId id="272" r:id="rId5"/>
    <p:sldId id="270" r:id="rId6"/>
    <p:sldId id="269" r:id="rId7"/>
    <p:sldId id="273" r:id="rId8"/>
    <p:sldId id="257" r:id="rId9"/>
    <p:sldId id="258" r:id="rId10"/>
    <p:sldId id="259" r:id="rId11"/>
    <p:sldId id="260" r:id="rId12"/>
    <p:sldId id="261" r:id="rId13"/>
    <p:sldId id="262" r:id="rId14"/>
    <p:sldId id="263" r:id="rId15"/>
    <p:sldId id="264" r:id="rId1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3600" b="1" u="sng">
                <a:solidFill>
                  <a:schemeClr val="tx2"/>
                </a:solidFill>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6019800"/>
            <a:ext cx="9147765" cy="8452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D0153AE-4F0E-4DEF-AB39-190458C68A17}" type="datetimeFigureOut">
              <a:rPr lang="ar-SA" smtClean="0"/>
              <a:pPr/>
              <a:t>16/07/1447</a:t>
            </a:fld>
            <a:endParaRPr lang="ar-S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SA">
              <a:solidFill>
                <a:srgbClr val="72A376">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A0EB1C0-FA3A-4485-9C89-742756E44AE0}" type="slidenum">
              <a:rPr lang="ar-SA" smtClean="0"/>
              <a:pPr/>
              <a:t>‹#›</a:t>
            </a:fld>
            <a:endParaRPr lang="ar-SA"/>
          </a:p>
        </p:txBody>
      </p:sp>
    </p:spTree>
    <p:extLst>
      <p:ext uri="{BB962C8B-B14F-4D97-AF65-F5344CB8AC3E}">
        <p14:creationId xmlns:p14="http://schemas.microsoft.com/office/powerpoint/2010/main" val="359997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5" name="Footer Placeholder 4"/>
          <p:cNvSpPr>
            <a:spLocks noGrp="1"/>
          </p:cNvSpPr>
          <p:nvPr>
            <p:ph type="ftr" sz="quarter" idx="11"/>
          </p:nvPr>
        </p:nvSpPr>
        <p:spPr/>
        <p:txBody>
          <a:bodyPr/>
          <a:lstStyle>
            <a:extLst/>
          </a:lstStyle>
          <a:p>
            <a:endParaRPr lang="ar-SA">
              <a:solidFill>
                <a:prstClr val="black"/>
              </a:solidFill>
            </a:endParaRPr>
          </a:p>
        </p:txBody>
      </p:sp>
      <p:sp>
        <p:nvSpPr>
          <p:cNvPr id="6" name="Slide Number Placeholder 5"/>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3447178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5" name="Footer Placeholder 4"/>
          <p:cNvSpPr>
            <a:spLocks noGrp="1"/>
          </p:cNvSpPr>
          <p:nvPr>
            <p:ph type="ftr" sz="quarter" idx="11"/>
          </p:nvPr>
        </p:nvSpPr>
        <p:spPr/>
        <p:txBody>
          <a:bodyPr/>
          <a:lstStyle>
            <a:extLst/>
          </a:lstStyle>
          <a:p>
            <a:endParaRPr lang="ar-SA">
              <a:solidFill>
                <a:prstClr val="black"/>
              </a:solidFill>
            </a:endParaRPr>
          </a:p>
        </p:txBody>
      </p:sp>
      <p:sp>
        <p:nvSpPr>
          <p:cNvPr id="6" name="Slide Number Placeholder 5"/>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407090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5" name="Footer Placeholder 4"/>
          <p:cNvSpPr>
            <a:spLocks noGrp="1"/>
          </p:cNvSpPr>
          <p:nvPr>
            <p:ph type="ftr" sz="quarter" idx="11"/>
          </p:nvPr>
        </p:nvSpPr>
        <p:spPr/>
        <p:txBody>
          <a:bodyPr/>
          <a:lstStyle>
            <a:extLst/>
          </a:lstStyle>
          <a:p>
            <a:endParaRPr lang="ar-SA">
              <a:solidFill>
                <a:prstClr val="black"/>
              </a:solidFill>
            </a:endParaRPr>
          </a:p>
        </p:txBody>
      </p:sp>
      <p:sp>
        <p:nvSpPr>
          <p:cNvPr id="6" name="Slide Number Placeholder 5"/>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
        <p:nvSpPr>
          <p:cNvPr id="7" name="Title 6"/>
          <p:cNvSpPr>
            <a:spLocks noGrp="1"/>
          </p:cNvSpPr>
          <p:nvPr>
            <p:ph type="title"/>
          </p:nvPr>
        </p:nvSpPr>
        <p:spPr/>
        <p:txBody>
          <a:bodyPr rtlCol="0"/>
          <a:lstStyle>
            <a:extLst/>
          </a:lstStyle>
          <a:p>
            <a:r>
              <a:rPr kumimoji="0" lang="en-US" dirty="0" smtClean="0"/>
              <a:t>Click to edit Master title style</a:t>
            </a:r>
            <a:endParaRPr kumimoji="0" lang="en-US" dirty="0"/>
          </a:p>
        </p:txBody>
      </p:sp>
    </p:spTree>
    <p:extLst>
      <p:ext uri="{BB962C8B-B14F-4D97-AF65-F5344CB8AC3E}">
        <p14:creationId xmlns:p14="http://schemas.microsoft.com/office/powerpoint/2010/main" val="107233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D0153AE-4F0E-4DEF-AB39-190458C68A17}" type="datetimeFigureOut">
              <a:rPr lang="ar-SA" smtClean="0">
                <a:solidFill>
                  <a:prstClr val="white"/>
                </a:solidFill>
              </a:rPr>
              <a:pPr/>
              <a:t>16/07/1447</a:t>
            </a:fld>
            <a:endParaRPr lang="ar-SA">
              <a:solidFill>
                <a:prstClr val="white"/>
              </a:solidFill>
            </a:endParaRPr>
          </a:p>
        </p:txBody>
      </p:sp>
      <p:sp>
        <p:nvSpPr>
          <p:cNvPr id="5" name="Footer Placeholder 4"/>
          <p:cNvSpPr>
            <a:spLocks noGrp="1"/>
          </p:cNvSpPr>
          <p:nvPr>
            <p:ph type="ftr" sz="quarter" idx="11"/>
          </p:nvPr>
        </p:nvSpPr>
        <p:spPr/>
        <p:txBody>
          <a:bodyPr/>
          <a:lstStyle>
            <a:extLst/>
          </a:lstStyle>
          <a:p>
            <a:endParaRPr lang="ar-SA">
              <a:solidFill>
                <a:prstClr val="white"/>
              </a:solidFill>
            </a:endParaRPr>
          </a:p>
        </p:txBody>
      </p:sp>
      <p:sp>
        <p:nvSpPr>
          <p:cNvPr id="6" name="Slide Number Placeholder 5"/>
          <p:cNvSpPr>
            <a:spLocks noGrp="1"/>
          </p:cNvSpPr>
          <p:nvPr>
            <p:ph type="sldNum" sz="quarter" idx="12"/>
          </p:nvPr>
        </p:nvSpPr>
        <p:spPr/>
        <p:txBody>
          <a:bodyPr/>
          <a:lstStyle>
            <a:extLst/>
          </a:lstStyle>
          <a:p>
            <a:fld id="{3A0EB1C0-FA3A-4485-9C89-742756E44AE0}" type="slidenum">
              <a:rPr lang="ar-SA" smtClean="0">
                <a:solidFill>
                  <a:prstClr val="white"/>
                </a:solidFill>
              </a:rPr>
              <a:pPr/>
              <a:t>‹#›</a:t>
            </a:fld>
            <a:endParaRPr lang="ar-SA">
              <a:solidFill>
                <a:prstClr val="white"/>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endParaRPr lang="en-US">
              <a:solidFill>
                <a:prstClr val="white"/>
              </a:solidFill>
            </a:endParaRPr>
          </a:p>
        </p:txBody>
      </p:sp>
    </p:spTree>
    <p:extLst>
      <p:ext uri="{BB962C8B-B14F-4D97-AF65-F5344CB8AC3E}">
        <p14:creationId xmlns:p14="http://schemas.microsoft.com/office/powerpoint/2010/main" val="82523633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D0153AE-4F0E-4DEF-AB39-190458C68A17}" type="datetimeFigureOut">
              <a:rPr lang="ar-SA" smtClean="0">
                <a:solidFill>
                  <a:prstClr val="white"/>
                </a:solidFill>
              </a:rPr>
              <a:pPr/>
              <a:t>16/07/1447</a:t>
            </a:fld>
            <a:endParaRPr lang="ar-SA">
              <a:solidFill>
                <a:prstClr val="white"/>
              </a:solidFill>
            </a:endParaRPr>
          </a:p>
        </p:txBody>
      </p:sp>
      <p:sp>
        <p:nvSpPr>
          <p:cNvPr id="6" name="Footer Placeholder 5"/>
          <p:cNvSpPr>
            <a:spLocks noGrp="1"/>
          </p:cNvSpPr>
          <p:nvPr>
            <p:ph type="ftr" sz="quarter" idx="11"/>
          </p:nvPr>
        </p:nvSpPr>
        <p:spPr/>
        <p:txBody>
          <a:bodyPr/>
          <a:lstStyle>
            <a:extLst/>
          </a:lstStyle>
          <a:p>
            <a:endParaRPr lang="ar-SA">
              <a:solidFill>
                <a:prstClr val="white"/>
              </a:solidFill>
            </a:endParaRPr>
          </a:p>
        </p:txBody>
      </p:sp>
      <p:sp>
        <p:nvSpPr>
          <p:cNvPr id="7" name="Slide Number Placeholder 6"/>
          <p:cNvSpPr>
            <a:spLocks noGrp="1"/>
          </p:cNvSpPr>
          <p:nvPr>
            <p:ph type="sldNum" sz="quarter" idx="12"/>
          </p:nvPr>
        </p:nvSpPr>
        <p:spPr/>
        <p:txBody>
          <a:bodyPr/>
          <a:lstStyle>
            <a:extLst/>
          </a:lstStyle>
          <a:p>
            <a:fld id="{3A0EB1C0-FA3A-4485-9C89-742756E44AE0}" type="slidenum">
              <a:rPr lang="ar-SA" smtClean="0">
                <a:solidFill>
                  <a:prstClr val="white"/>
                </a:solidFill>
              </a:rPr>
              <a:pPr/>
              <a:t>‹#›</a:t>
            </a:fld>
            <a:endParaRPr lang="ar-SA">
              <a:solidFill>
                <a:prstClr val="white"/>
              </a:solidFill>
            </a:endParaRP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
        <p:nvSpPr>
          <p:cNvPr id="9" name="Title 7"/>
          <p:cNvSpPr txBox="1">
            <a:spLocks/>
          </p:cNvSpPr>
          <p:nvPr userDrawn="1"/>
        </p:nvSpPr>
        <p:spPr>
          <a:xfrm>
            <a:off x="457200" y="228600"/>
            <a:ext cx="8229600" cy="1143000"/>
          </a:xfrm>
          <a:prstGeom prst="rect">
            <a:avLst/>
          </a:prstGeom>
        </p:spPr>
        <p:txBody>
          <a:bodyPr vert="horz" rtlCol="0" anchor="ctr">
            <a:normAutofit/>
            <a:scene3d>
              <a:camera prst="orthographicFront"/>
              <a:lightRig rig="soft" dir="t"/>
            </a:scene3d>
            <a:sp3d prstMaterial="softEdge">
              <a:bevelT w="25400" h="25400"/>
            </a:sp3d>
          </a:bodyPr>
          <a:lstStyle>
            <a:extLst/>
          </a:lstStyle>
          <a:p>
            <a:pPr algn="l">
              <a:spcBef>
                <a:spcPct val="0"/>
              </a:spcBef>
              <a:defRPr/>
            </a:pPr>
            <a:r>
              <a:rPr lang="en-US" sz="3600" b="1" dirty="0">
                <a:solidFill>
                  <a:srgbClr val="EAEBDE"/>
                </a:solidFill>
                <a:effectLst>
                  <a:outerShdw blurRad="31750" dist="25400" dir="5400000" algn="tl" rotWithShape="0">
                    <a:srgbClr val="000000">
                      <a:alpha val="25000"/>
                    </a:srgbClr>
                  </a:outerShdw>
                </a:effectLst>
              </a:rPr>
              <a:t>Click to edit Master title style</a:t>
            </a:r>
          </a:p>
        </p:txBody>
      </p:sp>
    </p:spTree>
    <p:extLst>
      <p:ext uri="{BB962C8B-B14F-4D97-AF65-F5344CB8AC3E}">
        <p14:creationId xmlns:p14="http://schemas.microsoft.com/office/powerpoint/2010/main" val="3800168842"/>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8" name="Footer Placeholder 7"/>
          <p:cNvSpPr>
            <a:spLocks noGrp="1"/>
          </p:cNvSpPr>
          <p:nvPr>
            <p:ph type="ftr" sz="quarter" idx="11"/>
          </p:nvPr>
        </p:nvSpPr>
        <p:spPr/>
        <p:txBody>
          <a:bodyPr/>
          <a:lstStyle>
            <a:extLst/>
          </a:lstStyle>
          <a:p>
            <a:endParaRPr lang="ar-SA">
              <a:solidFill>
                <a:prstClr val="black"/>
              </a:solidFill>
            </a:endParaRPr>
          </a:p>
        </p:txBody>
      </p:sp>
      <p:sp>
        <p:nvSpPr>
          <p:cNvPr id="9" name="Slide Number Placeholder 8"/>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134184869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0153AE-4F0E-4DEF-AB39-190458C68A17}" type="datetimeFigureOut">
              <a:rPr lang="ar-SA" smtClean="0">
                <a:solidFill>
                  <a:prstClr val="white"/>
                </a:solidFill>
              </a:rPr>
              <a:pPr/>
              <a:t>16/07/1447</a:t>
            </a:fld>
            <a:endParaRPr lang="ar-SA">
              <a:solidFill>
                <a:prstClr val="white"/>
              </a:solidFill>
            </a:endParaRPr>
          </a:p>
        </p:txBody>
      </p:sp>
      <p:sp>
        <p:nvSpPr>
          <p:cNvPr id="4" name="Footer Placeholder 3"/>
          <p:cNvSpPr>
            <a:spLocks noGrp="1"/>
          </p:cNvSpPr>
          <p:nvPr>
            <p:ph type="ftr" sz="quarter" idx="11"/>
          </p:nvPr>
        </p:nvSpPr>
        <p:spPr/>
        <p:txBody>
          <a:bodyPr/>
          <a:lstStyle>
            <a:extLst/>
          </a:lstStyle>
          <a:p>
            <a:endParaRPr lang="ar-SA">
              <a:solidFill>
                <a:prstClr val="white"/>
              </a:solidFill>
            </a:endParaRPr>
          </a:p>
        </p:txBody>
      </p:sp>
      <p:sp>
        <p:nvSpPr>
          <p:cNvPr id="5" name="Slide Number Placeholder 4"/>
          <p:cNvSpPr>
            <a:spLocks noGrp="1"/>
          </p:cNvSpPr>
          <p:nvPr>
            <p:ph type="sldNum" sz="quarter" idx="12"/>
          </p:nvPr>
        </p:nvSpPr>
        <p:spPr/>
        <p:txBody>
          <a:bodyPr/>
          <a:lstStyle>
            <a:extLst/>
          </a:lstStyle>
          <a:p>
            <a:fld id="{3A0EB1C0-FA3A-4485-9C89-742756E44AE0}" type="slidenum">
              <a:rPr lang="ar-SA" smtClean="0">
                <a:solidFill>
                  <a:prstClr val="white"/>
                </a:solidFill>
              </a:rPr>
              <a:pPr/>
              <a:t>‹#›</a:t>
            </a:fld>
            <a:endParaRPr lang="ar-SA">
              <a:solidFill>
                <a:prstClr val="white"/>
              </a:solidFill>
            </a:endParaRP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extLst>
      <p:ext uri="{BB962C8B-B14F-4D97-AF65-F5344CB8AC3E}">
        <p14:creationId xmlns:p14="http://schemas.microsoft.com/office/powerpoint/2010/main" val="307143406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3" name="Footer Placeholder 2"/>
          <p:cNvSpPr>
            <a:spLocks noGrp="1"/>
          </p:cNvSpPr>
          <p:nvPr>
            <p:ph type="ftr" sz="quarter" idx="11"/>
          </p:nvPr>
        </p:nvSpPr>
        <p:spPr/>
        <p:txBody>
          <a:bodyPr/>
          <a:lstStyle>
            <a:extLst/>
          </a:lstStyle>
          <a:p>
            <a:endParaRPr lang="ar-SA">
              <a:solidFill>
                <a:prstClr val="black"/>
              </a:solidFill>
            </a:endParaRPr>
          </a:p>
        </p:txBody>
      </p:sp>
      <p:sp>
        <p:nvSpPr>
          <p:cNvPr id="4" name="Slide Number Placeholder 3"/>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40743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6" name="Footer Placeholder 5"/>
          <p:cNvSpPr>
            <a:spLocks noGrp="1"/>
          </p:cNvSpPr>
          <p:nvPr>
            <p:ph type="ftr" sz="quarter" idx="11"/>
          </p:nvPr>
        </p:nvSpPr>
        <p:spPr/>
        <p:txBody>
          <a:bodyPr/>
          <a:lstStyle>
            <a:extLst/>
          </a:lstStyle>
          <a:p>
            <a:endParaRPr lang="ar-SA">
              <a:solidFill>
                <a:prstClr val="black"/>
              </a:solidFill>
            </a:endParaRPr>
          </a:p>
        </p:txBody>
      </p:sp>
      <p:sp>
        <p:nvSpPr>
          <p:cNvPr id="7" name="Slide Number Placeholder 6"/>
          <p:cNvSpPr>
            <a:spLocks noGrp="1"/>
          </p:cNvSpPr>
          <p:nvPr>
            <p:ph type="sldNum" sz="quarter" idx="12"/>
          </p:nvPr>
        </p:nvSpPr>
        <p:spPr/>
        <p:txBody>
          <a:bodyPr/>
          <a:lstStyle>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187211823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0153AE-4F0E-4DEF-AB39-190458C68A17}" type="datetimeFigureOut">
              <a:rPr lang="ar-SA" smtClean="0">
                <a:solidFill>
                  <a:prstClr val="white"/>
                </a:solidFill>
              </a:rPr>
              <a:pPr/>
              <a:t>16/07/1447</a:t>
            </a:fld>
            <a:endParaRPr lang="ar-SA">
              <a:solidFill>
                <a:prstClr val="white"/>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A0EB1C0-FA3A-4485-9C89-742756E44AE0}" type="slidenum">
              <a:rPr lang="ar-SA" smtClean="0">
                <a:solidFill>
                  <a:prstClr val="white"/>
                </a:solidFill>
              </a:rPr>
              <a:pPr/>
              <a:t>‹#›</a:t>
            </a:fld>
            <a:endParaRPr lang="ar-SA">
              <a:solidFill>
                <a:prstClr val="white"/>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a:endParaRPr lang="en-US">
              <a:solidFill>
                <a:prstClr val="white"/>
              </a:solidFill>
            </a:endParaRPr>
          </a:p>
        </p:txBody>
      </p:sp>
    </p:spTree>
    <p:extLst>
      <p:ext uri="{BB962C8B-B14F-4D97-AF65-F5344CB8AC3E}">
        <p14:creationId xmlns:p14="http://schemas.microsoft.com/office/powerpoint/2010/main" val="49164943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D0153AE-4F0E-4DEF-AB39-190458C68A17}" type="datetimeFigureOut">
              <a:rPr lang="ar-SA" smtClean="0">
                <a:solidFill>
                  <a:prstClr val="black"/>
                </a:solidFill>
              </a:rPr>
              <a:pPr/>
              <a:t>16/07/1447</a:t>
            </a:fld>
            <a:endParaRPr lang="ar-SA">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A0EB1C0-FA3A-4485-9C89-742756E44AE0}" type="slidenum">
              <a:rPr lang="ar-SA" smtClean="0">
                <a:solidFill>
                  <a:prstClr val="black"/>
                </a:solidFill>
              </a:rPr>
              <a:pPr/>
              <a:t>‹#›</a:t>
            </a:fld>
            <a:endParaRPr lang="ar-SA">
              <a:solidFill>
                <a:prstClr val="black"/>
              </a:solidFill>
            </a:endParaRPr>
          </a:p>
        </p:txBody>
      </p:sp>
    </p:spTree>
    <p:extLst>
      <p:ext uri="{BB962C8B-B14F-4D97-AF65-F5344CB8AC3E}">
        <p14:creationId xmlns:p14="http://schemas.microsoft.com/office/powerpoint/2010/main" val="1555174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20010" y="3177142"/>
            <a:ext cx="5303980" cy="1133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8713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555625"/>
          </a:xfrm>
        </p:spPr>
        <p:txBody>
          <a:bodyPr>
            <a:normAutofit fontScale="90000"/>
          </a:bodyPr>
          <a:lstStyle/>
          <a:p>
            <a:pPr algn="ctr"/>
            <a:r>
              <a:rPr lang="x-none" sz="2800" i="1" smtClean="0"/>
              <a:t/>
            </a:r>
            <a:br>
              <a:rPr lang="x-none" sz="2800" i="1" smtClean="0"/>
            </a:br>
            <a:r>
              <a:rPr lang="ar-JO" sz="3100" dirty="0" smtClean="0"/>
              <a:t>الدرس 1-2: لمحة عن المصنفات</a:t>
            </a:r>
            <a:endParaRPr lang="ar-SA" sz="3100" dirty="0"/>
          </a:p>
        </p:txBody>
      </p:sp>
      <p:sp>
        <p:nvSpPr>
          <p:cNvPr id="3" name="Subtitle 2"/>
          <p:cNvSpPr>
            <a:spLocks noGrp="1"/>
          </p:cNvSpPr>
          <p:nvPr>
            <p:ph type="subTitle" idx="1"/>
          </p:nvPr>
        </p:nvSpPr>
        <p:spPr>
          <a:xfrm>
            <a:off x="1371600" y="1219200"/>
            <a:ext cx="7010400" cy="4800600"/>
          </a:xfrm>
        </p:spPr>
        <p:txBody>
          <a:bodyPr>
            <a:normAutofit/>
          </a:bodyPr>
          <a:lstStyle/>
          <a:p>
            <a:r>
              <a:rPr lang="ar-SA" dirty="0" smtClean="0"/>
              <a:t>يمكن أن يحتوي المصنف ورقة عمل واحدة أو أكثر؛ مجموعة كبيرة من الخلايا التي تحتوي بيانات. كثير من الناس يستخدم كلمة "أوراق عمل" لوصف ورقة عمل أو مصنف، لكننا سنتقيد بالأسماء الصحيحة للتمييز بين الاثنين.</a:t>
            </a:r>
            <a:endParaRPr lang="ar-SA" dirty="0"/>
          </a:p>
        </p:txBody>
      </p:sp>
    </p:spTree>
    <p:extLst>
      <p:ext uri="{BB962C8B-B14F-4D97-AF65-F5344CB8AC3E}">
        <p14:creationId xmlns:p14="http://schemas.microsoft.com/office/powerpoint/2010/main" val="3261761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631825"/>
          </a:xfrm>
        </p:spPr>
        <p:txBody>
          <a:bodyPr>
            <a:normAutofit/>
          </a:bodyPr>
          <a:lstStyle/>
          <a:p>
            <a:r>
              <a:rPr lang="ar-SA" sz="2800" dirty="0" smtClean="0"/>
              <a:t>إنشاء مصنف جديد</a:t>
            </a:r>
            <a:endParaRPr lang="ar-SA" sz="2800" dirty="0"/>
          </a:p>
        </p:txBody>
      </p:sp>
      <p:sp>
        <p:nvSpPr>
          <p:cNvPr id="3" name="Subtitle 2"/>
          <p:cNvSpPr>
            <a:spLocks noGrp="1"/>
          </p:cNvSpPr>
          <p:nvPr>
            <p:ph type="subTitle" idx="1"/>
          </p:nvPr>
        </p:nvSpPr>
        <p:spPr>
          <a:xfrm>
            <a:off x="838200" y="1066800"/>
            <a:ext cx="7543800" cy="4953000"/>
          </a:xfrm>
        </p:spPr>
        <p:txBody>
          <a:bodyPr>
            <a:normAutofit/>
          </a:bodyPr>
          <a:lstStyle/>
          <a:p>
            <a:r>
              <a:rPr lang="ar-SA" dirty="0" smtClean="0"/>
              <a:t>إذا فتحت إكسل باستخدام الطرق التي تم وصفها آنفاً (اختصار إلى، قائمة البدء، .....الخ)، فسيظهر مصنف فارغ جديد بثلاثة أوراق عمل: </a:t>
            </a:r>
            <a:endParaRPr lang="en-US" dirty="0" smtClean="0"/>
          </a:p>
          <a:p>
            <a:endParaRPr lang="ar-SA" dirty="0"/>
          </a:p>
        </p:txBody>
      </p:sp>
      <p:pic>
        <p:nvPicPr>
          <p:cNvPr id="7170" name="Picture 2"/>
          <p:cNvPicPr>
            <a:picLocks noChangeAspect="1" noChangeArrowheads="1"/>
          </p:cNvPicPr>
          <p:nvPr/>
        </p:nvPicPr>
        <p:blipFill>
          <a:blip r:embed="rId2" cstate="print"/>
          <a:srcRect/>
          <a:stretch>
            <a:fillRect/>
          </a:stretch>
        </p:blipFill>
        <p:spPr bwMode="auto">
          <a:xfrm>
            <a:off x="914400" y="2667000"/>
            <a:ext cx="7315200" cy="3352800"/>
          </a:xfrm>
          <a:prstGeom prst="rect">
            <a:avLst/>
          </a:prstGeom>
          <a:noFill/>
          <a:ln w="9525">
            <a:noFill/>
            <a:miter lim="800000"/>
            <a:headEnd/>
            <a:tailEnd/>
          </a:ln>
          <a:effectLst/>
        </p:spPr>
      </p:pic>
    </p:spTree>
    <p:extLst>
      <p:ext uri="{BB962C8B-B14F-4D97-AF65-F5344CB8AC3E}">
        <p14:creationId xmlns:p14="http://schemas.microsoft.com/office/powerpoint/2010/main" val="8527896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609601"/>
          </a:xfrm>
        </p:spPr>
        <p:txBody>
          <a:bodyPr>
            <a:noAutofit/>
          </a:bodyPr>
          <a:lstStyle/>
          <a:p>
            <a:r>
              <a:rPr lang="ar-SA" sz="2800" dirty="0" smtClean="0"/>
              <a:t>فتح مصنف</a:t>
            </a:r>
            <a:endParaRPr lang="ar-SA" sz="2800" dirty="0"/>
          </a:p>
        </p:txBody>
      </p:sp>
      <p:sp>
        <p:nvSpPr>
          <p:cNvPr id="3" name="Subtitle 2"/>
          <p:cNvSpPr>
            <a:spLocks noGrp="1"/>
          </p:cNvSpPr>
          <p:nvPr>
            <p:ph type="subTitle" idx="1"/>
          </p:nvPr>
        </p:nvSpPr>
        <p:spPr>
          <a:xfrm>
            <a:off x="1143000" y="1371600"/>
            <a:ext cx="7162800" cy="4724400"/>
          </a:xfrm>
        </p:spPr>
        <p:txBody>
          <a:bodyPr>
            <a:normAutofit/>
          </a:bodyPr>
          <a:lstStyle/>
          <a:p>
            <a:pPr>
              <a:buFont typeface="Wingdings" pitchFamily="2" charset="2"/>
              <a:buChar char="v"/>
            </a:pPr>
            <a:r>
              <a:rPr lang="ar-SA" dirty="0" smtClean="0"/>
              <a:t>لفتح مصنف موجود في حال أن برنامج الإكسل غير مفتوح،</a:t>
            </a:r>
            <a:r>
              <a:rPr lang="ar-JO" dirty="0" smtClean="0"/>
              <a:t>   </a:t>
            </a:r>
            <a:r>
              <a:rPr lang="ar-SA" dirty="0" smtClean="0"/>
              <a:t>أنقر مرتين على اسم الملف المراد فتحه: </a:t>
            </a:r>
            <a:endParaRPr lang="en-US" dirty="0" smtClean="0"/>
          </a:p>
          <a:p>
            <a:endParaRPr lang="ar-JO" dirty="0" smtClean="0"/>
          </a:p>
          <a:p>
            <a:endParaRPr lang="ar-JO" dirty="0" smtClean="0"/>
          </a:p>
          <a:p>
            <a:pPr>
              <a:buFont typeface="Wingdings" pitchFamily="2" charset="2"/>
              <a:buChar char="v"/>
            </a:pPr>
            <a:r>
              <a:rPr lang="ar-SA" dirty="0" smtClean="0"/>
              <a:t>لفتح مصنف موجود في حال كان برنامج الإكسل كان مفتوحاً، أنقر ملف ← فتح: </a:t>
            </a:r>
            <a:endParaRPr lang="en-US" dirty="0" smtClean="0"/>
          </a:p>
          <a:p>
            <a:endParaRPr lang="ar-SA" dirty="0"/>
          </a:p>
        </p:txBody>
      </p:sp>
      <p:pic>
        <p:nvPicPr>
          <p:cNvPr id="8194" name="Picture 2"/>
          <p:cNvPicPr>
            <a:picLocks noChangeAspect="1" noChangeArrowheads="1"/>
          </p:cNvPicPr>
          <p:nvPr/>
        </p:nvPicPr>
        <p:blipFill>
          <a:blip r:embed="rId2" cstate="print"/>
          <a:srcRect/>
          <a:stretch>
            <a:fillRect/>
          </a:stretch>
        </p:blipFill>
        <p:spPr bwMode="auto">
          <a:xfrm>
            <a:off x="2514600" y="2057400"/>
            <a:ext cx="1047750" cy="9144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cstate="print"/>
          <a:srcRect/>
          <a:stretch>
            <a:fillRect/>
          </a:stretch>
        </p:blipFill>
        <p:spPr bwMode="auto">
          <a:xfrm>
            <a:off x="2438400" y="3886200"/>
            <a:ext cx="1352550" cy="1743075"/>
          </a:xfrm>
          <a:prstGeom prst="rect">
            <a:avLst/>
          </a:prstGeom>
          <a:noFill/>
          <a:ln w="9525">
            <a:noFill/>
            <a:miter lim="800000"/>
            <a:headEnd/>
            <a:tailEnd/>
          </a:ln>
          <a:effectLst/>
        </p:spPr>
      </p:pic>
    </p:spTree>
    <p:extLst>
      <p:ext uri="{BB962C8B-B14F-4D97-AF65-F5344CB8AC3E}">
        <p14:creationId xmlns:p14="http://schemas.microsoft.com/office/powerpoint/2010/main" val="15193867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31825"/>
          </a:xfrm>
        </p:spPr>
        <p:txBody>
          <a:bodyPr>
            <a:normAutofit/>
          </a:bodyPr>
          <a:lstStyle/>
          <a:p>
            <a:r>
              <a:rPr lang="ar-SA" sz="2800" dirty="0" smtClean="0"/>
              <a:t>حفظ المصنف</a:t>
            </a:r>
            <a:endParaRPr lang="ar-SA" sz="2800" dirty="0"/>
          </a:p>
        </p:txBody>
      </p:sp>
      <p:sp>
        <p:nvSpPr>
          <p:cNvPr id="3" name="Subtitle 2"/>
          <p:cNvSpPr>
            <a:spLocks noGrp="1"/>
          </p:cNvSpPr>
          <p:nvPr>
            <p:ph type="subTitle" idx="1"/>
          </p:nvPr>
        </p:nvSpPr>
        <p:spPr>
          <a:xfrm>
            <a:off x="1371600" y="1143000"/>
            <a:ext cx="6934200" cy="4953000"/>
          </a:xfrm>
        </p:spPr>
        <p:txBody>
          <a:bodyPr>
            <a:normAutofit/>
          </a:bodyPr>
          <a:lstStyle/>
          <a:p>
            <a:r>
              <a:rPr lang="ar-SA" dirty="0" smtClean="0"/>
              <a:t>أنظر إلى الجدول أدناه الذي يوضح إجراءات كل أمر على ملف جديد أو على ملف موجود</a:t>
            </a:r>
            <a:r>
              <a:rPr lang="ar-JO" dirty="0" smtClean="0"/>
              <a:t>:</a:t>
            </a:r>
            <a:endParaRPr lang="ar-SA" dirty="0"/>
          </a:p>
        </p:txBody>
      </p:sp>
      <p:graphicFrame>
        <p:nvGraphicFramePr>
          <p:cNvPr id="4" name="Table 3"/>
          <p:cNvGraphicFramePr>
            <a:graphicFrameLocks noGrp="1"/>
          </p:cNvGraphicFramePr>
          <p:nvPr/>
        </p:nvGraphicFramePr>
        <p:xfrm>
          <a:off x="990600" y="2590800"/>
          <a:ext cx="6858000" cy="3276600"/>
        </p:xfrm>
        <a:graphic>
          <a:graphicData uri="http://schemas.openxmlformats.org/drawingml/2006/table">
            <a:tbl>
              <a:tblPr rtl="1" firstRow="1" bandRow="1">
                <a:tableStyleId>{5C22544A-7EE6-4342-B048-85BDC9FD1C3A}</a:tableStyleId>
              </a:tblPr>
              <a:tblGrid>
                <a:gridCol w="2286000"/>
                <a:gridCol w="2286000"/>
                <a:gridCol w="2286000"/>
              </a:tblGrid>
              <a:tr h="512737">
                <a:tc>
                  <a:txBody>
                    <a:bodyPr/>
                    <a:lstStyle/>
                    <a:p>
                      <a:pPr rtl="1"/>
                      <a:endParaRPr lang="ar-SA" dirty="0"/>
                    </a:p>
                  </a:txBody>
                  <a:tcPr/>
                </a:tc>
                <a:tc>
                  <a:txBody>
                    <a:bodyPr/>
                    <a:lstStyle/>
                    <a:p>
                      <a:pPr algn="just" rtl="1">
                        <a:spcAft>
                          <a:spcPts val="0"/>
                        </a:spcAft>
                      </a:pPr>
                      <a:r>
                        <a:rPr lang="ar-SA" sz="1600" b="1" dirty="0">
                          <a:solidFill>
                            <a:srgbClr val="000080"/>
                          </a:solidFill>
                          <a:latin typeface="Simplified Arabic"/>
                          <a:ea typeface="Times New Roman"/>
                          <a:cs typeface="Simplified Arabic"/>
                        </a:rPr>
                        <a:t>حفظ</a:t>
                      </a:r>
                      <a:endParaRPr lang="en-US" sz="1400" dirty="0">
                        <a:latin typeface="Calibri"/>
                        <a:ea typeface="Times New Roman"/>
                        <a:cs typeface="Arial"/>
                      </a:endParaRPr>
                    </a:p>
                  </a:txBody>
                  <a:tcPr marL="73025" marR="73025" marT="73025" marB="73025"/>
                </a:tc>
                <a:tc>
                  <a:txBody>
                    <a:bodyPr/>
                    <a:lstStyle/>
                    <a:p>
                      <a:pPr algn="just" rtl="1">
                        <a:spcAft>
                          <a:spcPts val="0"/>
                        </a:spcAft>
                      </a:pPr>
                      <a:r>
                        <a:rPr lang="ar-SA" sz="1600" b="1" dirty="0">
                          <a:solidFill>
                            <a:srgbClr val="000080"/>
                          </a:solidFill>
                          <a:latin typeface="Simplified Arabic"/>
                          <a:ea typeface="Times New Roman"/>
                          <a:cs typeface="Simplified Arabic"/>
                        </a:rPr>
                        <a:t>حفظ باسم</a:t>
                      </a:r>
                      <a:endParaRPr lang="en-US" sz="1400" dirty="0">
                        <a:latin typeface="Calibri"/>
                        <a:ea typeface="Times New Roman"/>
                        <a:cs typeface="Arial"/>
                      </a:endParaRPr>
                    </a:p>
                  </a:txBody>
                  <a:tcPr marL="73025" marR="73025" marT="73025" marB="73025"/>
                </a:tc>
              </a:tr>
              <a:tr h="1086932">
                <a:tc>
                  <a:txBody>
                    <a:bodyPr/>
                    <a:lstStyle/>
                    <a:p>
                      <a:pPr algn="just" rtl="1">
                        <a:spcAft>
                          <a:spcPts val="0"/>
                        </a:spcAft>
                      </a:pPr>
                      <a:r>
                        <a:rPr lang="ar-SA" sz="1600" b="1" dirty="0">
                          <a:solidFill>
                            <a:srgbClr val="000080"/>
                          </a:solidFill>
                          <a:latin typeface="Simplified Arabic"/>
                          <a:ea typeface="Times New Roman"/>
                          <a:cs typeface="Simplified Arabic"/>
                        </a:rPr>
                        <a:t>ملف جديد</a:t>
                      </a:r>
                      <a:endParaRPr lang="en-US" sz="1400" dirty="0">
                        <a:latin typeface="Calibri"/>
                        <a:ea typeface="Times New Roman"/>
                        <a:cs typeface="Arial"/>
                      </a:endParaRPr>
                    </a:p>
                  </a:txBody>
                  <a:tcPr marL="73025" marR="73025" marT="73025" marB="73025"/>
                </a:tc>
                <a:tc>
                  <a:txBody>
                    <a:bodyPr/>
                    <a:lstStyle/>
                    <a:p>
                      <a:pPr algn="just" rtl="1">
                        <a:spcAft>
                          <a:spcPts val="0"/>
                        </a:spcAft>
                      </a:pPr>
                      <a:r>
                        <a:rPr lang="ar-SA" sz="1600" dirty="0">
                          <a:latin typeface="Simplified Arabic"/>
                          <a:ea typeface="Times New Roman"/>
                          <a:cs typeface="Simplified Arabic"/>
                        </a:rPr>
                        <a:t>سيطلب منك إعطاء اسم للملف واختيار موقع </a:t>
                      </a:r>
                      <a:r>
                        <a:rPr lang="ar-SA" sz="1600" dirty="0" err="1">
                          <a:latin typeface="Simplified Arabic"/>
                          <a:ea typeface="Times New Roman"/>
                          <a:cs typeface="Simplified Arabic"/>
                        </a:rPr>
                        <a:t>الحفظ.</a:t>
                      </a:r>
                      <a:r>
                        <a:rPr lang="ar-SA" sz="1600" dirty="0">
                          <a:latin typeface="Simplified Arabic"/>
                          <a:ea typeface="Times New Roman"/>
                          <a:cs typeface="Simplified Arabic"/>
                        </a:rPr>
                        <a:t> ويمكنك أيضاً تحديد نوع </a:t>
                      </a:r>
                      <a:r>
                        <a:rPr lang="ar-SA" sz="1600" dirty="0" err="1">
                          <a:latin typeface="Simplified Arabic"/>
                          <a:ea typeface="Times New Roman"/>
                          <a:cs typeface="Simplified Arabic"/>
                        </a:rPr>
                        <a:t>الملف.</a:t>
                      </a:r>
                      <a:r>
                        <a:rPr lang="ar-SA" sz="1600" dirty="0">
                          <a:latin typeface="Simplified Arabic"/>
                          <a:ea typeface="Times New Roman"/>
                          <a:cs typeface="Simplified Arabic"/>
                        </a:rPr>
                        <a:t> </a:t>
                      </a:r>
                      <a:endParaRPr lang="en-US" sz="1400" dirty="0">
                        <a:latin typeface="Calibri"/>
                        <a:ea typeface="Times New Roman"/>
                        <a:cs typeface="Arial"/>
                      </a:endParaRPr>
                    </a:p>
                  </a:txBody>
                  <a:tcPr marL="73025" marR="73025" marT="73025" marB="73025"/>
                </a:tc>
                <a:tc>
                  <a:txBody>
                    <a:bodyPr/>
                    <a:lstStyle/>
                    <a:p>
                      <a:pPr algn="just" rtl="1">
                        <a:spcAft>
                          <a:spcPts val="0"/>
                        </a:spcAft>
                      </a:pPr>
                      <a:r>
                        <a:rPr lang="ar-SA" sz="1600" dirty="0">
                          <a:latin typeface="Simplified Arabic"/>
                          <a:ea typeface="Times New Roman"/>
                          <a:cs typeface="Simplified Arabic"/>
                        </a:rPr>
                        <a:t>سيطلب منك إعطاء اسم للملف واختيار موقع الحفظ. يمكنك أيضاً تحديد نوع الملف.</a:t>
                      </a:r>
                      <a:endParaRPr lang="en-US" sz="1200" dirty="0">
                        <a:latin typeface="Calibri"/>
                        <a:ea typeface="Times New Roman"/>
                        <a:cs typeface="Arial"/>
                      </a:endParaRPr>
                    </a:p>
                  </a:txBody>
                  <a:tcPr marL="73025" marR="73025" marT="73025" marB="73025"/>
                </a:tc>
              </a:tr>
              <a:tr h="1676931">
                <a:tc>
                  <a:txBody>
                    <a:bodyPr/>
                    <a:lstStyle/>
                    <a:p>
                      <a:pPr algn="just" rtl="1">
                        <a:spcAft>
                          <a:spcPts val="0"/>
                        </a:spcAft>
                      </a:pPr>
                      <a:r>
                        <a:rPr lang="ar-SA" sz="1600" b="1" dirty="0">
                          <a:solidFill>
                            <a:srgbClr val="000080"/>
                          </a:solidFill>
                          <a:latin typeface="Simplified Arabic"/>
                          <a:ea typeface="Times New Roman"/>
                          <a:cs typeface="Simplified Arabic"/>
                        </a:rPr>
                        <a:t>ملف موجود</a:t>
                      </a:r>
                      <a:endParaRPr lang="en-US" sz="1400" dirty="0">
                        <a:latin typeface="Calibri"/>
                        <a:ea typeface="Times New Roman"/>
                        <a:cs typeface="Arial"/>
                      </a:endParaRPr>
                    </a:p>
                  </a:txBody>
                  <a:tcPr marL="73025" marR="73025" marT="73025" marB="73025"/>
                </a:tc>
                <a:tc>
                  <a:txBody>
                    <a:bodyPr/>
                    <a:lstStyle/>
                    <a:p>
                      <a:pPr algn="just" rtl="1">
                        <a:spcAft>
                          <a:spcPts val="0"/>
                        </a:spcAft>
                      </a:pPr>
                      <a:r>
                        <a:rPr lang="ar-SA" sz="1600" dirty="0">
                          <a:latin typeface="Simplified Arabic"/>
                          <a:ea typeface="Times New Roman"/>
                          <a:cs typeface="Simplified Arabic"/>
                        </a:rPr>
                        <a:t>أي تغييرات تجريها ستطبق على الملف الموجود في موقعه الحالي.</a:t>
                      </a:r>
                      <a:endParaRPr lang="en-US" sz="1400" dirty="0">
                        <a:latin typeface="Calibri"/>
                        <a:ea typeface="Times New Roman"/>
                        <a:cs typeface="Arial"/>
                      </a:endParaRPr>
                    </a:p>
                  </a:txBody>
                  <a:tcPr marL="73025" marR="73025" marT="73025" marB="73025"/>
                </a:tc>
                <a:tc>
                  <a:txBody>
                    <a:bodyPr/>
                    <a:lstStyle/>
                    <a:p>
                      <a:pPr algn="just" rtl="1">
                        <a:spcAft>
                          <a:spcPts val="0"/>
                        </a:spcAft>
                      </a:pPr>
                      <a:r>
                        <a:rPr lang="ar-SA" sz="1600" dirty="0">
                          <a:latin typeface="Simplified Arabic"/>
                          <a:ea typeface="Times New Roman"/>
                          <a:cs typeface="Simplified Arabic"/>
                        </a:rPr>
                        <a:t>لك حرية إعطاء الملف اسم جديد </a:t>
                      </a:r>
                      <a:r>
                        <a:rPr lang="ar-SA" sz="1600" dirty="0" err="1">
                          <a:latin typeface="Simplified Arabic"/>
                          <a:ea typeface="Times New Roman"/>
                          <a:cs typeface="Simplified Arabic"/>
                        </a:rPr>
                        <a:t>و</a:t>
                      </a:r>
                      <a:r>
                        <a:rPr lang="ar-SA" sz="1600" dirty="0">
                          <a:latin typeface="Simplified Arabic"/>
                          <a:ea typeface="Times New Roman"/>
                          <a:cs typeface="Simplified Arabic"/>
                        </a:rPr>
                        <a:t>/أو موقع حفظ جديد. ويمكنك أيضاً تحديد نوع ملف جديد. إذا قمت بتغيير شيء، فلن يتغير الملف الموجود الأصلي. </a:t>
                      </a:r>
                      <a:endParaRPr lang="en-US" sz="1400" dirty="0">
                        <a:latin typeface="Calibri"/>
                        <a:ea typeface="Times New Roman"/>
                        <a:cs typeface="Arial"/>
                      </a:endParaRPr>
                    </a:p>
                  </a:txBody>
                  <a:tcPr marL="73025" marR="73025" marT="73025" marB="73025"/>
                </a:tc>
              </a:tr>
            </a:tbl>
          </a:graphicData>
        </a:graphic>
      </p:graphicFrame>
    </p:spTree>
    <p:extLst>
      <p:ext uri="{BB962C8B-B14F-4D97-AF65-F5344CB8AC3E}">
        <p14:creationId xmlns:p14="http://schemas.microsoft.com/office/powerpoint/2010/main" val="2754259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685799"/>
          </a:xfrm>
        </p:spPr>
        <p:txBody>
          <a:bodyPr>
            <a:noAutofit/>
          </a:bodyPr>
          <a:lstStyle/>
          <a:p>
            <a:r>
              <a:rPr lang="ar-SA" sz="2800" dirty="0" smtClean="0"/>
              <a:t>لمحة عن أنواع ملفات إكسل</a:t>
            </a:r>
            <a:endParaRPr lang="ar-SA" sz="2800" dirty="0"/>
          </a:p>
        </p:txBody>
      </p:sp>
      <p:sp>
        <p:nvSpPr>
          <p:cNvPr id="3" name="Subtitle 2"/>
          <p:cNvSpPr>
            <a:spLocks noGrp="1"/>
          </p:cNvSpPr>
          <p:nvPr>
            <p:ph type="subTitle" idx="1"/>
          </p:nvPr>
        </p:nvSpPr>
        <p:spPr>
          <a:xfrm>
            <a:off x="762000" y="1066800"/>
            <a:ext cx="7772400" cy="4953000"/>
          </a:xfrm>
        </p:spPr>
        <p:txBody>
          <a:bodyPr>
            <a:normAutofit/>
          </a:bodyPr>
          <a:lstStyle/>
          <a:p>
            <a:r>
              <a:rPr lang="ar-SA" dirty="0" smtClean="0"/>
              <a:t>يستخدم إكسل 2010 تنسيق ملف يعرف باسم </a:t>
            </a:r>
            <a:r>
              <a:rPr lang="en-US" dirty="0" smtClean="0"/>
              <a:t>Microsoft Excel XML</a:t>
            </a:r>
            <a:r>
              <a:rPr lang="ar-SA" dirty="0" smtClean="0"/>
              <a:t> . وتعتبر لغة التوصيف القابلة للتوسيع نوع مرن جداً من لغات الكمبيوتر وتشبه بطبيعتها لغة توصيف النص </a:t>
            </a:r>
            <a:r>
              <a:rPr lang="ar-SA" dirty="0" err="1" smtClean="0"/>
              <a:t>التشعبي</a:t>
            </a:r>
            <a:r>
              <a:rPr lang="ar-SA" dirty="0" smtClean="0"/>
              <a:t>، وهي اللغة المستخدمة لبناء صفحات ويب، لكنها مصممة لتبادل المعلومات بدلاً من عرضها. تم دمج لغة التوصيف القابلة للتوسيع (</a:t>
            </a:r>
            <a:r>
              <a:rPr lang="en-US" dirty="0" smtClean="0"/>
              <a:t>XML</a:t>
            </a:r>
            <a:r>
              <a:rPr lang="ar-SA" dirty="0" smtClean="0"/>
              <a:t>)</a:t>
            </a:r>
            <a:r>
              <a:rPr lang="ar-JO" dirty="0" smtClean="0"/>
              <a:t> في نظام تنسيق ملف أوفيس 2007 لتسهيل تبادل المعلومات بين برامج مايكروسوفت أوفيس وتطبيقات أخرى. </a:t>
            </a:r>
            <a:endParaRPr lang="en-US" dirty="0" smtClean="0"/>
          </a:p>
          <a:p>
            <a:endParaRPr lang="ar-SA" dirty="0"/>
          </a:p>
        </p:txBody>
      </p:sp>
    </p:spTree>
    <p:extLst>
      <p:ext uri="{BB962C8B-B14F-4D97-AF65-F5344CB8AC3E}">
        <p14:creationId xmlns:p14="http://schemas.microsoft.com/office/powerpoint/2010/main" val="4485036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772400" cy="685800"/>
          </a:xfrm>
        </p:spPr>
        <p:txBody>
          <a:bodyPr>
            <a:normAutofit/>
          </a:bodyPr>
          <a:lstStyle/>
          <a:p>
            <a:r>
              <a:rPr lang="ar-SA" sz="2800" dirty="0" smtClean="0"/>
              <a:t>إغلاق المصنف</a:t>
            </a:r>
            <a:endParaRPr lang="ar-SA" sz="2800" dirty="0"/>
          </a:p>
        </p:txBody>
      </p:sp>
      <p:sp>
        <p:nvSpPr>
          <p:cNvPr id="3" name="Subtitle 2"/>
          <p:cNvSpPr>
            <a:spLocks noGrp="1"/>
          </p:cNvSpPr>
          <p:nvPr>
            <p:ph type="subTitle" idx="1"/>
          </p:nvPr>
        </p:nvSpPr>
        <p:spPr>
          <a:xfrm>
            <a:off x="838200" y="1295400"/>
            <a:ext cx="7467600" cy="4724400"/>
          </a:xfrm>
        </p:spPr>
        <p:txBody>
          <a:bodyPr>
            <a:normAutofit/>
          </a:bodyPr>
          <a:lstStyle/>
          <a:p>
            <a:r>
              <a:rPr lang="ar-SA" dirty="0" smtClean="0"/>
              <a:t>نعرف أن هناك زرين إغلاق أعلى نافذة إكسل ويستخدم الزر الواقع في الجزء الأعلى لإغلاق إكسل بالكامل.</a:t>
            </a:r>
            <a:endParaRPr lang="en-US" dirty="0" smtClean="0"/>
          </a:p>
          <a:p>
            <a:endParaRPr lang="ar-JO" dirty="0" smtClean="0"/>
          </a:p>
          <a:p>
            <a:endParaRPr lang="ar-JO" dirty="0" smtClean="0"/>
          </a:p>
          <a:p>
            <a:r>
              <a:rPr lang="ar-SA" dirty="0" smtClean="0"/>
              <a:t>أما إذا أردت إغلاق مصنف والإبقاء على إكسل مفتوحاً (خاصةً إذا كنت تعمل على عدة مصنفات في وقت واحد)، فانقر الزر </a:t>
            </a:r>
            <a:r>
              <a:rPr lang="en-US" dirty="0" smtClean="0"/>
              <a:t>X</a:t>
            </a:r>
            <a:r>
              <a:rPr lang="ar-JO" dirty="0" smtClean="0"/>
              <a:t>. سيطلب منك حفظ أي تغييرات أجريتها منذ فتح الملف إن لم تكن قد قمت بذلك:</a:t>
            </a:r>
            <a:endParaRPr lang="ar-SA" dirty="0"/>
          </a:p>
        </p:txBody>
      </p:sp>
      <p:pic>
        <p:nvPicPr>
          <p:cNvPr id="9218" name="Picture 2"/>
          <p:cNvPicPr>
            <a:picLocks noChangeAspect="1" noChangeArrowheads="1"/>
          </p:cNvPicPr>
          <p:nvPr/>
        </p:nvPicPr>
        <p:blipFill>
          <a:blip r:embed="rId2" cstate="print"/>
          <a:srcRect/>
          <a:stretch>
            <a:fillRect/>
          </a:stretch>
        </p:blipFill>
        <p:spPr bwMode="auto">
          <a:xfrm>
            <a:off x="1447800" y="2133600"/>
            <a:ext cx="2105025" cy="647700"/>
          </a:xfrm>
          <a:prstGeom prst="rect">
            <a:avLst/>
          </a:prstGeom>
          <a:noFill/>
          <a:ln w="9525">
            <a:noFill/>
            <a:miter lim="800000"/>
            <a:headEnd/>
            <a:tailEnd/>
          </a:ln>
          <a:effectLst/>
        </p:spPr>
      </p:pic>
      <p:pic>
        <p:nvPicPr>
          <p:cNvPr id="9219" name="Picture 3"/>
          <p:cNvPicPr>
            <a:picLocks noChangeAspect="1" noChangeArrowheads="1"/>
          </p:cNvPicPr>
          <p:nvPr/>
        </p:nvPicPr>
        <p:blipFill>
          <a:blip r:embed="rId3" cstate="print"/>
          <a:srcRect/>
          <a:stretch>
            <a:fillRect/>
          </a:stretch>
        </p:blipFill>
        <p:spPr bwMode="auto">
          <a:xfrm>
            <a:off x="914400" y="4648200"/>
            <a:ext cx="3429000" cy="1133475"/>
          </a:xfrm>
          <a:prstGeom prst="rect">
            <a:avLst/>
          </a:prstGeom>
          <a:noFill/>
          <a:ln w="9525">
            <a:noFill/>
            <a:miter lim="800000"/>
            <a:headEnd/>
            <a:tailEnd/>
          </a:ln>
          <a:effectLst/>
        </p:spPr>
      </p:pic>
    </p:spTree>
    <p:extLst>
      <p:ext uri="{BB962C8B-B14F-4D97-AF65-F5344CB8AC3E}">
        <p14:creationId xmlns:p14="http://schemas.microsoft.com/office/powerpoint/2010/main" val="4243768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rmAutofit fontScale="90000"/>
          </a:bodyPr>
          <a:lstStyle/>
          <a:p>
            <a:pPr algn="ctr"/>
            <a:r>
              <a:rPr lang="ar-SA" dirty="0" smtClean="0"/>
              <a:t> </a:t>
            </a:r>
            <a:br>
              <a:rPr lang="ar-SA" dirty="0" smtClean="0"/>
            </a:br>
            <a:r>
              <a:rPr lang="ar-SA" dirty="0" smtClean="0"/>
              <a:t>مقدمة</a:t>
            </a:r>
            <a:endParaRPr lang="ar-SA" u="sng" dirty="0"/>
          </a:p>
        </p:txBody>
      </p:sp>
      <p:sp>
        <p:nvSpPr>
          <p:cNvPr id="3" name="Subtitle 2"/>
          <p:cNvSpPr>
            <a:spLocks noGrp="1"/>
          </p:cNvSpPr>
          <p:nvPr>
            <p:ph type="subTitle" idx="1"/>
          </p:nvPr>
        </p:nvSpPr>
        <p:spPr>
          <a:xfrm>
            <a:off x="685800" y="1219200"/>
            <a:ext cx="8153400" cy="4876800"/>
          </a:xfrm>
        </p:spPr>
        <p:txBody>
          <a:bodyPr>
            <a:normAutofit/>
          </a:bodyPr>
          <a:lstStyle/>
          <a:p>
            <a:pPr>
              <a:buFont typeface="Wingdings" pitchFamily="2" charset="2"/>
              <a:buChar char="Ø"/>
            </a:pPr>
            <a:r>
              <a:rPr lang="ar-JO" b="1" dirty="0" smtClean="0"/>
              <a:t>مايكروسوفت أوفيس إكسل2010</a:t>
            </a:r>
            <a:endParaRPr lang="en-US" b="1" dirty="0" smtClean="0"/>
          </a:p>
          <a:p>
            <a:pPr>
              <a:buFont typeface="Wingdings" pitchFamily="2" charset="2"/>
              <a:buChar char="Ø"/>
            </a:pPr>
            <a:r>
              <a:rPr lang="ar-SA" dirty="0" smtClean="0"/>
              <a:t> هو أهم برامج مايكروسوفت الإنتاجية. يشمل هذا الإصدار الجديد من مايكروسوفت إكسل بعض السمات الجديدة وخيارات الربط في محاولة لجعل المشاركة والإنتاج أمراً سهلاً قدر الإمكان.  </a:t>
            </a:r>
            <a:endParaRPr lang="en-US" dirty="0" smtClean="0"/>
          </a:p>
          <a:p>
            <a:pPr>
              <a:buFont typeface="Wingdings" pitchFamily="2" charset="2"/>
              <a:buChar char="Ø"/>
            </a:pPr>
            <a:r>
              <a:rPr lang="ar-SA" dirty="0" smtClean="0"/>
              <a:t>يهدف هذا </a:t>
            </a:r>
            <a:r>
              <a:rPr lang="ar-SA" b="1" dirty="0" smtClean="0"/>
              <a:t>المستوى </a:t>
            </a:r>
            <a:r>
              <a:rPr lang="ar-SA" dirty="0" smtClean="0"/>
              <a:t>إلى مساعدة جميع مستخدمي الكمبيوتر المبتدئين على مواكبة التطورات بشكل سريع. كما يساعد هذا الدليل أيضاً المستخدمين الأكثر خبرة الذين يتمتعون بتجربة ضئيلة أو معدومة على استخدام </a:t>
            </a:r>
            <a:r>
              <a:rPr lang="ar-JO" dirty="0" smtClean="0"/>
              <a:t>إكسل </a:t>
            </a:r>
            <a:r>
              <a:rPr lang="ar-SA" dirty="0" smtClean="0"/>
              <a:t>2007 وواجهة استخدام الشريط. </a:t>
            </a:r>
            <a:endParaRPr lang="en-US" dirty="0" smtClean="0"/>
          </a:p>
          <a:p>
            <a:pPr lvl="0">
              <a:buFont typeface="Arial" pitchFamily="34" charset="0"/>
              <a:buChar char="•"/>
            </a:pPr>
            <a:endParaRPr lang="ar-SA" dirty="0"/>
          </a:p>
        </p:txBody>
      </p:sp>
    </p:spTree>
    <p:extLst>
      <p:ext uri="{BB962C8B-B14F-4D97-AF65-F5344CB8AC3E}">
        <p14:creationId xmlns:p14="http://schemas.microsoft.com/office/powerpoint/2010/main" val="691572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860425"/>
          </a:xfrm>
        </p:spPr>
        <p:txBody>
          <a:bodyPr>
            <a:normAutofit/>
          </a:bodyPr>
          <a:lstStyle/>
          <a:p>
            <a:r>
              <a:rPr lang="ar-JO" sz="2800" dirty="0" smtClean="0"/>
              <a:t>ما هو برنامج مايكروسوفت أوفيس إكسل 2010؟</a:t>
            </a:r>
            <a:endParaRPr lang="ar-SA" sz="2800" dirty="0"/>
          </a:p>
        </p:txBody>
      </p:sp>
      <p:sp>
        <p:nvSpPr>
          <p:cNvPr id="3" name="Subtitle 2"/>
          <p:cNvSpPr>
            <a:spLocks noGrp="1"/>
          </p:cNvSpPr>
          <p:nvPr>
            <p:ph type="subTitle" idx="1"/>
          </p:nvPr>
        </p:nvSpPr>
        <p:spPr>
          <a:xfrm>
            <a:off x="609600" y="1371600"/>
            <a:ext cx="8001000" cy="4572000"/>
          </a:xfrm>
        </p:spPr>
        <p:txBody>
          <a:bodyPr>
            <a:normAutofit/>
          </a:bodyPr>
          <a:lstStyle/>
          <a:p>
            <a:r>
              <a:rPr lang="ar-JO" dirty="0" smtClean="0"/>
              <a:t>برنامج مايكروسوفت أوفيس إكسل 2010 هو الإصدار الرابع عشر من برنامج اللوحات </a:t>
            </a:r>
            <a:r>
              <a:rPr lang="ar-JO" dirty="0" err="1" smtClean="0"/>
              <a:t>الجدولية</a:t>
            </a:r>
            <a:r>
              <a:rPr lang="ar-JO" dirty="0" smtClean="0"/>
              <a:t> لمايكروسوفت. واللوحة </a:t>
            </a:r>
            <a:r>
              <a:rPr lang="ar-JO" dirty="0" err="1" smtClean="0"/>
              <a:t>الجدولية</a:t>
            </a:r>
            <a:r>
              <a:rPr lang="ar-JO" dirty="0" smtClean="0"/>
              <a:t> هي عبارة عن شبكة كبيرة مرنة تستخدم لحفظ المعلومات الرقمية عادةً. </a:t>
            </a:r>
            <a:endParaRPr lang="en-US" dirty="0" smtClean="0"/>
          </a:p>
          <a:p>
            <a:endParaRPr lang="ar-JO" dirty="0" smtClean="0"/>
          </a:p>
          <a:p>
            <a:r>
              <a:rPr lang="ar-JO" dirty="0" smtClean="0"/>
              <a:t>تتكون اللوحة </a:t>
            </a:r>
            <a:r>
              <a:rPr lang="ar-JO" dirty="0" err="1" smtClean="0"/>
              <a:t>الجدولية</a:t>
            </a:r>
            <a:r>
              <a:rPr lang="ar-JO" dirty="0" smtClean="0"/>
              <a:t> من صفوف وأعمدة ويدعى التقاء الصف بالعمود  بالخلية:</a:t>
            </a:r>
          </a:p>
          <a:p>
            <a:endParaRPr lang="en-US" dirty="0" smtClean="0"/>
          </a:p>
          <a:p>
            <a:endParaRPr lang="ar-SA" dirty="0"/>
          </a:p>
        </p:txBody>
      </p:sp>
      <p:pic>
        <p:nvPicPr>
          <p:cNvPr id="2050" name="Picture 2"/>
          <p:cNvPicPr>
            <a:picLocks noChangeAspect="1" noChangeArrowheads="1"/>
          </p:cNvPicPr>
          <p:nvPr/>
        </p:nvPicPr>
        <p:blipFill>
          <a:blip r:embed="rId2" cstate="print"/>
          <a:srcRect/>
          <a:stretch>
            <a:fillRect/>
          </a:stretch>
        </p:blipFill>
        <p:spPr bwMode="auto">
          <a:xfrm>
            <a:off x="2514600" y="3733800"/>
            <a:ext cx="4229100" cy="1866900"/>
          </a:xfrm>
          <a:prstGeom prst="rect">
            <a:avLst/>
          </a:prstGeom>
          <a:noFill/>
          <a:ln w="9525">
            <a:noFill/>
            <a:miter lim="800000"/>
            <a:headEnd/>
            <a:tailEnd/>
          </a:ln>
          <a:effectLst/>
        </p:spPr>
      </p:pic>
    </p:spTree>
    <p:extLst>
      <p:ext uri="{BB962C8B-B14F-4D97-AF65-F5344CB8AC3E}">
        <p14:creationId xmlns:p14="http://schemas.microsoft.com/office/powerpoint/2010/main" val="636291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631825"/>
          </a:xfrm>
        </p:spPr>
        <p:txBody>
          <a:bodyPr>
            <a:normAutofit/>
          </a:bodyPr>
          <a:lstStyle/>
          <a:p>
            <a:r>
              <a:rPr lang="ar-SA" sz="2800" dirty="0" smtClean="0"/>
              <a:t>ما الجديد في إكسل 2010؟</a:t>
            </a:r>
            <a:endParaRPr lang="ar-SA" sz="2800" dirty="0"/>
          </a:p>
        </p:txBody>
      </p:sp>
      <p:sp>
        <p:nvSpPr>
          <p:cNvPr id="3" name="Subtitle 2"/>
          <p:cNvSpPr>
            <a:spLocks noGrp="1"/>
          </p:cNvSpPr>
          <p:nvPr>
            <p:ph type="subTitle" idx="1"/>
          </p:nvPr>
        </p:nvSpPr>
        <p:spPr>
          <a:xfrm>
            <a:off x="838200" y="1143000"/>
            <a:ext cx="7467600" cy="4953000"/>
          </a:xfrm>
        </p:spPr>
        <p:txBody>
          <a:bodyPr/>
          <a:lstStyle/>
          <a:p>
            <a:r>
              <a:rPr lang="ar-SA" dirty="0" smtClean="0"/>
              <a:t>لا تستخدم واجهة تطبيق إكسل 2010 قوائم كتلك المعتاد عليها، بل تستخدم نظام التبويب حيث </a:t>
            </a:r>
            <a:r>
              <a:rPr lang="ar-JO" dirty="0" smtClean="0"/>
              <a:t>يضع الأوامر المتشابهة في مجموعة بالأعلى. وقد استخدمت واجهة الاستخدام هذه والتي تدعى الشريط لأول مرة في بعض برامج مجموعة أوفيس 2007: </a:t>
            </a:r>
            <a:endParaRPr lang="en-US" dirty="0" smtClean="0"/>
          </a:p>
          <a:p>
            <a:endParaRPr lang="ar-SA" dirty="0"/>
          </a:p>
        </p:txBody>
      </p:sp>
      <p:pic>
        <p:nvPicPr>
          <p:cNvPr id="3075" name="Picture 3"/>
          <p:cNvPicPr>
            <a:picLocks noChangeAspect="1" noChangeArrowheads="1"/>
          </p:cNvPicPr>
          <p:nvPr/>
        </p:nvPicPr>
        <p:blipFill>
          <a:blip r:embed="rId2" cstate="print"/>
          <a:srcRect/>
          <a:stretch>
            <a:fillRect/>
          </a:stretch>
        </p:blipFill>
        <p:spPr bwMode="auto">
          <a:xfrm>
            <a:off x="1752600" y="2971800"/>
            <a:ext cx="5486400" cy="3019425"/>
          </a:xfrm>
          <a:prstGeom prst="rect">
            <a:avLst/>
          </a:prstGeom>
          <a:noFill/>
          <a:ln w="9525">
            <a:noFill/>
            <a:miter lim="800000"/>
            <a:headEnd/>
            <a:tailEnd/>
          </a:ln>
          <a:effectLst/>
        </p:spPr>
      </p:pic>
    </p:spTree>
    <p:extLst>
      <p:ext uri="{BB962C8B-B14F-4D97-AF65-F5344CB8AC3E}">
        <p14:creationId xmlns:p14="http://schemas.microsoft.com/office/powerpoint/2010/main" val="312273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012825"/>
          </a:xfrm>
        </p:spPr>
        <p:txBody>
          <a:bodyPr>
            <a:normAutofit/>
          </a:bodyPr>
          <a:lstStyle/>
          <a:p>
            <a:pPr algn="ctr"/>
            <a:r>
              <a:rPr lang="ar-SA" sz="2800" dirty="0" smtClean="0"/>
              <a:t>الدرس 1-1: البدء</a:t>
            </a:r>
            <a:endParaRPr lang="ar-SA" sz="2800" dirty="0"/>
          </a:p>
        </p:txBody>
      </p:sp>
      <p:sp>
        <p:nvSpPr>
          <p:cNvPr id="3" name="Subtitle 2"/>
          <p:cNvSpPr>
            <a:spLocks noGrp="1"/>
          </p:cNvSpPr>
          <p:nvPr>
            <p:ph type="subTitle" idx="1"/>
          </p:nvPr>
        </p:nvSpPr>
        <p:spPr>
          <a:xfrm>
            <a:off x="1371600" y="1371600"/>
            <a:ext cx="6934200" cy="4648200"/>
          </a:xfrm>
        </p:spPr>
        <p:txBody>
          <a:bodyPr>
            <a:normAutofit/>
          </a:bodyPr>
          <a:lstStyle/>
          <a:p>
            <a:r>
              <a:rPr lang="ar-JO" dirty="0" smtClean="0"/>
              <a:t>مايكروسوفت أوفيس إكسل عبارة عن تطبيق لوحات </a:t>
            </a:r>
            <a:r>
              <a:rPr lang="ar-JO" dirty="0" err="1" smtClean="0"/>
              <a:t>جدولية</a:t>
            </a:r>
            <a:r>
              <a:rPr lang="ar-JO" dirty="0" smtClean="0"/>
              <a:t> فعال وسهل الاستخدام. وقد يكون كل من تعامل مع الأرقام استخدم إكسل أو تطبيق لوحات </a:t>
            </a:r>
            <a:r>
              <a:rPr lang="ar-JO" dirty="0" err="1" smtClean="0"/>
              <a:t>جدولية</a:t>
            </a:r>
            <a:r>
              <a:rPr lang="ar-JO" dirty="0" smtClean="0"/>
              <a:t> أخرى (مثل لوتس 1-2-3) بطريقة أو بأخرى. سنلقي نظرة في هذا الدرس على ما هو جديد في نسخة وإصدار 2010، وكيفية فتح وإغلاق البرنامج، مع إلقاء الضوء على الأشياء التي ستشاهدها في البرنامج. </a:t>
            </a:r>
            <a:endParaRPr lang="en-US" dirty="0" smtClean="0"/>
          </a:p>
          <a:p>
            <a:endParaRPr lang="ar-SA" dirty="0"/>
          </a:p>
        </p:txBody>
      </p:sp>
    </p:spTree>
    <p:extLst>
      <p:ext uri="{BB962C8B-B14F-4D97-AF65-F5344CB8AC3E}">
        <p14:creationId xmlns:p14="http://schemas.microsoft.com/office/powerpoint/2010/main" val="40043307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686761"/>
          </a:xfrm>
        </p:spPr>
        <p:txBody>
          <a:bodyPr>
            <a:normAutofit fontScale="90000"/>
          </a:bodyPr>
          <a:lstStyle/>
          <a:p>
            <a:pPr algn="ctr"/>
            <a:r>
              <a:rPr lang="x-none" sz="2800" smtClean="0"/>
              <a:t/>
            </a:r>
            <a:br>
              <a:rPr lang="x-none" sz="2800" smtClean="0"/>
            </a:br>
            <a:r>
              <a:rPr lang="en-US" sz="2800" dirty="0" smtClean="0"/>
              <a:t/>
            </a:r>
            <a:br>
              <a:rPr lang="en-US" sz="2800" dirty="0" smtClean="0"/>
            </a:br>
            <a:r>
              <a:rPr lang="ar-JO" sz="3100" dirty="0" smtClean="0"/>
              <a:t>القسم 1: البداية</a:t>
            </a:r>
            <a:endParaRPr lang="ar-SA" sz="2800" u="sng" dirty="0"/>
          </a:p>
        </p:txBody>
      </p:sp>
      <p:sp>
        <p:nvSpPr>
          <p:cNvPr id="3" name="Subtitle 2"/>
          <p:cNvSpPr>
            <a:spLocks noGrp="1"/>
          </p:cNvSpPr>
          <p:nvPr>
            <p:ph type="subTitle" idx="1"/>
          </p:nvPr>
        </p:nvSpPr>
        <p:spPr>
          <a:xfrm>
            <a:off x="685800" y="1295400"/>
            <a:ext cx="7772400" cy="4724400"/>
          </a:xfrm>
        </p:spPr>
        <p:txBody>
          <a:bodyPr>
            <a:normAutofit/>
          </a:bodyPr>
          <a:lstStyle/>
          <a:p>
            <a:r>
              <a:rPr lang="ar-JO" dirty="0" smtClean="0"/>
              <a:t>سنتعلم في هذا القسم: </a:t>
            </a:r>
            <a:endParaRPr lang="en-US" dirty="0" smtClean="0"/>
          </a:p>
          <a:p>
            <a:pPr lvl="0">
              <a:buFont typeface="Wingdings" pitchFamily="2" charset="2"/>
              <a:buChar char="v"/>
            </a:pPr>
            <a:r>
              <a:rPr lang="ar-JO" dirty="0" smtClean="0"/>
              <a:t>ما هو معالج مايكروسوفت أوفيس إكسل 2010 </a:t>
            </a:r>
            <a:endParaRPr lang="en-US" dirty="0" smtClean="0"/>
          </a:p>
          <a:p>
            <a:pPr>
              <a:buFont typeface="Wingdings" pitchFamily="2" charset="2"/>
              <a:buChar char="v"/>
            </a:pPr>
            <a:r>
              <a:rPr lang="ar-JO" dirty="0" smtClean="0"/>
              <a:t>ما هو الجديد في مايكروسوفت أوفيس إكسل 2010</a:t>
            </a:r>
          </a:p>
          <a:p>
            <a:pPr lvl="0">
              <a:buFont typeface="Wingdings" pitchFamily="2" charset="2"/>
              <a:buChar char="v"/>
            </a:pPr>
            <a:r>
              <a:rPr lang="ar-JO" dirty="0" smtClean="0"/>
              <a:t>فتح برنامج إكسل والتفاعل معه. </a:t>
            </a:r>
            <a:endParaRPr lang="en-US" dirty="0" smtClean="0"/>
          </a:p>
          <a:p>
            <a:pPr lvl="0">
              <a:buFont typeface="Wingdings" pitchFamily="2" charset="2"/>
              <a:buChar char="v"/>
            </a:pPr>
            <a:r>
              <a:rPr lang="ar-JO" dirty="0" smtClean="0"/>
              <a:t>إغلاق إكسل.</a:t>
            </a:r>
            <a:endParaRPr lang="en-US" dirty="0" smtClean="0"/>
          </a:p>
          <a:p>
            <a:pPr lvl="0">
              <a:buFont typeface="Wingdings" pitchFamily="2" charset="2"/>
              <a:buChar char="v"/>
            </a:pPr>
            <a:r>
              <a:rPr lang="ar-JO" dirty="0" smtClean="0"/>
              <a:t>إنشاء أوراق عمل جديدة.</a:t>
            </a:r>
            <a:endParaRPr lang="en-US" dirty="0" smtClean="0"/>
          </a:p>
          <a:p>
            <a:pPr lvl="0">
              <a:buFont typeface="Wingdings" pitchFamily="2" charset="2"/>
              <a:buChar char="v"/>
            </a:pPr>
            <a:r>
              <a:rPr lang="ar-JO" dirty="0" smtClean="0"/>
              <a:t>حفظ أوراق العمل.</a:t>
            </a:r>
            <a:endParaRPr lang="en-US" dirty="0" smtClean="0"/>
          </a:p>
          <a:p>
            <a:pPr lvl="0">
              <a:buFont typeface="Wingdings" pitchFamily="2" charset="2"/>
              <a:buChar char="v"/>
            </a:pPr>
            <a:r>
              <a:rPr lang="ar-JO" dirty="0" smtClean="0"/>
              <a:t>التعرف على الخلية النشطة والعمل معها.</a:t>
            </a:r>
            <a:endParaRPr lang="en-US" dirty="0" smtClean="0"/>
          </a:p>
          <a:p>
            <a:pPr lvl="0">
              <a:buFont typeface="Wingdings" pitchFamily="2" charset="2"/>
              <a:buChar char="v"/>
            </a:pPr>
            <a:r>
              <a:rPr lang="ar-JO" dirty="0" smtClean="0"/>
              <a:t>اختيار عدة خلايا.</a:t>
            </a:r>
            <a:endParaRPr lang="en-US" dirty="0" smtClean="0"/>
          </a:p>
          <a:p>
            <a:pPr lvl="0">
              <a:buFont typeface="Wingdings" pitchFamily="2" charset="2"/>
              <a:buChar char="v"/>
            </a:pPr>
            <a:r>
              <a:rPr lang="ar-JO" dirty="0" smtClean="0"/>
              <a:t>استعراض أوراق العمل والمصنفات.</a:t>
            </a:r>
            <a:endParaRPr lang="en-US" dirty="0" smtClean="0"/>
          </a:p>
          <a:p>
            <a:endParaRPr lang="ar-SA" dirty="0"/>
          </a:p>
        </p:txBody>
      </p:sp>
    </p:spTree>
    <p:extLst>
      <p:ext uri="{BB962C8B-B14F-4D97-AF65-F5344CB8AC3E}">
        <p14:creationId xmlns:p14="http://schemas.microsoft.com/office/powerpoint/2010/main" val="166966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772400" cy="685800"/>
          </a:xfrm>
        </p:spPr>
        <p:txBody>
          <a:bodyPr>
            <a:normAutofit/>
          </a:bodyPr>
          <a:lstStyle/>
          <a:p>
            <a:r>
              <a:rPr lang="ar-SA" sz="2800" dirty="0" smtClean="0"/>
              <a:t>فتح برنامج الإكسل</a:t>
            </a:r>
            <a:endParaRPr lang="ar-SA" sz="2800" dirty="0"/>
          </a:p>
        </p:txBody>
      </p:sp>
      <p:sp>
        <p:nvSpPr>
          <p:cNvPr id="3" name="Subtitle 2"/>
          <p:cNvSpPr>
            <a:spLocks noGrp="1"/>
          </p:cNvSpPr>
          <p:nvPr>
            <p:ph type="subTitle" idx="1"/>
          </p:nvPr>
        </p:nvSpPr>
        <p:spPr>
          <a:xfrm>
            <a:off x="685800" y="1143000"/>
            <a:ext cx="7772400" cy="4876800"/>
          </a:xfrm>
        </p:spPr>
        <p:txBody>
          <a:bodyPr>
            <a:normAutofit/>
          </a:bodyPr>
          <a:lstStyle/>
          <a:p>
            <a:pPr>
              <a:buFont typeface="Arial" pitchFamily="34" charset="0"/>
              <a:buChar char="•"/>
            </a:pPr>
            <a:r>
              <a:rPr lang="ar-SA" dirty="0" smtClean="0"/>
              <a:t>يمكنك فتح برنامج إكسل بعدة طرق مختلفة. إذا كان رمز إكسل مرئياً على سطح المكتب، قم بالنقر على الرمز مرتين لفتح البرنامج: </a:t>
            </a:r>
            <a:endParaRPr lang="en-US" dirty="0" smtClean="0"/>
          </a:p>
          <a:p>
            <a:pPr algn="r">
              <a:buFont typeface="Arial" pitchFamily="34" charset="0"/>
              <a:buChar char="•"/>
            </a:pPr>
            <a:endParaRPr lang="ar-SA" dirty="0"/>
          </a:p>
        </p:txBody>
      </p:sp>
      <p:pic>
        <p:nvPicPr>
          <p:cNvPr id="4098" name="Picture 2"/>
          <p:cNvPicPr>
            <a:picLocks noChangeAspect="1" noChangeArrowheads="1"/>
          </p:cNvPicPr>
          <p:nvPr/>
        </p:nvPicPr>
        <p:blipFill>
          <a:blip r:embed="rId2" cstate="print"/>
          <a:srcRect/>
          <a:stretch>
            <a:fillRect/>
          </a:stretch>
        </p:blipFill>
        <p:spPr bwMode="auto">
          <a:xfrm>
            <a:off x="4191000" y="2362200"/>
            <a:ext cx="657225" cy="1085850"/>
          </a:xfrm>
          <a:prstGeom prst="rect">
            <a:avLst/>
          </a:prstGeom>
          <a:noFill/>
          <a:ln w="9525">
            <a:noFill/>
            <a:miter lim="800000"/>
            <a:headEnd/>
            <a:tailEnd/>
          </a:ln>
          <a:effectLst/>
        </p:spPr>
      </p:pic>
    </p:spTree>
    <p:extLst>
      <p:ext uri="{BB962C8B-B14F-4D97-AF65-F5344CB8AC3E}">
        <p14:creationId xmlns:p14="http://schemas.microsoft.com/office/powerpoint/2010/main" val="2843396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533400"/>
          </a:xfrm>
        </p:spPr>
        <p:txBody>
          <a:bodyPr>
            <a:normAutofit/>
          </a:bodyPr>
          <a:lstStyle/>
          <a:p>
            <a:r>
              <a:rPr lang="ar-SA" sz="2800" dirty="0" smtClean="0"/>
              <a:t>التفاعل مع برنامج إكسل</a:t>
            </a:r>
            <a:endParaRPr lang="ar-SA" sz="2800" dirty="0"/>
          </a:p>
        </p:txBody>
      </p:sp>
      <p:sp>
        <p:nvSpPr>
          <p:cNvPr id="3" name="Subtitle 2"/>
          <p:cNvSpPr>
            <a:spLocks noGrp="1"/>
          </p:cNvSpPr>
          <p:nvPr>
            <p:ph type="subTitle" idx="1"/>
          </p:nvPr>
        </p:nvSpPr>
        <p:spPr>
          <a:xfrm>
            <a:off x="838200" y="685800"/>
            <a:ext cx="7543800" cy="1676400"/>
          </a:xfrm>
        </p:spPr>
        <p:txBody>
          <a:bodyPr>
            <a:normAutofit lnSpcReduction="10000"/>
          </a:bodyPr>
          <a:lstStyle/>
          <a:p>
            <a:r>
              <a:rPr lang="ar-SA" dirty="0" smtClean="0"/>
              <a:t>سترى عندما تفتح إكسل شيئاً يشبه الصورة أدناه. هذه هي واجهة تطبيق المستخدم. لنتناول أساسيات ما ستراه وكيفية التفاعل مع واجهة التطبيق. وسنغطي هذه العناصر بتفصيل أكثر كلما تقدمنا في هذا الدليل:</a:t>
            </a:r>
            <a:endParaRPr lang="en-US" dirty="0" smtClean="0"/>
          </a:p>
          <a:p>
            <a:pPr algn="r"/>
            <a:endParaRPr lang="ar-SA" dirty="0"/>
          </a:p>
        </p:txBody>
      </p:sp>
      <p:pic>
        <p:nvPicPr>
          <p:cNvPr id="5122" name="Picture 2"/>
          <p:cNvPicPr>
            <a:picLocks noChangeAspect="1" noChangeArrowheads="1"/>
          </p:cNvPicPr>
          <p:nvPr/>
        </p:nvPicPr>
        <p:blipFill>
          <a:blip r:embed="rId2" cstate="print"/>
          <a:srcRect/>
          <a:stretch>
            <a:fillRect/>
          </a:stretch>
        </p:blipFill>
        <p:spPr bwMode="auto">
          <a:xfrm>
            <a:off x="0" y="1905000"/>
            <a:ext cx="5562600" cy="4038600"/>
          </a:xfrm>
          <a:prstGeom prst="rect">
            <a:avLst/>
          </a:prstGeom>
          <a:noFill/>
          <a:ln w="9525">
            <a:noFill/>
            <a:miter lim="800000"/>
            <a:headEnd/>
            <a:tailEnd/>
          </a:ln>
          <a:effectLst/>
        </p:spPr>
      </p:pic>
      <p:sp>
        <p:nvSpPr>
          <p:cNvPr id="5" name="Subtitle 2"/>
          <p:cNvSpPr txBox="1">
            <a:spLocks/>
          </p:cNvSpPr>
          <p:nvPr/>
        </p:nvSpPr>
        <p:spPr>
          <a:xfrm>
            <a:off x="4876800" y="2286001"/>
            <a:ext cx="3581400" cy="3581400"/>
          </a:xfrm>
          <a:prstGeom prst="rect">
            <a:avLst/>
          </a:prstGeom>
        </p:spPr>
        <p:txBody>
          <a:bodyPr vert="horz" lIns="45720" rIns="45720">
            <a:normAutofit fontScale="92500" lnSpcReduction="20000"/>
          </a:bodyPr>
          <a:lstStyle/>
          <a:p>
            <a:pPr marL="514350" marR="64008" indent="-514350">
              <a:spcBef>
                <a:spcPts val="400"/>
              </a:spcBef>
              <a:buClr>
                <a:srgbClr val="72A376"/>
              </a:buClr>
              <a:buSzPct val="68000"/>
              <a:buFont typeface="+mj-lt"/>
              <a:buAutoNum type="arabicPeriod"/>
              <a:defRPr/>
            </a:pPr>
            <a:r>
              <a:rPr lang="ar-SA" sz="2700" dirty="0">
                <a:solidFill>
                  <a:srgbClr val="676A55"/>
                </a:solidFill>
              </a:rPr>
              <a:t>شريط أدوات الوصول السريع</a:t>
            </a:r>
            <a:endParaRPr lang="en-US"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تبويبات</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أوامر الشريط</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مربع الاسم</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شريط الصيغة</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مساحة العمل</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تبويبات المصنف</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SA" sz="2700" dirty="0">
                <a:solidFill>
                  <a:srgbClr val="676A55"/>
                </a:solidFill>
              </a:rPr>
              <a:t>شريط المعلومات</a:t>
            </a:r>
            <a:endParaRPr lang="ar-JO" sz="2700" dirty="0">
              <a:solidFill>
                <a:srgbClr val="676A55"/>
              </a:solidFill>
            </a:endParaRPr>
          </a:p>
          <a:p>
            <a:pPr marL="514350" marR="64008" indent="-514350">
              <a:spcBef>
                <a:spcPts val="400"/>
              </a:spcBef>
              <a:buClr>
                <a:srgbClr val="72A376"/>
              </a:buClr>
              <a:buSzPct val="68000"/>
              <a:buFont typeface="+mj-lt"/>
              <a:buAutoNum type="arabicPeriod"/>
              <a:defRPr/>
            </a:pPr>
            <a:r>
              <a:rPr lang="ar-JO" sz="2700" dirty="0">
                <a:solidFill>
                  <a:srgbClr val="676A55"/>
                </a:solidFill>
              </a:rPr>
              <a:t>أشرطة التمرير</a:t>
            </a:r>
            <a:endParaRPr lang="ar-SA" sz="2700" dirty="0">
              <a:solidFill>
                <a:srgbClr val="676A55"/>
              </a:solidFill>
            </a:endParaRPr>
          </a:p>
        </p:txBody>
      </p:sp>
    </p:spTree>
    <p:extLst>
      <p:ext uri="{BB962C8B-B14F-4D97-AF65-F5344CB8AC3E}">
        <p14:creationId xmlns:p14="http://schemas.microsoft.com/office/powerpoint/2010/main" val="17350210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610562"/>
          </a:xfrm>
        </p:spPr>
        <p:txBody>
          <a:bodyPr>
            <a:normAutofit/>
          </a:bodyPr>
          <a:lstStyle/>
          <a:p>
            <a:r>
              <a:rPr lang="ar-SA" sz="2800" dirty="0" smtClean="0"/>
              <a:t>إغلاق برنامج إكسل</a:t>
            </a:r>
            <a:endParaRPr lang="ar-SA" sz="2800" dirty="0"/>
          </a:p>
        </p:txBody>
      </p:sp>
      <p:sp>
        <p:nvSpPr>
          <p:cNvPr id="3" name="Subtitle 2"/>
          <p:cNvSpPr>
            <a:spLocks noGrp="1"/>
          </p:cNvSpPr>
          <p:nvPr>
            <p:ph type="subTitle" idx="1"/>
          </p:nvPr>
        </p:nvSpPr>
        <p:spPr>
          <a:xfrm>
            <a:off x="685800" y="1066800"/>
            <a:ext cx="7772400" cy="4419600"/>
          </a:xfrm>
        </p:spPr>
        <p:txBody>
          <a:bodyPr/>
          <a:lstStyle/>
          <a:p>
            <a:r>
              <a:rPr lang="ar-SA" dirty="0" smtClean="0"/>
              <a:t>إذا نظرت في الركن العلوي الأيسر من نافذة إكسل، فسوف ترى زرين إغلاق: </a:t>
            </a:r>
            <a:endParaRPr lang="ar-JO" dirty="0" smtClean="0"/>
          </a:p>
          <a:p>
            <a:endParaRPr lang="ar-JO" dirty="0" smtClean="0"/>
          </a:p>
          <a:p>
            <a:endParaRPr lang="ar-JO" dirty="0" smtClean="0"/>
          </a:p>
          <a:p>
            <a:r>
              <a:rPr lang="ar-SA" dirty="0" smtClean="0"/>
              <a:t>يستخدم الزر العلوي لإغلاق البرنامج، بينما يستخدم الزر السفلي لإغلاق الملف المفتوح حالياً</a:t>
            </a:r>
            <a:endParaRPr lang="ar-JO" dirty="0" smtClean="0"/>
          </a:p>
          <a:p>
            <a:endParaRPr lang="en-US" dirty="0" smtClean="0"/>
          </a:p>
          <a:p>
            <a:endParaRPr lang="ar-SA" dirty="0"/>
          </a:p>
        </p:txBody>
      </p:sp>
      <p:pic>
        <p:nvPicPr>
          <p:cNvPr id="6146" name="Picture 2"/>
          <p:cNvPicPr>
            <a:picLocks noChangeAspect="1" noChangeArrowheads="1"/>
          </p:cNvPicPr>
          <p:nvPr/>
        </p:nvPicPr>
        <p:blipFill>
          <a:blip r:embed="rId2" cstate="print"/>
          <a:srcRect/>
          <a:stretch>
            <a:fillRect/>
          </a:stretch>
        </p:blipFill>
        <p:spPr bwMode="auto">
          <a:xfrm>
            <a:off x="3810000" y="1676400"/>
            <a:ext cx="1543050" cy="609600"/>
          </a:xfrm>
          <a:prstGeom prst="rect">
            <a:avLst/>
          </a:prstGeom>
          <a:noFill/>
          <a:ln w="9525">
            <a:noFill/>
            <a:miter lim="800000"/>
            <a:headEnd/>
            <a:tailEnd/>
          </a:ln>
          <a:effectLst/>
        </p:spPr>
      </p:pic>
    </p:spTree>
    <p:extLst>
      <p:ext uri="{BB962C8B-B14F-4D97-AF65-F5344CB8AC3E}">
        <p14:creationId xmlns:p14="http://schemas.microsoft.com/office/powerpoint/2010/main" val="13104695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745</Words>
  <Application>Microsoft Office PowerPoint</Application>
  <PresentationFormat>عرض على الشاشة (3:4)‏</PresentationFormat>
  <Paragraphs>67</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Concourse</vt:lpstr>
      <vt:lpstr>عرض تقديمي في PowerPoint</vt:lpstr>
      <vt:lpstr>  مقدمة</vt:lpstr>
      <vt:lpstr>ما هو برنامج مايكروسوفت أوفيس إكسل 2010؟</vt:lpstr>
      <vt:lpstr>ما الجديد في إكسل 2010؟</vt:lpstr>
      <vt:lpstr>الدرس 1-1: البدء</vt:lpstr>
      <vt:lpstr>  القسم 1: البداية</vt:lpstr>
      <vt:lpstr>فتح برنامج الإكسل</vt:lpstr>
      <vt:lpstr>التفاعل مع برنامج إكسل</vt:lpstr>
      <vt:lpstr>إغلاق برنامج إكسل</vt:lpstr>
      <vt:lpstr> الدرس 1-2: لمحة عن المصنفات</vt:lpstr>
      <vt:lpstr>إنشاء مصنف جديد</vt:lpstr>
      <vt:lpstr>فتح مصنف</vt:lpstr>
      <vt:lpstr>حفظ المصنف</vt:lpstr>
      <vt:lpstr>لمحة عن أنواع ملفات إكسل</vt:lpstr>
      <vt:lpstr>إغلاق المصنف</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hp</cp:lastModifiedBy>
  <cp:revision>1</cp:revision>
  <dcterms:created xsi:type="dcterms:W3CDTF">2019-11-23T18:45:04Z</dcterms:created>
  <dcterms:modified xsi:type="dcterms:W3CDTF">2026-01-04T16:51:03Z</dcterms:modified>
</cp:coreProperties>
</file>