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9" d="100"/>
          <a:sy n="79" d="100"/>
        </p:scale>
        <p:origin x="-126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8283D7-ED8F-4F7E-BF38-5A8461E9A299}"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201324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8283D7-ED8F-4F7E-BF38-5A8461E9A299}"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2166074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8283D7-ED8F-4F7E-BF38-5A8461E9A299}"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453349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8283D7-ED8F-4F7E-BF38-5A8461E9A299}"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3434595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8283D7-ED8F-4F7E-BF38-5A8461E9A299}"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2370004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8283D7-ED8F-4F7E-BF38-5A8461E9A299}" type="datetimeFigureOut">
              <a:rPr lang="en-US" smtClean="0"/>
              <a:t>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1850178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8283D7-ED8F-4F7E-BF38-5A8461E9A299}" type="datetimeFigureOut">
              <a:rPr lang="en-US" smtClean="0"/>
              <a:t>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59624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8283D7-ED8F-4F7E-BF38-5A8461E9A299}" type="datetimeFigureOut">
              <a:rPr lang="en-US" smtClean="0"/>
              <a:t>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1721767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8283D7-ED8F-4F7E-BF38-5A8461E9A299}" type="datetimeFigureOut">
              <a:rPr lang="en-US" smtClean="0"/>
              <a:t>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2180130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8283D7-ED8F-4F7E-BF38-5A8461E9A299}" type="datetimeFigureOut">
              <a:rPr lang="en-US" smtClean="0"/>
              <a:t>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3790912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8283D7-ED8F-4F7E-BF38-5A8461E9A299}" type="datetimeFigureOut">
              <a:rPr lang="en-US" smtClean="0"/>
              <a:t>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A4D99-F802-41F3-A720-FE595764497B}" type="slidenum">
              <a:rPr lang="en-US" smtClean="0"/>
              <a:t>‹#›</a:t>
            </a:fld>
            <a:endParaRPr lang="en-US"/>
          </a:p>
        </p:txBody>
      </p:sp>
    </p:spTree>
    <p:extLst>
      <p:ext uri="{BB962C8B-B14F-4D97-AF65-F5344CB8AC3E}">
        <p14:creationId xmlns:p14="http://schemas.microsoft.com/office/powerpoint/2010/main" val="59790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8283D7-ED8F-4F7E-BF38-5A8461E9A299}" type="datetimeFigureOut">
              <a:rPr lang="en-US" smtClean="0"/>
              <a:t>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A4D99-F802-41F3-A720-FE595764497B}" type="slidenum">
              <a:rPr lang="en-US" smtClean="0"/>
              <a:t>‹#›</a:t>
            </a:fld>
            <a:endParaRPr lang="en-US"/>
          </a:p>
        </p:txBody>
      </p:sp>
    </p:spTree>
    <p:extLst>
      <p:ext uri="{BB962C8B-B14F-4D97-AF65-F5344CB8AC3E}">
        <p14:creationId xmlns:p14="http://schemas.microsoft.com/office/powerpoint/2010/main" val="3423990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Solve of H.W1</a:t>
            </a:r>
            <a:endParaRPr lang="en-US" dirty="0"/>
          </a:p>
        </p:txBody>
      </p:sp>
    </p:spTree>
    <p:extLst>
      <p:ext uri="{BB962C8B-B14F-4D97-AF65-F5344CB8AC3E}">
        <p14:creationId xmlns:p14="http://schemas.microsoft.com/office/powerpoint/2010/main" val="717606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28600"/>
            <a:ext cx="65151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71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1382" y="381000"/>
            <a:ext cx="8077200" cy="1015663"/>
          </a:xfrm>
          <a:prstGeom prst="rect">
            <a:avLst/>
          </a:prstGeom>
        </p:spPr>
        <p:txBody>
          <a:bodyPr wrap="square">
            <a:spAutoFit/>
          </a:bodyPr>
          <a:lstStyle/>
          <a:p>
            <a:pPr algn="r" rtl="1"/>
            <a:r>
              <a:rPr lang="ar-IQ" sz="2400" b="1" u="sng" dirty="0">
                <a:solidFill>
                  <a:srgbClr val="FF0000"/>
                </a:solidFill>
              </a:rPr>
              <a:t>أسباب تؤدي إلى تلف اللوحة الأم الخاصة بجهاز الحاسوب</a:t>
            </a:r>
            <a:r>
              <a:rPr lang="ar-IQ" dirty="0" smtClean="0"/>
              <a:t/>
            </a:r>
            <a:br>
              <a:rPr lang="ar-IQ" dirty="0" smtClean="0"/>
            </a:br>
            <a:r>
              <a:rPr lang="ar-IQ" dirty="0" smtClean="0"/>
              <a:t/>
            </a:r>
            <a:br>
              <a:rPr lang="ar-IQ" dirty="0" smtClean="0"/>
            </a:br>
            <a:endParaRPr lang="en-US" dirty="0"/>
          </a:p>
        </p:txBody>
      </p:sp>
      <p:sp>
        <p:nvSpPr>
          <p:cNvPr id="3" name="Rectangle 2"/>
          <p:cNvSpPr/>
          <p:nvPr/>
        </p:nvSpPr>
        <p:spPr>
          <a:xfrm>
            <a:off x="394855" y="2062877"/>
            <a:ext cx="8534400" cy="2585323"/>
          </a:xfrm>
          <a:prstGeom prst="rect">
            <a:avLst/>
          </a:prstGeom>
        </p:spPr>
        <p:txBody>
          <a:bodyPr wrap="square">
            <a:spAutoFit/>
          </a:bodyPr>
          <a:lstStyle/>
          <a:p>
            <a:pPr algn="r" rtl="1"/>
            <a:r>
              <a:rPr lang="ar-IQ" b="1" dirty="0"/>
              <a:t>ا</a:t>
            </a:r>
            <a:r>
              <a:rPr lang="ar-IQ" b="1" dirty="0" smtClean="0"/>
              <a:t>لسبب </a:t>
            </a:r>
            <a:r>
              <a:rPr lang="ar-IQ" b="1" dirty="0"/>
              <a:t>الأكثر انتشاراً والذي يشمل كافة الأجهزة الإلكترونية ويجعلها تخسر قوتها هو ارتفاع درجة الحرارة تحديداً في فصل الصيف، وحتى أنه لا يشمل فقط المذربورد بل أي قطعة من الحاسوب، فبمجرد تشغيل جهازك ستشعر بأن حرارته ارتفعت تدريجياً، كما يمكنك الشعور بذلك، ولكن هناك درجة محددة فإن ارتفعت حرارة الحاسوب عن الحد المطلوب وأصبحت غير عادية، حيث أنك ستشعر بهواء دافئ جداً يخرج من جهازك أيضاً أو قد تحس بحرارة عالية عند لمسه باليد، هذه المشكلة عليك معالجتها قبل أن يتعطل حاسوبك، لكي تتأكد فعلاً أن درجة الحرارة مرتفعة أكثر من المطلوب، يمكنك استعمال بعض البرامج التي ترشدك بأن درجة حرارة الجهاز كانت مرتفعة أو لا ومن بينها ما يلي</a:t>
            </a:r>
            <a:r>
              <a:rPr lang="ar-IQ" b="1" dirty="0" smtClean="0"/>
              <a:t/>
            </a:r>
            <a:br>
              <a:rPr lang="ar-IQ" b="1" dirty="0" smtClean="0"/>
            </a:br>
            <a:r>
              <a:rPr lang="ar-IQ" b="1" dirty="0" smtClean="0"/>
              <a:t/>
            </a:r>
            <a:br>
              <a:rPr lang="ar-IQ" b="1" dirty="0" smtClean="0"/>
            </a:br>
            <a:endParaRPr lang="en-US" dirty="0"/>
          </a:p>
        </p:txBody>
      </p:sp>
      <p:sp>
        <p:nvSpPr>
          <p:cNvPr id="4" name="Rectangle 3"/>
          <p:cNvSpPr/>
          <p:nvPr/>
        </p:nvSpPr>
        <p:spPr>
          <a:xfrm>
            <a:off x="360218" y="4648200"/>
            <a:ext cx="4572000" cy="1477328"/>
          </a:xfrm>
          <a:prstGeom prst="rect">
            <a:avLst/>
          </a:prstGeom>
        </p:spPr>
        <p:txBody>
          <a:bodyPr>
            <a:spAutoFit/>
          </a:bodyPr>
          <a:lstStyle/>
          <a:p>
            <a:r>
              <a:rPr lang="ar-IQ" b="1" dirty="0" smtClean="0"/>
              <a:t>(1</a:t>
            </a:r>
            <a:r>
              <a:rPr lang="en-US" b="1" dirty="0" err="1" smtClean="0"/>
              <a:t>HWMonitor</a:t>
            </a:r>
            <a:endParaRPr lang="ar-IQ" b="1" dirty="0" smtClean="0"/>
          </a:p>
          <a:p>
            <a:r>
              <a:rPr lang="ar-IQ" b="1" dirty="0" smtClean="0"/>
              <a:t>(2</a:t>
            </a:r>
            <a:r>
              <a:rPr lang="en-US" b="1" dirty="0" err="1" smtClean="0"/>
              <a:t>Speccy</a:t>
            </a:r>
            <a:r>
              <a:rPr lang="en-US" b="1" dirty="0" smtClean="0"/>
              <a:t>.</a:t>
            </a:r>
          </a:p>
          <a:p>
            <a:r>
              <a:rPr lang="en-US" b="1" dirty="0" smtClean="0"/>
              <a:t>3) Core Temp</a:t>
            </a:r>
            <a:r>
              <a:rPr lang="en-US" dirty="0" smtClean="0"/>
              <a:t/>
            </a:r>
            <a:br>
              <a:rPr lang="en-US" dirty="0" smtClean="0"/>
            </a:br>
            <a:r>
              <a:rPr lang="en-US" dirty="0" smtClean="0"/>
              <a:t/>
            </a:r>
            <a:br>
              <a:rPr lang="en-US" dirty="0" smtClean="0"/>
            </a:br>
            <a:endParaRPr lang="en-US" dirty="0"/>
          </a:p>
        </p:txBody>
      </p:sp>
      <p:sp>
        <p:nvSpPr>
          <p:cNvPr id="5" name="Rectangle 4"/>
          <p:cNvSpPr/>
          <p:nvPr/>
        </p:nvSpPr>
        <p:spPr>
          <a:xfrm>
            <a:off x="4572000" y="920106"/>
            <a:ext cx="4572000" cy="1015663"/>
          </a:xfrm>
          <a:prstGeom prst="rect">
            <a:avLst/>
          </a:prstGeom>
        </p:spPr>
        <p:txBody>
          <a:bodyPr>
            <a:spAutoFit/>
          </a:bodyPr>
          <a:lstStyle/>
          <a:p>
            <a:r>
              <a:rPr lang="ar-IQ" sz="2400" b="1" u="sng" dirty="0" smtClean="0">
                <a:solidFill>
                  <a:srgbClr val="FF0000"/>
                </a:solidFill>
              </a:rPr>
              <a:t>1-ارتفاع </a:t>
            </a:r>
            <a:r>
              <a:rPr lang="ar-IQ" sz="2400" b="1" u="sng" dirty="0">
                <a:solidFill>
                  <a:srgbClr val="FF0000"/>
                </a:solidFill>
              </a:rPr>
              <a:t>درجة الحرارة الحاسوب</a:t>
            </a:r>
            <a:r>
              <a:rPr lang="ar-IQ" dirty="0"/>
              <a:t>:</a:t>
            </a:r>
            <a:r>
              <a:rPr lang="ar-IQ" dirty="0" smtClean="0"/>
              <a:t/>
            </a:r>
            <a:br>
              <a:rPr lang="ar-IQ" dirty="0" smtClean="0"/>
            </a:br>
            <a:r>
              <a:rPr lang="ar-IQ" dirty="0" smtClean="0"/>
              <a:t/>
            </a:r>
            <a:br>
              <a:rPr lang="ar-IQ" dirty="0" smtClean="0"/>
            </a:br>
            <a:endParaRPr lang="en-US" dirty="0"/>
          </a:p>
        </p:txBody>
      </p:sp>
    </p:spTree>
    <p:extLst>
      <p:ext uri="{BB962C8B-B14F-4D97-AF65-F5344CB8AC3E}">
        <p14:creationId xmlns:p14="http://schemas.microsoft.com/office/powerpoint/2010/main" val="129761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534400" cy="5632311"/>
          </a:xfrm>
          <a:prstGeom prst="rect">
            <a:avLst/>
          </a:prstGeom>
        </p:spPr>
        <p:txBody>
          <a:bodyPr wrap="square">
            <a:spAutoFit/>
          </a:bodyPr>
          <a:lstStyle/>
          <a:p>
            <a:pPr algn="r" rtl="1"/>
            <a:r>
              <a:rPr lang="ar-IQ" sz="2400" b="1" dirty="0" smtClean="0"/>
              <a:t>كما </a:t>
            </a:r>
            <a:r>
              <a:rPr lang="ar-IQ" sz="2400" b="1" dirty="0"/>
              <a:t>تستطيع تحميل أي واحد من هذه البرامج وتشغيلها والتعرف على درجة الحرارة، فإن كانت درجة الحرارة عالية فعليك بهذه الحلول التي ستعينك على التخلص من درجة الحرارة: </a:t>
            </a:r>
            <a:endParaRPr lang="ar-IQ" sz="2400" b="1" dirty="0" smtClean="0"/>
          </a:p>
          <a:p>
            <a:pPr algn="r" rtl="1"/>
            <a:r>
              <a:rPr lang="ar-IQ" sz="2400" b="1" dirty="0" smtClean="0"/>
              <a:t>1)تلميع </a:t>
            </a:r>
            <a:r>
              <a:rPr lang="ar-IQ" sz="2400" b="1" dirty="0"/>
              <a:t>مروحة المعالج وحتى المذر بورد من الغبار؛ لأنه مع الزمن سوف تجد أن حاسوبك أصبح مغطى بالغبار والأوساخ، وهذا ما يقلل من قوته ويجعل حاسوبك قليل السرعة وترتفع درجة حرارته، لهذا عليك تنظيف جهازك بشكل دوري. </a:t>
            </a:r>
            <a:endParaRPr lang="ar-IQ" sz="2400" b="1" dirty="0" smtClean="0"/>
          </a:p>
          <a:p>
            <a:pPr algn="r" rtl="1"/>
            <a:r>
              <a:rPr lang="ar-IQ" sz="2400" b="1" dirty="0" smtClean="0"/>
              <a:t>2) الحرص </a:t>
            </a:r>
            <a:r>
              <a:rPr lang="ar-IQ" sz="2400" b="1" dirty="0"/>
              <a:t>على وضع جهاز الحاسوب بعيداً عن الشمس وفي مكان يحتوى على تهوية جيدة. </a:t>
            </a:r>
            <a:endParaRPr lang="ar-IQ" sz="2400" b="1" dirty="0" smtClean="0"/>
          </a:p>
          <a:p>
            <a:pPr algn="r" rtl="1"/>
            <a:r>
              <a:rPr lang="ar-IQ" sz="2400" b="1" dirty="0" smtClean="0"/>
              <a:t>3)الحرص </a:t>
            </a:r>
            <a:r>
              <a:rPr lang="ar-IQ" sz="2400" b="1" dirty="0"/>
              <a:t>على تغيير العجينة الحرارية في أسرع وقت ممكن، فهي ببساطة عجينة يتم وضعها فوق قطعة المعالج لتساعد على تقليل درجة حرارته.  </a:t>
            </a:r>
            <a:endParaRPr lang="ar-IQ" sz="2400" b="1" dirty="0" smtClean="0"/>
          </a:p>
          <a:p>
            <a:pPr algn="r" rtl="1"/>
            <a:r>
              <a:rPr lang="ar-IQ" sz="2400" b="1" dirty="0" smtClean="0"/>
              <a:t>4) استخدام </a:t>
            </a:r>
            <a:r>
              <a:rPr lang="ar-IQ" sz="2400" b="1" dirty="0"/>
              <a:t>مروحة أخرى فهذا يساعد على تقليل درجة حرارة الكمبيوتر. </a:t>
            </a:r>
            <a:endParaRPr lang="ar-IQ" sz="2400" b="1" dirty="0" smtClean="0"/>
          </a:p>
          <a:p>
            <a:pPr algn="r" rtl="1"/>
            <a:r>
              <a:rPr lang="ar-IQ" sz="2400" b="1" dirty="0" smtClean="0"/>
              <a:t>هذه </a:t>
            </a:r>
            <a:r>
              <a:rPr lang="ar-IQ" sz="2400" b="1" dirty="0"/>
              <a:t>الحلول تفيد الأجهزة المكتبية والمحمولة وإن استمرت المشكلة حتى بعد العمل بهذه الحلول فعليك بنقل حاسوبك إلى مركز الصيانة.</a:t>
            </a:r>
            <a:r>
              <a:rPr lang="ar-IQ" sz="2400" b="1" dirty="0" smtClean="0"/>
              <a:t/>
            </a:r>
            <a:br>
              <a:rPr lang="ar-IQ" sz="2400" b="1" dirty="0" smtClean="0"/>
            </a:br>
            <a:r>
              <a:rPr lang="ar-IQ" sz="2400" b="1" dirty="0" smtClean="0"/>
              <a:t/>
            </a:r>
            <a:br>
              <a:rPr lang="ar-IQ" sz="2400" b="1" dirty="0" smtClean="0"/>
            </a:br>
            <a:endParaRPr lang="en-US" sz="2400" b="1" dirty="0"/>
          </a:p>
        </p:txBody>
      </p:sp>
    </p:spTree>
    <p:extLst>
      <p:ext uri="{BB962C8B-B14F-4D97-AF65-F5344CB8AC3E}">
        <p14:creationId xmlns:p14="http://schemas.microsoft.com/office/powerpoint/2010/main" val="2390211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
            <a:ext cx="8382000" cy="4154984"/>
          </a:xfrm>
          <a:prstGeom prst="rect">
            <a:avLst/>
          </a:prstGeom>
        </p:spPr>
        <p:txBody>
          <a:bodyPr wrap="square">
            <a:spAutoFit/>
          </a:bodyPr>
          <a:lstStyle/>
          <a:p>
            <a:pPr algn="r" rtl="1"/>
            <a:r>
              <a:rPr lang="ar-IQ" sz="2400" b="1" dirty="0"/>
              <a:t>2- </a:t>
            </a:r>
            <a:r>
              <a:rPr lang="ar-IQ" sz="2400" b="1" u="sng" dirty="0">
                <a:solidFill>
                  <a:srgbClr val="FF0000"/>
                </a:solidFill>
              </a:rPr>
              <a:t>التذبذبات الكهربائية</a:t>
            </a:r>
            <a:r>
              <a:rPr lang="ar-IQ" sz="2400" b="1" dirty="0"/>
              <a:t>: تعتبر هذه المشكلة من المشاكل التي تتكرر بشكل كبير وتحديداً في الدول العربية، فكلها تعاني من ضعف أو قلة توليد الكهرباء، وهو ما يؤدي إلى انقطاعات متكررة للكهرباء، والتي قد ينتج عنها تغير بشكل مفاجئ في القوة الكهربائية، وهذا النوع من الأغلاط صعب كثيراً، وقد عانى الكثير من هذه المشكلة بحيث تسببت في إتلاف وحرق الحواسيب. بعض الحلول لذلك: </a:t>
            </a:r>
            <a:endParaRPr lang="ar-IQ" sz="2400" b="1" dirty="0" smtClean="0"/>
          </a:p>
          <a:p>
            <a:pPr marL="342900" indent="-342900" algn="r" rtl="1">
              <a:buAutoNum type="arabicParenR"/>
            </a:pPr>
            <a:r>
              <a:rPr lang="ar-IQ" sz="2400" b="1" dirty="0" smtClean="0"/>
              <a:t>حاول </a:t>
            </a:r>
            <a:r>
              <a:rPr lang="ar-IQ" sz="2400" b="1" dirty="0"/>
              <a:t>أن تشتري </a:t>
            </a:r>
            <a:r>
              <a:rPr lang="en-US" sz="2400" b="1" dirty="0"/>
              <a:t>surge protector، </a:t>
            </a:r>
            <a:r>
              <a:rPr lang="ar-IQ" sz="2400" b="1" dirty="0"/>
              <a:t>وهو جهاز يمنع من التغيرات الكهربائية المفاجئة. </a:t>
            </a:r>
            <a:endParaRPr lang="ar-IQ" sz="2400" b="1" dirty="0" smtClean="0"/>
          </a:p>
          <a:p>
            <a:pPr marL="342900" indent="-342900" algn="r" rtl="1">
              <a:buAutoNum type="arabicParenR"/>
            </a:pPr>
            <a:r>
              <a:rPr lang="ar-IQ" sz="2400" b="1" dirty="0" smtClean="0"/>
              <a:t>حاول </a:t>
            </a:r>
            <a:r>
              <a:rPr lang="ar-IQ" sz="2400" b="1" dirty="0"/>
              <a:t>إطفاء الحاسوب كلياً عند حدوث عواصف رعدية أو عندما يتكرر انقطاع التيار الكهربائي.</a:t>
            </a:r>
            <a:r>
              <a:rPr lang="ar-IQ" sz="2400" b="1" dirty="0" smtClean="0"/>
              <a:t/>
            </a:r>
            <a:br>
              <a:rPr lang="ar-IQ" sz="2400" b="1" dirty="0" smtClean="0"/>
            </a:br>
            <a:r>
              <a:rPr lang="ar-IQ" sz="2400" b="1" dirty="0" smtClean="0"/>
              <a:t/>
            </a:r>
            <a:br>
              <a:rPr lang="ar-IQ" sz="2400" b="1" dirty="0" smtClean="0"/>
            </a:br>
            <a:endParaRPr lang="en-US" sz="2400" b="1" dirty="0"/>
          </a:p>
        </p:txBody>
      </p:sp>
    </p:spTree>
    <p:extLst>
      <p:ext uri="{BB962C8B-B14F-4D97-AF65-F5344CB8AC3E}">
        <p14:creationId xmlns:p14="http://schemas.microsoft.com/office/powerpoint/2010/main" val="3928332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772400" cy="4524315"/>
          </a:xfrm>
          <a:prstGeom prst="rect">
            <a:avLst/>
          </a:prstGeom>
        </p:spPr>
        <p:txBody>
          <a:bodyPr wrap="square">
            <a:spAutoFit/>
          </a:bodyPr>
          <a:lstStyle/>
          <a:p>
            <a:pPr algn="r" rtl="1"/>
            <a:r>
              <a:rPr lang="ar-IQ" sz="2400" b="1" u="sng" dirty="0">
                <a:solidFill>
                  <a:srgbClr val="FF0000"/>
                </a:solidFill>
              </a:rPr>
              <a:t>3- التركيب الخاطئ لقطع جهازك</a:t>
            </a:r>
            <a:r>
              <a:rPr lang="ar-IQ" sz="2400" b="1" dirty="0"/>
              <a:t>: </a:t>
            </a:r>
            <a:endParaRPr lang="ar-IQ" sz="2400" b="1" dirty="0" smtClean="0"/>
          </a:p>
          <a:p>
            <a:pPr algn="r" rtl="1"/>
            <a:r>
              <a:rPr lang="ar-IQ" sz="2400" b="1" dirty="0" smtClean="0"/>
              <a:t>في </a:t>
            </a:r>
            <a:r>
              <a:rPr lang="ar-IQ" sz="2400" b="1" dirty="0"/>
              <a:t>بعض الأوقات وخلال تركيب قطع داخلية لحاسوبك مثل الذاكرة أو حتى بطاقة الرسومات </a:t>
            </a:r>
            <a:r>
              <a:rPr lang="en-US" sz="2400" b="1" dirty="0"/>
              <a:t>graphics cards </a:t>
            </a:r>
            <a:r>
              <a:rPr lang="ar-IQ" sz="2400" b="1" dirty="0"/>
              <a:t>أو أي قطع أخرى، فإنك في بعض الأوقات قد لا تقوم بتركيبها بشكل صحيح في مكانها الصحيح، وعند تشغيل الجهاز سيؤدي مؤكداً إلى خراب لوحة الأم، بعض الحلول لهذه المشكلة كما يلي: </a:t>
            </a:r>
            <a:r>
              <a:rPr lang="ar-IQ" sz="2400" b="1" dirty="0" smtClean="0"/>
              <a:t>1)احرص </a:t>
            </a:r>
            <a:r>
              <a:rPr lang="ar-IQ" sz="2400" b="1" dirty="0"/>
              <a:t>بشكل مسمتر على تثبيت القطع في مكانها الصحيح. </a:t>
            </a:r>
            <a:endParaRPr lang="ar-IQ" sz="2400" b="1" dirty="0" smtClean="0"/>
          </a:p>
          <a:p>
            <a:pPr algn="r" rtl="1"/>
            <a:r>
              <a:rPr lang="ar-IQ" sz="2400" b="1" dirty="0" smtClean="0"/>
              <a:t>2)من </a:t>
            </a:r>
            <a:r>
              <a:rPr lang="ar-IQ" sz="2400" b="1" dirty="0"/>
              <a:t>الأحسن أن تأخذ جهاز الكمبيوتر إلى أحد المصلحين التقنين المحترفين، بحيث يكون لديك ثقة كبيرة به ليقوم بتركيبها. </a:t>
            </a:r>
            <a:endParaRPr lang="ar-IQ" sz="2400" b="1" dirty="0" smtClean="0"/>
          </a:p>
          <a:p>
            <a:pPr algn="r" rtl="1"/>
            <a:r>
              <a:rPr lang="ar-IQ" sz="2400" b="1" dirty="0" smtClean="0"/>
              <a:t>3)احرص </a:t>
            </a:r>
            <a:r>
              <a:rPr lang="ar-IQ" sz="2400" b="1" dirty="0"/>
              <a:t>أيضاً على التركيب الجيد للمذربورد والأسلاك، أيضاً لا تلمس أي قطعة داخل لوحة الأم إن لم تكن لديك خبرة بأجهزة الكمبيوتر.</a:t>
            </a:r>
            <a:r>
              <a:rPr lang="ar-IQ" sz="2400" b="1" dirty="0" smtClean="0"/>
              <a:t/>
            </a:r>
            <a:br>
              <a:rPr lang="ar-IQ" sz="2400" b="1" dirty="0" smtClean="0"/>
            </a:br>
            <a:r>
              <a:rPr lang="ar-IQ" sz="2400" b="1" dirty="0" smtClean="0"/>
              <a:t/>
            </a:r>
            <a:br>
              <a:rPr lang="ar-IQ" sz="2400" b="1" dirty="0" smtClean="0"/>
            </a:br>
            <a:endParaRPr lang="en-US" sz="2400" b="1" dirty="0"/>
          </a:p>
        </p:txBody>
      </p:sp>
    </p:spTree>
    <p:extLst>
      <p:ext uri="{BB962C8B-B14F-4D97-AF65-F5344CB8AC3E}">
        <p14:creationId xmlns:p14="http://schemas.microsoft.com/office/powerpoint/2010/main" val="2836664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71450"/>
            <a:ext cx="5343525" cy="249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57200" y="2667000"/>
            <a:ext cx="8521411" cy="400110"/>
          </a:xfrm>
          <a:prstGeom prst="rect">
            <a:avLst/>
          </a:prstGeom>
          <a:noFill/>
        </p:spPr>
        <p:txBody>
          <a:bodyPr wrap="square" rtlCol="0">
            <a:spAutoFit/>
          </a:bodyPr>
          <a:lstStyle/>
          <a:p>
            <a:pPr algn="r" rtl="1"/>
            <a:r>
              <a:rPr lang="ar-IQ" sz="2000" b="1" dirty="0" smtClean="0"/>
              <a:t>س/ ماهي اجراءات الصيانة الوقائية لمجهز القدرة  التي تساعد لحمايته قدر المستطاع من العطل؟</a:t>
            </a:r>
            <a:endParaRPr lang="en-US" sz="2000" b="1"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146714"/>
            <a:ext cx="7305675" cy="366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3849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58661" y="304800"/>
            <a:ext cx="7343775" cy="707886"/>
          </a:xfrm>
          <a:prstGeom prst="rect">
            <a:avLst/>
          </a:prstGeom>
          <a:noFill/>
        </p:spPr>
        <p:txBody>
          <a:bodyPr wrap="square" rtlCol="0">
            <a:spAutoFit/>
          </a:bodyPr>
          <a:lstStyle/>
          <a:p>
            <a:pPr algn="r" rtl="1"/>
            <a:r>
              <a:rPr lang="ar-IQ" sz="2000" b="1" dirty="0" smtClean="0"/>
              <a:t>س/ وضح سبب عدم استجابة بعض المفاتيح في لوحة المفاتيح عند الضغط عليها؟(السبب والحلول)  </a:t>
            </a:r>
            <a:endParaRPr lang="en-US" sz="2000" b="1" dirty="0"/>
          </a:p>
        </p:txBody>
      </p:sp>
      <p:sp>
        <p:nvSpPr>
          <p:cNvPr id="8" name="TextBox 7"/>
          <p:cNvSpPr txBox="1"/>
          <p:nvPr/>
        </p:nvSpPr>
        <p:spPr>
          <a:xfrm>
            <a:off x="1793298" y="2749262"/>
            <a:ext cx="7343775" cy="400110"/>
          </a:xfrm>
          <a:prstGeom prst="rect">
            <a:avLst/>
          </a:prstGeom>
          <a:noFill/>
        </p:spPr>
        <p:txBody>
          <a:bodyPr wrap="square" rtlCol="0">
            <a:spAutoFit/>
          </a:bodyPr>
          <a:lstStyle/>
          <a:p>
            <a:pPr algn="r" rtl="1"/>
            <a:r>
              <a:rPr lang="ar-IQ" sz="2000" b="1" dirty="0" smtClean="0"/>
              <a:t>س/ وضح سبب عدم استجابة لوحة المفاتيح؟(السبب والحلول)  </a:t>
            </a:r>
            <a:endParaRPr lang="en-US" sz="2000" b="1"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1425287"/>
            <a:ext cx="50577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2825" y="3170154"/>
            <a:ext cx="5238750" cy="13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196811" y="4513179"/>
            <a:ext cx="6629400" cy="2031325"/>
          </a:xfrm>
          <a:prstGeom prst="rect">
            <a:avLst/>
          </a:prstGeom>
        </p:spPr>
        <p:txBody>
          <a:bodyPr wrap="square">
            <a:spAutoFit/>
          </a:bodyPr>
          <a:lstStyle/>
          <a:p>
            <a:pPr algn="r" rtl="1"/>
            <a:r>
              <a:rPr lang="ar-IQ" b="1" dirty="0"/>
              <a:t>ا</a:t>
            </a:r>
            <a:r>
              <a:rPr lang="ar-IQ" b="1" dirty="0" smtClean="0"/>
              <a:t>عطال </a:t>
            </a:r>
            <a:r>
              <a:rPr lang="ar-IQ" b="1" dirty="0"/>
              <a:t>لوحة المفاتيح</a:t>
            </a:r>
            <a:br>
              <a:rPr lang="ar-IQ" b="1" dirty="0"/>
            </a:br>
            <a:r>
              <a:rPr lang="ar-IQ" b="1" dirty="0"/>
              <a:t/>
            </a:r>
            <a:br>
              <a:rPr lang="ar-IQ" b="1" dirty="0"/>
            </a:br>
            <a:r>
              <a:rPr lang="ar-IQ" b="1" dirty="0"/>
              <a:t>بعض/ كل المفاتيح لا تعمل.</a:t>
            </a:r>
            <a:br>
              <a:rPr lang="ar-IQ" b="1" dirty="0"/>
            </a:br>
            <a:r>
              <a:rPr lang="ar-IQ" b="1" dirty="0"/>
              <a:t/>
            </a:r>
            <a:br>
              <a:rPr lang="ar-IQ" b="1" dirty="0"/>
            </a:br>
            <a:r>
              <a:rPr lang="ar-IQ" b="1" dirty="0"/>
              <a:t>السبب: الكابل مفصول أو عطل في لوحة المفاتيح.</a:t>
            </a:r>
            <a:br>
              <a:rPr lang="ar-IQ" b="1" dirty="0"/>
            </a:br>
            <a:r>
              <a:rPr lang="ar-IQ" b="1" dirty="0"/>
              <a:t/>
            </a:r>
            <a:br>
              <a:rPr lang="ar-IQ" b="1" dirty="0"/>
            </a:br>
            <a:r>
              <a:rPr lang="ar-IQ" b="1" dirty="0"/>
              <a:t>الصيانة: اعادة تركيب الكابل، تنظيف المفاتيح من العوائق</a:t>
            </a:r>
            <a:endParaRPr lang="en-US" dirty="0"/>
          </a:p>
        </p:txBody>
      </p:sp>
    </p:spTree>
    <p:extLst>
      <p:ext uri="{BB962C8B-B14F-4D97-AF65-F5344CB8AC3E}">
        <p14:creationId xmlns:p14="http://schemas.microsoft.com/office/powerpoint/2010/main" val="3450737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4800"/>
            <a:ext cx="5410200"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114550"/>
            <a:ext cx="3362325"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5470" y="3657600"/>
            <a:ext cx="2914650"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3470" y="4505325"/>
            <a:ext cx="3429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5360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4450" y="304800"/>
            <a:ext cx="4019550"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752600"/>
            <a:ext cx="5114925"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0782" y="3221182"/>
            <a:ext cx="5048250" cy="157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144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0"/>
            <a:ext cx="5867400" cy="279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0174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8600"/>
            <a:ext cx="8042564" cy="5355312"/>
          </a:xfrm>
          <a:prstGeom prst="rect">
            <a:avLst/>
          </a:prstGeom>
        </p:spPr>
        <p:txBody>
          <a:bodyPr wrap="square">
            <a:spAutoFit/>
          </a:bodyPr>
          <a:lstStyle/>
          <a:p>
            <a:pPr algn="r" rtl="1"/>
            <a:r>
              <a:rPr lang="ar-IQ" dirty="0" smtClean="0"/>
              <a:t>اعطال المعالج</a:t>
            </a:r>
          </a:p>
          <a:p>
            <a:pPr algn="r" rtl="1"/>
            <a:endParaRPr lang="ar-IQ" dirty="0" smtClean="0"/>
          </a:p>
          <a:p>
            <a:pPr algn="r" rtl="1"/>
            <a:r>
              <a:rPr lang="ar-IQ" dirty="0" smtClean="0"/>
              <a:t>الحاسب لا يعمل بصورة سليمة بعد تغيير المعالج.</a:t>
            </a:r>
          </a:p>
          <a:p>
            <a:pPr algn="r" rtl="1"/>
            <a:endParaRPr lang="ar-IQ" dirty="0" smtClean="0"/>
          </a:p>
          <a:p>
            <a:pPr algn="r" rtl="1"/>
            <a:r>
              <a:rPr lang="ar-IQ" dirty="0" smtClean="0"/>
              <a:t>السبب: عدم تعريف المعالج.</a:t>
            </a:r>
          </a:p>
          <a:p>
            <a:pPr algn="r" rtl="1"/>
            <a:endParaRPr lang="ar-IQ" dirty="0" smtClean="0"/>
          </a:p>
          <a:p>
            <a:pPr algn="r" rtl="1"/>
            <a:r>
              <a:rPr lang="ar-IQ" dirty="0" smtClean="0"/>
              <a:t>الصيانة: فك البطارية واعادة تركيبها </a:t>
            </a:r>
            <a:r>
              <a:rPr lang="en-US" dirty="0" smtClean="0"/>
              <a:t>Setup.</a:t>
            </a:r>
          </a:p>
          <a:p>
            <a:pPr algn="r" rtl="1"/>
            <a:endParaRPr lang="en-US" dirty="0" smtClean="0"/>
          </a:p>
          <a:p>
            <a:pPr algn="r" rtl="1"/>
            <a:r>
              <a:rPr lang="ar-IQ" dirty="0" smtClean="0"/>
              <a:t>سماع اصوات بعد تركيب المعالج.</a:t>
            </a:r>
          </a:p>
          <a:p>
            <a:pPr algn="r" rtl="1"/>
            <a:endParaRPr lang="ar-IQ" dirty="0" smtClean="0"/>
          </a:p>
          <a:p>
            <a:pPr algn="r" rtl="1"/>
            <a:r>
              <a:rPr lang="ar-IQ" dirty="0" smtClean="0"/>
              <a:t>السبب: عطل في المعالج.</a:t>
            </a:r>
          </a:p>
          <a:p>
            <a:pPr algn="r" rtl="1"/>
            <a:endParaRPr lang="ar-IQ" dirty="0" smtClean="0"/>
          </a:p>
          <a:p>
            <a:pPr algn="r" rtl="1"/>
            <a:r>
              <a:rPr lang="ar-IQ" dirty="0" smtClean="0"/>
              <a:t>الصيانة: استبدال المعالج.</a:t>
            </a:r>
          </a:p>
          <a:p>
            <a:pPr algn="r" rtl="1"/>
            <a:endParaRPr lang="ar-IQ" dirty="0" smtClean="0"/>
          </a:p>
          <a:p>
            <a:pPr algn="r" rtl="1"/>
            <a:r>
              <a:rPr lang="ar-IQ" dirty="0" smtClean="0"/>
              <a:t>عدم ظهور شيء على الشاشة حتى بعد التاكد من صلاحية كرت الشاشة والذاكرة المؤقتة.</a:t>
            </a:r>
          </a:p>
          <a:p>
            <a:pPr algn="r" rtl="1"/>
            <a:endParaRPr lang="ar-IQ" dirty="0" smtClean="0"/>
          </a:p>
          <a:p>
            <a:pPr algn="r" rtl="1"/>
            <a:r>
              <a:rPr lang="ar-IQ" dirty="0" smtClean="0"/>
              <a:t>السبب: عطل في المعالج.</a:t>
            </a:r>
          </a:p>
          <a:p>
            <a:pPr algn="r" rtl="1"/>
            <a:endParaRPr lang="ar-IQ" dirty="0" smtClean="0"/>
          </a:p>
          <a:p>
            <a:pPr algn="r" rtl="1"/>
            <a:r>
              <a:rPr lang="ar-IQ" dirty="0" smtClean="0"/>
              <a:t>الصيانة: استبدال المعالج.</a:t>
            </a:r>
            <a:endParaRPr lang="en-US" dirty="0"/>
          </a:p>
        </p:txBody>
      </p:sp>
    </p:spTree>
    <p:extLst>
      <p:ext uri="{BB962C8B-B14F-4D97-AF65-F5344CB8AC3E}">
        <p14:creationId xmlns:p14="http://schemas.microsoft.com/office/powerpoint/2010/main" val="2785276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207818"/>
            <a:ext cx="6324600" cy="4524315"/>
          </a:xfrm>
          <a:prstGeom prst="rect">
            <a:avLst/>
          </a:prstGeom>
        </p:spPr>
        <p:txBody>
          <a:bodyPr wrap="square">
            <a:spAutoFit/>
          </a:bodyPr>
          <a:lstStyle/>
          <a:p>
            <a:pPr algn="r" rtl="1"/>
            <a:r>
              <a:rPr lang="ar-IQ" dirty="0" smtClean="0"/>
              <a:t>عطال اللوحة الام( </a:t>
            </a:r>
            <a:r>
              <a:rPr lang="en-US" dirty="0" smtClean="0"/>
              <a:t>Mother board)</a:t>
            </a:r>
          </a:p>
          <a:p>
            <a:pPr algn="r" rtl="1"/>
            <a:endParaRPr lang="en-US" dirty="0" smtClean="0"/>
          </a:p>
          <a:p>
            <a:pPr algn="r" rtl="1"/>
            <a:endParaRPr lang="en-US" dirty="0" smtClean="0"/>
          </a:p>
          <a:p>
            <a:pPr algn="r" rtl="1"/>
            <a:endParaRPr lang="en-US" dirty="0" smtClean="0"/>
          </a:p>
          <a:p>
            <a:pPr algn="r" rtl="1"/>
            <a:r>
              <a:rPr lang="ar-IQ" dirty="0" smtClean="0"/>
              <a:t>عدم ظهور أي بيانات على الشاشة بعد استبدال اللوحة.</a:t>
            </a:r>
          </a:p>
          <a:p>
            <a:pPr algn="r" rtl="1"/>
            <a:endParaRPr lang="ar-IQ" dirty="0" smtClean="0"/>
          </a:p>
          <a:p>
            <a:pPr algn="r" rtl="1"/>
            <a:r>
              <a:rPr lang="ar-IQ" dirty="0" smtClean="0"/>
              <a:t>السبب: اذا لم يكن السبب له علاقة بالرام او كرت الشاشة او المعالج فيكون من اللوحة الام.</a:t>
            </a:r>
          </a:p>
          <a:p>
            <a:pPr algn="r" rtl="1"/>
            <a:endParaRPr lang="ar-IQ" dirty="0" smtClean="0"/>
          </a:p>
          <a:p>
            <a:pPr algn="r" rtl="1"/>
            <a:r>
              <a:rPr lang="ar-IQ" dirty="0" smtClean="0"/>
              <a:t>الصيانة: استبدال اللوحة.</a:t>
            </a:r>
          </a:p>
          <a:p>
            <a:pPr algn="r" rtl="1"/>
            <a:endParaRPr lang="ar-IQ" dirty="0" smtClean="0"/>
          </a:p>
          <a:p>
            <a:pPr algn="r" rtl="1"/>
            <a:r>
              <a:rPr lang="ar-IQ" dirty="0" smtClean="0"/>
              <a:t>ظهور اعطال خاصة في الكروت المدمجة في اللوحة.</a:t>
            </a:r>
          </a:p>
          <a:p>
            <a:pPr algn="r" rtl="1"/>
            <a:endParaRPr lang="ar-IQ" dirty="0" smtClean="0"/>
          </a:p>
          <a:p>
            <a:pPr algn="r" rtl="1"/>
            <a:r>
              <a:rPr lang="ar-IQ" dirty="0" smtClean="0"/>
              <a:t>السبب: عطل في احد الكروت.</a:t>
            </a:r>
          </a:p>
          <a:p>
            <a:pPr algn="r" rtl="1"/>
            <a:endParaRPr lang="ar-IQ" dirty="0" smtClean="0"/>
          </a:p>
          <a:p>
            <a:pPr algn="r" rtl="1"/>
            <a:r>
              <a:rPr lang="ar-IQ" dirty="0" smtClean="0"/>
              <a:t>الصيانة: الغاء الكرت واستبداله واذا لم تتح اللوحة هذه الميزة فيجب استبدالها</a:t>
            </a:r>
            <a:endParaRPr lang="en-US" dirty="0"/>
          </a:p>
        </p:txBody>
      </p:sp>
    </p:spTree>
    <p:extLst>
      <p:ext uri="{BB962C8B-B14F-4D97-AF65-F5344CB8AC3E}">
        <p14:creationId xmlns:p14="http://schemas.microsoft.com/office/powerpoint/2010/main" val="694114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52400"/>
            <a:ext cx="8305800" cy="923330"/>
          </a:xfrm>
          <a:prstGeom prst="rect">
            <a:avLst/>
          </a:prstGeom>
        </p:spPr>
        <p:txBody>
          <a:bodyPr wrap="square">
            <a:spAutoFit/>
          </a:bodyPr>
          <a:lstStyle/>
          <a:p>
            <a:pPr algn="r" rtl="1"/>
            <a:r>
              <a:rPr lang="ar-IQ" b="1" dirty="0"/>
              <a:t>س/ ما الأسباب التي تؤدي إلى تلف اللوحة الأم الخاصة بجهاز الحاسوب؟ عددها موضحا الطرق العلاجية لحلها او تلافي حدوثها ؟</a:t>
            </a:r>
            <a:r>
              <a:rPr lang="ar-IQ" dirty="0"/>
              <a:t/>
            </a:r>
            <a:br>
              <a:rPr lang="ar-IQ" dirty="0"/>
            </a:br>
            <a:endParaRPr lang="en-US" dirty="0"/>
          </a:p>
        </p:txBody>
      </p:sp>
      <p:sp>
        <p:nvSpPr>
          <p:cNvPr id="3" name="Rectangle 2"/>
          <p:cNvSpPr/>
          <p:nvPr/>
        </p:nvSpPr>
        <p:spPr>
          <a:xfrm>
            <a:off x="6095935" y="1098515"/>
            <a:ext cx="2669385" cy="1200329"/>
          </a:xfrm>
          <a:prstGeom prst="rect">
            <a:avLst/>
          </a:prstGeom>
        </p:spPr>
        <p:txBody>
          <a:bodyPr wrap="none">
            <a:spAutoFit/>
          </a:bodyPr>
          <a:lstStyle/>
          <a:p>
            <a:pPr algn="r" rtl="1"/>
            <a:r>
              <a:rPr lang="ar-IQ" b="1" u="sng" dirty="0">
                <a:solidFill>
                  <a:srgbClr val="FF0000"/>
                </a:solidFill>
              </a:rPr>
              <a:t>1-ارتفاع درجة الحرارة </a:t>
            </a:r>
            <a:r>
              <a:rPr lang="ar-IQ" b="1" u="sng" dirty="0" smtClean="0">
                <a:solidFill>
                  <a:srgbClr val="FF0000"/>
                </a:solidFill>
              </a:rPr>
              <a:t>الحاسوب</a:t>
            </a:r>
          </a:p>
          <a:p>
            <a:pPr algn="r" rtl="1"/>
            <a:r>
              <a:rPr lang="ar-IQ" b="1" u="sng" dirty="0" smtClean="0">
                <a:solidFill>
                  <a:srgbClr val="FF0000"/>
                </a:solidFill>
              </a:rPr>
              <a:t>2- </a:t>
            </a:r>
            <a:r>
              <a:rPr lang="ar-IQ" b="1" u="sng" dirty="0">
                <a:solidFill>
                  <a:srgbClr val="FF0000"/>
                </a:solidFill>
              </a:rPr>
              <a:t>التذبذبات </a:t>
            </a:r>
            <a:r>
              <a:rPr lang="ar-IQ" b="1" u="sng" dirty="0" smtClean="0">
                <a:solidFill>
                  <a:srgbClr val="FF0000"/>
                </a:solidFill>
              </a:rPr>
              <a:t>الكهربائية</a:t>
            </a:r>
          </a:p>
          <a:p>
            <a:pPr algn="r" rtl="1"/>
            <a:r>
              <a:rPr lang="ar-IQ" b="1" u="sng" dirty="0" smtClean="0">
                <a:solidFill>
                  <a:srgbClr val="FF0000"/>
                </a:solidFill>
              </a:rPr>
              <a:t>3- التركيب </a:t>
            </a:r>
            <a:r>
              <a:rPr lang="ar-IQ" b="1" u="sng" dirty="0">
                <a:solidFill>
                  <a:srgbClr val="FF0000"/>
                </a:solidFill>
              </a:rPr>
              <a:t>الخاطئ لقطع </a:t>
            </a:r>
            <a:r>
              <a:rPr lang="ar-IQ" b="1" u="sng" dirty="0" smtClean="0">
                <a:solidFill>
                  <a:srgbClr val="FF0000"/>
                </a:solidFill>
              </a:rPr>
              <a:t>جهازك</a:t>
            </a:r>
          </a:p>
          <a:p>
            <a:pPr algn="r" rtl="1"/>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209800"/>
            <a:ext cx="7772400" cy="4419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6092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692</Words>
  <Application>Microsoft Office PowerPoint</Application>
  <PresentationFormat>عرض على الشاشة (3:4)‏</PresentationFormat>
  <Paragraphs>62</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Office Theme</vt:lpstr>
      <vt:lpstr>Solve of H.W1</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boxnet</dc:creator>
  <cp:lastModifiedBy>hp</cp:lastModifiedBy>
  <cp:revision>14</cp:revision>
  <dcterms:created xsi:type="dcterms:W3CDTF">2021-02-02T14:51:35Z</dcterms:created>
  <dcterms:modified xsi:type="dcterms:W3CDTF">2026-01-04T16:38:58Z</dcterms:modified>
</cp:coreProperties>
</file>