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8" r:id="rId1"/>
  </p:sldMasterIdLst>
  <p:sldIdLst>
    <p:sldId id="257" r:id="rId2"/>
    <p:sldId id="258" r:id="rId3"/>
    <p:sldId id="259" r:id="rId4"/>
    <p:sldId id="260" r:id="rId5"/>
    <p:sldId id="261" r:id="rId6"/>
    <p:sldId id="262" r:id="rId7"/>
    <p:sldId id="263" r:id="rId8"/>
    <p:sldId id="264" r:id="rId9"/>
    <p:sldId id="265" r:id="rId10"/>
    <p:sldId id="266" r:id="rId11"/>
    <p:sldId id="267"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p:scale>
          <a:sx n="84" d="100"/>
          <a:sy n="84" d="100"/>
        </p:scale>
        <p:origin x="-324" y="-1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3061229-D929-43FB-9F35-181E6709110D}" type="datetimeFigureOut">
              <a:rPr lang="ar-IQ" smtClean="0"/>
              <a:t>16/07/1447</a:t>
            </a:fld>
            <a:endParaRPr lang="ar-IQ"/>
          </a:p>
        </p:txBody>
      </p:sp>
      <p:sp>
        <p:nvSpPr>
          <p:cNvPr id="5" name="Footer Placeholder 4"/>
          <p:cNvSpPr>
            <a:spLocks noGrp="1"/>
          </p:cNvSpPr>
          <p:nvPr>
            <p:ph type="ftr" sz="quarter" idx="11"/>
          </p:nvPr>
        </p:nvSpPr>
        <p:spPr>
          <a:xfrm>
            <a:off x="2416500" y="329307"/>
            <a:ext cx="4973915" cy="309201"/>
          </a:xfrm>
        </p:spPr>
        <p:txBody>
          <a:bodyPr/>
          <a:lstStyle/>
          <a:p>
            <a:endParaRPr lang="ar-IQ"/>
          </a:p>
        </p:txBody>
      </p:sp>
      <p:sp>
        <p:nvSpPr>
          <p:cNvPr id="6" name="Slide Number Placeholder 5"/>
          <p:cNvSpPr>
            <a:spLocks noGrp="1"/>
          </p:cNvSpPr>
          <p:nvPr>
            <p:ph type="sldNum" sz="quarter" idx="12"/>
          </p:nvPr>
        </p:nvSpPr>
        <p:spPr>
          <a:xfrm>
            <a:off x="1437664" y="798973"/>
            <a:ext cx="811019" cy="503578"/>
          </a:xfrm>
        </p:spPr>
        <p:txBody>
          <a:bodyPr/>
          <a:lstStyle/>
          <a:p>
            <a:fld id="{13C7DB08-B802-4509-AA7F-DEE812071607}" type="slidenum">
              <a:rPr lang="ar-IQ" smtClean="0"/>
              <a:t>‹#›</a:t>
            </a:fld>
            <a:endParaRPr lang="ar-IQ"/>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1833909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3061229-D929-43FB-9F35-181E6709110D}" type="datetimeFigureOut">
              <a:rPr lang="ar-IQ" smtClean="0"/>
              <a:t>16/07/1447</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13C7DB08-B802-4509-AA7F-DEE812071607}" type="slidenum">
              <a:rPr lang="ar-IQ" smtClean="0"/>
              <a:t>‹#›</a:t>
            </a:fld>
            <a:endParaRPr lang="ar-IQ"/>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0077331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3061229-D929-43FB-9F35-181E6709110D}" type="datetimeFigureOut">
              <a:rPr lang="ar-IQ" smtClean="0"/>
              <a:t>16/07/1447</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13C7DB08-B802-4509-AA7F-DEE812071607}" type="slidenum">
              <a:rPr lang="ar-IQ" smtClean="0"/>
              <a:t>‹#›</a:t>
            </a:fld>
            <a:endParaRPr lang="ar-IQ"/>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1000785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3061229-D929-43FB-9F35-181E6709110D}" type="datetimeFigureOut">
              <a:rPr lang="ar-IQ" smtClean="0"/>
              <a:t>16/07/1447</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13C7DB08-B802-4509-AA7F-DEE812071607}" type="slidenum">
              <a:rPr lang="ar-IQ" smtClean="0"/>
              <a:t>‹#›</a:t>
            </a:fld>
            <a:endParaRPr lang="ar-IQ"/>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2171990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3061229-D929-43FB-9F35-181E6709110D}" type="datetimeFigureOut">
              <a:rPr lang="ar-IQ" smtClean="0"/>
              <a:t>16/07/1447</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13C7DB08-B802-4509-AA7F-DEE812071607}" type="slidenum">
              <a:rPr lang="ar-IQ" smtClean="0"/>
              <a:t>‹#›</a:t>
            </a:fld>
            <a:endParaRPr lang="ar-IQ"/>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6391909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3061229-D929-43FB-9F35-181E6709110D}" type="datetimeFigureOut">
              <a:rPr lang="ar-IQ" smtClean="0"/>
              <a:t>16/07/1447</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13C7DB08-B802-4509-AA7F-DEE812071607}" type="slidenum">
              <a:rPr lang="ar-IQ" smtClean="0"/>
              <a:t>‹#›</a:t>
            </a:fld>
            <a:endParaRPr lang="ar-IQ"/>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1584446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3061229-D929-43FB-9F35-181E6709110D}" type="datetimeFigureOut">
              <a:rPr lang="ar-IQ" smtClean="0"/>
              <a:t>16/07/1447</a:t>
            </a:fld>
            <a:endParaRPr lang="ar-IQ"/>
          </a:p>
        </p:txBody>
      </p:sp>
      <p:sp>
        <p:nvSpPr>
          <p:cNvPr id="8" name="Footer Placeholder 7"/>
          <p:cNvSpPr>
            <a:spLocks noGrp="1"/>
          </p:cNvSpPr>
          <p:nvPr>
            <p:ph type="ftr" sz="quarter" idx="11"/>
          </p:nvPr>
        </p:nvSpPr>
        <p:spPr/>
        <p:txBody>
          <a:bodyPr/>
          <a:lstStyle/>
          <a:p>
            <a:endParaRPr lang="ar-IQ"/>
          </a:p>
        </p:txBody>
      </p:sp>
      <p:sp>
        <p:nvSpPr>
          <p:cNvPr id="9" name="Slide Number Placeholder 8"/>
          <p:cNvSpPr>
            <a:spLocks noGrp="1"/>
          </p:cNvSpPr>
          <p:nvPr>
            <p:ph type="sldNum" sz="quarter" idx="12"/>
          </p:nvPr>
        </p:nvSpPr>
        <p:spPr/>
        <p:txBody>
          <a:bodyPr/>
          <a:lstStyle/>
          <a:p>
            <a:fld id="{13C7DB08-B802-4509-AA7F-DEE812071607}" type="slidenum">
              <a:rPr lang="ar-IQ" smtClean="0"/>
              <a:t>‹#›</a:t>
            </a:fld>
            <a:endParaRPr lang="ar-IQ"/>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8969840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3061229-D929-43FB-9F35-181E6709110D}" type="datetimeFigureOut">
              <a:rPr lang="ar-IQ" smtClean="0"/>
              <a:t>16/07/1447</a:t>
            </a:fld>
            <a:endParaRPr lang="ar-IQ"/>
          </a:p>
        </p:txBody>
      </p:sp>
      <p:sp>
        <p:nvSpPr>
          <p:cNvPr id="4" name="Footer Placeholder 3"/>
          <p:cNvSpPr>
            <a:spLocks noGrp="1"/>
          </p:cNvSpPr>
          <p:nvPr>
            <p:ph type="ftr" sz="quarter" idx="11"/>
          </p:nvPr>
        </p:nvSpPr>
        <p:spPr/>
        <p:txBody>
          <a:bodyPr/>
          <a:lstStyle/>
          <a:p>
            <a:endParaRPr lang="ar-IQ"/>
          </a:p>
        </p:txBody>
      </p:sp>
      <p:sp>
        <p:nvSpPr>
          <p:cNvPr id="5" name="Slide Number Placeholder 4"/>
          <p:cNvSpPr>
            <a:spLocks noGrp="1"/>
          </p:cNvSpPr>
          <p:nvPr>
            <p:ph type="sldNum" sz="quarter" idx="12"/>
          </p:nvPr>
        </p:nvSpPr>
        <p:spPr/>
        <p:txBody>
          <a:bodyPr/>
          <a:lstStyle/>
          <a:p>
            <a:fld id="{13C7DB08-B802-4509-AA7F-DEE812071607}" type="slidenum">
              <a:rPr lang="ar-IQ" smtClean="0"/>
              <a:t>‹#›</a:t>
            </a:fld>
            <a:endParaRPr lang="ar-IQ"/>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668336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3061229-D929-43FB-9F35-181E6709110D}" type="datetimeFigureOut">
              <a:rPr lang="ar-IQ" smtClean="0"/>
              <a:t>16/07/1447</a:t>
            </a:fld>
            <a:endParaRPr lang="ar-IQ"/>
          </a:p>
        </p:txBody>
      </p:sp>
      <p:sp>
        <p:nvSpPr>
          <p:cNvPr id="3" name="Footer Placeholder 2"/>
          <p:cNvSpPr>
            <a:spLocks noGrp="1"/>
          </p:cNvSpPr>
          <p:nvPr>
            <p:ph type="ftr" sz="quarter" idx="11"/>
          </p:nvPr>
        </p:nvSpPr>
        <p:spPr/>
        <p:txBody>
          <a:bodyPr/>
          <a:lstStyle/>
          <a:p>
            <a:endParaRPr lang="ar-IQ"/>
          </a:p>
        </p:txBody>
      </p:sp>
      <p:sp>
        <p:nvSpPr>
          <p:cNvPr id="4" name="Slide Number Placeholder 3"/>
          <p:cNvSpPr>
            <a:spLocks noGrp="1"/>
          </p:cNvSpPr>
          <p:nvPr>
            <p:ph type="sldNum" sz="quarter" idx="12"/>
          </p:nvPr>
        </p:nvSpPr>
        <p:spPr/>
        <p:txBody>
          <a:bodyPr/>
          <a:lstStyle/>
          <a:p>
            <a:fld id="{13C7DB08-B802-4509-AA7F-DEE812071607}" type="slidenum">
              <a:rPr lang="ar-IQ" smtClean="0"/>
              <a:t>‹#›</a:t>
            </a:fld>
            <a:endParaRPr lang="ar-IQ"/>
          </a:p>
        </p:txBody>
      </p:sp>
    </p:spTree>
    <p:extLst>
      <p:ext uri="{BB962C8B-B14F-4D97-AF65-F5344CB8AC3E}">
        <p14:creationId xmlns:p14="http://schemas.microsoft.com/office/powerpoint/2010/main" val="5010620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3061229-D929-43FB-9F35-181E6709110D}" type="datetimeFigureOut">
              <a:rPr lang="ar-IQ" smtClean="0"/>
              <a:t>16/07/1447</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13C7DB08-B802-4509-AA7F-DEE812071607}" type="slidenum">
              <a:rPr lang="ar-IQ" smtClean="0"/>
              <a:t>‹#›</a:t>
            </a:fld>
            <a:endParaRPr lang="ar-IQ"/>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2514021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C3061229-D929-43FB-9F35-181E6709110D}" type="datetimeFigureOut">
              <a:rPr lang="ar-IQ" smtClean="0"/>
              <a:t>16/07/1447</a:t>
            </a:fld>
            <a:endParaRPr lang="ar-IQ"/>
          </a:p>
        </p:txBody>
      </p:sp>
      <p:sp>
        <p:nvSpPr>
          <p:cNvPr id="6" name="Footer Placeholder 5"/>
          <p:cNvSpPr>
            <a:spLocks noGrp="1"/>
          </p:cNvSpPr>
          <p:nvPr>
            <p:ph type="ftr" sz="quarter" idx="11"/>
          </p:nvPr>
        </p:nvSpPr>
        <p:spPr>
          <a:xfrm>
            <a:off x="1447382" y="318640"/>
            <a:ext cx="5541004" cy="320931"/>
          </a:xfrm>
        </p:spPr>
        <p:txBody>
          <a:bodyPr/>
          <a:lstStyle/>
          <a:p>
            <a:endParaRPr lang="ar-IQ"/>
          </a:p>
        </p:txBody>
      </p:sp>
      <p:sp>
        <p:nvSpPr>
          <p:cNvPr id="7" name="Slide Number Placeholder 6"/>
          <p:cNvSpPr>
            <a:spLocks noGrp="1"/>
          </p:cNvSpPr>
          <p:nvPr>
            <p:ph type="sldNum" sz="quarter" idx="12"/>
          </p:nvPr>
        </p:nvSpPr>
        <p:spPr/>
        <p:txBody>
          <a:bodyPr/>
          <a:lstStyle/>
          <a:p>
            <a:fld id="{13C7DB08-B802-4509-AA7F-DEE812071607}" type="slidenum">
              <a:rPr lang="ar-IQ" smtClean="0"/>
              <a:t>‹#›</a:t>
            </a:fld>
            <a:endParaRPr lang="ar-IQ"/>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9267116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C3061229-D929-43FB-9F35-181E6709110D}" type="datetimeFigureOut">
              <a:rPr lang="ar-IQ" smtClean="0"/>
              <a:t>16/07/1447</a:t>
            </a:fld>
            <a:endParaRPr lang="ar-IQ"/>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ar-IQ"/>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13C7DB08-B802-4509-AA7F-DEE812071607}" type="slidenum">
              <a:rPr lang="ar-IQ" smtClean="0"/>
              <a:t>‹#›</a:t>
            </a:fld>
            <a:endParaRPr lang="ar-IQ"/>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43086425"/>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l" defTabSz="914400" rtl="1"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r" defTabSz="914400" rtl="1"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r" defTabSz="914400" rtl="1"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r" defTabSz="914400" rtl="1"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r" defTabSz="914400" rtl="1"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r" defTabSz="914400" rtl="1"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r" defTabSz="914400" rtl="1"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r" defTabSz="914400" rtl="1"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r" defTabSz="914400" rtl="1"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r" defTabSz="914400" rtl="1"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CC4E4037-97EB-4FB5-A53B-EDBEA2539AFE}"/>
              </a:ext>
            </a:extLst>
          </p:cNvPr>
          <p:cNvSpPr txBox="1"/>
          <p:nvPr/>
        </p:nvSpPr>
        <p:spPr>
          <a:xfrm>
            <a:off x="1402773" y="737755"/>
            <a:ext cx="9653154" cy="2368149"/>
          </a:xfrm>
          <a:prstGeom prst="rect">
            <a:avLst/>
          </a:prstGeom>
          <a:noFill/>
        </p:spPr>
        <p:txBody>
          <a:bodyPr wrap="square">
            <a:spAutoFit/>
          </a:bodyPr>
          <a:lstStyle/>
          <a:p>
            <a:pPr algn="just" rtl="1">
              <a:lnSpc>
                <a:spcPct val="115000"/>
              </a:lnSpc>
              <a:spcAft>
                <a:spcPts val="1000"/>
              </a:spcAft>
              <a:tabLst>
                <a:tab pos="53340" algn="l"/>
              </a:tabLst>
            </a:pPr>
            <a:r>
              <a:rPr lang="ar-SA" sz="1800" b="1" dirty="0">
                <a:solidFill>
                  <a:srgbClr val="C10000"/>
                </a:solidFill>
                <a:effectLst/>
                <a:latin typeface="Calibri" panose="020F0502020204030204" pitchFamily="34" charset="0"/>
                <a:ea typeface="Times New Roman" panose="02020603050405020304" pitchFamily="18" charset="0"/>
                <a:cs typeface="Times New Roman" panose="02020603050405020304" pitchFamily="18" charset="0"/>
              </a:rPr>
              <a:t>مُقدّمة:</a:t>
            </a:r>
            <a:endParaRPr lang="en-US" sz="1400" dirty="0">
              <a:effectLst/>
              <a:latin typeface="Calibri" panose="020F0502020204030204" pitchFamily="34" charset="0"/>
              <a:ea typeface="Times New Roman" panose="02020603050405020304" pitchFamily="18" charset="0"/>
              <a:cs typeface="Arial" panose="020B0604020202020204" pitchFamily="34" charset="0"/>
            </a:endParaRPr>
          </a:p>
          <a:p>
            <a:pPr algn="just" rtl="1">
              <a:lnSpc>
                <a:spcPct val="115000"/>
              </a:lnSpc>
              <a:spcAft>
                <a:spcPts val="1000"/>
              </a:spcAft>
              <a:tabLst>
                <a:tab pos="53340" algn="l"/>
              </a:tabLst>
            </a:pPr>
            <a:r>
              <a:rPr lang="ar-SA"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يشهد عصرنا الحالي تطوّرًا هائلًا في مجال الحاسب الآلي ، والذي يأتي بعد سنوات طويلة من العمل والتطوير في سبيل الوصول إلى أفضل النتائج...</a:t>
            </a:r>
            <a:endParaRPr lang="en-US" sz="1400" dirty="0">
              <a:effectLst/>
              <a:latin typeface="Calibri" panose="020F0502020204030204" pitchFamily="34" charset="0"/>
              <a:ea typeface="Times New Roman" panose="02020603050405020304" pitchFamily="18" charset="0"/>
              <a:cs typeface="Arial" panose="020B0604020202020204" pitchFamily="34" charset="0"/>
            </a:endParaRPr>
          </a:p>
          <a:p>
            <a:pPr algn="just" rtl="1">
              <a:lnSpc>
                <a:spcPct val="115000"/>
              </a:lnSpc>
              <a:spcAft>
                <a:spcPts val="1000"/>
              </a:spcAft>
              <a:tabLst>
                <a:tab pos="53340" algn="l"/>
              </a:tabLst>
            </a:pPr>
            <a:r>
              <a:rPr lang="ar-SA"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مرّ الحاسب الآلي بمراحل عديدة ومعقّدة حتى وصل إلى ما هو عليه الآن من سهولة الاستخدام وصغر الحجم وتوفّره لكافة شرائح المجتمع...</a:t>
            </a:r>
            <a:endParaRPr lang="en-US" sz="1400" dirty="0">
              <a:effectLst/>
              <a:latin typeface="Calibri" panose="020F0502020204030204" pitchFamily="34" charset="0"/>
              <a:ea typeface="Times New Roman" panose="02020603050405020304" pitchFamily="18" charset="0"/>
              <a:cs typeface="Arial" panose="020B0604020202020204" pitchFamily="34" charset="0"/>
            </a:endParaRPr>
          </a:p>
          <a:p>
            <a:pPr algn="just" rtl="1">
              <a:lnSpc>
                <a:spcPct val="115000"/>
              </a:lnSpc>
              <a:spcAft>
                <a:spcPts val="1000"/>
              </a:spcAft>
              <a:tabLst>
                <a:tab pos="53340" algn="l"/>
              </a:tabLst>
            </a:pPr>
            <a:r>
              <a:rPr lang="ar-SA"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اُستخدِم الحاسب في المجالات الحسابية والبرمجيّة ، وله استخدامات أيضًا في المجالات الطبيّة والعسكريّة والتجاريّة وغيرها...</a:t>
            </a:r>
            <a:endParaRPr lang="en-US" sz="1400" dirty="0">
              <a:effectLst/>
              <a:latin typeface="Calibri" panose="020F050202020403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9438888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C1728304-1C0E-4018-9779-9B4892C18F91}"/>
              </a:ext>
            </a:extLst>
          </p:cNvPr>
          <p:cNvSpPr txBox="1"/>
          <p:nvPr/>
        </p:nvSpPr>
        <p:spPr>
          <a:xfrm>
            <a:off x="426027" y="53366"/>
            <a:ext cx="11502737" cy="4531818"/>
          </a:xfrm>
          <a:prstGeom prst="rect">
            <a:avLst/>
          </a:prstGeom>
          <a:noFill/>
        </p:spPr>
        <p:txBody>
          <a:bodyPr wrap="square">
            <a:spAutoFit/>
          </a:bodyPr>
          <a:lstStyle/>
          <a:p>
            <a:pPr marL="53340" algn="just" rtl="1">
              <a:lnSpc>
                <a:spcPct val="115000"/>
              </a:lnSpc>
              <a:tabLst>
                <a:tab pos="53340" algn="l"/>
                <a:tab pos="143510" algn="l"/>
              </a:tabLst>
            </a:pPr>
            <a:r>
              <a:rPr lang="ar-IQ" sz="1800" b="1"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الاجزاء الداخلية (</a:t>
            </a:r>
            <a:r>
              <a:rPr lang="en-US" sz="1800" b="1" dirty="0">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Internal Components</a:t>
            </a:r>
            <a:r>
              <a:rPr lang="ar-IQ" sz="1800" b="1"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 لوحدة النظام</a:t>
            </a:r>
            <a:r>
              <a:rPr lang="ar-IQ" sz="1800"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US" sz="1400" dirty="0">
              <a:effectLst/>
              <a:latin typeface="Calibri" panose="020F0502020204030204" pitchFamily="34" charset="0"/>
              <a:ea typeface="Times New Roman" panose="02020603050405020304" pitchFamily="18" charset="0"/>
              <a:cs typeface="Arial" panose="020B0604020202020204" pitchFamily="34" charset="0"/>
            </a:endParaRPr>
          </a:p>
          <a:p>
            <a:pPr marL="342900" lvl="0" indent="-342900" algn="just" rtl="1">
              <a:lnSpc>
                <a:spcPct val="115000"/>
              </a:lnSpc>
              <a:buFont typeface="+mj-lt"/>
              <a:buAutoNum type="arabicPeriod"/>
              <a:tabLst>
                <a:tab pos="53340" algn="l"/>
                <a:tab pos="143510" algn="l"/>
                <a:tab pos="323215" algn="l"/>
              </a:tabLst>
            </a:pPr>
            <a:r>
              <a:rPr lang="ar-IQ" sz="1800" dirty="0">
                <a:effectLst/>
                <a:latin typeface="Calibri" panose="020F0502020204030204" pitchFamily="34" charset="0"/>
                <a:ea typeface="Times New Roman" panose="02020603050405020304" pitchFamily="18" charset="0"/>
                <a:cs typeface="Times New Roman" panose="02020603050405020304" pitchFamily="18" charset="0"/>
              </a:rPr>
              <a:t>لوحة الام </a:t>
            </a:r>
            <a:r>
              <a:rPr lang="en-US" sz="1800" dirty="0">
                <a:effectLst/>
                <a:latin typeface="Times New Roman" panose="02020603050405020304" pitchFamily="18" charset="0"/>
                <a:ea typeface="Times New Roman" panose="02020603050405020304" pitchFamily="18" charset="0"/>
                <a:cs typeface="Arial" panose="020B0604020202020204" pitchFamily="34" charset="0"/>
              </a:rPr>
              <a:t>Microprocessor</a:t>
            </a:r>
            <a:r>
              <a:rPr lang="ar-IQ" sz="1800" dirty="0">
                <a:effectLst/>
                <a:latin typeface="Calibri" panose="020F0502020204030204" pitchFamily="34" charset="0"/>
                <a:ea typeface="Times New Roman" panose="02020603050405020304" pitchFamily="18" charset="0"/>
                <a:cs typeface="Times New Roman" panose="02020603050405020304" pitchFamily="18" charset="0"/>
              </a:rPr>
              <a:t> لوحة الكترونية ولأكثر من طبقة مطبوعة كبيرة تضم المعالجات والبطاقات ورقائق ذاكرة مثبتة عليها ، ومنافذ اضافية وبطاقات توسع لإضافة اجزاء اخرى مستقبلا.</a:t>
            </a:r>
            <a:endParaRPr lang="en-US" sz="1400" dirty="0">
              <a:effectLst/>
              <a:latin typeface="Calibri" panose="020F0502020204030204" pitchFamily="34" charset="0"/>
              <a:ea typeface="Times New Roman" panose="02020603050405020304" pitchFamily="18" charset="0"/>
              <a:cs typeface="Arial" panose="020B0604020202020204" pitchFamily="34" charset="0"/>
            </a:endParaRPr>
          </a:p>
          <a:p>
            <a:pPr marL="342900" lvl="0" indent="-342900" algn="just" rtl="1">
              <a:lnSpc>
                <a:spcPct val="115000"/>
              </a:lnSpc>
              <a:buFont typeface="+mj-lt"/>
              <a:buAutoNum type="arabicPeriod"/>
              <a:tabLst>
                <a:tab pos="53340" algn="l"/>
                <a:tab pos="143510" algn="l"/>
                <a:tab pos="323215" algn="l"/>
              </a:tabLst>
            </a:pPr>
            <a:r>
              <a:rPr lang="ar-IQ" sz="1800" dirty="0">
                <a:effectLst/>
                <a:latin typeface="Calibri" panose="020F0502020204030204" pitchFamily="34" charset="0"/>
                <a:ea typeface="Times New Roman" panose="02020603050405020304" pitchFamily="18" charset="0"/>
                <a:cs typeface="Times New Roman" panose="02020603050405020304" pitchFamily="18" charset="0"/>
              </a:rPr>
              <a:t>تحكم وحدة المعالجة تضم المعالج الدقيق </a:t>
            </a:r>
            <a:r>
              <a:rPr lang="en-US" sz="1800" dirty="0">
                <a:effectLst/>
                <a:latin typeface="Times New Roman" panose="02020603050405020304" pitchFamily="18" charset="0"/>
                <a:ea typeface="Times New Roman" panose="02020603050405020304" pitchFamily="18" charset="0"/>
                <a:cs typeface="Arial" panose="020B0604020202020204" pitchFamily="34" charset="0"/>
              </a:rPr>
              <a:t>Microprocessor </a:t>
            </a:r>
            <a:r>
              <a:rPr lang="ar-IQ" sz="1800" dirty="0">
                <a:effectLst/>
                <a:latin typeface="Calibri" panose="020F0502020204030204" pitchFamily="34" charset="0"/>
                <a:ea typeface="Times New Roman" panose="02020603050405020304" pitchFamily="18" charset="0"/>
                <a:cs typeface="Times New Roman" panose="02020603050405020304" pitchFamily="18" charset="0"/>
              </a:rPr>
              <a:t> المعروف بوحدة المعالجة المركزية </a:t>
            </a:r>
            <a:r>
              <a:rPr lang="en-US" sz="1800" dirty="0">
                <a:effectLst/>
                <a:latin typeface="Times New Roman" panose="02020603050405020304" pitchFamily="18" charset="0"/>
                <a:ea typeface="Times New Roman" panose="02020603050405020304" pitchFamily="18" charset="0"/>
                <a:cs typeface="Arial" panose="020B0604020202020204" pitchFamily="34" charset="0"/>
              </a:rPr>
              <a:t>CPU</a:t>
            </a:r>
            <a:r>
              <a:rPr lang="ar-IQ" sz="1800" dirty="0">
                <a:effectLst/>
                <a:latin typeface="Calibri" panose="020F0502020204030204" pitchFamily="34" charset="0"/>
                <a:ea typeface="Times New Roman" panose="02020603050405020304" pitchFamily="18" charset="0"/>
                <a:cs typeface="Times New Roman" panose="02020603050405020304" pitchFamily="18" charset="0"/>
              </a:rPr>
              <a:t> وظيفته التحكم بالعمليات في الحاسوب ووحدات التخزين الاساسية وهناك العديد من الشركات التي تقوم بتصنيع المعالج اشهرها </a:t>
            </a:r>
            <a:r>
              <a:rPr lang="en-US" sz="1800" dirty="0">
                <a:effectLst/>
                <a:latin typeface="Times New Roman" panose="02020603050405020304" pitchFamily="18" charset="0"/>
                <a:ea typeface="Times New Roman" panose="02020603050405020304" pitchFamily="18" charset="0"/>
                <a:cs typeface="Arial" panose="020B0604020202020204" pitchFamily="34" charset="0"/>
              </a:rPr>
              <a:t>IBM, </a:t>
            </a:r>
            <a:r>
              <a:rPr lang="en-US" sz="1800" dirty="0" err="1">
                <a:effectLst/>
                <a:latin typeface="Times New Roman" panose="02020603050405020304" pitchFamily="18" charset="0"/>
                <a:ea typeface="Times New Roman" panose="02020603050405020304" pitchFamily="18" charset="0"/>
                <a:cs typeface="Arial" panose="020B0604020202020204" pitchFamily="34" charset="0"/>
              </a:rPr>
              <a:t>AMD,Intel</a:t>
            </a:r>
            <a:r>
              <a:rPr lang="en-US" sz="1800" dirty="0">
                <a:effectLst/>
                <a:latin typeface="Times New Roman" panose="02020603050405020304" pitchFamily="18" charset="0"/>
                <a:ea typeface="Times New Roman" panose="02020603050405020304" pitchFamily="18" charset="0"/>
                <a:cs typeface="Arial" panose="020B0604020202020204" pitchFamily="34" charset="0"/>
              </a:rPr>
              <a:t>  </a:t>
            </a:r>
            <a:endParaRPr lang="en-US" sz="1400" dirty="0">
              <a:effectLst/>
              <a:latin typeface="Calibri" panose="020F0502020204030204" pitchFamily="34" charset="0"/>
              <a:ea typeface="Times New Roman" panose="02020603050405020304" pitchFamily="18" charset="0"/>
              <a:cs typeface="Arial" panose="020B0604020202020204" pitchFamily="34" charset="0"/>
            </a:endParaRPr>
          </a:p>
          <a:p>
            <a:pPr marL="342900" lvl="0" indent="-342900" algn="just" rtl="1">
              <a:lnSpc>
                <a:spcPct val="115000"/>
              </a:lnSpc>
              <a:buFont typeface="+mj-lt"/>
              <a:buAutoNum type="arabicPeriod"/>
              <a:tabLst>
                <a:tab pos="53340" algn="l"/>
                <a:tab pos="143510" algn="l"/>
                <a:tab pos="323215" algn="l"/>
              </a:tabLst>
            </a:pPr>
            <a:r>
              <a:rPr lang="ar-IQ" sz="1800" dirty="0">
                <a:effectLst/>
                <a:latin typeface="Calibri" panose="020F0502020204030204" pitchFamily="34" charset="0"/>
                <a:ea typeface="Times New Roman" panose="02020603050405020304" pitchFamily="18" charset="0"/>
                <a:cs typeface="Times New Roman" panose="02020603050405020304" pitchFamily="18" charset="0"/>
              </a:rPr>
              <a:t>الذاكرة الدائمة </a:t>
            </a:r>
            <a:r>
              <a:rPr lang="en-US" sz="1800" dirty="0">
                <a:effectLst/>
                <a:latin typeface="Times New Roman" panose="02020603050405020304" pitchFamily="18" charset="0"/>
                <a:ea typeface="Times New Roman" panose="02020603050405020304" pitchFamily="18" charset="0"/>
                <a:cs typeface="Arial" panose="020B0604020202020204" pitchFamily="34" charset="0"/>
              </a:rPr>
              <a:t>ROM</a:t>
            </a:r>
            <a:r>
              <a:rPr lang="ar-IQ" sz="1800" dirty="0">
                <a:effectLst/>
                <a:latin typeface="Calibri" panose="020F0502020204030204" pitchFamily="34" charset="0"/>
                <a:ea typeface="Times New Roman" panose="02020603050405020304" pitchFamily="18" charset="0"/>
                <a:cs typeface="Times New Roman" panose="02020603050405020304" pitchFamily="18" charset="0"/>
              </a:rPr>
              <a:t> وذاكرة الوصول العشوائي </a:t>
            </a:r>
            <a:r>
              <a:rPr lang="en-US" sz="1800" dirty="0">
                <a:effectLst/>
                <a:latin typeface="Times New Roman" panose="02020603050405020304" pitchFamily="18" charset="0"/>
                <a:ea typeface="Times New Roman" panose="02020603050405020304" pitchFamily="18" charset="0"/>
                <a:cs typeface="Arial" panose="020B0604020202020204" pitchFamily="34" charset="0"/>
              </a:rPr>
              <a:t>RAM</a:t>
            </a:r>
            <a:r>
              <a:rPr lang="ar-IQ" sz="1800"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US" sz="1400" dirty="0">
              <a:effectLst/>
              <a:latin typeface="Calibri" panose="020F0502020204030204" pitchFamily="34" charset="0"/>
              <a:ea typeface="Times New Roman" panose="02020603050405020304" pitchFamily="18" charset="0"/>
              <a:cs typeface="Arial" panose="020B0604020202020204" pitchFamily="34" charset="0"/>
            </a:endParaRPr>
          </a:p>
          <a:p>
            <a:pPr marL="342900" lvl="0" indent="-342900" algn="just" rtl="1">
              <a:lnSpc>
                <a:spcPct val="115000"/>
              </a:lnSpc>
              <a:buFont typeface="+mj-lt"/>
              <a:buAutoNum type="arabicPeriod"/>
              <a:tabLst>
                <a:tab pos="53340" algn="l"/>
                <a:tab pos="143510" algn="l"/>
                <a:tab pos="323215" algn="l"/>
              </a:tabLst>
            </a:pPr>
            <a:r>
              <a:rPr lang="ar-IQ" sz="1800" dirty="0">
                <a:effectLst/>
                <a:latin typeface="Calibri" panose="020F0502020204030204" pitchFamily="34" charset="0"/>
                <a:ea typeface="Times New Roman" panose="02020603050405020304" pitchFamily="18" charset="0"/>
                <a:cs typeface="Times New Roman" panose="02020603050405020304" pitchFamily="18" charset="0"/>
              </a:rPr>
              <a:t>مجهز الطاقة </a:t>
            </a:r>
            <a:r>
              <a:rPr lang="en-US" sz="1800" dirty="0">
                <a:effectLst/>
                <a:latin typeface="Times New Roman" panose="02020603050405020304" pitchFamily="18" charset="0"/>
                <a:ea typeface="Times New Roman" panose="02020603050405020304" pitchFamily="18" charset="0"/>
                <a:cs typeface="Arial" panose="020B0604020202020204" pitchFamily="34" charset="0"/>
              </a:rPr>
              <a:t>Power Supply</a:t>
            </a:r>
            <a:r>
              <a:rPr lang="ar-IQ" sz="1800" dirty="0">
                <a:effectLst/>
                <a:latin typeface="Calibri" panose="020F0502020204030204" pitchFamily="34" charset="0"/>
                <a:ea typeface="Times New Roman" panose="02020603050405020304" pitchFamily="18" charset="0"/>
                <a:cs typeface="Times New Roman" panose="02020603050405020304" pitchFamily="18" charset="0"/>
              </a:rPr>
              <a:t> الكهربائية لوحدة النظام .</a:t>
            </a:r>
            <a:endParaRPr lang="en-US" sz="1400" dirty="0">
              <a:effectLst/>
              <a:latin typeface="Calibri" panose="020F0502020204030204" pitchFamily="34" charset="0"/>
              <a:ea typeface="Times New Roman" panose="02020603050405020304" pitchFamily="18" charset="0"/>
              <a:cs typeface="Arial" panose="020B0604020202020204" pitchFamily="34" charset="0"/>
            </a:endParaRPr>
          </a:p>
          <a:p>
            <a:pPr marL="342900" lvl="0" indent="-342900" algn="just" rtl="1">
              <a:lnSpc>
                <a:spcPct val="115000"/>
              </a:lnSpc>
              <a:buFont typeface="+mj-lt"/>
              <a:buAutoNum type="arabicPeriod"/>
              <a:tabLst>
                <a:tab pos="53340" algn="l"/>
                <a:tab pos="143510" algn="l"/>
                <a:tab pos="323215" algn="l"/>
              </a:tabLst>
            </a:pPr>
            <a:r>
              <a:rPr lang="ar-IQ" sz="1800" dirty="0">
                <a:effectLst/>
                <a:latin typeface="Calibri" panose="020F0502020204030204" pitchFamily="34" charset="0"/>
                <a:ea typeface="Times New Roman" panose="02020603050405020304" pitchFamily="18" charset="0"/>
                <a:cs typeface="Times New Roman" panose="02020603050405020304" pitchFamily="18" charset="0"/>
              </a:rPr>
              <a:t>القرص الصلب </a:t>
            </a:r>
            <a:r>
              <a:rPr lang="en-US" sz="1800" dirty="0">
                <a:effectLst/>
                <a:latin typeface="Times New Roman" panose="02020603050405020304" pitchFamily="18" charset="0"/>
                <a:ea typeface="Times New Roman" panose="02020603050405020304" pitchFamily="18" charset="0"/>
                <a:cs typeface="Arial" panose="020B0604020202020204" pitchFamily="34" charset="0"/>
              </a:rPr>
              <a:t>Hard Disk</a:t>
            </a:r>
            <a:r>
              <a:rPr lang="ar-IQ" sz="1800" dirty="0">
                <a:effectLst/>
                <a:latin typeface="Calibri" panose="020F0502020204030204" pitchFamily="34" charset="0"/>
                <a:ea typeface="Times New Roman" panose="02020603050405020304" pitchFamily="18" charset="0"/>
                <a:cs typeface="Times New Roman" panose="02020603050405020304" pitchFamily="18" charset="0"/>
              </a:rPr>
              <a:t> لخزن البيانات والمعلومات بشكل دائم.</a:t>
            </a:r>
            <a:endParaRPr lang="en-US" sz="1400" dirty="0">
              <a:effectLst/>
              <a:latin typeface="Calibri" panose="020F0502020204030204" pitchFamily="34" charset="0"/>
              <a:ea typeface="Times New Roman" panose="02020603050405020304" pitchFamily="18" charset="0"/>
              <a:cs typeface="Arial" panose="020B0604020202020204" pitchFamily="34" charset="0"/>
            </a:endParaRPr>
          </a:p>
          <a:p>
            <a:pPr marL="342900" lvl="0" indent="-342900" algn="just" rtl="1">
              <a:lnSpc>
                <a:spcPct val="115000"/>
              </a:lnSpc>
              <a:buFont typeface="+mj-lt"/>
              <a:buAutoNum type="arabicPeriod"/>
              <a:tabLst>
                <a:tab pos="53340" algn="l"/>
                <a:tab pos="143510" algn="l"/>
                <a:tab pos="323215" algn="l"/>
              </a:tabLst>
            </a:pPr>
            <a:r>
              <a:rPr lang="ar-IQ" sz="1800" dirty="0">
                <a:effectLst/>
                <a:latin typeface="Calibri" panose="020F0502020204030204" pitchFamily="34" charset="0"/>
                <a:ea typeface="Times New Roman" panose="02020603050405020304" pitchFamily="18" charset="0"/>
                <a:cs typeface="Times New Roman" panose="02020603050405020304" pitchFamily="18" charset="0"/>
              </a:rPr>
              <a:t>المروحة </a:t>
            </a:r>
            <a:r>
              <a:rPr lang="en-US" sz="1800" dirty="0">
                <a:effectLst/>
                <a:latin typeface="Times New Roman" panose="02020603050405020304" pitchFamily="18" charset="0"/>
                <a:ea typeface="Times New Roman" panose="02020603050405020304" pitchFamily="18" charset="0"/>
                <a:cs typeface="Arial" panose="020B0604020202020204" pitchFamily="34" charset="0"/>
              </a:rPr>
              <a:t>Fun</a:t>
            </a:r>
            <a:r>
              <a:rPr lang="ar-IQ" sz="1800" dirty="0">
                <a:effectLst/>
                <a:latin typeface="Calibri" panose="020F0502020204030204" pitchFamily="34" charset="0"/>
                <a:ea typeface="Times New Roman" panose="02020603050405020304" pitchFamily="18" charset="0"/>
                <a:cs typeface="Times New Roman" panose="02020603050405020304" pitchFamily="18" charset="0"/>
              </a:rPr>
              <a:t> تعمل على تبريد المعالج الدقيق داخل وحدة النظام لتفادي الحرارة الزائدة .</a:t>
            </a:r>
            <a:endParaRPr lang="en-US" sz="1400" dirty="0">
              <a:effectLst/>
              <a:latin typeface="Calibri" panose="020F0502020204030204" pitchFamily="34" charset="0"/>
              <a:ea typeface="Times New Roman" panose="02020603050405020304" pitchFamily="18" charset="0"/>
              <a:cs typeface="Arial" panose="020B0604020202020204" pitchFamily="34" charset="0"/>
            </a:endParaRPr>
          </a:p>
          <a:p>
            <a:pPr marL="342900" lvl="0" indent="-342900" algn="just" rtl="1">
              <a:lnSpc>
                <a:spcPct val="115000"/>
              </a:lnSpc>
              <a:buFont typeface="+mj-lt"/>
              <a:buAutoNum type="arabicPeriod"/>
              <a:tabLst>
                <a:tab pos="53340" algn="l"/>
                <a:tab pos="143510" algn="l"/>
                <a:tab pos="323215" algn="l"/>
              </a:tabLst>
            </a:pPr>
            <a:r>
              <a:rPr lang="ar-IQ" sz="1800" dirty="0">
                <a:effectLst/>
                <a:latin typeface="Calibri" panose="020F0502020204030204" pitchFamily="34" charset="0"/>
                <a:ea typeface="Times New Roman" panose="02020603050405020304" pitchFamily="18" charset="0"/>
                <a:cs typeface="Times New Roman" panose="02020603050405020304" pitchFamily="18" charset="0"/>
              </a:rPr>
              <a:t>بطاقة فيديو </a:t>
            </a:r>
            <a:r>
              <a:rPr lang="en-US" sz="1800" dirty="0">
                <a:effectLst/>
                <a:latin typeface="Times New Roman" panose="02020603050405020304" pitchFamily="18" charset="0"/>
                <a:ea typeface="Times New Roman" panose="02020603050405020304" pitchFamily="18" charset="0"/>
                <a:cs typeface="Arial" panose="020B0604020202020204" pitchFamily="34" charset="0"/>
              </a:rPr>
              <a:t>Video Card</a:t>
            </a:r>
            <a:r>
              <a:rPr lang="ar-IQ" sz="1800" dirty="0">
                <a:effectLst/>
                <a:latin typeface="Calibri" panose="020F0502020204030204" pitchFamily="34" charset="0"/>
                <a:ea typeface="Times New Roman" panose="02020603050405020304" pitchFamily="18" charset="0"/>
                <a:cs typeface="Times New Roman" panose="02020603050405020304" pitchFamily="18" charset="0"/>
              </a:rPr>
              <a:t> تولد رؤية بصرية من النظام الى المستخدم.</a:t>
            </a:r>
            <a:endParaRPr lang="en-US" sz="1400" dirty="0">
              <a:effectLst/>
              <a:latin typeface="Calibri" panose="020F0502020204030204" pitchFamily="34" charset="0"/>
              <a:ea typeface="Times New Roman" panose="02020603050405020304" pitchFamily="18" charset="0"/>
              <a:cs typeface="Arial" panose="020B0604020202020204" pitchFamily="34" charset="0"/>
            </a:endParaRPr>
          </a:p>
          <a:p>
            <a:pPr marL="342900" lvl="0" indent="-342900" algn="just" rtl="1">
              <a:lnSpc>
                <a:spcPct val="115000"/>
              </a:lnSpc>
              <a:buFont typeface="+mj-lt"/>
              <a:buAutoNum type="arabicPeriod"/>
              <a:tabLst>
                <a:tab pos="53340" algn="l"/>
                <a:tab pos="143510" algn="l"/>
                <a:tab pos="323215" algn="l"/>
              </a:tabLst>
            </a:pPr>
            <a:r>
              <a:rPr lang="ar-IQ" sz="1800" dirty="0">
                <a:effectLst/>
                <a:latin typeface="Calibri" panose="020F0502020204030204" pitchFamily="34" charset="0"/>
                <a:ea typeface="Times New Roman" panose="02020603050405020304" pitchFamily="18" charset="0"/>
                <a:cs typeface="Times New Roman" panose="02020603050405020304" pitchFamily="18" charset="0"/>
              </a:rPr>
              <a:t>شقوق </a:t>
            </a:r>
            <a:r>
              <a:rPr lang="en-US" sz="1800" dirty="0">
                <a:effectLst/>
                <a:latin typeface="Times New Roman" panose="02020603050405020304" pitchFamily="18" charset="0"/>
                <a:ea typeface="Times New Roman" panose="02020603050405020304" pitchFamily="18" charset="0"/>
                <a:cs typeface="Arial" panose="020B0604020202020204" pitchFamily="34" charset="0"/>
              </a:rPr>
              <a:t>Slots</a:t>
            </a:r>
            <a:r>
              <a:rPr lang="ar-IQ" sz="1800" dirty="0">
                <a:effectLst/>
                <a:latin typeface="Calibri" panose="020F0502020204030204" pitchFamily="34" charset="0"/>
                <a:ea typeface="Times New Roman" panose="02020603050405020304" pitchFamily="18" charset="0"/>
                <a:cs typeface="Times New Roman" panose="02020603050405020304" pitchFamily="18" charset="0"/>
              </a:rPr>
              <a:t> تستخدم لتعشيق بطاقات اضافية .</a:t>
            </a:r>
            <a:endParaRPr lang="en-US" sz="1400" dirty="0">
              <a:effectLst/>
              <a:latin typeface="Calibri" panose="020F0502020204030204" pitchFamily="34" charset="0"/>
              <a:ea typeface="Times New Roman" panose="02020603050405020304" pitchFamily="18" charset="0"/>
              <a:cs typeface="Arial" panose="020B0604020202020204" pitchFamily="34" charset="0"/>
            </a:endParaRPr>
          </a:p>
          <a:p>
            <a:pPr marL="342900" lvl="0" indent="-342900" algn="just" rtl="1">
              <a:lnSpc>
                <a:spcPct val="115000"/>
              </a:lnSpc>
              <a:buFont typeface="+mj-lt"/>
              <a:buAutoNum type="arabicPeriod"/>
              <a:tabLst>
                <a:tab pos="53340" algn="l"/>
                <a:tab pos="143510" algn="l"/>
                <a:tab pos="323215" algn="l"/>
              </a:tabLst>
            </a:pPr>
            <a:r>
              <a:rPr lang="ar-IQ" sz="1800" dirty="0">
                <a:effectLst/>
                <a:latin typeface="Calibri" panose="020F0502020204030204" pitchFamily="34" charset="0"/>
                <a:ea typeface="Times New Roman" panose="02020603050405020304" pitchFamily="18" charset="0"/>
                <a:cs typeface="Times New Roman" panose="02020603050405020304" pitchFamily="18" charset="0"/>
              </a:rPr>
              <a:t>ساعة النظام </a:t>
            </a:r>
            <a:r>
              <a:rPr lang="en-US" sz="1800" dirty="0">
                <a:effectLst/>
                <a:latin typeface="Times New Roman" panose="02020603050405020304" pitchFamily="18" charset="0"/>
                <a:ea typeface="Times New Roman" panose="02020603050405020304" pitchFamily="18" charset="0"/>
                <a:cs typeface="Arial" panose="020B0604020202020204" pitchFamily="34" charset="0"/>
              </a:rPr>
              <a:t>System Clock</a:t>
            </a:r>
            <a:r>
              <a:rPr lang="ar-IQ" sz="1800" dirty="0">
                <a:effectLst/>
                <a:latin typeface="Calibri" panose="020F0502020204030204" pitchFamily="34" charset="0"/>
                <a:ea typeface="Times New Roman" panose="02020603050405020304" pitchFamily="18" charset="0"/>
                <a:cs typeface="Times New Roman" panose="02020603050405020304" pitchFamily="18" charset="0"/>
              </a:rPr>
              <a:t> تنظم الزمن في الحاسوب وتساعد في تحديد سرعة تنفيذ الحاسوب للعمليات وتقاس بالهيرتز </a:t>
            </a:r>
            <a:r>
              <a:rPr lang="en-US" sz="1800" dirty="0">
                <a:effectLst/>
                <a:latin typeface="Times New Roman" panose="02020603050405020304" pitchFamily="18" charset="0"/>
                <a:ea typeface="Times New Roman" panose="02020603050405020304" pitchFamily="18" charset="0"/>
                <a:cs typeface="Arial" panose="020B0604020202020204" pitchFamily="34" charset="0"/>
              </a:rPr>
              <a:t>`Hz</a:t>
            </a:r>
            <a:r>
              <a:rPr lang="ar-IQ" sz="1800" dirty="0">
                <a:effectLst/>
                <a:latin typeface="Calibri" panose="020F0502020204030204" pitchFamily="34" charset="0"/>
                <a:ea typeface="Times New Roman" panose="02020603050405020304" pitchFamily="18" charset="0"/>
                <a:cs typeface="Times New Roman" panose="02020603050405020304" pitchFamily="18" charset="0"/>
              </a:rPr>
              <a:t> التي يمثل نبضة واحدة في الثانية لذا تقاس بقياس ميكاهرتز </a:t>
            </a:r>
            <a:r>
              <a:rPr lang="en-US" sz="1800" dirty="0">
                <a:effectLst/>
                <a:latin typeface="Times New Roman" panose="02020603050405020304" pitchFamily="18" charset="0"/>
                <a:ea typeface="Times New Roman" panose="02020603050405020304" pitchFamily="18" charset="0"/>
                <a:cs typeface="Arial" panose="020B0604020202020204" pitchFamily="34" charset="0"/>
              </a:rPr>
              <a:t>Megahertz</a:t>
            </a:r>
            <a:r>
              <a:rPr lang="ar-IQ" sz="1800" dirty="0">
                <a:effectLst/>
                <a:latin typeface="Calibri" panose="020F0502020204030204" pitchFamily="34" charset="0"/>
                <a:ea typeface="Times New Roman" panose="02020603050405020304" pitchFamily="18" charset="0"/>
                <a:cs typeface="Times New Roman" panose="02020603050405020304" pitchFamily="18" charset="0"/>
              </a:rPr>
              <a:t> كون الحاسوب يؤدي ملايين النبضات في الثانية وحاليا </a:t>
            </a:r>
            <a:r>
              <a:rPr lang="en-US" sz="1800" dirty="0">
                <a:effectLst/>
                <a:latin typeface="Times New Roman" panose="02020603050405020304" pitchFamily="18" charset="0"/>
                <a:ea typeface="Times New Roman" panose="02020603050405020304" pitchFamily="18" charset="0"/>
                <a:cs typeface="Arial" panose="020B0604020202020204" pitchFamily="34" charset="0"/>
              </a:rPr>
              <a:t> Gigahertz</a:t>
            </a:r>
            <a:endParaRPr lang="en-US" sz="1400" dirty="0">
              <a:effectLst/>
              <a:latin typeface="Calibri" panose="020F0502020204030204" pitchFamily="34" charset="0"/>
              <a:ea typeface="Times New Roman" panose="02020603050405020304" pitchFamily="18" charset="0"/>
              <a:cs typeface="Arial" panose="020B0604020202020204" pitchFamily="34" charset="0"/>
            </a:endParaRPr>
          </a:p>
          <a:p>
            <a:pPr marL="342900" lvl="0" indent="-342900" algn="just" rtl="1">
              <a:lnSpc>
                <a:spcPct val="115000"/>
              </a:lnSpc>
              <a:spcAft>
                <a:spcPts val="1000"/>
              </a:spcAft>
              <a:buFont typeface="+mj-lt"/>
              <a:buAutoNum type="arabicPeriod"/>
              <a:tabLst>
                <a:tab pos="53340" algn="l"/>
                <a:tab pos="143510" algn="l"/>
                <a:tab pos="323215" algn="l"/>
                <a:tab pos="683260" algn="l"/>
                <a:tab pos="1043305" algn="l"/>
              </a:tabLst>
            </a:pPr>
            <a:r>
              <a:rPr lang="ar-IQ" sz="1800" dirty="0">
                <a:effectLst/>
                <a:latin typeface="Calibri" panose="020F0502020204030204" pitchFamily="34" charset="0"/>
                <a:ea typeface="Times New Roman" panose="02020603050405020304" pitchFamily="18" charset="0"/>
                <a:cs typeface="Times New Roman" panose="02020603050405020304" pitchFamily="18" charset="0"/>
              </a:rPr>
              <a:t>بطارية ساعة النظام </a:t>
            </a:r>
            <a:r>
              <a:rPr lang="en-US" sz="1800" dirty="0">
                <a:effectLst/>
                <a:latin typeface="Times New Roman" panose="02020603050405020304" pitchFamily="18" charset="0"/>
                <a:ea typeface="Times New Roman" panose="02020603050405020304" pitchFamily="18" charset="0"/>
                <a:cs typeface="Arial" panose="020B0604020202020204" pitchFamily="34" charset="0"/>
              </a:rPr>
              <a:t>System Clock Battery</a:t>
            </a:r>
            <a:r>
              <a:rPr lang="ar-IQ" sz="1800" dirty="0">
                <a:effectLst/>
                <a:latin typeface="Calibri" panose="020F0502020204030204" pitchFamily="34" charset="0"/>
                <a:ea typeface="Times New Roman" panose="02020603050405020304" pitchFamily="18" charset="0"/>
                <a:cs typeface="Times New Roman" panose="02020603050405020304" pitchFamily="18" charset="0"/>
              </a:rPr>
              <a:t> تبقي ساعة الحاسوب تعمل حتى بعد اطفاء الحاسوب .</a:t>
            </a:r>
            <a:endParaRPr lang="en-US" sz="1400" dirty="0">
              <a:effectLst/>
              <a:latin typeface="Calibri" panose="020F050202020403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7036026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40767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86092096-6EBB-4F56-874E-E47EA6E71817}"/>
              </a:ext>
            </a:extLst>
          </p:cNvPr>
          <p:cNvSpPr txBox="1"/>
          <p:nvPr/>
        </p:nvSpPr>
        <p:spPr>
          <a:xfrm>
            <a:off x="1101436" y="727364"/>
            <a:ext cx="10141528" cy="3518207"/>
          </a:xfrm>
          <a:prstGeom prst="rect">
            <a:avLst/>
          </a:prstGeom>
          <a:noFill/>
        </p:spPr>
        <p:txBody>
          <a:bodyPr wrap="square">
            <a:spAutoFit/>
          </a:bodyPr>
          <a:lstStyle/>
          <a:p>
            <a:pPr algn="just" rtl="1">
              <a:lnSpc>
                <a:spcPct val="115000"/>
              </a:lnSpc>
              <a:spcAft>
                <a:spcPts val="1000"/>
              </a:spcAft>
              <a:tabLst>
                <a:tab pos="53340" algn="l"/>
              </a:tabLst>
            </a:pPr>
            <a:r>
              <a:rPr lang="ar-SA" sz="1800" b="1" dirty="0">
                <a:solidFill>
                  <a:srgbClr val="C10000"/>
                </a:solidFill>
                <a:effectLst/>
                <a:latin typeface="Calibri" panose="020F0502020204030204" pitchFamily="34" charset="0"/>
                <a:ea typeface="Times New Roman" panose="02020603050405020304" pitchFamily="18" charset="0"/>
                <a:cs typeface="Times New Roman" panose="02020603050405020304" pitchFamily="18" charset="0"/>
              </a:rPr>
              <a:t>تعريف الحاسب الآلي</a:t>
            </a:r>
            <a:r>
              <a:rPr lang="en-US" sz="1800" b="1" dirty="0">
                <a:solidFill>
                  <a:srgbClr val="C10000"/>
                </a:solidFill>
                <a:effectLst/>
                <a:latin typeface="Times New Roman" panose="02020603050405020304" pitchFamily="18" charset="0"/>
                <a:ea typeface="Times New Roman" panose="02020603050405020304" pitchFamily="18" charset="0"/>
                <a:cs typeface="Arial" panose="020B0604020202020204" pitchFamily="34" charset="0"/>
              </a:rPr>
              <a:t>:</a:t>
            </a:r>
            <a:endParaRPr lang="en-US" sz="1400" dirty="0">
              <a:effectLst/>
              <a:latin typeface="Calibri" panose="020F0502020204030204" pitchFamily="34" charset="0"/>
              <a:ea typeface="Times New Roman" panose="02020603050405020304" pitchFamily="18" charset="0"/>
              <a:cs typeface="Arial" panose="020B0604020202020204" pitchFamily="34" charset="0"/>
            </a:endParaRPr>
          </a:p>
          <a:p>
            <a:pPr algn="just" rtl="1">
              <a:lnSpc>
                <a:spcPct val="115000"/>
              </a:lnSpc>
              <a:spcAft>
                <a:spcPts val="1000"/>
              </a:spcAft>
              <a:tabLst>
                <a:tab pos="53340" algn="l"/>
              </a:tabLst>
            </a:pPr>
            <a:r>
              <a:rPr lang="ar-SA"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الحاسب هو أي آلة الكترونية تقوم بمعالجة البيانات وتخزينها</a:t>
            </a:r>
            <a:endParaRPr lang="en-US" sz="1400" dirty="0">
              <a:effectLst/>
              <a:latin typeface="Calibri" panose="020F0502020204030204" pitchFamily="34" charset="0"/>
              <a:ea typeface="Times New Roman" panose="02020603050405020304" pitchFamily="18" charset="0"/>
              <a:cs typeface="Arial" panose="020B0604020202020204" pitchFamily="34" charset="0"/>
            </a:endParaRPr>
          </a:p>
          <a:p>
            <a:pPr algn="just" rtl="1">
              <a:lnSpc>
                <a:spcPct val="115000"/>
              </a:lnSpc>
              <a:spcAft>
                <a:spcPts val="1000"/>
              </a:spcAft>
              <a:tabLst>
                <a:tab pos="53340" algn="l"/>
              </a:tabLst>
            </a:pPr>
            <a:r>
              <a:rPr lang="ar-SA"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واسترجاعها وإجراء العمليات الحسابية والمنطقية بناءً على طلب</a:t>
            </a:r>
            <a:endParaRPr lang="en-US" sz="1400" dirty="0">
              <a:effectLst/>
              <a:latin typeface="Calibri" panose="020F0502020204030204" pitchFamily="34" charset="0"/>
              <a:ea typeface="Times New Roman" panose="02020603050405020304" pitchFamily="18" charset="0"/>
              <a:cs typeface="Arial" panose="020B0604020202020204" pitchFamily="34" charset="0"/>
            </a:endParaRPr>
          </a:p>
          <a:p>
            <a:pPr algn="just" rtl="1">
              <a:lnSpc>
                <a:spcPct val="115000"/>
              </a:lnSpc>
              <a:spcAft>
                <a:spcPts val="1000"/>
              </a:spcAft>
              <a:tabLst>
                <a:tab pos="53340" algn="l"/>
              </a:tabLst>
            </a:pPr>
            <a:r>
              <a:rPr lang="ar-SA"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المستخدم</a:t>
            </a:r>
            <a:r>
              <a:rPr lang="en-US" sz="18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 ...</a:t>
            </a:r>
            <a:endParaRPr lang="en-US" sz="1400" dirty="0">
              <a:effectLst/>
              <a:latin typeface="Calibri" panose="020F0502020204030204" pitchFamily="34" charset="0"/>
              <a:ea typeface="Times New Roman" panose="02020603050405020304" pitchFamily="18" charset="0"/>
              <a:cs typeface="Arial" panose="020B0604020202020204" pitchFamily="34" charset="0"/>
            </a:endParaRPr>
          </a:p>
          <a:p>
            <a:pPr algn="just" rtl="1">
              <a:lnSpc>
                <a:spcPct val="115000"/>
              </a:lnSpc>
              <a:spcAft>
                <a:spcPts val="1000"/>
              </a:spcAft>
              <a:tabLst>
                <a:tab pos="53340" algn="l"/>
              </a:tabLst>
            </a:pPr>
            <a:r>
              <a:rPr lang="ar-SA" sz="1800" b="1" dirty="0">
                <a:solidFill>
                  <a:srgbClr val="C10000"/>
                </a:solidFill>
                <a:effectLst/>
                <a:latin typeface="Calibri" panose="020F0502020204030204" pitchFamily="34" charset="0"/>
                <a:ea typeface="Times New Roman" panose="02020603050405020304" pitchFamily="18" charset="0"/>
                <a:cs typeface="Times New Roman" panose="02020603050405020304" pitchFamily="18" charset="0"/>
              </a:rPr>
              <a:t>ويمتاز الحاسب الآلي ب</a:t>
            </a:r>
            <a:r>
              <a:rPr lang="en-US" sz="1800" b="1" dirty="0">
                <a:solidFill>
                  <a:srgbClr val="C10000"/>
                </a:solidFill>
                <a:effectLst/>
                <a:latin typeface="Times New Roman" panose="02020603050405020304" pitchFamily="18" charset="0"/>
                <a:ea typeface="Times New Roman" panose="02020603050405020304" pitchFamily="18" charset="0"/>
                <a:cs typeface="Arial" panose="020B0604020202020204" pitchFamily="34" charset="0"/>
              </a:rPr>
              <a:t> :</a:t>
            </a:r>
            <a:endParaRPr lang="en-US" sz="1400" dirty="0">
              <a:effectLst/>
              <a:latin typeface="Calibri" panose="020F0502020204030204" pitchFamily="34" charset="0"/>
              <a:ea typeface="Times New Roman" panose="02020603050405020304" pitchFamily="18" charset="0"/>
              <a:cs typeface="Arial" panose="020B0604020202020204" pitchFamily="34" charset="0"/>
            </a:endParaRPr>
          </a:p>
          <a:p>
            <a:pPr algn="just" rtl="1">
              <a:lnSpc>
                <a:spcPct val="115000"/>
              </a:lnSpc>
              <a:spcAft>
                <a:spcPts val="1000"/>
              </a:spcAft>
              <a:tabLst>
                <a:tab pos="53340" algn="l"/>
              </a:tabLst>
            </a:pPr>
            <a:r>
              <a:rPr lang="en-US" sz="18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 </a:t>
            </a:r>
            <a:r>
              <a:rPr lang="ar-SA"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القدرة على تخزين المعلومات واسترجاعها في أي وقت تُطلَب فيه</a:t>
            </a:r>
            <a:r>
              <a:rPr lang="en-US" sz="18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a:t>
            </a:r>
            <a:endParaRPr lang="en-US" sz="1400" dirty="0">
              <a:effectLst/>
              <a:latin typeface="Calibri" panose="020F0502020204030204" pitchFamily="34" charset="0"/>
              <a:ea typeface="Times New Roman" panose="02020603050405020304" pitchFamily="18" charset="0"/>
              <a:cs typeface="Arial" panose="020B0604020202020204" pitchFamily="34" charset="0"/>
            </a:endParaRPr>
          </a:p>
          <a:p>
            <a:pPr algn="just" rtl="1">
              <a:lnSpc>
                <a:spcPct val="115000"/>
              </a:lnSpc>
              <a:spcAft>
                <a:spcPts val="1000"/>
              </a:spcAft>
              <a:tabLst>
                <a:tab pos="53340" algn="l"/>
              </a:tabLst>
            </a:pPr>
            <a:r>
              <a:rPr lang="en-US" sz="18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 </a:t>
            </a:r>
            <a:r>
              <a:rPr lang="ar-SA"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إمكانية تنسيق النصوص والخطابات وإجراء العمليات الحسابية</a:t>
            </a:r>
            <a:endParaRPr lang="en-US" sz="1400" dirty="0">
              <a:effectLst/>
              <a:latin typeface="Calibri" panose="020F0502020204030204" pitchFamily="34" charset="0"/>
              <a:ea typeface="Times New Roman" panose="02020603050405020304" pitchFamily="18" charset="0"/>
              <a:cs typeface="Arial" panose="020B0604020202020204" pitchFamily="34" charset="0"/>
            </a:endParaRPr>
          </a:p>
          <a:p>
            <a:pPr algn="just" rtl="1">
              <a:lnSpc>
                <a:spcPct val="115000"/>
              </a:lnSpc>
              <a:spcAft>
                <a:spcPts val="1000"/>
              </a:spcAft>
              <a:tabLst>
                <a:tab pos="53340" algn="l"/>
              </a:tabLst>
            </a:pPr>
            <a:r>
              <a:rPr lang="ar-SA"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والمنطقية</a:t>
            </a:r>
            <a:r>
              <a:rPr lang="en-US" sz="18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a:t>
            </a:r>
            <a:endParaRPr lang="en-US" sz="1400" dirty="0">
              <a:effectLst/>
              <a:latin typeface="Calibri" panose="020F050202020403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0745425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A72CF5E0-5D05-4FA3-B516-418BECA575D4}"/>
              </a:ext>
            </a:extLst>
          </p:cNvPr>
          <p:cNvSpPr txBox="1"/>
          <p:nvPr/>
        </p:nvSpPr>
        <p:spPr>
          <a:xfrm>
            <a:off x="3052329" y="301337"/>
            <a:ext cx="8772525" cy="1793120"/>
          </a:xfrm>
          <a:prstGeom prst="rect">
            <a:avLst/>
          </a:prstGeom>
          <a:noFill/>
        </p:spPr>
        <p:txBody>
          <a:bodyPr wrap="square">
            <a:spAutoFit/>
          </a:bodyPr>
          <a:lstStyle/>
          <a:p>
            <a:pPr algn="just" rtl="1">
              <a:lnSpc>
                <a:spcPct val="115000"/>
              </a:lnSpc>
              <a:spcAft>
                <a:spcPts val="1000"/>
              </a:spcAft>
              <a:tabLst>
                <a:tab pos="53340" algn="l"/>
              </a:tabLst>
            </a:pPr>
            <a:r>
              <a:rPr lang="ar-SA" sz="1800" b="1" dirty="0">
                <a:solidFill>
                  <a:srgbClr val="C10000"/>
                </a:solidFill>
                <a:effectLst/>
                <a:latin typeface="Calibri" panose="020F0502020204030204" pitchFamily="34" charset="0"/>
                <a:ea typeface="Times New Roman" panose="02020603050405020304" pitchFamily="18" charset="0"/>
                <a:cs typeface="Times New Roman" panose="02020603050405020304" pitchFamily="18" charset="0"/>
              </a:rPr>
              <a:t>مكونات الحاسوب </a:t>
            </a:r>
            <a:r>
              <a:rPr lang="en-US" sz="1800" b="1" dirty="0">
                <a:solidFill>
                  <a:srgbClr val="C10000"/>
                </a:solidFill>
                <a:effectLst/>
                <a:latin typeface="Times New Roman" panose="02020603050405020304" pitchFamily="18" charset="0"/>
                <a:ea typeface="Times New Roman" panose="02020603050405020304" pitchFamily="18" charset="0"/>
                <a:cs typeface="Arial" panose="020B0604020202020204" pitchFamily="34" charset="0"/>
              </a:rPr>
              <a:t>Computer Components</a:t>
            </a:r>
            <a:endParaRPr lang="en-US" sz="1400" dirty="0">
              <a:effectLst/>
              <a:latin typeface="Calibri" panose="020F0502020204030204" pitchFamily="34" charset="0"/>
              <a:ea typeface="Times New Roman" panose="02020603050405020304" pitchFamily="18" charset="0"/>
              <a:cs typeface="Arial" panose="020B0604020202020204" pitchFamily="34" charset="0"/>
            </a:endParaRPr>
          </a:p>
          <a:p>
            <a:pPr algn="just" rtl="1">
              <a:lnSpc>
                <a:spcPct val="115000"/>
              </a:lnSpc>
              <a:spcAft>
                <a:spcPts val="1000"/>
              </a:spcAft>
              <a:tabLst>
                <a:tab pos="53340" algn="l"/>
              </a:tabLst>
            </a:pPr>
            <a:r>
              <a:rPr lang="ar-IQ" sz="1800" dirty="0">
                <a:effectLst/>
                <a:latin typeface="Calibri" panose="020F0502020204030204" pitchFamily="34" charset="0"/>
                <a:ea typeface="Times New Roman" panose="02020603050405020304" pitchFamily="18" charset="0"/>
                <a:cs typeface="Times New Roman" panose="02020603050405020304" pitchFamily="18" charset="0"/>
              </a:rPr>
              <a:t>لا يوجد جزء واحد يسمى جهاز الحاسوب </a:t>
            </a:r>
            <a:r>
              <a:rPr lang="en-US" sz="1800" dirty="0">
                <a:effectLst/>
                <a:latin typeface="Times New Roman" panose="02020603050405020304" pitchFamily="18" charset="0"/>
                <a:ea typeface="Times New Roman" panose="02020603050405020304" pitchFamily="18" charset="0"/>
                <a:cs typeface="Arial" panose="020B0604020202020204" pitchFamily="34" charset="0"/>
              </a:rPr>
              <a:t>Computer  </a:t>
            </a:r>
            <a:r>
              <a:rPr lang="ar-IQ" sz="1800" dirty="0">
                <a:effectLst/>
                <a:latin typeface="Times New Roman" panose="02020603050405020304" pitchFamily="18" charset="0"/>
                <a:ea typeface="Times New Roman" panose="02020603050405020304" pitchFamily="18" charset="0"/>
                <a:cs typeface="Arial" panose="020B0604020202020204" pitchFamily="34" charset="0"/>
              </a:rPr>
              <a:t>وإنما الحاسوب يتكون من أجزاء كثيرة معا تشمل جزئين  رئيسين المادية </a:t>
            </a:r>
            <a:r>
              <a:rPr lang="en-US" sz="1800" dirty="0">
                <a:effectLst/>
                <a:latin typeface="Times New Roman" panose="02020603050405020304" pitchFamily="18" charset="0"/>
                <a:ea typeface="Times New Roman" panose="02020603050405020304" pitchFamily="18" charset="0"/>
                <a:cs typeface="Arial" panose="020B0604020202020204" pitchFamily="34" charset="0"/>
              </a:rPr>
              <a:t>Hardware </a:t>
            </a:r>
            <a:r>
              <a:rPr lang="ar-IQ" sz="1800" dirty="0">
                <a:effectLst/>
                <a:latin typeface="Calibri" panose="020F0502020204030204" pitchFamily="34" charset="0"/>
                <a:ea typeface="Times New Roman" panose="02020603050405020304" pitchFamily="18" charset="0"/>
                <a:cs typeface="Times New Roman" panose="02020603050405020304" pitchFamily="18" charset="0"/>
              </a:rPr>
              <a:t> والتي يمكن لمسها والبرمجيات </a:t>
            </a:r>
            <a:r>
              <a:rPr lang="en-US" sz="1800" dirty="0">
                <a:effectLst/>
                <a:latin typeface="Times New Roman" panose="02020603050405020304" pitchFamily="18" charset="0"/>
                <a:ea typeface="Times New Roman" panose="02020603050405020304" pitchFamily="18" charset="0"/>
                <a:cs typeface="Arial" panose="020B0604020202020204" pitchFamily="34" charset="0"/>
              </a:rPr>
              <a:t>Software </a:t>
            </a:r>
            <a:r>
              <a:rPr lang="ar-IQ" sz="1800" dirty="0">
                <a:effectLst/>
                <a:latin typeface="Calibri" panose="020F0502020204030204" pitchFamily="34" charset="0"/>
                <a:ea typeface="Times New Roman" panose="02020603050405020304" pitchFamily="18" charset="0"/>
                <a:cs typeface="Times New Roman" panose="02020603050405020304" pitchFamily="18" charset="0"/>
              </a:rPr>
              <a:t> (او البرامج) التي تشير الى التعليمات والأوامر التي توجه الأجزاء لانجاز وظائف معينة الشكل التالي يوضح الاجهزة الرئيسية والأكثر شيوعا في الحاسوب المكتبي ،أي حاسوب محمول له أجزاء رئيسية مماثلة لكن ندمج بشكل يشبه دفتر ملاحظات كبير</a:t>
            </a:r>
            <a:endParaRPr lang="en-US" sz="1400" dirty="0">
              <a:effectLst/>
              <a:latin typeface="Calibri" panose="020F0502020204030204" pitchFamily="34" charset="0"/>
              <a:ea typeface="Times New Roman" panose="02020603050405020304" pitchFamily="18" charset="0"/>
              <a:cs typeface="Arial" panose="020B0604020202020204" pitchFamily="34" charset="0"/>
            </a:endParaRPr>
          </a:p>
        </p:txBody>
      </p:sp>
      <p:pic>
        <p:nvPicPr>
          <p:cNvPr id="4" name="صورة 1">
            <a:extLst>
              <a:ext uri="{FF2B5EF4-FFF2-40B4-BE49-F238E27FC236}">
                <a16:creationId xmlns:a16="http://schemas.microsoft.com/office/drawing/2014/main" xmlns="" id="{3049F207-5B6E-44D6-8BD5-BE1A1D910A96}"/>
              </a:ext>
            </a:extLst>
          </p:cNvPr>
          <p:cNvPicPr>
            <a:picLocks noChangeAspect="1"/>
          </p:cNvPicPr>
          <p:nvPr/>
        </p:nvPicPr>
        <p:blipFill>
          <a:blip r:embed="rId2" cstate="print">
            <a:lum bright="-30000" contrast="-10000"/>
          </a:blip>
          <a:srcRect/>
          <a:stretch>
            <a:fillRect/>
          </a:stretch>
        </p:blipFill>
        <p:spPr bwMode="auto">
          <a:xfrm>
            <a:off x="1226128" y="2294572"/>
            <a:ext cx="7060940" cy="3655809"/>
          </a:xfrm>
          <a:prstGeom prst="rect">
            <a:avLst/>
          </a:prstGeom>
          <a:noFill/>
          <a:ln w="9525">
            <a:noFill/>
            <a:miter lim="800000"/>
            <a:headEnd/>
            <a:tailEnd/>
          </a:ln>
        </p:spPr>
      </p:pic>
    </p:spTree>
    <p:extLst>
      <p:ext uri="{BB962C8B-B14F-4D97-AF65-F5344CB8AC3E}">
        <p14:creationId xmlns:p14="http://schemas.microsoft.com/office/powerpoint/2010/main" val="9101732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a:extLst>
              <a:ext uri="{FF2B5EF4-FFF2-40B4-BE49-F238E27FC236}">
                <a16:creationId xmlns:a16="http://schemas.microsoft.com/office/drawing/2014/main" xmlns="" id="{469856B4-04DD-444B-8E38-55B7DED6FB26}"/>
              </a:ext>
            </a:extLst>
          </p:cNvPr>
          <p:cNvSpPr txBox="1"/>
          <p:nvPr/>
        </p:nvSpPr>
        <p:spPr>
          <a:xfrm>
            <a:off x="893618" y="290945"/>
            <a:ext cx="10900064" cy="2596095"/>
          </a:xfrm>
          <a:prstGeom prst="rect">
            <a:avLst/>
          </a:prstGeom>
          <a:noFill/>
        </p:spPr>
        <p:txBody>
          <a:bodyPr wrap="square">
            <a:spAutoFit/>
          </a:bodyPr>
          <a:lstStyle/>
          <a:p>
            <a:pPr algn="just" rtl="1">
              <a:lnSpc>
                <a:spcPct val="115000"/>
              </a:lnSpc>
              <a:spcAft>
                <a:spcPts val="1000"/>
              </a:spcAft>
              <a:tabLst>
                <a:tab pos="53340" algn="l"/>
              </a:tabLst>
            </a:pPr>
            <a:r>
              <a:rPr lang="ar-IQ" sz="1600" dirty="0">
                <a:effectLst/>
                <a:latin typeface="Calibri" panose="020F0502020204030204" pitchFamily="34" charset="0"/>
                <a:ea typeface="Times New Roman" panose="02020603050405020304" pitchFamily="18" charset="0"/>
                <a:cs typeface="Times New Roman" panose="02020603050405020304" pitchFamily="18" charset="0"/>
              </a:rPr>
              <a:t>سنتطرق في البداية الى الاجزاء المادية للحاسوب متمثلة بأجهزة الادخال ووحدة المعالجة المركزية واجهزة الاخراج</a:t>
            </a:r>
            <a:endParaRPr lang="en-US" sz="1600" dirty="0">
              <a:effectLst/>
              <a:latin typeface="Calibri" panose="020F0502020204030204" pitchFamily="34" charset="0"/>
              <a:ea typeface="Times New Roman" panose="02020603050405020304" pitchFamily="18" charset="0"/>
              <a:cs typeface="Arial" panose="020B0604020202020204" pitchFamily="34" charset="0"/>
            </a:endParaRPr>
          </a:p>
          <a:p>
            <a:pPr marL="342900" lvl="0" indent="-342900" algn="just" rtl="1">
              <a:lnSpc>
                <a:spcPct val="115000"/>
              </a:lnSpc>
              <a:buFont typeface="+mj-lt"/>
              <a:buAutoNum type="arabicPeriod"/>
              <a:tabLst>
                <a:tab pos="53340" algn="l"/>
              </a:tabLst>
            </a:pPr>
            <a:r>
              <a:rPr lang="ar-IQ" sz="1600" dirty="0">
                <a:effectLst/>
                <a:latin typeface="Calibri" panose="020F0502020204030204" pitchFamily="34" charset="0"/>
                <a:ea typeface="Times New Roman" panose="02020603050405020304" pitchFamily="18" charset="0"/>
                <a:cs typeface="Times New Roman" panose="02020603050405020304" pitchFamily="18" charset="0"/>
              </a:rPr>
              <a:t>الكيان المادي للحاسوب</a:t>
            </a:r>
            <a:endParaRPr lang="en-US" sz="1600" dirty="0">
              <a:effectLst/>
              <a:latin typeface="Calibri" panose="020F0502020204030204" pitchFamily="34" charset="0"/>
              <a:ea typeface="Times New Roman" panose="02020603050405020304" pitchFamily="18" charset="0"/>
              <a:cs typeface="Arial" panose="020B0604020202020204" pitchFamily="34" charset="0"/>
            </a:endParaRPr>
          </a:p>
          <a:p>
            <a:pPr marL="742950" lvl="1" indent="-285750" algn="just" rtl="1">
              <a:lnSpc>
                <a:spcPct val="115000"/>
              </a:lnSpc>
              <a:buFont typeface="+mj-lt"/>
              <a:buAutoNum type="arabicPeriod"/>
              <a:tabLst>
                <a:tab pos="53340" algn="l"/>
              </a:tabLst>
            </a:pPr>
            <a:r>
              <a:rPr lang="ar-IQ" sz="1600" dirty="0">
                <a:effectLst/>
                <a:latin typeface="Calibri" panose="020F0502020204030204" pitchFamily="34" charset="0"/>
                <a:ea typeface="Times New Roman" panose="02020603050405020304" pitchFamily="18" charset="0"/>
                <a:cs typeface="Times New Roman" panose="02020603050405020304" pitchFamily="18" charset="0"/>
              </a:rPr>
              <a:t>اجهزة الادخال </a:t>
            </a:r>
            <a:r>
              <a:rPr lang="en-US" sz="1600" dirty="0">
                <a:effectLst/>
                <a:latin typeface="Times New Roman" panose="02020603050405020304" pitchFamily="18" charset="0"/>
                <a:ea typeface="Times New Roman" panose="02020603050405020304" pitchFamily="18" charset="0"/>
                <a:cs typeface="Arial" panose="020B0604020202020204" pitchFamily="34" charset="0"/>
              </a:rPr>
              <a:t>Input Devices</a:t>
            </a:r>
            <a:endParaRPr lang="en-US" sz="1600" dirty="0">
              <a:effectLst/>
              <a:latin typeface="Calibri" panose="020F0502020204030204" pitchFamily="34" charset="0"/>
              <a:ea typeface="Times New Roman" panose="02020603050405020304" pitchFamily="18" charset="0"/>
              <a:cs typeface="Arial" panose="020B0604020202020204" pitchFamily="34" charset="0"/>
            </a:endParaRPr>
          </a:p>
          <a:p>
            <a:pPr marL="685800" algn="just" rtl="1">
              <a:lnSpc>
                <a:spcPct val="115000"/>
              </a:lnSpc>
              <a:tabLst>
                <a:tab pos="53340" algn="l"/>
              </a:tabLst>
            </a:pPr>
            <a:r>
              <a:rPr lang="ar-IQ" sz="1600" dirty="0">
                <a:effectLst/>
                <a:latin typeface="Calibri" panose="020F0502020204030204" pitchFamily="34" charset="0"/>
                <a:ea typeface="Times New Roman" panose="02020603050405020304" pitchFamily="18" charset="0"/>
                <a:cs typeface="Times New Roman" panose="02020603050405020304" pitchFamily="18" charset="0"/>
              </a:rPr>
              <a:t>تستخدم هذه الاجهزة لادخال البيانات بأشكالها المختلغة الى جهاز الحاسوب من أهمها:</a:t>
            </a:r>
            <a:endParaRPr lang="en-US" sz="1600" dirty="0">
              <a:effectLst/>
              <a:latin typeface="Calibri" panose="020F0502020204030204" pitchFamily="34" charset="0"/>
              <a:ea typeface="Times New Roman" panose="02020603050405020304" pitchFamily="18" charset="0"/>
              <a:cs typeface="Arial" panose="020B0604020202020204" pitchFamily="34" charset="0"/>
            </a:endParaRPr>
          </a:p>
          <a:p>
            <a:pPr marL="342900" lvl="0" indent="-342900" algn="just" rtl="1">
              <a:lnSpc>
                <a:spcPct val="115000"/>
              </a:lnSpc>
              <a:buFont typeface="+mj-lt"/>
              <a:buAutoNum type="arabicPeriod"/>
              <a:tabLst>
                <a:tab pos="53340" algn="l"/>
              </a:tabLst>
            </a:pPr>
            <a:r>
              <a:rPr lang="ar-IQ" sz="16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لوحة المفاتيح </a:t>
            </a:r>
            <a:r>
              <a:rPr lang="en-US" sz="1600" dirty="0">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Keyboard</a:t>
            </a:r>
            <a:endParaRPr lang="en-US" sz="1600" dirty="0">
              <a:effectLst/>
              <a:latin typeface="Calibri" panose="020F0502020204030204" pitchFamily="34" charset="0"/>
              <a:ea typeface="Times New Roman" panose="02020603050405020304" pitchFamily="18" charset="0"/>
              <a:cs typeface="Arial" panose="020B0604020202020204" pitchFamily="34" charset="0"/>
            </a:endParaRPr>
          </a:p>
          <a:p>
            <a:pPr marL="413385" algn="just" rtl="1">
              <a:lnSpc>
                <a:spcPct val="115000"/>
              </a:lnSpc>
              <a:spcAft>
                <a:spcPts val="1000"/>
              </a:spcAft>
              <a:tabLst>
                <a:tab pos="53340" algn="l"/>
              </a:tabLst>
            </a:pPr>
            <a:r>
              <a:rPr lang="ar-IQ" sz="1600" dirty="0">
                <a:effectLst/>
                <a:latin typeface="Calibri" panose="020F0502020204030204" pitchFamily="34" charset="0"/>
                <a:ea typeface="Times New Roman" panose="02020603050405020304" pitchFamily="18" charset="0"/>
                <a:cs typeface="Times New Roman" panose="02020603050405020304" pitchFamily="18" charset="0"/>
              </a:rPr>
              <a:t>تعد لوحة المفاتيح وسيلة جهاز الادخال الاساسية </a:t>
            </a:r>
            <a:r>
              <a:rPr lang="en-US" sz="1600" dirty="0">
                <a:effectLst/>
                <a:latin typeface="Times New Roman" panose="02020603050405020304" pitchFamily="18" charset="0"/>
                <a:ea typeface="Times New Roman" panose="02020603050405020304" pitchFamily="18" charset="0"/>
                <a:cs typeface="Arial" panose="020B0604020202020204" pitchFamily="34" charset="0"/>
              </a:rPr>
              <a:t>Standard Input Device</a:t>
            </a:r>
            <a:r>
              <a:rPr lang="ar-IQ" sz="1600" dirty="0">
                <a:effectLst/>
                <a:latin typeface="Calibri" panose="020F0502020204030204" pitchFamily="34" charset="0"/>
                <a:ea typeface="Times New Roman" panose="02020603050405020304" pitchFamily="18" charset="0"/>
                <a:cs typeface="Times New Roman" panose="02020603050405020304" pitchFamily="18" charset="0"/>
              </a:rPr>
              <a:t> للحاسوب وتستخدم في ادخال البيانات الحرفية والرقمية وتنفيذ الاوامر. وهي لوحة تحتوي على مفاتيح مرتبة مثل الالة الكاتبة  الشكل التالي يبين اجزاء لوحة المفاتيح.</a:t>
            </a:r>
            <a:endParaRPr lang="en-US" sz="1600" dirty="0">
              <a:effectLst/>
              <a:latin typeface="Calibri" panose="020F0502020204030204" pitchFamily="34" charset="0"/>
              <a:ea typeface="Times New Roman" panose="02020603050405020304" pitchFamily="18" charset="0"/>
              <a:cs typeface="Arial" panose="020B0604020202020204" pitchFamily="34" charset="0"/>
            </a:endParaRPr>
          </a:p>
          <a:p>
            <a:pPr algn="just" rtl="1">
              <a:lnSpc>
                <a:spcPct val="115000"/>
              </a:lnSpc>
              <a:spcAft>
                <a:spcPts val="1000"/>
              </a:spcAft>
              <a:tabLst>
                <a:tab pos="53340" algn="l"/>
              </a:tabLst>
            </a:pPr>
            <a:r>
              <a:rPr lang="ar-IQ" sz="1600" dirty="0">
                <a:effectLst/>
                <a:latin typeface="Calibri" panose="020F0502020204030204" pitchFamily="34" charset="0"/>
                <a:ea typeface="Times New Roman" panose="02020603050405020304" pitchFamily="18" charset="0"/>
                <a:cs typeface="Times New Roman" panose="02020603050405020304" pitchFamily="18" charset="0"/>
              </a:rPr>
              <a:t>وهناك اشكال مختلفة من لوحات المفاتيح </a:t>
            </a:r>
            <a:endParaRPr lang="en-US" sz="1600" dirty="0">
              <a:effectLst/>
              <a:latin typeface="Calibri" panose="020F0502020204030204" pitchFamily="34" charset="0"/>
              <a:ea typeface="Times New Roman" panose="02020603050405020304" pitchFamily="18" charset="0"/>
              <a:cs typeface="Arial" panose="020B0604020202020204" pitchFamily="34" charset="0"/>
            </a:endParaRPr>
          </a:p>
        </p:txBody>
      </p:sp>
      <p:pic>
        <p:nvPicPr>
          <p:cNvPr id="54" name="Picture 53">
            <a:extLst>
              <a:ext uri="{FF2B5EF4-FFF2-40B4-BE49-F238E27FC236}">
                <a16:creationId xmlns:a16="http://schemas.microsoft.com/office/drawing/2014/main" xmlns="" id="{C1790141-86D4-4117-9AA4-A760A250B09C}"/>
              </a:ext>
            </a:extLst>
          </p:cNvPr>
          <p:cNvPicPr>
            <a:picLocks noChangeAspect="1"/>
          </p:cNvPicPr>
          <p:nvPr/>
        </p:nvPicPr>
        <p:blipFill>
          <a:blip r:embed="rId2"/>
          <a:stretch>
            <a:fillRect/>
          </a:stretch>
        </p:blipFill>
        <p:spPr>
          <a:xfrm>
            <a:off x="1683327" y="3651711"/>
            <a:ext cx="8998528" cy="1980162"/>
          </a:xfrm>
          <a:prstGeom prst="rect">
            <a:avLst/>
          </a:prstGeom>
        </p:spPr>
      </p:pic>
    </p:spTree>
    <p:extLst>
      <p:ext uri="{BB962C8B-B14F-4D97-AF65-F5344CB8AC3E}">
        <p14:creationId xmlns:p14="http://schemas.microsoft.com/office/powerpoint/2010/main" val="1665062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281C7D67-0551-48EA-B5D4-84D7E593E6EC}"/>
              </a:ext>
            </a:extLst>
          </p:cNvPr>
          <p:cNvSpPr txBox="1"/>
          <p:nvPr/>
        </p:nvSpPr>
        <p:spPr>
          <a:xfrm>
            <a:off x="498765" y="721497"/>
            <a:ext cx="11305308" cy="3832652"/>
          </a:xfrm>
          <a:prstGeom prst="rect">
            <a:avLst/>
          </a:prstGeom>
          <a:noFill/>
        </p:spPr>
        <p:txBody>
          <a:bodyPr wrap="square">
            <a:spAutoFit/>
          </a:bodyPr>
          <a:lstStyle/>
          <a:p>
            <a:pPr marL="228600" algn="just" rtl="1">
              <a:lnSpc>
                <a:spcPct val="115000"/>
              </a:lnSpc>
              <a:spcAft>
                <a:spcPts val="1000"/>
              </a:spcAft>
              <a:tabLst>
                <a:tab pos="53340" algn="l"/>
              </a:tabLst>
            </a:pPr>
            <a:r>
              <a:rPr lang="ar-IQ" sz="1800" b="1"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اقسام لوحة المفاتيح</a:t>
            </a:r>
            <a:endParaRPr lang="en-US" sz="1400" dirty="0">
              <a:effectLst/>
              <a:latin typeface="Calibri" panose="020F0502020204030204" pitchFamily="34" charset="0"/>
              <a:ea typeface="Times New Roman" panose="02020603050405020304" pitchFamily="18" charset="0"/>
              <a:cs typeface="Arial" panose="020B0604020202020204" pitchFamily="34" charset="0"/>
            </a:endParaRPr>
          </a:p>
          <a:p>
            <a:pPr marL="228600" algn="just" rtl="1">
              <a:lnSpc>
                <a:spcPct val="115000"/>
              </a:lnSpc>
              <a:spcAft>
                <a:spcPts val="1000"/>
              </a:spcAft>
              <a:tabLst>
                <a:tab pos="53340" algn="l"/>
              </a:tabLst>
            </a:pPr>
            <a:r>
              <a:rPr lang="ar-IQ" sz="1800" dirty="0">
                <a:effectLst/>
                <a:latin typeface="Calibri" panose="020F0502020204030204" pitchFamily="34" charset="0"/>
                <a:ea typeface="Times New Roman" panose="02020603050405020304" pitchFamily="18" charset="0"/>
                <a:cs typeface="Times New Roman" panose="02020603050405020304" pitchFamily="18" charset="0"/>
              </a:rPr>
              <a:t>تقسم الازرار الموجودة على لوحة المفاتيح وتبعا لنظم التشغيل الحديثة الى عدة مجموعات استنادا لوظيفتها الى :</a:t>
            </a:r>
            <a:endParaRPr lang="en-US" sz="1400" dirty="0">
              <a:effectLst/>
              <a:latin typeface="Calibri" panose="020F0502020204030204" pitchFamily="34" charset="0"/>
              <a:ea typeface="Times New Roman" panose="02020603050405020304" pitchFamily="18" charset="0"/>
              <a:cs typeface="Arial" panose="020B0604020202020204" pitchFamily="34" charset="0"/>
            </a:endParaRPr>
          </a:p>
          <a:p>
            <a:pPr marL="342900" lvl="0" indent="-342900" algn="just" rtl="1">
              <a:lnSpc>
                <a:spcPct val="115000"/>
              </a:lnSpc>
              <a:buFont typeface="Symbol" panose="05050102010706020507" pitchFamily="18" charset="2"/>
              <a:buChar char=""/>
              <a:tabLst>
                <a:tab pos="53340" algn="l"/>
              </a:tabLst>
            </a:pPr>
            <a:r>
              <a:rPr lang="ar-IQ" sz="18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مفاتيح الكتابة (الابجدية الرقمية)</a:t>
            </a:r>
            <a:r>
              <a:rPr lang="ar-IQ" sz="1800" dirty="0">
                <a:effectLst/>
                <a:latin typeface="Calibri" panose="020F0502020204030204" pitchFamily="34" charset="0"/>
                <a:ea typeface="Times New Roman" panose="02020603050405020304" pitchFamily="18" charset="0"/>
                <a:cs typeface="Times New Roman" panose="02020603050405020304" pitchFamily="18" charset="0"/>
              </a:rPr>
              <a:t> :تتضمن مفاتيح الاحرف والأرقام وعلامات الترقيم والرموز.</a:t>
            </a:r>
            <a:endParaRPr lang="en-US" sz="1400" dirty="0">
              <a:effectLst/>
              <a:latin typeface="Calibri" panose="020F0502020204030204" pitchFamily="34" charset="0"/>
              <a:ea typeface="Times New Roman" panose="02020603050405020304" pitchFamily="18" charset="0"/>
              <a:cs typeface="Arial" panose="020B0604020202020204" pitchFamily="34" charset="0"/>
            </a:endParaRPr>
          </a:p>
          <a:p>
            <a:pPr marL="342900" lvl="0" indent="-342900" algn="just" rtl="1">
              <a:lnSpc>
                <a:spcPct val="115000"/>
              </a:lnSpc>
              <a:buFont typeface="Symbol" panose="05050102010706020507" pitchFamily="18" charset="2"/>
              <a:buChar char=""/>
              <a:tabLst>
                <a:tab pos="53340" algn="l"/>
              </a:tabLst>
            </a:pPr>
            <a:r>
              <a:rPr lang="ar-IQ" sz="18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مفاتيح التحكم </a:t>
            </a:r>
            <a:r>
              <a:rPr lang="en-US" sz="1800" dirty="0">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Control Keys</a:t>
            </a:r>
            <a:r>
              <a:rPr lang="en-US" sz="1800" dirty="0">
                <a:effectLst/>
                <a:latin typeface="Times New Roman" panose="02020603050405020304" pitchFamily="18" charset="0"/>
                <a:ea typeface="Times New Roman" panose="02020603050405020304" pitchFamily="18" charset="0"/>
                <a:cs typeface="Arial" panose="020B0604020202020204" pitchFamily="34" charset="0"/>
              </a:rPr>
              <a:t> </a:t>
            </a:r>
            <a:r>
              <a:rPr lang="ar-IQ" sz="1800" dirty="0">
                <a:effectLst/>
                <a:latin typeface="Times New Roman" panose="02020603050405020304" pitchFamily="18" charset="0"/>
                <a:ea typeface="Times New Roman" panose="02020603050405020304" pitchFamily="18" charset="0"/>
                <a:cs typeface="Arial" panose="020B0604020202020204" pitchFamily="34" charset="0"/>
              </a:rPr>
              <a:t>: يتم استخدام هذه المفاتيح وحدها أو مع مفاتيح أخرى لأداء اجراءات معينة . يعد مفتاحا </a:t>
            </a:r>
            <a:r>
              <a:rPr lang="en-US" sz="1800" dirty="0">
                <a:effectLst/>
                <a:latin typeface="Times New Roman" panose="02020603050405020304" pitchFamily="18" charset="0"/>
                <a:ea typeface="Times New Roman" panose="02020603050405020304" pitchFamily="18" charset="0"/>
                <a:cs typeface="Arial" panose="020B0604020202020204" pitchFamily="34" charset="0"/>
              </a:rPr>
              <a:t>Ctrl</a:t>
            </a:r>
            <a:r>
              <a:rPr lang="ar-IQ" sz="1800" dirty="0">
                <a:effectLst/>
                <a:latin typeface="Calibri" panose="020F0502020204030204" pitchFamily="34" charset="0"/>
                <a:ea typeface="Times New Roman" panose="02020603050405020304" pitchFamily="18" charset="0"/>
                <a:cs typeface="Times New Roman" panose="02020603050405020304" pitchFamily="18" charset="0"/>
              </a:rPr>
              <a:t> و </a:t>
            </a:r>
            <a:r>
              <a:rPr lang="en-US" sz="1800" dirty="0">
                <a:effectLst/>
                <a:latin typeface="Times New Roman" panose="02020603050405020304" pitchFamily="18" charset="0"/>
                <a:ea typeface="Times New Roman" panose="02020603050405020304" pitchFamily="18" charset="0"/>
                <a:cs typeface="Arial" panose="020B0604020202020204" pitchFamily="34" charset="0"/>
              </a:rPr>
              <a:t>Alt</a:t>
            </a:r>
            <a:r>
              <a:rPr lang="ar-IQ" sz="1800" dirty="0">
                <a:effectLst/>
                <a:latin typeface="Calibri" panose="020F0502020204030204" pitchFamily="34" charset="0"/>
                <a:ea typeface="Times New Roman" panose="02020603050405020304" pitchFamily="18" charset="0"/>
                <a:cs typeface="Times New Roman" panose="02020603050405020304" pitchFamily="18" charset="0"/>
              </a:rPr>
              <a:t> ومفتاح شعار </a:t>
            </a:r>
            <a:r>
              <a:rPr lang="en-US" sz="1800" dirty="0">
                <a:effectLst/>
                <a:latin typeface="Times New Roman" panose="02020603050405020304" pitchFamily="18" charset="0"/>
                <a:ea typeface="Times New Roman" panose="02020603050405020304" pitchFamily="18" charset="0"/>
                <a:cs typeface="Arial" panose="020B0604020202020204" pitchFamily="34" charset="0"/>
              </a:rPr>
              <a:t>Windows </a:t>
            </a:r>
            <a:r>
              <a:rPr lang="ar-IQ" sz="1800" dirty="0">
                <a:effectLst/>
                <a:latin typeface="Calibri" panose="020F0502020204030204" pitchFamily="34" charset="0"/>
                <a:ea typeface="Times New Roman" panose="02020603050405020304" pitchFamily="18" charset="0"/>
                <a:cs typeface="Times New Roman" panose="02020603050405020304" pitchFamily="18" charset="0"/>
              </a:rPr>
              <a:t>و </a:t>
            </a:r>
            <a:r>
              <a:rPr lang="en-US" sz="1800" dirty="0">
                <a:effectLst/>
                <a:latin typeface="Times New Roman" panose="02020603050405020304" pitchFamily="18" charset="0"/>
                <a:ea typeface="Times New Roman" panose="02020603050405020304" pitchFamily="18" charset="0"/>
                <a:cs typeface="Arial" panose="020B0604020202020204" pitchFamily="34" charset="0"/>
              </a:rPr>
              <a:t>Esc</a:t>
            </a:r>
            <a:r>
              <a:rPr lang="ar-IQ" sz="1800" dirty="0">
                <a:effectLst/>
                <a:latin typeface="Calibri" panose="020F0502020204030204" pitchFamily="34" charset="0"/>
                <a:ea typeface="Times New Roman" panose="02020603050405020304" pitchFamily="18" charset="0"/>
                <a:cs typeface="Times New Roman" panose="02020603050405020304" pitchFamily="18" charset="0"/>
              </a:rPr>
              <a:t> من أكثر مفاتيح التحكم التي يتم استخدامها .</a:t>
            </a:r>
            <a:endParaRPr lang="en-US" sz="1400" dirty="0">
              <a:effectLst/>
              <a:latin typeface="Calibri" panose="020F0502020204030204" pitchFamily="34" charset="0"/>
              <a:ea typeface="Times New Roman" panose="02020603050405020304" pitchFamily="18" charset="0"/>
              <a:cs typeface="Arial" panose="020B0604020202020204" pitchFamily="34" charset="0"/>
            </a:endParaRPr>
          </a:p>
          <a:p>
            <a:pPr marL="342900" lvl="0" indent="-342900" algn="just" rtl="1">
              <a:lnSpc>
                <a:spcPct val="115000"/>
              </a:lnSpc>
              <a:buFont typeface="Symbol" panose="05050102010706020507" pitchFamily="18" charset="2"/>
              <a:buChar char=""/>
              <a:tabLst>
                <a:tab pos="53340" algn="l"/>
              </a:tabLst>
            </a:pPr>
            <a:r>
              <a:rPr lang="ar-IQ" sz="18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مفتاح الوظائف</a:t>
            </a:r>
            <a:r>
              <a:rPr lang="ar-IQ" sz="18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1800" dirty="0">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Function Keys </a:t>
            </a:r>
            <a:r>
              <a:rPr lang="en-US" sz="1800" dirty="0">
                <a:effectLst/>
                <a:latin typeface="Times New Roman" panose="02020603050405020304" pitchFamily="18" charset="0"/>
                <a:ea typeface="Times New Roman" panose="02020603050405020304" pitchFamily="18" charset="0"/>
                <a:cs typeface="Arial" panose="020B0604020202020204" pitchFamily="34" charset="0"/>
              </a:rPr>
              <a:t> </a:t>
            </a:r>
            <a:r>
              <a:rPr lang="ar-IQ" sz="1800" dirty="0">
                <a:effectLst/>
                <a:latin typeface="Times New Roman" panose="02020603050405020304" pitchFamily="18" charset="0"/>
                <a:ea typeface="Times New Roman" panose="02020603050405020304" pitchFamily="18" charset="0"/>
                <a:cs typeface="Arial" panose="020B0604020202020204" pitchFamily="34" charset="0"/>
              </a:rPr>
              <a:t>: يتم استخدام مفاتيح الوظائف لإجراء مهام محددة وترمز هذه المفاتيح ب </a:t>
            </a:r>
            <a:r>
              <a:rPr lang="en-US" sz="1800" dirty="0">
                <a:effectLst/>
                <a:latin typeface="Times New Roman" panose="02020603050405020304" pitchFamily="18" charset="0"/>
                <a:ea typeface="Times New Roman" panose="02020603050405020304" pitchFamily="18" charset="0"/>
                <a:cs typeface="Arial" panose="020B0604020202020204" pitchFamily="34" charset="0"/>
              </a:rPr>
              <a:t>F1</a:t>
            </a:r>
            <a:r>
              <a:rPr lang="ar-IQ" sz="1800" dirty="0">
                <a:effectLst/>
                <a:latin typeface="Calibri" panose="020F0502020204030204" pitchFamily="34" charset="0"/>
                <a:ea typeface="Times New Roman" panose="02020603050405020304" pitchFamily="18" charset="0"/>
                <a:cs typeface="Times New Roman" panose="02020603050405020304" pitchFamily="18" charset="0"/>
              </a:rPr>
              <a:t> و </a:t>
            </a:r>
            <a:r>
              <a:rPr lang="en-US" sz="1800" dirty="0">
                <a:effectLst/>
                <a:latin typeface="Times New Roman" panose="02020603050405020304" pitchFamily="18" charset="0"/>
                <a:ea typeface="Times New Roman" panose="02020603050405020304" pitchFamily="18" charset="0"/>
                <a:cs typeface="Arial" panose="020B0604020202020204" pitchFamily="34" charset="0"/>
              </a:rPr>
              <a:t>F2</a:t>
            </a:r>
            <a:r>
              <a:rPr lang="ar-IQ" sz="1800" dirty="0">
                <a:effectLst/>
                <a:latin typeface="Calibri" panose="020F0502020204030204" pitchFamily="34" charset="0"/>
                <a:ea typeface="Times New Roman" panose="02020603050405020304" pitchFamily="18" charset="0"/>
                <a:cs typeface="Times New Roman" panose="02020603050405020304" pitchFamily="18" charset="0"/>
              </a:rPr>
              <a:t> و </a:t>
            </a:r>
            <a:r>
              <a:rPr lang="en-US" sz="1800" dirty="0">
                <a:effectLst/>
                <a:latin typeface="Times New Roman" panose="02020603050405020304" pitchFamily="18" charset="0"/>
                <a:ea typeface="Times New Roman" panose="02020603050405020304" pitchFamily="18" charset="0"/>
                <a:cs typeface="Arial" panose="020B0604020202020204" pitchFamily="34" charset="0"/>
              </a:rPr>
              <a:t>F3</a:t>
            </a:r>
            <a:r>
              <a:rPr lang="ar-IQ" sz="1800" dirty="0">
                <a:effectLst/>
                <a:latin typeface="Calibri" panose="020F0502020204030204" pitchFamily="34" charset="0"/>
                <a:ea typeface="Times New Roman" panose="02020603050405020304" pitchFamily="18" charset="0"/>
                <a:cs typeface="Times New Roman" panose="02020603050405020304" pitchFamily="18" charset="0"/>
              </a:rPr>
              <a:t>و....</a:t>
            </a:r>
            <a:r>
              <a:rPr lang="en-US" sz="1800" dirty="0">
                <a:effectLst/>
                <a:latin typeface="Times New Roman" panose="02020603050405020304" pitchFamily="18" charset="0"/>
                <a:ea typeface="Times New Roman" panose="02020603050405020304" pitchFamily="18" charset="0"/>
                <a:cs typeface="Arial" panose="020B0604020202020204" pitchFamily="34" charset="0"/>
              </a:rPr>
              <a:t>F12</a:t>
            </a:r>
            <a:r>
              <a:rPr lang="ar-IQ" sz="1800" dirty="0">
                <a:effectLst/>
                <a:latin typeface="Calibri" panose="020F0502020204030204" pitchFamily="34" charset="0"/>
                <a:ea typeface="Times New Roman" panose="02020603050405020304" pitchFamily="18" charset="0"/>
                <a:cs typeface="Times New Roman" panose="02020603050405020304" pitchFamily="18" charset="0"/>
              </a:rPr>
              <a:t> وتختلف وظيفة هذه المفاتيح من برنامج الى اخر .</a:t>
            </a:r>
            <a:endParaRPr lang="en-US" sz="1400" dirty="0">
              <a:effectLst/>
              <a:latin typeface="Calibri" panose="020F0502020204030204" pitchFamily="34" charset="0"/>
              <a:ea typeface="Times New Roman" panose="02020603050405020304" pitchFamily="18" charset="0"/>
              <a:cs typeface="Arial" panose="020B0604020202020204" pitchFamily="34" charset="0"/>
            </a:endParaRPr>
          </a:p>
          <a:p>
            <a:pPr marL="342900" lvl="0" indent="-342900" algn="just" rtl="1">
              <a:lnSpc>
                <a:spcPct val="115000"/>
              </a:lnSpc>
              <a:buFont typeface="Symbol" panose="05050102010706020507" pitchFamily="18" charset="2"/>
              <a:buChar char=""/>
              <a:tabLst>
                <a:tab pos="53340" algn="l"/>
              </a:tabLst>
            </a:pPr>
            <a:r>
              <a:rPr lang="ar-IQ" sz="18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مفاتيح التنقل</a:t>
            </a:r>
            <a:r>
              <a:rPr lang="ar-IQ" sz="1800" dirty="0">
                <a:effectLst/>
                <a:latin typeface="Calibri" panose="020F0502020204030204" pitchFamily="34" charset="0"/>
                <a:ea typeface="Times New Roman" panose="02020603050405020304" pitchFamily="18" charset="0"/>
                <a:cs typeface="Times New Roman" panose="02020603050405020304" pitchFamily="18" charset="0"/>
              </a:rPr>
              <a:t>: يتم استخدام هذه المفاتيح للتنقل في جميع اتجاه مستندات أو صفحات ويب كما تستخدم لتظليل النصوص وتتضمن مفاتيح الاسهم و</a:t>
            </a:r>
            <a:r>
              <a:rPr lang="en-US" sz="1800" dirty="0">
                <a:effectLst/>
                <a:latin typeface="Times New Roman" panose="02020603050405020304" pitchFamily="18" charset="0"/>
                <a:ea typeface="Times New Roman" panose="02020603050405020304" pitchFamily="18" charset="0"/>
                <a:cs typeface="Arial" panose="020B0604020202020204" pitchFamily="34" charset="0"/>
              </a:rPr>
              <a:t>Home </a:t>
            </a:r>
            <a:r>
              <a:rPr lang="ar-IQ" sz="1800" dirty="0">
                <a:effectLst/>
                <a:latin typeface="Calibri" panose="020F0502020204030204" pitchFamily="34" charset="0"/>
                <a:ea typeface="Times New Roman" panose="02020603050405020304" pitchFamily="18" charset="0"/>
                <a:cs typeface="Times New Roman" panose="02020603050405020304" pitchFamily="18" charset="0"/>
              </a:rPr>
              <a:t> و </a:t>
            </a:r>
            <a:r>
              <a:rPr lang="en-US" sz="1800" dirty="0">
                <a:effectLst/>
                <a:latin typeface="Times New Roman" panose="02020603050405020304" pitchFamily="18" charset="0"/>
                <a:ea typeface="Times New Roman" panose="02020603050405020304" pitchFamily="18" charset="0"/>
                <a:cs typeface="Arial" panose="020B0604020202020204" pitchFamily="34" charset="0"/>
              </a:rPr>
              <a:t>End</a:t>
            </a:r>
            <a:r>
              <a:rPr lang="ar-IQ" sz="1800" dirty="0">
                <a:effectLst/>
                <a:latin typeface="Calibri" panose="020F0502020204030204" pitchFamily="34" charset="0"/>
                <a:ea typeface="Times New Roman" panose="02020603050405020304" pitchFamily="18" charset="0"/>
                <a:cs typeface="Times New Roman" panose="02020603050405020304" pitchFamily="18" charset="0"/>
              </a:rPr>
              <a:t> و  </a:t>
            </a:r>
            <a:r>
              <a:rPr lang="en-US" sz="1800" dirty="0">
                <a:effectLst/>
                <a:latin typeface="Times New Roman" panose="02020603050405020304" pitchFamily="18" charset="0"/>
                <a:ea typeface="Times New Roman" panose="02020603050405020304" pitchFamily="18" charset="0"/>
                <a:cs typeface="Arial" panose="020B0604020202020204" pitchFamily="34" charset="0"/>
              </a:rPr>
              <a:t>Page UP</a:t>
            </a:r>
            <a:r>
              <a:rPr lang="ar-IQ" sz="1800" dirty="0">
                <a:effectLst/>
                <a:latin typeface="Calibri" panose="020F0502020204030204" pitchFamily="34" charset="0"/>
                <a:ea typeface="Times New Roman" panose="02020603050405020304" pitchFamily="18" charset="0"/>
                <a:cs typeface="Times New Roman" panose="02020603050405020304" pitchFamily="18" charset="0"/>
              </a:rPr>
              <a:t> و </a:t>
            </a:r>
            <a:r>
              <a:rPr lang="en-US" sz="1800" dirty="0">
                <a:effectLst/>
                <a:latin typeface="Times New Roman" panose="02020603050405020304" pitchFamily="18" charset="0"/>
                <a:ea typeface="Times New Roman" panose="02020603050405020304" pitchFamily="18" charset="0"/>
                <a:cs typeface="Arial" panose="020B0604020202020204" pitchFamily="34" charset="0"/>
              </a:rPr>
              <a:t>Page Down </a:t>
            </a:r>
            <a:r>
              <a:rPr lang="ar-IQ" sz="1800" dirty="0">
                <a:effectLst/>
                <a:latin typeface="Calibri" panose="020F0502020204030204" pitchFamily="34" charset="0"/>
                <a:ea typeface="Times New Roman" panose="02020603050405020304" pitchFamily="18" charset="0"/>
                <a:cs typeface="Times New Roman" panose="02020603050405020304" pitchFamily="18" charset="0"/>
              </a:rPr>
              <a:t> و </a:t>
            </a:r>
            <a:r>
              <a:rPr lang="en-US" sz="1800" dirty="0">
                <a:effectLst/>
                <a:latin typeface="Times New Roman" panose="02020603050405020304" pitchFamily="18" charset="0"/>
                <a:ea typeface="Times New Roman" panose="02020603050405020304" pitchFamily="18" charset="0"/>
                <a:cs typeface="Arial" panose="020B0604020202020204" pitchFamily="34" charset="0"/>
              </a:rPr>
              <a:t>Delete </a:t>
            </a:r>
            <a:r>
              <a:rPr lang="ar-IQ" sz="1800" dirty="0">
                <a:effectLst/>
                <a:latin typeface="Calibri" panose="020F0502020204030204" pitchFamily="34" charset="0"/>
                <a:ea typeface="Times New Roman" panose="02020603050405020304" pitchFamily="18" charset="0"/>
                <a:cs typeface="Times New Roman" panose="02020603050405020304" pitchFamily="18" charset="0"/>
              </a:rPr>
              <a:t> و </a:t>
            </a:r>
            <a:r>
              <a:rPr lang="en-US" sz="1800" dirty="0">
                <a:effectLst/>
                <a:latin typeface="Times New Roman" panose="02020603050405020304" pitchFamily="18" charset="0"/>
                <a:ea typeface="Times New Roman" panose="02020603050405020304" pitchFamily="18" charset="0"/>
                <a:cs typeface="Arial" panose="020B0604020202020204" pitchFamily="34" charset="0"/>
              </a:rPr>
              <a:t>Insert</a:t>
            </a:r>
            <a:r>
              <a:rPr lang="ar-IQ" sz="1800"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US" sz="1400" dirty="0">
              <a:effectLst/>
              <a:latin typeface="Calibri" panose="020F0502020204030204" pitchFamily="34" charset="0"/>
              <a:ea typeface="Times New Roman" panose="02020603050405020304" pitchFamily="18" charset="0"/>
              <a:cs typeface="Arial" panose="020B0604020202020204" pitchFamily="34" charset="0"/>
            </a:endParaRPr>
          </a:p>
          <a:p>
            <a:pPr marL="342900" lvl="0" indent="-342900" algn="just" rtl="1">
              <a:lnSpc>
                <a:spcPct val="115000"/>
              </a:lnSpc>
              <a:spcAft>
                <a:spcPts val="1000"/>
              </a:spcAft>
              <a:buFont typeface="Symbol" panose="05050102010706020507" pitchFamily="18" charset="2"/>
              <a:buChar char=""/>
              <a:tabLst>
                <a:tab pos="53340" algn="l"/>
              </a:tabLst>
            </a:pPr>
            <a:r>
              <a:rPr lang="ar-IQ" sz="18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لوحة المفاتيح الرقمية</a:t>
            </a:r>
            <a:r>
              <a:rPr lang="ar-IQ" sz="1800" dirty="0">
                <a:effectLst/>
                <a:latin typeface="Calibri" panose="020F0502020204030204" pitchFamily="34" charset="0"/>
                <a:ea typeface="Times New Roman" panose="02020603050405020304" pitchFamily="18" charset="0"/>
                <a:cs typeface="Times New Roman" panose="02020603050405020304" pitchFamily="18" charset="0"/>
              </a:rPr>
              <a:t> : تتميز بأنها في متناول اليد لإدخال الارقام بسرعة . وهذه المفاتيح مجتمعة معاَ في شكل مجموعة مثل الحاسبة التقليدية او الة الجمع.</a:t>
            </a:r>
            <a:endParaRPr lang="en-US" sz="1400" dirty="0">
              <a:effectLst/>
              <a:latin typeface="Calibri" panose="020F0502020204030204" pitchFamily="34" charset="0"/>
              <a:ea typeface="Times New Roman" panose="02020603050405020304" pitchFamily="18" charset="0"/>
              <a:cs typeface="Arial" panose="020B0604020202020204" pitchFamily="34" charset="0"/>
            </a:endParaRPr>
          </a:p>
        </p:txBody>
      </p:sp>
      <p:pic>
        <p:nvPicPr>
          <p:cNvPr id="4" name="Picture 3">
            <a:extLst>
              <a:ext uri="{FF2B5EF4-FFF2-40B4-BE49-F238E27FC236}">
                <a16:creationId xmlns:a16="http://schemas.microsoft.com/office/drawing/2014/main" xmlns="" id="{85BD60F3-32A3-49E1-925C-0AC20354C7D6}"/>
              </a:ext>
            </a:extLst>
          </p:cNvPr>
          <p:cNvPicPr>
            <a:picLocks noChangeAspect="1"/>
          </p:cNvPicPr>
          <p:nvPr/>
        </p:nvPicPr>
        <p:blipFill>
          <a:blip r:embed="rId2"/>
          <a:stretch>
            <a:fillRect/>
          </a:stretch>
        </p:blipFill>
        <p:spPr>
          <a:xfrm>
            <a:off x="1859973" y="4369862"/>
            <a:ext cx="7460672" cy="1604911"/>
          </a:xfrm>
          <a:prstGeom prst="rect">
            <a:avLst/>
          </a:prstGeom>
          <a:ln>
            <a:noFill/>
          </a:ln>
          <a:effectLst>
            <a:softEdge rad="112500"/>
          </a:effectLst>
        </p:spPr>
      </p:pic>
    </p:spTree>
    <p:extLst>
      <p:ext uri="{BB962C8B-B14F-4D97-AF65-F5344CB8AC3E}">
        <p14:creationId xmlns:p14="http://schemas.microsoft.com/office/powerpoint/2010/main" val="11582735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8307BF31-76C5-4E7D-882C-9154D962DBDD}"/>
              </a:ext>
            </a:extLst>
          </p:cNvPr>
          <p:cNvSpPr txBox="1"/>
          <p:nvPr/>
        </p:nvSpPr>
        <p:spPr>
          <a:xfrm>
            <a:off x="280555" y="218210"/>
            <a:ext cx="11409217" cy="2111668"/>
          </a:xfrm>
          <a:prstGeom prst="rect">
            <a:avLst/>
          </a:prstGeom>
          <a:noFill/>
        </p:spPr>
        <p:txBody>
          <a:bodyPr wrap="square">
            <a:spAutoFit/>
          </a:bodyPr>
          <a:lstStyle/>
          <a:p>
            <a:pPr marL="342900" lvl="0" indent="-342900" algn="just" rtl="1">
              <a:lnSpc>
                <a:spcPct val="115000"/>
              </a:lnSpc>
              <a:buFont typeface="+mj-lt"/>
              <a:buAutoNum type="arabicPeriod"/>
              <a:tabLst>
                <a:tab pos="53340" algn="l"/>
                <a:tab pos="233680" algn="l"/>
              </a:tabLst>
            </a:pPr>
            <a:r>
              <a:rPr lang="ar-IQ" sz="1800" b="1"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الماوس(الفأرة) </a:t>
            </a:r>
            <a:r>
              <a:rPr lang="en-US" sz="1800" b="1" dirty="0">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Mouse</a:t>
            </a:r>
            <a:endParaRPr lang="en-US" sz="1400" dirty="0">
              <a:effectLst/>
              <a:latin typeface="Calibri" panose="020F0502020204030204" pitchFamily="34" charset="0"/>
              <a:ea typeface="Times New Roman" panose="02020603050405020304" pitchFamily="18" charset="0"/>
              <a:cs typeface="Arial" panose="020B0604020202020204" pitchFamily="34" charset="0"/>
            </a:endParaRPr>
          </a:p>
          <a:p>
            <a:pPr marL="233680" algn="just" rtl="1">
              <a:lnSpc>
                <a:spcPct val="115000"/>
              </a:lnSpc>
              <a:spcAft>
                <a:spcPts val="1000"/>
              </a:spcAft>
              <a:tabLst>
                <a:tab pos="53340" algn="l"/>
              </a:tabLst>
            </a:pPr>
            <a:r>
              <a:rPr lang="ar-IQ" sz="1800" dirty="0">
                <a:effectLst/>
                <a:latin typeface="Calibri" panose="020F0502020204030204" pitchFamily="34" charset="0"/>
                <a:ea typeface="Times New Roman" panose="02020603050405020304" pitchFamily="18" charset="0"/>
                <a:cs typeface="Times New Roman" panose="02020603050405020304" pitchFamily="18" charset="0"/>
              </a:rPr>
              <a:t>جهاز صغير بحجم قبضة اليد توصيله للحاسوب عبر سلك (او بدون سلك) ويعتبر من أجهزة التأشير (</a:t>
            </a:r>
            <a:r>
              <a:rPr lang="en-US" sz="1800" dirty="0">
                <a:effectLst/>
                <a:latin typeface="Times New Roman" panose="02020603050405020304" pitchFamily="18" charset="0"/>
                <a:ea typeface="Times New Roman" panose="02020603050405020304" pitchFamily="18" charset="0"/>
                <a:cs typeface="Arial" panose="020B0604020202020204" pitchFamily="34" charset="0"/>
              </a:rPr>
              <a:t>Pointing Devices</a:t>
            </a:r>
            <a:r>
              <a:rPr lang="ar-IQ" sz="1800" dirty="0">
                <a:effectLst/>
                <a:latin typeface="Calibri" panose="020F0502020204030204" pitchFamily="34" charset="0"/>
                <a:ea typeface="Times New Roman" panose="02020603050405020304" pitchFamily="18" charset="0"/>
                <a:cs typeface="Times New Roman" panose="02020603050405020304" pitchFamily="18" charset="0"/>
              </a:rPr>
              <a:t>) الوظيفة الاساسية للماوس عندما يتم تحريكه هي تحويل حركة اليد الى اشارات يستطيع الحاسوب فهمها والتعامل معها، مما يحرك السهم المؤشر (</a:t>
            </a:r>
            <a:r>
              <a:rPr lang="en-US" sz="1800" dirty="0">
                <a:effectLst/>
                <a:latin typeface="Times New Roman" panose="02020603050405020304" pitchFamily="18" charset="0"/>
                <a:ea typeface="Times New Roman" panose="02020603050405020304" pitchFamily="18" charset="0"/>
                <a:cs typeface="Arial" panose="020B0604020202020204" pitchFamily="34" charset="0"/>
              </a:rPr>
              <a:t>Mouse Pointer </a:t>
            </a:r>
            <a:r>
              <a:rPr lang="ar-IQ" sz="1800" dirty="0">
                <a:effectLst/>
                <a:latin typeface="Calibri" panose="020F0502020204030204" pitchFamily="34" charset="0"/>
                <a:ea typeface="Times New Roman" panose="02020603050405020304" pitchFamily="18" charset="0"/>
                <a:cs typeface="Times New Roman" panose="02020603050405020304" pitchFamily="18" charset="0"/>
              </a:rPr>
              <a:t>) على الشاشة ، ويمكن للمستخدم من تحديد انواع الافعال التي يقوم بها الحاسوب عند الضغط على احد مفتاحي الماوس سواء ضغطاً مفرداَ أو ضغطا مزدوجا والشكل يوضح اشكال مختلفة لمؤشر الماوس حسب موقع ووظيفة ونوع البرنامج المفتوح</a:t>
            </a:r>
            <a:endParaRPr lang="en-US" sz="1400" dirty="0">
              <a:effectLst/>
              <a:latin typeface="Calibri" panose="020F0502020204030204" pitchFamily="34" charset="0"/>
              <a:ea typeface="Times New Roman" panose="02020603050405020304" pitchFamily="18" charset="0"/>
              <a:cs typeface="Arial" panose="020B0604020202020204" pitchFamily="34" charset="0"/>
            </a:endParaRPr>
          </a:p>
          <a:p>
            <a:pPr algn="just" rtl="1">
              <a:lnSpc>
                <a:spcPct val="115000"/>
              </a:lnSpc>
              <a:spcAft>
                <a:spcPts val="1000"/>
              </a:spcAft>
              <a:tabLst>
                <a:tab pos="53340" algn="l"/>
              </a:tabLst>
            </a:pPr>
            <a:r>
              <a:rPr lang="ar-IQ" sz="1800"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US" sz="1400" dirty="0">
              <a:effectLst/>
              <a:latin typeface="Calibri" panose="020F0502020204030204" pitchFamily="34" charset="0"/>
              <a:ea typeface="Times New Roman" panose="02020603050405020304" pitchFamily="18" charset="0"/>
              <a:cs typeface="Arial" panose="020B0604020202020204" pitchFamily="34" charset="0"/>
            </a:endParaRPr>
          </a:p>
        </p:txBody>
      </p:sp>
      <p:pic>
        <p:nvPicPr>
          <p:cNvPr id="4" name="Picture 3">
            <a:extLst>
              <a:ext uri="{FF2B5EF4-FFF2-40B4-BE49-F238E27FC236}">
                <a16:creationId xmlns:a16="http://schemas.microsoft.com/office/drawing/2014/main" xmlns="" id="{487A6092-4F80-415A-8C80-067C0C8DE86F}"/>
              </a:ext>
            </a:extLst>
          </p:cNvPr>
          <p:cNvPicPr>
            <a:picLocks noChangeAspect="1"/>
          </p:cNvPicPr>
          <p:nvPr/>
        </p:nvPicPr>
        <p:blipFill>
          <a:blip r:embed="rId2"/>
          <a:stretch>
            <a:fillRect/>
          </a:stretch>
        </p:blipFill>
        <p:spPr>
          <a:xfrm>
            <a:off x="502229" y="1808019"/>
            <a:ext cx="4734790" cy="1257299"/>
          </a:xfrm>
          <a:prstGeom prst="rect">
            <a:avLst/>
          </a:prstGeom>
        </p:spPr>
      </p:pic>
      <p:sp>
        <p:nvSpPr>
          <p:cNvPr id="8" name="TextBox 7">
            <a:extLst>
              <a:ext uri="{FF2B5EF4-FFF2-40B4-BE49-F238E27FC236}">
                <a16:creationId xmlns:a16="http://schemas.microsoft.com/office/drawing/2014/main" xmlns="" id="{0DC72F0C-2969-4815-B139-AFA6650D4A1B}"/>
              </a:ext>
            </a:extLst>
          </p:cNvPr>
          <p:cNvSpPr txBox="1"/>
          <p:nvPr/>
        </p:nvSpPr>
        <p:spPr>
          <a:xfrm>
            <a:off x="2951018" y="2887635"/>
            <a:ext cx="8956964" cy="1093120"/>
          </a:xfrm>
          <a:prstGeom prst="rect">
            <a:avLst/>
          </a:prstGeom>
          <a:noFill/>
        </p:spPr>
        <p:txBody>
          <a:bodyPr wrap="square">
            <a:spAutoFit/>
          </a:bodyPr>
          <a:lstStyle/>
          <a:p>
            <a:pPr algn="just" rtl="1">
              <a:lnSpc>
                <a:spcPct val="115000"/>
              </a:lnSpc>
              <a:spcAft>
                <a:spcPts val="1000"/>
              </a:spcAft>
              <a:tabLst>
                <a:tab pos="53340" algn="l"/>
              </a:tabLst>
            </a:pPr>
            <a:r>
              <a:rPr lang="ar-IQ" sz="1800" dirty="0">
                <a:effectLst/>
                <a:latin typeface="Calibri" panose="020F0502020204030204" pitchFamily="34" charset="0"/>
                <a:ea typeface="Times New Roman" panose="02020603050405020304" pitchFamily="18" charset="0"/>
                <a:cs typeface="Times New Roman" panose="02020603050405020304" pitchFamily="18" charset="0"/>
              </a:rPr>
              <a:t>هناك العديد من أنواع الماوس وهي :</a:t>
            </a:r>
            <a:endParaRPr lang="en-US" sz="1400" dirty="0">
              <a:effectLst/>
              <a:latin typeface="Calibri" panose="020F0502020204030204" pitchFamily="34" charset="0"/>
              <a:ea typeface="Times New Roman" panose="02020603050405020304" pitchFamily="18" charset="0"/>
              <a:cs typeface="Arial" panose="020B0604020202020204" pitchFamily="34" charset="0"/>
            </a:endParaRPr>
          </a:p>
          <a:p>
            <a:pPr algn="r" rtl="1"/>
            <a:r>
              <a:rPr lang="ar-IQ" sz="1800" dirty="0">
                <a:solidFill>
                  <a:srgbClr val="FF0000"/>
                </a:solidFill>
                <a:effectLst/>
                <a:ea typeface="Times New Roman" panose="02020603050405020304" pitchFamily="18" charset="0"/>
                <a:cs typeface="Times New Roman" panose="02020603050405020304" pitchFamily="18" charset="0"/>
              </a:rPr>
              <a:t>الماوس الميكانيكي (ذو الكرة) </a:t>
            </a:r>
            <a:r>
              <a:rPr lang="en-US" sz="1800" dirty="0">
                <a:solidFill>
                  <a:srgbClr val="FF0000"/>
                </a:solidFill>
                <a:effectLst/>
                <a:latin typeface="Times New Roman" panose="02020603050405020304" pitchFamily="18" charset="0"/>
                <a:ea typeface="Times New Roman" panose="02020603050405020304" pitchFamily="18" charset="0"/>
              </a:rPr>
              <a:t>Mechanical (Wheel)Mouse</a:t>
            </a:r>
            <a:r>
              <a:rPr lang="en-US" sz="1800" dirty="0">
                <a:effectLst/>
                <a:latin typeface="Times New Roman" panose="02020603050405020304" pitchFamily="18" charset="0"/>
                <a:ea typeface="Times New Roman" panose="02020603050405020304" pitchFamily="18" charset="0"/>
              </a:rPr>
              <a:t> </a:t>
            </a:r>
            <a:r>
              <a:rPr lang="ar-IQ" sz="1800" dirty="0">
                <a:effectLst/>
                <a:latin typeface="Times New Roman" panose="02020603050405020304" pitchFamily="18" charset="0"/>
                <a:ea typeface="Times New Roman" panose="02020603050405020304" pitchFamily="18" charset="0"/>
              </a:rPr>
              <a:t>  يعتمد في التعرف على حركة الماوس على كرة داخل الماوس </a:t>
            </a:r>
            <a:endParaRPr lang="ar-IQ" dirty="0"/>
          </a:p>
        </p:txBody>
      </p:sp>
      <p:pic>
        <p:nvPicPr>
          <p:cNvPr id="7" name="Picture 6">
            <a:extLst>
              <a:ext uri="{FF2B5EF4-FFF2-40B4-BE49-F238E27FC236}">
                <a16:creationId xmlns:a16="http://schemas.microsoft.com/office/drawing/2014/main" xmlns="" id="{D9410738-903D-4E45-A5E6-B72A3646FE00}"/>
              </a:ext>
            </a:extLst>
          </p:cNvPr>
          <p:cNvPicPr>
            <a:picLocks noChangeAspect="1"/>
          </p:cNvPicPr>
          <p:nvPr/>
        </p:nvPicPr>
        <p:blipFill>
          <a:blip r:embed="rId3"/>
          <a:stretch>
            <a:fillRect/>
          </a:stretch>
        </p:blipFill>
        <p:spPr>
          <a:xfrm>
            <a:off x="1007918" y="4267997"/>
            <a:ext cx="2257653" cy="1365342"/>
          </a:xfrm>
          <a:prstGeom prst="rect">
            <a:avLst/>
          </a:prstGeom>
        </p:spPr>
      </p:pic>
    </p:spTree>
    <p:extLst>
      <p:ext uri="{BB962C8B-B14F-4D97-AF65-F5344CB8AC3E}">
        <p14:creationId xmlns:p14="http://schemas.microsoft.com/office/powerpoint/2010/main" val="39471178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09168F04-1A61-4CD3-99AF-778C4F68B3AE}"/>
              </a:ext>
            </a:extLst>
          </p:cNvPr>
          <p:cNvSpPr txBox="1"/>
          <p:nvPr/>
        </p:nvSpPr>
        <p:spPr>
          <a:xfrm>
            <a:off x="3052330" y="176646"/>
            <a:ext cx="8834870" cy="369332"/>
          </a:xfrm>
          <a:prstGeom prst="rect">
            <a:avLst/>
          </a:prstGeom>
          <a:noFill/>
        </p:spPr>
        <p:txBody>
          <a:bodyPr wrap="square">
            <a:spAutoFit/>
          </a:bodyPr>
          <a:lstStyle/>
          <a:p>
            <a:pPr algn="r" rtl="1"/>
            <a:r>
              <a:rPr lang="ar-IQ" sz="1800" dirty="0">
                <a:solidFill>
                  <a:srgbClr val="FF0000"/>
                </a:solidFill>
                <a:effectLst/>
                <a:ea typeface="Times New Roman" panose="02020603050405020304" pitchFamily="18" charset="0"/>
                <a:cs typeface="Times New Roman" panose="02020603050405020304" pitchFamily="18" charset="0"/>
              </a:rPr>
              <a:t>2_الماوس الضوئي </a:t>
            </a:r>
            <a:r>
              <a:rPr lang="en-US" sz="1800" dirty="0">
                <a:solidFill>
                  <a:srgbClr val="FF0000"/>
                </a:solidFill>
                <a:effectLst/>
                <a:latin typeface="Times New Roman" panose="02020603050405020304" pitchFamily="18" charset="0"/>
                <a:ea typeface="Times New Roman" panose="02020603050405020304" pitchFamily="18" charset="0"/>
              </a:rPr>
              <a:t>Optical Mouse</a:t>
            </a:r>
            <a:r>
              <a:rPr lang="en-US" sz="1800" dirty="0">
                <a:effectLst/>
                <a:latin typeface="Times New Roman" panose="02020603050405020304" pitchFamily="18" charset="0"/>
                <a:ea typeface="Times New Roman" panose="02020603050405020304" pitchFamily="18" charset="0"/>
              </a:rPr>
              <a:t> </a:t>
            </a:r>
            <a:r>
              <a:rPr lang="ar-IQ" sz="1800" dirty="0">
                <a:effectLst/>
                <a:latin typeface="Times New Roman" panose="02020603050405020304" pitchFamily="18" charset="0"/>
                <a:ea typeface="Times New Roman" panose="02020603050405020304" pitchFamily="18" charset="0"/>
              </a:rPr>
              <a:t> يعتمد على اتجاه شعاع من الضوء المركز أسفل الماوس </a:t>
            </a:r>
            <a:endParaRPr lang="ar-IQ" dirty="0"/>
          </a:p>
        </p:txBody>
      </p:sp>
      <p:pic>
        <p:nvPicPr>
          <p:cNvPr id="4" name="Picture 3">
            <a:extLst>
              <a:ext uri="{FF2B5EF4-FFF2-40B4-BE49-F238E27FC236}">
                <a16:creationId xmlns:a16="http://schemas.microsoft.com/office/drawing/2014/main" xmlns="" id="{02E2235E-6C5E-4711-81B7-ED828AACF2B4}"/>
              </a:ext>
            </a:extLst>
          </p:cNvPr>
          <p:cNvPicPr>
            <a:picLocks noChangeAspect="1"/>
          </p:cNvPicPr>
          <p:nvPr/>
        </p:nvPicPr>
        <p:blipFill>
          <a:blip r:embed="rId2"/>
          <a:stretch>
            <a:fillRect/>
          </a:stretch>
        </p:blipFill>
        <p:spPr>
          <a:xfrm>
            <a:off x="971151" y="361312"/>
            <a:ext cx="1188823" cy="1079086"/>
          </a:xfrm>
          <a:prstGeom prst="rect">
            <a:avLst/>
          </a:prstGeom>
        </p:spPr>
      </p:pic>
      <p:sp>
        <p:nvSpPr>
          <p:cNvPr id="6" name="TextBox 5">
            <a:extLst>
              <a:ext uri="{FF2B5EF4-FFF2-40B4-BE49-F238E27FC236}">
                <a16:creationId xmlns:a16="http://schemas.microsoft.com/office/drawing/2014/main" xmlns="" id="{3E005FD6-9992-4CBB-99B6-09AC6B2A0D54}"/>
              </a:ext>
            </a:extLst>
          </p:cNvPr>
          <p:cNvSpPr txBox="1"/>
          <p:nvPr/>
        </p:nvSpPr>
        <p:spPr>
          <a:xfrm>
            <a:off x="883227" y="1808018"/>
            <a:ext cx="11003971" cy="709233"/>
          </a:xfrm>
          <a:prstGeom prst="rect">
            <a:avLst/>
          </a:prstGeom>
          <a:noFill/>
        </p:spPr>
        <p:txBody>
          <a:bodyPr wrap="square">
            <a:spAutoFit/>
          </a:bodyPr>
          <a:lstStyle/>
          <a:p>
            <a:pPr lvl="0" algn="just" rtl="1">
              <a:lnSpc>
                <a:spcPct val="115000"/>
              </a:lnSpc>
              <a:spcAft>
                <a:spcPts val="1000"/>
              </a:spcAft>
              <a:buClr>
                <a:srgbClr val="FF0000"/>
              </a:buClr>
              <a:tabLst>
                <a:tab pos="53340" algn="l"/>
              </a:tabLst>
            </a:pPr>
            <a:r>
              <a:rPr lang="ar-IQ" sz="18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3_الماوس الليزري </a:t>
            </a:r>
            <a:r>
              <a:rPr lang="en-US" sz="1800" dirty="0">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Laser Mouse</a:t>
            </a:r>
            <a:r>
              <a:rPr lang="en-US" sz="1800" dirty="0">
                <a:effectLst/>
                <a:latin typeface="Times New Roman" panose="02020603050405020304" pitchFamily="18" charset="0"/>
                <a:ea typeface="Times New Roman" panose="02020603050405020304" pitchFamily="18" charset="0"/>
                <a:cs typeface="Arial" panose="020B0604020202020204" pitchFamily="34" charset="0"/>
              </a:rPr>
              <a:t> </a:t>
            </a:r>
            <a:r>
              <a:rPr lang="ar-IQ" sz="1800" dirty="0">
                <a:effectLst/>
                <a:latin typeface="Calibri" panose="020F0502020204030204" pitchFamily="34" charset="0"/>
                <a:ea typeface="Times New Roman" panose="02020603050405020304" pitchFamily="18" charset="0"/>
                <a:cs typeface="Times New Roman" panose="02020603050405020304" pitchFamily="18" charset="0"/>
              </a:rPr>
              <a:t> وهو أحدث انواع الماوس ، هذا النوع أعلى دقة وسعرا من الماوس الضوئي والدقة العالية لن يحتاجها الا المصممين المحترفين وأصحاب الألعاب السريعة والدقيقة</a:t>
            </a:r>
            <a:endParaRPr lang="en-US" sz="1400" dirty="0">
              <a:effectLst/>
              <a:latin typeface="Calibri" panose="020F0502020204030204" pitchFamily="34" charset="0"/>
              <a:ea typeface="Times New Roman" panose="02020603050405020304" pitchFamily="18" charset="0"/>
              <a:cs typeface="Arial" panose="020B0604020202020204" pitchFamily="34" charset="0"/>
            </a:endParaRPr>
          </a:p>
        </p:txBody>
      </p:sp>
      <p:pic>
        <p:nvPicPr>
          <p:cNvPr id="7" name="Picture 6">
            <a:extLst>
              <a:ext uri="{FF2B5EF4-FFF2-40B4-BE49-F238E27FC236}">
                <a16:creationId xmlns:a16="http://schemas.microsoft.com/office/drawing/2014/main" xmlns="" id="{E7947CBA-5122-4778-8245-150F65A6195E}"/>
              </a:ext>
            </a:extLst>
          </p:cNvPr>
          <p:cNvPicPr>
            <a:picLocks noChangeAspect="1"/>
          </p:cNvPicPr>
          <p:nvPr/>
        </p:nvPicPr>
        <p:blipFill>
          <a:blip r:embed="rId3"/>
          <a:stretch>
            <a:fillRect/>
          </a:stretch>
        </p:blipFill>
        <p:spPr>
          <a:xfrm>
            <a:off x="971151" y="2272632"/>
            <a:ext cx="1030313" cy="859611"/>
          </a:xfrm>
          <a:prstGeom prst="rect">
            <a:avLst/>
          </a:prstGeom>
        </p:spPr>
      </p:pic>
      <p:sp>
        <p:nvSpPr>
          <p:cNvPr id="9" name="TextBox 8">
            <a:extLst>
              <a:ext uri="{FF2B5EF4-FFF2-40B4-BE49-F238E27FC236}">
                <a16:creationId xmlns:a16="http://schemas.microsoft.com/office/drawing/2014/main" xmlns="" id="{3C5F3331-C919-4E93-B3B4-63E7A7514E0B}"/>
              </a:ext>
            </a:extLst>
          </p:cNvPr>
          <p:cNvSpPr txBox="1"/>
          <p:nvPr/>
        </p:nvSpPr>
        <p:spPr>
          <a:xfrm>
            <a:off x="2001465" y="2601756"/>
            <a:ext cx="9968862" cy="1346331"/>
          </a:xfrm>
          <a:prstGeom prst="rect">
            <a:avLst/>
          </a:prstGeom>
          <a:noFill/>
        </p:spPr>
        <p:txBody>
          <a:bodyPr wrap="square">
            <a:spAutoFit/>
          </a:bodyPr>
          <a:lstStyle/>
          <a:p>
            <a:pPr lvl="0" algn="just" rtl="1">
              <a:lnSpc>
                <a:spcPct val="115000"/>
              </a:lnSpc>
              <a:buClr>
                <a:srgbClr val="FF0000"/>
              </a:buClr>
              <a:tabLst>
                <a:tab pos="53340" algn="l"/>
                <a:tab pos="2945130" algn="l"/>
              </a:tabLst>
            </a:pPr>
            <a:r>
              <a:rPr lang="ar-IQ" sz="1800" b="1"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4_كرة التعقب </a:t>
            </a:r>
            <a:r>
              <a:rPr lang="en-US" sz="1800" b="1" dirty="0">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Trackball </a:t>
            </a:r>
            <a:endParaRPr lang="en-US" sz="1400" dirty="0">
              <a:effectLst/>
              <a:latin typeface="Calibri" panose="020F0502020204030204" pitchFamily="34" charset="0"/>
              <a:ea typeface="Times New Roman" panose="02020603050405020304" pitchFamily="18" charset="0"/>
              <a:cs typeface="Arial" panose="020B0604020202020204" pitchFamily="34" charset="0"/>
            </a:endParaRPr>
          </a:p>
          <a:p>
            <a:pPr marL="413385" algn="just" rtl="1">
              <a:lnSpc>
                <a:spcPct val="115000"/>
              </a:lnSpc>
              <a:spcAft>
                <a:spcPts val="1000"/>
              </a:spcAft>
              <a:tabLst>
                <a:tab pos="53340" algn="l"/>
                <a:tab pos="2945130" algn="l"/>
              </a:tabLst>
            </a:pPr>
            <a:r>
              <a:rPr lang="ar-IQ" sz="18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تعد من أجهزة التأشير تتكون من كرة في الاعلى ، تستند الى بكرتين متعامدتين تترجمان حركة الكرة الرأسية والأفقية على الشاشة . لكرة التعقب عادة زر (أو أكثر) للقيام بأفعال اخرى مكان الكرة وتدار باليد أما حاليا فقد تم استبدال الكرتين المتعامدتين بالضوء والليزر </a:t>
            </a:r>
            <a:endParaRPr lang="en-US" sz="1400" dirty="0">
              <a:effectLst/>
              <a:latin typeface="Calibri" panose="020F0502020204030204" pitchFamily="34" charset="0"/>
              <a:ea typeface="Times New Roman" panose="02020603050405020304" pitchFamily="18" charset="0"/>
              <a:cs typeface="Arial" panose="020B0604020202020204" pitchFamily="34" charset="0"/>
            </a:endParaRPr>
          </a:p>
        </p:txBody>
      </p:sp>
      <p:pic>
        <p:nvPicPr>
          <p:cNvPr id="10" name="Picture 9">
            <a:extLst>
              <a:ext uri="{FF2B5EF4-FFF2-40B4-BE49-F238E27FC236}">
                <a16:creationId xmlns:a16="http://schemas.microsoft.com/office/drawing/2014/main" xmlns="" id="{FE969AC3-FC8C-4C33-9628-70A0EAB06208}"/>
              </a:ext>
            </a:extLst>
          </p:cNvPr>
          <p:cNvPicPr>
            <a:picLocks noChangeAspect="1"/>
          </p:cNvPicPr>
          <p:nvPr/>
        </p:nvPicPr>
        <p:blipFill>
          <a:blip r:embed="rId4"/>
          <a:stretch>
            <a:fillRect/>
          </a:stretch>
        </p:blipFill>
        <p:spPr>
          <a:xfrm>
            <a:off x="971151" y="3751936"/>
            <a:ext cx="2081180" cy="1599382"/>
          </a:xfrm>
          <a:prstGeom prst="rect">
            <a:avLst/>
          </a:prstGeom>
        </p:spPr>
      </p:pic>
    </p:spTree>
    <p:extLst>
      <p:ext uri="{BB962C8B-B14F-4D97-AF65-F5344CB8AC3E}">
        <p14:creationId xmlns:p14="http://schemas.microsoft.com/office/powerpoint/2010/main" val="2957075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89B2C701-82B7-4270-B662-E9BC80E3E091}"/>
              </a:ext>
            </a:extLst>
          </p:cNvPr>
          <p:cNvSpPr txBox="1"/>
          <p:nvPr/>
        </p:nvSpPr>
        <p:spPr>
          <a:xfrm>
            <a:off x="3052329" y="176645"/>
            <a:ext cx="8980343" cy="1474571"/>
          </a:xfrm>
          <a:prstGeom prst="rect">
            <a:avLst/>
          </a:prstGeom>
          <a:noFill/>
        </p:spPr>
        <p:txBody>
          <a:bodyPr wrap="square">
            <a:spAutoFit/>
          </a:bodyPr>
          <a:lstStyle/>
          <a:p>
            <a:pPr lvl="0" algn="just" rtl="1">
              <a:lnSpc>
                <a:spcPct val="115000"/>
              </a:lnSpc>
              <a:spcAft>
                <a:spcPts val="1000"/>
              </a:spcAft>
              <a:buClr>
                <a:srgbClr val="FF0000"/>
              </a:buClr>
              <a:tabLst>
                <a:tab pos="53340" algn="l"/>
                <a:tab pos="2945130" algn="l"/>
              </a:tabLst>
            </a:pPr>
            <a:r>
              <a:rPr lang="ar-IQ" sz="1800" b="1" dirty="0">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5 _</a:t>
            </a:r>
            <a:r>
              <a:rPr lang="en-US" sz="1800" b="1" dirty="0">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 </a:t>
            </a:r>
            <a:r>
              <a:rPr lang="ar-IQ" sz="1800" b="1" dirty="0">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لوحة اللمس </a:t>
            </a:r>
            <a:r>
              <a:rPr lang="en-US" sz="1800" b="1" dirty="0">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(Touchpad)</a:t>
            </a:r>
            <a:endParaRPr lang="en-US" sz="1400" dirty="0">
              <a:effectLst/>
              <a:latin typeface="Calibri" panose="020F0502020204030204" pitchFamily="34" charset="0"/>
              <a:ea typeface="Times New Roman" panose="02020603050405020304" pitchFamily="18" charset="0"/>
              <a:cs typeface="Arial" panose="020B0604020202020204" pitchFamily="34" charset="0"/>
            </a:endParaRPr>
          </a:p>
          <a:p>
            <a:pPr algn="just" rtl="1">
              <a:lnSpc>
                <a:spcPct val="115000"/>
              </a:lnSpc>
              <a:spcAft>
                <a:spcPts val="1000"/>
              </a:spcAft>
              <a:tabLst>
                <a:tab pos="53340" algn="l"/>
                <a:tab pos="2945130" algn="l"/>
              </a:tabLst>
            </a:pPr>
            <a:r>
              <a:rPr lang="ar-IQ" sz="1800" dirty="0">
                <a:effectLst/>
                <a:latin typeface="Calibri" panose="020F0502020204030204" pitchFamily="34" charset="0"/>
                <a:ea typeface="Times New Roman" panose="02020603050405020304" pitchFamily="18" charset="0"/>
                <a:cs typeface="Times New Roman" panose="02020603050405020304" pitchFamily="18" charset="0"/>
              </a:rPr>
              <a:t>هو سطح حساس للمس بمساحة عدة سنتمترات مربعة يمكن استخدامه بدلا من الماوس عن طريق تحريك اصبع اليد على هذا السطح. وهي اداة منتشرة  في الحواسيب المحمولة ويأتي كجزء ثابت  في الحواسيب المحمولة . ويمكن أن تأتي كجزء يمكن ربطه وفصله عن الحاسوب عن طريق منفذ </a:t>
            </a:r>
            <a:r>
              <a:rPr lang="en-US" sz="1800" dirty="0">
                <a:effectLst/>
                <a:latin typeface="Times New Roman" panose="02020603050405020304" pitchFamily="18" charset="0"/>
                <a:ea typeface="Times New Roman" panose="02020603050405020304" pitchFamily="18" charset="0"/>
                <a:cs typeface="Arial" panose="020B0604020202020204" pitchFamily="34" charset="0"/>
              </a:rPr>
              <a:t>USB</a:t>
            </a:r>
            <a:r>
              <a:rPr lang="ar-IQ" sz="1800" dirty="0">
                <a:effectLst/>
                <a:latin typeface="Calibri" panose="020F0502020204030204" pitchFamily="34" charset="0"/>
                <a:ea typeface="Times New Roman" panose="02020603050405020304" pitchFamily="18" charset="0"/>
                <a:cs typeface="Times New Roman" panose="02020603050405020304" pitchFamily="18" charset="0"/>
              </a:rPr>
              <a:t>.</a:t>
            </a:r>
            <a:endParaRPr lang="en-US" sz="1400" dirty="0">
              <a:effectLst/>
              <a:latin typeface="Calibri" panose="020F0502020204030204" pitchFamily="34" charset="0"/>
              <a:ea typeface="Times New Roman" panose="02020603050405020304" pitchFamily="18" charset="0"/>
              <a:cs typeface="Arial" panose="020B0604020202020204" pitchFamily="34" charset="0"/>
            </a:endParaRPr>
          </a:p>
        </p:txBody>
      </p:sp>
      <p:pic>
        <p:nvPicPr>
          <p:cNvPr id="4" name="Picture 3">
            <a:extLst>
              <a:ext uri="{FF2B5EF4-FFF2-40B4-BE49-F238E27FC236}">
                <a16:creationId xmlns:a16="http://schemas.microsoft.com/office/drawing/2014/main" xmlns="" id="{E9A21F27-48B4-4431-9B86-577F7DA2D421}"/>
              </a:ext>
            </a:extLst>
          </p:cNvPr>
          <p:cNvPicPr>
            <a:picLocks noChangeAspect="1"/>
          </p:cNvPicPr>
          <p:nvPr/>
        </p:nvPicPr>
        <p:blipFill>
          <a:blip r:embed="rId2"/>
          <a:stretch>
            <a:fillRect/>
          </a:stretch>
        </p:blipFill>
        <p:spPr>
          <a:xfrm>
            <a:off x="328563" y="573953"/>
            <a:ext cx="1518036" cy="951058"/>
          </a:xfrm>
          <a:prstGeom prst="rect">
            <a:avLst/>
          </a:prstGeom>
        </p:spPr>
      </p:pic>
    </p:spTree>
    <p:extLst>
      <p:ext uri="{BB962C8B-B14F-4D97-AF65-F5344CB8AC3E}">
        <p14:creationId xmlns:p14="http://schemas.microsoft.com/office/powerpoint/2010/main" val="25550760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33245336-2262-4EF4-B472-5650941F6F62}"/>
              </a:ext>
            </a:extLst>
          </p:cNvPr>
          <p:cNvSpPr txBox="1"/>
          <p:nvPr/>
        </p:nvSpPr>
        <p:spPr>
          <a:xfrm>
            <a:off x="831273" y="207819"/>
            <a:ext cx="10983191" cy="1457002"/>
          </a:xfrm>
          <a:prstGeom prst="rect">
            <a:avLst/>
          </a:prstGeom>
          <a:noFill/>
        </p:spPr>
        <p:txBody>
          <a:bodyPr wrap="square">
            <a:spAutoFit/>
          </a:bodyPr>
          <a:lstStyle/>
          <a:p>
            <a:pPr lvl="1" algn="just" rtl="1">
              <a:lnSpc>
                <a:spcPct val="115000"/>
              </a:lnSpc>
              <a:tabLst>
                <a:tab pos="53340" algn="l"/>
              </a:tabLst>
            </a:pPr>
            <a:r>
              <a:rPr lang="ar-IQ" sz="1600" b="1"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صندوق الحاسوب (وحدة النظام </a:t>
            </a:r>
            <a:r>
              <a:rPr lang="en-US" sz="1600" b="1" dirty="0">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System Unit </a:t>
            </a:r>
            <a:r>
              <a:rPr lang="ar-IQ" sz="1600" b="1"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600" dirty="0">
              <a:effectLst/>
              <a:latin typeface="Calibri" panose="020F0502020204030204" pitchFamily="34" charset="0"/>
              <a:ea typeface="Times New Roman" panose="02020603050405020304" pitchFamily="18" charset="0"/>
              <a:cs typeface="Arial" panose="020B0604020202020204" pitchFamily="34" charset="0"/>
            </a:endParaRPr>
          </a:p>
          <a:p>
            <a:pPr marL="233680" algn="just" rtl="1">
              <a:lnSpc>
                <a:spcPct val="115000"/>
              </a:lnSpc>
              <a:tabLst>
                <a:tab pos="53340" algn="l"/>
                <a:tab pos="840105" algn="l"/>
              </a:tabLst>
            </a:pPr>
            <a:r>
              <a:rPr lang="ar-IQ" sz="1600" dirty="0">
                <a:effectLst/>
                <a:latin typeface="Calibri" panose="020F0502020204030204" pitchFamily="34" charset="0"/>
                <a:ea typeface="Times New Roman" panose="02020603050405020304" pitchFamily="18" charset="0"/>
                <a:cs typeface="Times New Roman" panose="02020603050405020304" pitchFamily="18" charset="0"/>
              </a:rPr>
              <a:t>وهو جوهر جهاز الحاسوب أهم مكوناته هي اللوح الام </a:t>
            </a:r>
            <a:r>
              <a:rPr lang="en-US" sz="1600" dirty="0">
                <a:effectLst/>
                <a:latin typeface="Times New Roman" panose="02020603050405020304" pitchFamily="18" charset="0"/>
                <a:ea typeface="Times New Roman" panose="02020603050405020304" pitchFamily="18" charset="0"/>
                <a:cs typeface="Arial" panose="020B0604020202020204" pitchFamily="34" charset="0"/>
              </a:rPr>
              <a:t>Motherboard </a:t>
            </a:r>
            <a:r>
              <a:rPr lang="ar-IQ" sz="1600" dirty="0">
                <a:effectLst/>
                <a:latin typeface="Calibri" panose="020F0502020204030204" pitchFamily="34" charset="0"/>
                <a:ea typeface="Times New Roman" panose="02020603050405020304" pitchFamily="18" charset="0"/>
                <a:cs typeface="Times New Roman" panose="02020603050405020304" pitchFamily="18" charset="0"/>
              </a:rPr>
              <a:t> التي تضم وحدة المعالجة المركزية </a:t>
            </a:r>
            <a:r>
              <a:rPr lang="en-US" sz="1600" dirty="0">
                <a:effectLst/>
                <a:latin typeface="Times New Roman" panose="02020603050405020304" pitchFamily="18" charset="0"/>
                <a:ea typeface="Times New Roman" panose="02020603050405020304" pitchFamily="18" charset="0"/>
                <a:cs typeface="Arial" panose="020B0604020202020204" pitchFamily="34" charset="0"/>
              </a:rPr>
              <a:t>Processing </a:t>
            </a:r>
            <a:r>
              <a:rPr lang="ar-IQ" sz="1600" dirty="0">
                <a:effectLst/>
                <a:latin typeface="Calibri" panose="020F0502020204030204" pitchFamily="34" charset="0"/>
                <a:ea typeface="Times New Roman" panose="02020603050405020304" pitchFamily="18" charset="0"/>
                <a:cs typeface="Times New Roman" panose="02020603050405020304" pitchFamily="18" charset="0"/>
              </a:rPr>
              <a:t> التي تعمل بمثابة العقل في جهاز الحاسوب . وعنصر أخر مهم هو ذاكرة الوصل العشوائي </a:t>
            </a:r>
            <a:r>
              <a:rPr lang="en-US" sz="1600" dirty="0">
                <a:effectLst/>
                <a:latin typeface="Times New Roman" panose="02020603050405020304" pitchFamily="18" charset="0"/>
                <a:ea typeface="Times New Roman" panose="02020603050405020304" pitchFamily="18" charset="0"/>
                <a:cs typeface="Arial" panose="020B0604020202020204" pitchFamily="34" charset="0"/>
              </a:rPr>
              <a:t>Random Access Memory (RAM)</a:t>
            </a:r>
            <a:r>
              <a:rPr lang="ar-IQ" sz="1600" dirty="0">
                <a:effectLst/>
                <a:latin typeface="Calibri" panose="020F0502020204030204" pitchFamily="34" charset="0"/>
                <a:ea typeface="Times New Roman" panose="02020603050405020304" pitchFamily="18" charset="0"/>
                <a:cs typeface="Times New Roman" panose="02020603050405020304" pitchFamily="18" charset="0"/>
              </a:rPr>
              <a:t> والتي تخزن المعلومات طالما كان الحاسوب يعمل وتمسح هذه المعلومات عند ايقاف (اطفاء) تشغيل او اعادة التشغيل الحاسوب ويمكن من خلال صندوق الحاسوب ربط اجهزة الادخال والاخراج.</a:t>
            </a:r>
            <a:endParaRPr lang="en-US" sz="1600" dirty="0">
              <a:effectLst/>
              <a:latin typeface="Calibri" panose="020F0502020204030204" pitchFamily="34" charset="0"/>
              <a:ea typeface="Times New Roman" panose="02020603050405020304" pitchFamily="18" charset="0"/>
              <a:cs typeface="Arial" panose="020B0604020202020204" pitchFamily="34" charset="0"/>
            </a:endParaRPr>
          </a:p>
          <a:p>
            <a:pPr marL="233680" algn="just" rtl="1">
              <a:lnSpc>
                <a:spcPct val="115000"/>
              </a:lnSpc>
              <a:spcAft>
                <a:spcPts val="1000"/>
              </a:spcAft>
              <a:tabLst>
                <a:tab pos="53340" algn="l"/>
                <a:tab pos="840105" algn="l"/>
              </a:tabLst>
            </a:pPr>
            <a:r>
              <a:rPr lang="en-US" sz="1400" dirty="0">
                <a:effectLst/>
                <a:latin typeface="Times New Roman" panose="02020603050405020304" pitchFamily="18" charset="0"/>
                <a:ea typeface="Times New Roman" panose="02020603050405020304" pitchFamily="18" charset="0"/>
                <a:cs typeface="Arial" panose="020B0604020202020204" pitchFamily="34" charset="0"/>
              </a:rPr>
              <a:t> </a:t>
            </a:r>
            <a:endParaRPr lang="en-US" sz="1100" dirty="0">
              <a:effectLst/>
              <a:latin typeface="Calibri" panose="020F0502020204030204" pitchFamily="34" charset="0"/>
              <a:ea typeface="Times New Roman" panose="02020603050405020304" pitchFamily="18" charset="0"/>
              <a:cs typeface="Arial" panose="020B0604020202020204" pitchFamily="34" charset="0"/>
            </a:endParaRPr>
          </a:p>
        </p:txBody>
      </p:sp>
      <p:sp>
        <p:nvSpPr>
          <p:cNvPr id="5" name="TextBox 4">
            <a:extLst>
              <a:ext uri="{FF2B5EF4-FFF2-40B4-BE49-F238E27FC236}">
                <a16:creationId xmlns:a16="http://schemas.microsoft.com/office/drawing/2014/main" xmlns="" id="{37D7FD20-6582-4C6A-A6A4-81A8CA196B00}"/>
              </a:ext>
            </a:extLst>
          </p:cNvPr>
          <p:cNvSpPr txBox="1"/>
          <p:nvPr/>
        </p:nvSpPr>
        <p:spPr>
          <a:xfrm>
            <a:off x="1496291" y="1677143"/>
            <a:ext cx="9944099" cy="3195555"/>
          </a:xfrm>
          <a:prstGeom prst="rect">
            <a:avLst/>
          </a:prstGeom>
          <a:noFill/>
        </p:spPr>
        <p:txBody>
          <a:bodyPr wrap="square">
            <a:spAutoFit/>
          </a:bodyPr>
          <a:lstStyle/>
          <a:p>
            <a:pPr algn="just" rtl="1">
              <a:lnSpc>
                <a:spcPct val="115000"/>
              </a:lnSpc>
              <a:spcAft>
                <a:spcPts val="1000"/>
              </a:spcAft>
              <a:tabLst>
                <a:tab pos="53340" algn="l"/>
              </a:tabLst>
            </a:pPr>
            <a:r>
              <a:rPr lang="ar-IQ" sz="1800" b="1"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الاجزاء الخارجية (</a:t>
            </a:r>
            <a:r>
              <a:rPr lang="en-US" sz="1800" b="1" dirty="0">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External Components</a:t>
            </a:r>
            <a:r>
              <a:rPr lang="ar-IQ" sz="1800" b="1"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 لوحدة النظام</a:t>
            </a:r>
            <a:endParaRPr lang="en-US" sz="1400" dirty="0">
              <a:effectLst/>
              <a:latin typeface="Calibri" panose="020F0502020204030204" pitchFamily="34" charset="0"/>
              <a:ea typeface="Times New Roman" panose="02020603050405020304" pitchFamily="18" charset="0"/>
              <a:cs typeface="Arial" panose="020B0604020202020204" pitchFamily="34" charset="0"/>
            </a:endParaRPr>
          </a:p>
          <a:p>
            <a:pPr algn="just" rtl="1">
              <a:lnSpc>
                <a:spcPct val="115000"/>
              </a:lnSpc>
              <a:spcAft>
                <a:spcPts val="1000"/>
              </a:spcAft>
              <a:tabLst>
                <a:tab pos="53340" algn="l"/>
                <a:tab pos="143510" algn="l"/>
              </a:tabLst>
            </a:pPr>
            <a:r>
              <a:rPr lang="ar-IQ" sz="1800" dirty="0">
                <a:effectLst/>
                <a:latin typeface="Calibri" panose="020F0502020204030204" pitchFamily="34" charset="0"/>
                <a:ea typeface="Times New Roman" panose="02020603050405020304" pitchFamily="18" charset="0"/>
                <a:cs typeface="Times New Roman" panose="02020603050405020304" pitchFamily="18" charset="0"/>
              </a:rPr>
              <a:t>	هي الاجزاء الظاهرة من وحدة النظام وهي : </a:t>
            </a:r>
            <a:endParaRPr lang="en-US" sz="1400" dirty="0">
              <a:effectLst/>
              <a:latin typeface="Calibri" panose="020F0502020204030204" pitchFamily="34" charset="0"/>
              <a:ea typeface="Times New Roman" panose="02020603050405020304" pitchFamily="18" charset="0"/>
              <a:cs typeface="Arial" panose="020B0604020202020204" pitchFamily="34" charset="0"/>
            </a:endParaRPr>
          </a:p>
          <a:p>
            <a:pPr marL="342900" lvl="0" indent="-342900" algn="just" rtl="1">
              <a:lnSpc>
                <a:spcPct val="115000"/>
              </a:lnSpc>
              <a:buFont typeface="+mj-lt"/>
              <a:buAutoNum type="arabicPeriod"/>
              <a:tabLst>
                <a:tab pos="53340" algn="l"/>
                <a:tab pos="143510" algn="l"/>
                <a:tab pos="323215" algn="l"/>
              </a:tabLst>
            </a:pPr>
            <a:r>
              <a:rPr lang="ar-IQ" sz="1800" dirty="0">
                <a:effectLst/>
                <a:latin typeface="Calibri" panose="020F0502020204030204" pitchFamily="34" charset="0"/>
                <a:ea typeface="Times New Roman" panose="02020603050405020304" pitchFamily="18" charset="0"/>
                <a:cs typeface="Times New Roman" panose="02020603050405020304" pitchFamily="18" charset="0"/>
              </a:rPr>
              <a:t>مفتاح التشغيل </a:t>
            </a:r>
            <a:r>
              <a:rPr lang="en-US" sz="1800" dirty="0">
                <a:effectLst/>
                <a:latin typeface="Times New Roman" panose="02020603050405020304" pitchFamily="18" charset="0"/>
                <a:ea typeface="Times New Roman" panose="02020603050405020304" pitchFamily="18" charset="0"/>
                <a:cs typeface="Arial" panose="020B0604020202020204" pitchFamily="34" charset="0"/>
              </a:rPr>
              <a:t>Power Switch</a:t>
            </a:r>
            <a:r>
              <a:rPr lang="ar-IQ" sz="1800" dirty="0">
                <a:effectLst/>
                <a:latin typeface="Calibri" panose="020F0502020204030204" pitchFamily="34" charset="0"/>
                <a:ea typeface="Times New Roman" panose="02020603050405020304" pitchFamily="18" charset="0"/>
                <a:cs typeface="Times New Roman" panose="02020603050405020304" pitchFamily="18" charset="0"/>
              </a:rPr>
              <a:t> تشغيل وإطفاء الحاسوب</a:t>
            </a:r>
            <a:endParaRPr lang="en-US" sz="1400" dirty="0">
              <a:effectLst/>
              <a:latin typeface="Calibri" panose="020F0502020204030204" pitchFamily="34" charset="0"/>
              <a:ea typeface="Times New Roman" panose="02020603050405020304" pitchFamily="18" charset="0"/>
              <a:cs typeface="Arial" panose="020B0604020202020204" pitchFamily="34" charset="0"/>
            </a:endParaRPr>
          </a:p>
          <a:p>
            <a:pPr marL="342900" lvl="0" indent="-342900" algn="just" rtl="1">
              <a:lnSpc>
                <a:spcPct val="115000"/>
              </a:lnSpc>
              <a:buFont typeface="+mj-lt"/>
              <a:buAutoNum type="arabicPeriod"/>
              <a:tabLst>
                <a:tab pos="53340" algn="l"/>
                <a:tab pos="143510" algn="l"/>
                <a:tab pos="323215" algn="l"/>
              </a:tabLst>
            </a:pPr>
            <a:r>
              <a:rPr lang="ar-IQ" sz="1800" dirty="0">
                <a:effectLst/>
                <a:latin typeface="Calibri" panose="020F0502020204030204" pitchFamily="34" charset="0"/>
                <a:ea typeface="Times New Roman" panose="02020603050405020304" pitchFamily="18" charset="0"/>
                <a:cs typeface="Times New Roman" panose="02020603050405020304" pitchFamily="18" charset="0"/>
              </a:rPr>
              <a:t>مفتاح اعادة التشغيل الحاسوب </a:t>
            </a:r>
            <a:r>
              <a:rPr lang="en-US" sz="1800" dirty="0">
                <a:effectLst/>
                <a:latin typeface="Times New Roman" panose="02020603050405020304" pitchFamily="18" charset="0"/>
                <a:ea typeface="Times New Roman" panose="02020603050405020304" pitchFamily="18" charset="0"/>
                <a:cs typeface="Arial" panose="020B0604020202020204" pitchFamily="34" charset="0"/>
              </a:rPr>
              <a:t>Reset Switch </a:t>
            </a:r>
            <a:endParaRPr lang="en-US" sz="1400" dirty="0">
              <a:effectLst/>
              <a:latin typeface="Calibri" panose="020F0502020204030204" pitchFamily="34" charset="0"/>
              <a:ea typeface="Times New Roman" panose="02020603050405020304" pitchFamily="18" charset="0"/>
              <a:cs typeface="Arial" panose="020B0604020202020204" pitchFamily="34" charset="0"/>
            </a:endParaRPr>
          </a:p>
          <a:p>
            <a:pPr marL="342900" lvl="0" indent="-342900" algn="just" rtl="1">
              <a:lnSpc>
                <a:spcPct val="115000"/>
              </a:lnSpc>
              <a:buFont typeface="+mj-lt"/>
              <a:buAutoNum type="arabicPeriod"/>
              <a:tabLst>
                <a:tab pos="53340" algn="l"/>
                <a:tab pos="143510" algn="l"/>
                <a:tab pos="323215" algn="l"/>
              </a:tabLst>
            </a:pPr>
            <a:r>
              <a:rPr lang="ar-IQ" sz="1800" dirty="0">
                <a:effectLst/>
                <a:latin typeface="Calibri" panose="020F0502020204030204" pitchFamily="34" charset="0"/>
                <a:ea typeface="Times New Roman" panose="02020603050405020304" pitchFamily="18" charset="0"/>
                <a:cs typeface="Times New Roman" panose="02020603050405020304" pitchFamily="18" charset="0"/>
              </a:rPr>
              <a:t>مشغل القرص </a:t>
            </a:r>
            <a:r>
              <a:rPr lang="en-US" sz="1800" dirty="0">
                <a:effectLst/>
                <a:latin typeface="Times New Roman" panose="02020603050405020304" pitchFamily="18" charset="0"/>
                <a:ea typeface="Times New Roman" panose="02020603050405020304" pitchFamily="18" charset="0"/>
                <a:cs typeface="Arial" panose="020B0604020202020204" pitchFamily="34" charset="0"/>
              </a:rPr>
              <a:t>Disk Drive </a:t>
            </a:r>
            <a:r>
              <a:rPr lang="ar-IQ" sz="1800" dirty="0">
                <a:effectLst/>
                <a:latin typeface="Calibri" panose="020F0502020204030204" pitchFamily="34" charset="0"/>
                <a:ea typeface="Times New Roman" panose="02020603050405020304" pitchFamily="18" charset="0"/>
                <a:cs typeface="Times New Roman" panose="02020603050405020304" pitchFamily="18" charset="0"/>
              </a:rPr>
              <a:t> تشغيل الاقراص المضغوطة أو المدمجة (</a:t>
            </a:r>
            <a:r>
              <a:rPr lang="en-US" sz="1800" dirty="0">
                <a:effectLst/>
                <a:latin typeface="Times New Roman" panose="02020603050405020304" pitchFamily="18" charset="0"/>
                <a:ea typeface="Times New Roman" panose="02020603050405020304" pitchFamily="18" charset="0"/>
                <a:cs typeface="Arial" panose="020B0604020202020204" pitchFamily="34" charset="0"/>
              </a:rPr>
              <a:t>DVD, CD)  </a:t>
            </a:r>
            <a:endParaRPr lang="en-US" sz="1400" dirty="0">
              <a:effectLst/>
              <a:latin typeface="Calibri" panose="020F0502020204030204" pitchFamily="34" charset="0"/>
              <a:ea typeface="Times New Roman" panose="02020603050405020304" pitchFamily="18" charset="0"/>
              <a:cs typeface="Arial" panose="020B0604020202020204" pitchFamily="34" charset="0"/>
            </a:endParaRPr>
          </a:p>
          <a:p>
            <a:pPr marL="342900" lvl="0" indent="-342900" algn="just" rtl="1">
              <a:lnSpc>
                <a:spcPct val="115000"/>
              </a:lnSpc>
              <a:buFont typeface="+mj-lt"/>
              <a:buAutoNum type="arabicPeriod"/>
              <a:tabLst>
                <a:tab pos="53340" algn="l"/>
                <a:tab pos="143510" algn="l"/>
                <a:tab pos="323215" algn="l"/>
              </a:tabLst>
            </a:pPr>
            <a:r>
              <a:rPr lang="ar-IQ" sz="1800" dirty="0">
                <a:effectLst/>
                <a:latin typeface="Calibri" panose="020F0502020204030204" pitchFamily="34" charset="0"/>
                <a:ea typeface="Times New Roman" panose="02020603050405020304" pitchFamily="18" charset="0"/>
                <a:cs typeface="Times New Roman" panose="02020603050405020304" pitchFamily="18" charset="0"/>
              </a:rPr>
              <a:t>غلاف أو غطه معدني </a:t>
            </a:r>
            <a:r>
              <a:rPr lang="en-US" sz="1800" dirty="0">
                <a:effectLst/>
                <a:latin typeface="Times New Roman" panose="02020603050405020304" pitchFamily="18" charset="0"/>
                <a:ea typeface="Times New Roman" panose="02020603050405020304" pitchFamily="18" charset="0"/>
                <a:cs typeface="Arial" panose="020B0604020202020204" pitchFamily="34" charset="0"/>
              </a:rPr>
              <a:t>Case </a:t>
            </a:r>
            <a:r>
              <a:rPr lang="ar-IQ" sz="1800" dirty="0">
                <a:effectLst/>
                <a:latin typeface="Calibri" panose="020F0502020204030204" pitchFamily="34" charset="0"/>
                <a:ea typeface="Times New Roman" panose="02020603050405020304" pitchFamily="18" charset="0"/>
                <a:cs typeface="Times New Roman" panose="02020603050405020304" pitchFamily="18" charset="0"/>
              </a:rPr>
              <a:t> لحماية وتجميع الاجزاء داخل الوحدة .</a:t>
            </a:r>
            <a:endParaRPr lang="en-US" sz="1400" dirty="0">
              <a:effectLst/>
              <a:latin typeface="Calibri" panose="020F0502020204030204" pitchFamily="34" charset="0"/>
              <a:ea typeface="Times New Roman" panose="02020603050405020304" pitchFamily="18" charset="0"/>
              <a:cs typeface="Arial" panose="020B0604020202020204" pitchFamily="34" charset="0"/>
            </a:endParaRPr>
          </a:p>
          <a:p>
            <a:pPr marL="342900" lvl="0" indent="-342900" algn="just" rtl="1">
              <a:lnSpc>
                <a:spcPct val="115000"/>
              </a:lnSpc>
              <a:buFont typeface="+mj-lt"/>
              <a:buAutoNum type="arabicPeriod"/>
              <a:tabLst>
                <a:tab pos="53340" algn="l"/>
                <a:tab pos="143510" algn="l"/>
                <a:tab pos="323215" algn="l"/>
              </a:tabLst>
            </a:pPr>
            <a:r>
              <a:rPr lang="ar-IQ" sz="1800" dirty="0">
                <a:effectLst/>
                <a:latin typeface="Calibri" panose="020F0502020204030204" pitchFamily="34" charset="0"/>
                <a:ea typeface="Times New Roman" panose="02020603050405020304" pitchFamily="18" charset="0"/>
                <a:cs typeface="Times New Roman" panose="02020603050405020304" pitchFamily="18" charset="0"/>
              </a:rPr>
              <a:t>منافذ </a:t>
            </a:r>
            <a:r>
              <a:rPr lang="en-US" sz="1800" dirty="0">
                <a:effectLst/>
                <a:latin typeface="Times New Roman" panose="02020603050405020304" pitchFamily="18" charset="0"/>
                <a:ea typeface="Times New Roman" panose="02020603050405020304" pitchFamily="18" charset="0"/>
                <a:cs typeface="Arial" panose="020B0604020202020204" pitchFamily="34" charset="0"/>
              </a:rPr>
              <a:t>UBS</a:t>
            </a:r>
            <a:r>
              <a:rPr lang="ar-IQ" sz="1800" dirty="0">
                <a:effectLst/>
                <a:latin typeface="Calibri" panose="020F0502020204030204" pitchFamily="34" charset="0"/>
                <a:ea typeface="Times New Roman" panose="02020603050405020304" pitchFamily="18" charset="0"/>
                <a:cs typeface="Times New Roman" panose="02020603050405020304" pitchFamily="18" charset="0"/>
              </a:rPr>
              <a:t> الموجودة في مقدمة وخلف وحدة النظام.</a:t>
            </a:r>
            <a:endParaRPr lang="en-US" sz="1400" dirty="0">
              <a:effectLst/>
              <a:latin typeface="Calibri" panose="020F0502020204030204" pitchFamily="34" charset="0"/>
              <a:ea typeface="Times New Roman" panose="02020603050405020304" pitchFamily="18" charset="0"/>
              <a:cs typeface="Arial" panose="020B0604020202020204" pitchFamily="34" charset="0"/>
            </a:endParaRPr>
          </a:p>
          <a:p>
            <a:pPr marL="342900" lvl="0" indent="-342900" algn="just" rtl="1">
              <a:lnSpc>
                <a:spcPct val="115000"/>
              </a:lnSpc>
              <a:buFont typeface="+mj-lt"/>
              <a:buAutoNum type="arabicPeriod"/>
              <a:tabLst>
                <a:tab pos="53340" algn="l"/>
                <a:tab pos="143510" algn="l"/>
                <a:tab pos="323215" algn="l"/>
              </a:tabLst>
            </a:pPr>
            <a:r>
              <a:rPr lang="ar-IQ" sz="1800" dirty="0">
                <a:effectLst/>
                <a:latin typeface="Calibri" panose="020F0502020204030204" pitchFamily="34" charset="0"/>
                <a:ea typeface="Times New Roman" panose="02020603050405020304" pitchFamily="18" charset="0"/>
                <a:cs typeface="Times New Roman" panose="02020603050405020304" pitchFamily="18" charset="0"/>
              </a:rPr>
              <a:t>أضواء </a:t>
            </a:r>
            <a:r>
              <a:rPr lang="en-US" sz="1800" dirty="0">
                <a:effectLst/>
                <a:latin typeface="Times New Roman" panose="02020603050405020304" pitchFamily="18" charset="0"/>
                <a:ea typeface="Times New Roman" panose="02020603050405020304" pitchFamily="18" charset="0"/>
                <a:cs typeface="Arial" panose="020B0604020202020204" pitchFamily="34" charset="0"/>
              </a:rPr>
              <a:t>LED </a:t>
            </a:r>
            <a:r>
              <a:rPr lang="ar-IQ" sz="1800" dirty="0">
                <a:effectLst/>
                <a:latin typeface="Calibri" panose="020F0502020204030204" pitchFamily="34" charset="0"/>
                <a:ea typeface="Times New Roman" panose="02020603050405020304" pitchFamily="18" charset="0"/>
                <a:cs typeface="Times New Roman" panose="02020603050405020304" pitchFamily="18" charset="0"/>
              </a:rPr>
              <a:t> الموجودة في مقدمة وحدة النظام .</a:t>
            </a:r>
            <a:endParaRPr lang="en-US" sz="1400" dirty="0">
              <a:effectLst/>
              <a:latin typeface="Calibri" panose="020F0502020204030204" pitchFamily="34" charset="0"/>
              <a:ea typeface="Times New Roman" panose="02020603050405020304" pitchFamily="18" charset="0"/>
              <a:cs typeface="Arial" panose="020B0604020202020204" pitchFamily="34" charset="0"/>
            </a:endParaRPr>
          </a:p>
          <a:p>
            <a:pPr marL="323215" algn="just" rtl="1">
              <a:lnSpc>
                <a:spcPct val="115000"/>
              </a:lnSpc>
              <a:spcAft>
                <a:spcPts val="1000"/>
              </a:spcAft>
              <a:tabLst>
                <a:tab pos="53340" algn="l"/>
                <a:tab pos="143510" algn="l"/>
                <a:tab pos="323215" algn="l"/>
              </a:tabLst>
            </a:pPr>
            <a:r>
              <a:rPr lang="en-US" sz="1800" dirty="0">
                <a:effectLst/>
                <a:latin typeface="Times New Roman" panose="02020603050405020304" pitchFamily="18" charset="0"/>
                <a:ea typeface="Times New Roman" panose="02020603050405020304" pitchFamily="18" charset="0"/>
                <a:cs typeface="Arial" panose="020B0604020202020204" pitchFamily="34" charset="0"/>
              </a:rPr>
              <a:t> </a:t>
            </a:r>
            <a:endParaRPr lang="en-US" sz="1400" dirty="0">
              <a:effectLst/>
              <a:latin typeface="Calibri" panose="020F050202020403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025363308"/>
      </p:ext>
    </p:extLst>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Gallery" id="{BBFCD31E-59A1-489D-B089-A3EAD7CAE12E}" vid="{F5E91637-A7B6-4E27-B710-77DA7014EE1E}"/>
    </a:ext>
  </a:extLst>
</a:theme>
</file>

<file path=docProps/app.xml><?xml version="1.0" encoding="utf-8"?>
<Properties xmlns="http://schemas.openxmlformats.org/officeDocument/2006/extended-properties" xmlns:vt="http://schemas.openxmlformats.org/officeDocument/2006/docPropsVTypes">
  <Template>Gallery</Template>
  <TotalTime>34</TotalTime>
  <Words>957</Words>
  <Application>Microsoft Office PowerPoint</Application>
  <PresentationFormat>مخصص</PresentationFormat>
  <Paragraphs>62</Paragraphs>
  <Slides>11</Slides>
  <Notes>0</Notes>
  <HiddenSlides>0</HiddenSlides>
  <MMClips>0</MMClips>
  <ScaleCrop>false</ScaleCrop>
  <HeadingPairs>
    <vt:vector size="4" baseType="variant">
      <vt:variant>
        <vt:lpstr>نسق</vt:lpstr>
      </vt:variant>
      <vt:variant>
        <vt:i4>1</vt:i4>
      </vt:variant>
      <vt:variant>
        <vt:lpstr>عناوين الشرائح</vt:lpstr>
      </vt:variant>
      <vt:variant>
        <vt:i4>11</vt:i4>
      </vt:variant>
    </vt:vector>
  </HeadingPairs>
  <TitlesOfParts>
    <vt:vector size="12" baseType="lpstr">
      <vt:lpstr>Gallery</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اساسيات الحاسوب computer basics</dc:title>
  <dc:creator>Windows User</dc:creator>
  <cp:lastModifiedBy>hp</cp:lastModifiedBy>
  <cp:revision>2</cp:revision>
  <dcterms:created xsi:type="dcterms:W3CDTF">2022-01-06T18:49:14Z</dcterms:created>
  <dcterms:modified xsi:type="dcterms:W3CDTF">2026-01-04T16:46:15Z</dcterms:modified>
</cp:coreProperties>
</file>