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2" name="عنصر نائب للتذييل 1"/>
          <p:cNvSpPr>
            <a:spLocks noGrp="1"/>
          </p:cNvSpPr>
          <p:nvPr>
            <p:ph type="ftr" sz="quarter" idx="11"/>
          </p:nvPr>
        </p:nvSpPr>
        <p:spPr/>
        <p:txBody>
          <a:bodyPr/>
          <a:lstStyle/>
          <a:p>
            <a:endParaRPr lang="ar-IQ" dirty="0"/>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66071134-50F0-4254-A65A-1AEE7C95C89B}" type="slidenum">
              <a:rPr lang="ar-IQ" smtClean="0"/>
              <a:t>‹#›</a:t>
            </a:fld>
            <a:endParaRPr lang="ar-IQ"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6071134-50F0-4254-A65A-1AEE7C95C89B}" type="slidenum">
              <a:rPr lang="ar-IQ" smtClean="0"/>
              <a:t>‹#›</a:t>
            </a:fld>
            <a:endParaRPr lang="ar-IQ"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6071134-50F0-4254-A65A-1AEE7C95C89B}" type="slidenum">
              <a:rPr lang="ar-IQ" smtClean="0"/>
              <a:t>‹#›</a:t>
            </a:fld>
            <a:endParaRPr lang="ar-IQ"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19" name="عنصر نائب للتذييل 18"/>
          <p:cNvSpPr>
            <a:spLocks noGrp="1"/>
          </p:cNvSpPr>
          <p:nvPr>
            <p:ph type="ftr" sz="quarter" idx="11"/>
          </p:nvPr>
        </p:nvSpPr>
        <p:spPr>
          <a:xfrm>
            <a:off x="3581400" y="76200"/>
            <a:ext cx="2895600" cy="288925"/>
          </a:xfrm>
        </p:spPr>
        <p:txBody>
          <a:bodyPr/>
          <a:lstStyle/>
          <a:p>
            <a:endParaRPr lang="ar-IQ" dirty="0"/>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66071134-50F0-4254-A65A-1AEE7C95C89B}" type="slidenum">
              <a:rPr lang="ar-IQ" smtClean="0"/>
              <a:t>‹#›</a:t>
            </a:fld>
            <a:endParaRPr lang="ar-IQ"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11" name="عنصر نائب للتذييل 10"/>
          <p:cNvSpPr>
            <a:spLocks noGrp="1"/>
          </p:cNvSpPr>
          <p:nvPr>
            <p:ph type="ftr" sz="quarter" idx="11"/>
          </p:nvPr>
        </p:nvSpPr>
        <p:spPr/>
        <p:txBody>
          <a:bodyPr/>
          <a:lstStyle/>
          <a:p>
            <a:endParaRPr lang="ar-IQ" dirty="0"/>
          </a:p>
        </p:txBody>
      </p:sp>
      <p:sp>
        <p:nvSpPr>
          <p:cNvPr id="16" name="عنصر نائب لرقم الشريحة 15"/>
          <p:cNvSpPr>
            <a:spLocks noGrp="1"/>
          </p:cNvSpPr>
          <p:nvPr>
            <p:ph type="sldNum" sz="quarter" idx="12"/>
          </p:nvPr>
        </p:nvSpPr>
        <p:spPr/>
        <p:txBody>
          <a:bodyPr/>
          <a:lstStyle/>
          <a:p>
            <a:fld id="{66071134-50F0-4254-A65A-1AEE7C95C89B}" type="slidenum">
              <a:rPr lang="ar-IQ" smtClean="0"/>
              <a:t>‹#›</a:t>
            </a:fld>
            <a:endParaRPr lang="ar-IQ" dirty="0"/>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10" name="عنصر نائب للتذييل 9"/>
          <p:cNvSpPr>
            <a:spLocks noGrp="1"/>
          </p:cNvSpPr>
          <p:nvPr>
            <p:ph type="ftr" sz="quarter" idx="11"/>
          </p:nvPr>
        </p:nvSpPr>
        <p:spPr/>
        <p:txBody>
          <a:bodyPr/>
          <a:lstStyle/>
          <a:p>
            <a:endParaRPr lang="ar-IQ" dirty="0"/>
          </a:p>
        </p:txBody>
      </p:sp>
      <p:sp>
        <p:nvSpPr>
          <p:cNvPr id="31" name="عنصر نائب لرقم الشريحة 30"/>
          <p:cNvSpPr>
            <a:spLocks noGrp="1"/>
          </p:cNvSpPr>
          <p:nvPr>
            <p:ph type="sldNum" sz="quarter" idx="12"/>
          </p:nvPr>
        </p:nvSpPr>
        <p:spPr/>
        <p:txBody>
          <a:bodyPr/>
          <a:lstStyle/>
          <a:p>
            <a:fld id="{66071134-50F0-4254-A65A-1AEE7C95C89B}" type="slidenum">
              <a:rPr lang="ar-IQ" smtClean="0"/>
              <a:t>‹#›</a:t>
            </a:fld>
            <a:endParaRPr lang="ar-IQ"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a:xfrm>
            <a:off x="8229600" y="6477000"/>
            <a:ext cx="762000" cy="246888"/>
          </a:xfrm>
        </p:spPr>
        <p:txBody>
          <a:bodyPr/>
          <a:lstStyle/>
          <a:p>
            <a:fld id="{66071134-50F0-4254-A65A-1AEE7C95C89B}" type="slidenum">
              <a:rPr lang="ar-IQ" smtClean="0"/>
              <a:t>‹#›</a:t>
            </a:fld>
            <a:endParaRPr lang="ar-IQ" dirty="0"/>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21" name="عنصر نائب للتذييل 20"/>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6071134-50F0-4254-A65A-1AEE7C95C89B}" type="slidenum">
              <a:rPr lang="ar-IQ" smtClean="0"/>
              <a:t>‹#›</a:t>
            </a:fld>
            <a:endParaRPr lang="ar-IQ"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24" name="عنصر نائب للتذييل 23"/>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66071134-50F0-4254-A65A-1AEE7C95C89B}" type="slidenum">
              <a:rPr lang="ar-IQ" smtClean="0"/>
              <a:t>‹#›</a:t>
            </a:fld>
            <a:endParaRPr lang="ar-IQ"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29" name="عنصر نائب للتذييل 28"/>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66071134-50F0-4254-A65A-1AEE7C95C89B}" type="slidenum">
              <a:rPr lang="ar-IQ" smtClean="0"/>
              <a:t>‹#›</a:t>
            </a:fld>
            <a:endParaRPr lang="ar-IQ"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dirty="0" smtClean="0"/>
              <a:t>انقر فوق الأيقونة لإضافة صورة</a:t>
            </a:r>
            <a:endParaRPr kumimoji="0" lang="en-US" dirty="0"/>
          </a:p>
        </p:txBody>
      </p:sp>
      <p:sp>
        <p:nvSpPr>
          <p:cNvPr id="7" name="عنصر نائب للتاريخ 6"/>
          <p:cNvSpPr>
            <a:spLocks noGrp="1"/>
          </p:cNvSpPr>
          <p:nvPr>
            <p:ph type="dt" sz="half" idx="10"/>
          </p:nvPr>
        </p:nvSpPr>
        <p:spPr/>
        <p:txBody>
          <a:bodyPr/>
          <a:lstStyle/>
          <a:p>
            <a:fld id="{8269038A-E26E-47A1-B25E-5A6D0303D4FE}" type="datetimeFigureOut">
              <a:rPr lang="ar-IQ" smtClean="0"/>
              <a:t>05/06/1447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31" name="عنصر نائب لرقم الشريحة 30"/>
          <p:cNvSpPr>
            <a:spLocks noGrp="1"/>
          </p:cNvSpPr>
          <p:nvPr>
            <p:ph type="sldNum" sz="quarter" idx="12"/>
          </p:nvPr>
        </p:nvSpPr>
        <p:spPr/>
        <p:txBody>
          <a:bodyPr/>
          <a:lstStyle/>
          <a:p>
            <a:fld id="{66071134-50F0-4254-A65A-1AEE7C95C89B}" type="slidenum">
              <a:rPr lang="ar-IQ" smtClean="0"/>
              <a:t>‹#›</a:t>
            </a:fld>
            <a:endParaRPr lang="ar-IQ" dirty="0"/>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269038A-E26E-47A1-B25E-5A6D0303D4FE}" type="datetimeFigureOut">
              <a:rPr lang="ar-IQ" smtClean="0"/>
              <a:t>05/06/1447</a:t>
            </a:fld>
            <a:endParaRPr lang="ar-IQ" dirty="0"/>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dirty="0"/>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6071134-50F0-4254-A65A-1AEE7C95C89B}" type="slidenum">
              <a:rPr lang="ar-IQ" smtClean="0"/>
              <a:t>‹#›</a:t>
            </a:fld>
            <a:endParaRPr lang="ar-IQ" dirty="0"/>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404664"/>
            <a:ext cx="8686800" cy="5675461"/>
          </a:xfrm>
        </p:spPr>
        <p:txBody>
          <a:bodyPr>
            <a:normAutofit fontScale="92500"/>
          </a:bodyPr>
          <a:lstStyle/>
          <a:p>
            <a:pPr marL="0" indent="0" algn="ctr">
              <a:buNone/>
            </a:pPr>
            <a:endParaRPr lang="ar-IQ" sz="2000" b="1" dirty="0"/>
          </a:p>
          <a:p>
            <a:pPr algn="just">
              <a:buFont typeface="Wingdings" pitchFamily="2" charset="2"/>
              <a:buChar char="v"/>
            </a:pPr>
            <a:r>
              <a:rPr lang="ar-IQ" sz="2200" b="1" dirty="0"/>
              <a:t>البلاغة لغة :-</a:t>
            </a:r>
            <a:r>
              <a:rPr lang="ar-IQ" sz="2200" dirty="0"/>
              <a:t>  بلغ الشيء يبلغ بلوغا وبلاغا : وصل وانتهى ، وأبلغه هو ابلاغا وبلغه تبليغا ...، والبلاغ : الابلاغ ، وفي التنزيل :" الا بلاغا من الله ورسالاته " ، أي لا أجد منجي الا ان ابلغ عن الله ما أرسلت به ، والإبلاغ : الإيصال ، وكذلك التبليغ .</a:t>
            </a:r>
            <a:endParaRPr lang="en-US" sz="2200" dirty="0"/>
          </a:p>
          <a:p>
            <a:pPr algn="just">
              <a:buFont typeface="Wingdings" pitchFamily="2" charset="2"/>
              <a:buChar char="v"/>
            </a:pPr>
            <a:r>
              <a:rPr lang="ar-IQ" sz="2200" b="1" dirty="0"/>
              <a:t>البلاغة اصطلاحا :</a:t>
            </a:r>
            <a:endParaRPr lang="en-US" sz="2200" dirty="0"/>
          </a:p>
          <a:p>
            <a:pPr marL="0" indent="0" algn="just">
              <a:buNone/>
            </a:pPr>
            <a:r>
              <a:rPr lang="fa-IR" sz="2200" b="1" dirty="0"/>
              <a:t>۱. </a:t>
            </a:r>
            <a:r>
              <a:rPr lang="ar-IQ" sz="2200" b="1" dirty="0"/>
              <a:t>ابو عمرو بن عبيد (-144هـ) :</a:t>
            </a:r>
            <a:r>
              <a:rPr lang="ar-IQ" sz="2200" dirty="0"/>
              <a:t> قيل له ما البلاغة؟ قال : ما بلغ بك الجنة ، وعدل بك عن النار ، وما بصرك مواقع رشدك وعواقب غيك . قال السائل : ليس هذا اريد . قال : من لم يحسن أن يسكت لم يحسن أن يستمع ، ومن لم يحسن الاستماع لم يحسن القول . قال : ليس هذا اريد . قال : قال النبي (</a:t>
            </a:r>
            <a:r>
              <a:rPr lang="en-US" sz="2200" dirty="0">
                <a:sym typeface="AGA Arabesque"/>
              </a:rPr>
              <a:t></a:t>
            </a:r>
            <a:r>
              <a:rPr lang="ar-IQ" sz="2200" dirty="0"/>
              <a:t>) " إنا معشر الأنبياء بكاء" أي قليلو الكلام ، ومنه قيل : رجل بكيء ، وكانوا يكرهون أن يزيد منطق الرجل على عقله . قال السائل : ليس هذا اريد . قال : كانوا يخافون من </a:t>
            </a:r>
            <a:r>
              <a:rPr lang="ar-IQ" sz="2200" dirty="0" smtClean="0"/>
              <a:t>فتنة</a:t>
            </a:r>
            <a:r>
              <a:rPr lang="ar-IQ" sz="2200" dirty="0"/>
              <a:t> </a:t>
            </a:r>
            <a:r>
              <a:rPr lang="ar-IQ" sz="2200" dirty="0" smtClean="0"/>
              <a:t>القول </a:t>
            </a:r>
            <a:r>
              <a:rPr lang="ar-IQ" sz="2200" dirty="0"/>
              <a:t>ومن سقطات الصمت . قال السائل : ليس هذا اريد . قال عمرو : فكأنك تريد تخير اللفظ في حسن الأفهام؟ قال : نعم . قال : انك اذا اوتيت تقرير حجة الله في عقول المكلفين وتخفيف المؤونة على المستمعين وتزيين تلك المعاني في قلوب المريدين بالألفاظ المستحسنة في الآذان ، المقبولة عند الأذهان رغبة في سرعة استجابتهم ونفي الشواغل عن قلوبهم بالموعظة الحسنة على الكتاب </a:t>
            </a:r>
            <a:r>
              <a:rPr lang="ar-IQ" sz="2200" dirty="0" smtClean="0"/>
              <a:t>والسنة. </a:t>
            </a:r>
            <a:endParaRPr lang="ar-IQ" sz="2200" b="1" dirty="0"/>
          </a:p>
        </p:txBody>
      </p:sp>
    </p:spTree>
    <p:extLst>
      <p:ext uri="{BB962C8B-B14F-4D97-AF65-F5344CB8AC3E}">
        <p14:creationId xmlns:p14="http://schemas.microsoft.com/office/powerpoint/2010/main" val="2309151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1052736"/>
            <a:ext cx="8686800" cy="5027389"/>
          </a:xfrm>
        </p:spPr>
        <p:txBody>
          <a:bodyPr>
            <a:normAutofit fontScale="62500" lnSpcReduction="20000"/>
          </a:bodyPr>
          <a:lstStyle/>
          <a:p>
            <a:pPr marL="0" indent="0" algn="just">
              <a:buNone/>
            </a:pPr>
            <a:endParaRPr lang="en-US" dirty="0"/>
          </a:p>
          <a:p>
            <a:pPr marL="0" indent="0" algn="just">
              <a:buNone/>
            </a:pPr>
            <a:r>
              <a:rPr lang="ar-IQ" b="1" dirty="0"/>
              <a:t>٢. الجاحظ (255ه ):</a:t>
            </a:r>
            <a:r>
              <a:rPr lang="ar-IQ" dirty="0"/>
              <a:t> من احسن ما اجتبيناه لا يكون الكلام يستحق اسم البلاغة حتى يسابق معناه لفظه ، ولفظه معناه ، فلا يكون لفظه الى سمعك أسبق من معناه إلى قلبك ويضع تعاريف غيره: فقد قيل للفارسي ما البلاغة؟ قال: معرفة الفصل من الوصل: وقيل لليوناني ما البلاغة؟ قال: حسن الاقتضاب عند البداهة ، والغزارة يوم الاطالة ، وقيل للهندي ما البلاغة؟ قال: وضوح الدلالة وانتهاز الفرصة وحسن الاشارة . وقال بعض أهل الهند: "جماع البلاغة البصر بالحجة ، والمعرفة بمواضع الفرصة "</a:t>
            </a:r>
            <a:endParaRPr lang="en-US" dirty="0"/>
          </a:p>
          <a:p>
            <a:pPr marL="0" indent="0" algn="just">
              <a:buNone/>
            </a:pPr>
            <a:r>
              <a:rPr lang="ar-IQ" b="1" dirty="0"/>
              <a:t>٣. المبرد (</a:t>
            </a:r>
            <a:r>
              <a:rPr lang="fa-IR" b="1" dirty="0"/>
              <a:t>۲۸۰ </a:t>
            </a:r>
            <a:r>
              <a:rPr lang="ar-IQ" b="1" dirty="0"/>
              <a:t>هـ) :</a:t>
            </a:r>
            <a:r>
              <a:rPr lang="ar-IQ" dirty="0"/>
              <a:t> حق البلاغة احاطة القول بالمعنى واختيار الكلام وحسن النظر حتى تكون الكلمة مقاربة اختها ومعاضدة شكلها ، وأن يقرب بها البعيد ، ويحذف منها الفضول.</a:t>
            </a:r>
            <a:endParaRPr lang="en-US" dirty="0"/>
          </a:p>
          <a:p>
            <a:pPr marL="0" indent="0" algn="just">
              <a:buNone/>
            </a:pPr>
            <a:r>
              <a:rPr lang="ar-IQ" b="1" dirty="0"/>
              <a:t>4. أبو هلال العسكري (395هـ) :</a:t>
            </a:r>
            <a:r>
              <a:rPr lang="ar-IQ" dirty="0"/>
              <a:t> إن أحق العلوم بالتعلم وأولاها بالتحفظ بعد المعرفة بالله - جل ثناؤه - علم البلاغة ومعرفة الفصاحة ، وقال : البلاغة من قولهم : بلغت المكان إذا انتهيت إليها وبلغتها غيري ، ومبلغ الشيء : منهاه ، والمبالغة في الشيء : الانتهاء إلى غايته ، فسميت البلاغة بلاغة لأنها تنهي المعنى إلى قلب السامع فيفهمه . وسميت البلغة بلغة لأنك تتبلغ بها فتنتهي بك إلى ما فوقها وهي البلاغ أيضا ، البلاغة : كل ما تبلغ به قلب السامع فتمكنه في نفسه كتمكنه في نفسك مع صورة مقبولة ومعرض حسن .</a:t>
            </a:r>
            <a:endParaRPr lang="en-US" dirty="0"/>
          </a:p>
          <a:p>
            <a:endParaRPr lang="ar-IQ" dirty="0"/>
          </a:p>
        </p:txBody>
      </p:sp>
    </p:spTree>
    <p:extLst>
      <p:ext uri="{BB962C8B-B14F-4D97-AF65-F5344CB8AC3E}">
        <p14:creationId xmlns:p14="http://schemas.microsoft.com/office/powerpoint/2010/main" val="319030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1124744"/>
            <a:ext cx="8686800" cy="4955381"/>
          </a:xfrm>
        </p:spPr>
        <p:txBody>
          <a:bodyPr>
            <a:normAutofit fontScale="40000" lnSpcReduction="20000"/>
          </a:bodyPr>
          <a:lstStyle/>
          <a:p>
            <a:pPr marL="0" indent="0" algn="just">
              <a:buNone/>
            </a:pPr>
            <a:r>
              <a:rPr lang="ar-IQ" dirty="0" smtClean="0"/>
              <a:t>     5 -</a:t>
            </a:r>
            <a:r>
              <a:rPr lang="ar-IQ" sz="4200" dirty="0" smtClean="0"/>
              <a:t> </a:t>
            </a:r>
            <a:r>
              <a:rPr lang="ar-IQ" sz="4200" b="1" dirty="0"/>
              <a:t>ابن سنان الخفاجي (466 هـ)</a:t>
            </a:r>
            <a:r>
              <a:rPr lang="ar-IQ" sz="4200" dirty="0"/>
              <a:t> : الظهور والبيان ، أن الفصاحة مقصورة على وصف الألفاظ والبلاغة لا تكون الا وصفا للألفاظ مع المعاني . لا يقال في كلمة بليغة وان قيل فيها فصيحة ، وكل كلام بليغ فصيح ، وليس كل فصيح بليغ .</a:t>
            </a:r>
            <a:endParaRPr lang="en-US" sz="4200" dirty="0"/>
          </a:p>
          <a:p>
            <a:pPr marL="0" indent="0" algn="just">
              <a:buNone/>
            </a:pPr>
            <a:r>
              <a:rPr lang="ar-IQ" sz="4200" dirty="0"/>
              <a:t>6- </a:t>
            </a:r>
            <a:r>
              <a:rPr lang="ar-IQ" sz="4200" b="1" dirty="0"/>
              <a:t>عبد القاهر الجرجاني (4</a:t>
            </a:r>
            <a:r>
              <a:rPr lang="fa-IR" sz="4200" b="1" dirty="0"/>
              <a:t>۷۱ </a:t>
            </a:r>
            <a:r>
              <a:rPr lang="ar-IQ" sz="4200" b="1" dirty="0"/>
              <a:t>هـ أو 474 هـ) :</a:t>
            </a:r>
            <a:r>
              <a:rPr lang="ar-IQ" sz="4200" dirty="0"/>
              <a:t> أن الفصاحة تكون في المعنى وليس للكلمة المفردة كبير قيمة ، وكثيرا ما تستعمل اللفظة في موضع فتكون حلوة الجرس عذبة ، وتستعمل في موضع آخر فتفقد تلك المزية ، وإنما كان ذلك لأن المزية التي من أجلها نصف اللفظ في شأننا هذا بأنه فصيح مزية تحدث بعد أن لا تكون وتظهر في العلم من بعد أن يدخلها النظم وهذا شيء إن أنت طلبته فيها وقد جئت بها افرادا لم ترم فيها نظما ولم تحدث لها تأليفا طلبت محالا . وإذا كان كذلك وجب أن تعلم قطعا أن تلك المزية في المعنى دون اللفظ .</a:t>
            </a:r>
            <a:endParaRPr lang="en-US" sz="4200" dirty="0"/>
          </a:p>
          <a:p>
            <a:pPr marL="0" indent="0" algn="just">
              <a:buNone/>
            </a:pPr>
            <a:r>
              <a:rPr lang="ar-IQ" sz="4200" dirty="0"/>
              <a:t>7. </a:t>
            </a:r>
            <a:r>
              <a:rPr lang="ar-IQ" sz="4200" b="1" dirty="0"/>
              <a:t>الرازي (606هـ) :</a:t>
            </a:r>
            <a:r>
              <a:rPr lang="ar-IQ" sz="4200" dirty="0"/>
              <a:t> خلوص الكلام من التعقيد.</a:t>
            </a:r>
            <a:endParaRPr lang="en-US" sz="4200" dirty="0"/>
          </a:p>
          <a:p>
            <a:pPr marL="0" indent="0" algn="just">
              <a:buNone/>
            </a:pPr>
            <a:r>
              <a:rPr lang="fa-IR" sz="4200" b="1" dirty="0"/>
              <a:t>۸. </a:t>
            </a:r>
            <a:r>
              <a:rPr lang="ar-IQ" sz="4200" b="1" dirty="0"/>
              <a:t>ابن الأثير(637هـ) : </a:t>
            </a:r>
            <a:r>
              <a:rPr lang="ar-IQ" sz="4200" dirty="0"/>
              <a:t>لقد ثبت أن الفصيح من الالفاظ هو الظاهر البين ، وانما كان ظاهرا بينا لأنه مألوف الاستعمال ، وانما كان مألوف الاستعمال المكان حسنه ، وحسنه مدرك بالسمع ، والذي يدرك بالسمع انما هو اللفظ لأنه صوت يأتلف عن مخارج الحروف ، فما استلذه السمع منه فهو الحسن وما كرهه فهو القبيح ، والحسن هو الموصوف بالفصاحة ، والقبيح غير موصوف بفصاحة لأنه ضدها المكان قبحه. ولو كانت الفصاحة لأمر يرجع إلى المعنى لكانت هذه الألفاظ في الدلالة عليه سواء ليس منها حس ومنها قبيح ، ولما لم يكن كذلك علم انها تخص اللفظ دون المعنى .</a:t>
            </a:r>
            <a:endParaRPr lang="en-US" sz="4200" dirty="0"/>
          </a:p>
          <a:p>
            <a:pPr marL="0" indent="0" algn="just">
              <a:buNone/>
            </a:pPr>
            <a:r>
              <a:rPr lang="ar-IQ" sz="4200" b="1" dirty="0"/>
              <a:t>9. السكاكي (</a:t>
            </a:r>
            <a:r>
              <a:rPr lang="fa-IR" sz="4200" b="1" dirty="0"/>
              <a:t>۹۲۹ </a:t>
            </a:r>
            <a:r>
              <a:rPr lang="ar-IQ" sz="4200" b="1" dirty="0"/>
              <a:t>هـ) :</a:t>
            </a:r>
            <a:r>
              <a:rPr lang="ar-IQ" sz="4200" dirty="0"/>
              <a:t> ذكر أن الفصاحة قسمين : اول راجع الى المعنى وهو خلوص الكلام من التعقيد ، وثاني راجع الى اللفظ وهو ان تكون الكلمة عربية أصيلة ، واجرى على قوانين اللغة ، وسليمة من التنافر.</a:t>
            </a:r>
            <a:endParaRPr lang="en-US" sz="4200" dirty="0"/>
          </a:p>
          <a:p>
            <a:pPr marL="0" indent="0" algn="just">
              <a:buNone/>
            </a:pPr>
            <a:r>
              <a:rPr lang="fa-IR" sz="4200" b="1" dirty="0"/>
              <a:t>۱۰. </a:t>
            </a:r>
            <a:r>
              <a:rPr lang="ar-IQ" sz="4200" b="1" dirty="0"/>
              <a:t>ابن مالك (686هـ) :</a:t>
            </a:r>
            <a:r>
              <a:rPr lang="ar-IQ" sz="4200" dirty="0"/>
              <a:t> صوغ الكلام على وجه له توفية بتمام الافهام لمعناه وتبين المراد منه .</a:t>
            </a:r>
            <a:endParaRPr lang="en-US" sz="4200" dirty="0"/>
          </a:p>
          <a:p>
            <a:endParaRPr lang="ar-IQ" dirty="0"/>
          </a:p>
        </p:txBody>
      </p:sp>
    </p:spTree>
    <p:extLst>
      <p:ext uri="{BB962C8B-B14F-4D97-AF65-F5344CB8AC3E}">
        <p14:creationId xmlns:p14="http://schemas.microsoft.com/office/powerpoint/2010/main" val="2659607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404664"/>
            <a:ext cx="8686800" cy="5976664"/>
          </a:xfrm>
        </p:spPr>
        <p:txBody>
          <a:bodyPr>
            <a:normAutofit fontScale="70000" lnSpcReduction="20000"/>
          </a:bodyPr>
          <a:lstStyle/>
          <a:p>
            <a:pPr marL="0" indent="0" algn="just">
              <a:buNone/>
            </a:pPr>
            <a:r>
              <a:rPr lang="ar-IQ" sz="2300" b="1" dirty="0"/>
              <a:t>الأسلوب لغة :</a:t>
            </a:r>
            <a:r>
              <a:rPr lang="ar-IQ" sz="2300" dirty="0"/>
              <a:t> يقال للسطر من النخيل اسلوب ، وكل طريق ممتد فهو اسلوب . قال : والاسلوب : الطريق ، والوجه ، والمذهب ، يقال : انتم في الاسلوب سواء ، ويجمع اساليب ، والاسلوب : الطريق تأخذ فيه ، والاسلوب بالضم : الفن ، يقال : أخذ فلان في أساليب من القول أي أفانين منه .</a:t>
            </a:r>
            <a:endParaRPr lang="en-US" sz="2300" dirty="0"/>
          </a:p>
          <a:p>
            <a:pPr marL="0" indent="0" algn="just">
              <a:buNone/>
            </a:pPr>
            <a:r>
              <a:rPr lang="ar-IQ" sz="2300" b="1" dirty="0"/>
              <a:t>الأسلوب اصطلاحا :</a:t>
            </a:r>
            <a:r>
              <a:rPr lang="ar-IQ" sz="2300" dirty="0"/>
              <a:t> هو المعنى المصوغ في ألفاظ مؤلفة على صورة تكون أقرب لنيل الغرض المقصود من الكلام ، وأفعل في نفوس سامعيه .</a:t>
            </a:r>
            <a:endParaRPr lang="en-US" sz="2300" dirty="0"/>
          </a:p>
          <a:p>
            <a:pPr marL="0" indent="0" algn="just">
              <a:buNone/>
            </a:pPr>
            <a:r>
              <a:rPr lang="ar-IQ" sz="2300" dirty="0"/>
              <a:t>وأنواع الأساليب ثلاثة :</a:t>
            </a:r>
            <a:endParaRPr lang="en-US" sz="2300" dirty="0"/>
          </a:p>
          <a:p>
            <a:pPr marL="0" lvl="0" indent="0" algn="just">
              <a:buNone/>
            </a:pPr>
            <a:r>
              <a:rPr lang="ar-IQ" b="1" dirty="0" smtClean="0"/>
              <a:t>1. الأسلوب </a:t>
            </a:r>
            <a:r>
              <a:rPr lang="ar-IQ" b="1" dirty="0"/>
              <a:t>العلمي :</a:t>
            </a:r>
            <a:r>
              <a:rPr lang="ar-IQ" dirty="0"/>
              <a:t> وهو أهدأ الأساليب ، وأكثرها احتياجاً إلى المنطق السليم والفكر المستقيم ، وأبعدها عن الخيال الشعري ، لأنه بخاطب العقل ، ويناجي الفكر ويُشرح الحقائق العلمية التي لا تخلو من غموض وخفاء ، وأظهر ميزات هذا الأسلوب الوضوح . ولا بد أن يبدو فيه أثر القوة والجمال ، وقوته في سطوع بيانه ورصانة حُججه ، وجماله في سهولة عباراته ، وسلامة الذوق في اختيار كلماته ، وحُسن تقريره المعنى في الأفهام من أقرب وجوه الكلام .</a:t>
            </a:r>
            <a:endParaRPr lang="en-US" dirty="0"/>
          </a:p>
          <a:p>
            <a:pPr marL="0" indent="0" algn="just">
              <a:buNone/>
            </a:pPr>
            <a:r>
              <a:rPr lang="ar-IQ" dirty="0"/>
              <a:t>فيجب أن يُعنى فيه باختيار الألفاظ. الواضحة الصريحة في معناها الخالية من الاشتراك ، وأن تُؤلف هذه الألفاظ. في سهولة وجلاء، </a:t>
            </a:r>
            <a:r>
              <a:rPr lang="ar-IQ" dirty="0" smtClean="0"/>
              <a:t>حتى</a:t>
            </a:r>
            <a:r>
              <a:rPr lang="ar-IQ" dirty="0"/>
              <a:t> </a:t>
            </a:r>
            <a:r>
              <a:rPr lang="ar-IQ" dirty="0" smtClean="0"/>
              <a:t>تكون </a:t>
            </a:r>
            <a:r>
              <a:rPr lang="ar-IQ" dirty="0"/>
              <a:t>ثوباً شفاً للمعنى المقصود ، وحتى لا تصبح مثارًا للظنون ، </a:t>
            </a:r>
            <a:r>
              <a:rPr lang="ar-IQ" dirty="0" smtClean="0"/>
              <a:t>ومجالا</a:t>
            </a:r>
            <a:r>
              <a:rPr lang="ar-IQ" dirty="0"/>
              <a:t> </a:t>
            </a:r>
            <a:r>
              <a:rPr lang="ar-IQ" dirty="0" smtClean="0"/>
              <a:t>للتوجيه </a:t>
            </a:r>
            <a:r>
              <a:rPr lang="ar-IQ" dirty="0"/>
              <a:t>والتأويل </a:t>
            </a:r>
            <a:r>
              <a:rPr lang="ar-IQ" dirty="0" smtClean="0"/>
              <a:t>.</a:t>
            </a:r>
            <a:r>
              <a:rPr lang="ar-IQ" dirty="0"/>
              <a:t> </a:t>
            </a:r>
            <a:r>
              <a:rPr lang="ar-IQ" dirty="0" smtClean="0"/>
              <a:t>ويحسن </a:t>
            </a:r>
            <a:r>
              <a:rPr lang="ar-IQ" dirty="0"/>
              <a:t>التنحَى عن المجاز ومُحَسّنات البديع في هذا الأسلوب ؛ إلا ما يجيء من ذلك عفوا من غير أن يَمَش أصلا من أصوله أو ميزة من ميزاته . أما التشبيه الذي يُقصد به تقريب الحقائق إلى الأفهام وتوضيحها بذكر مماثلها ، فهو في هذا الأسلوب حسن مقبول </a:t>
            </a:r>
            <a:r>
              <a:rPr lang="ar-IQ" dirty="0" smtClean="0"/>
              <a:t>.ولسنا </a:t>
            </a:r>
            <a:r>
              <a:rPr lang="ar-IQ" dirty="0"/>
              <a:t>في حاجة إلى أن تُلقى عليك أمثلة لهذا النوع ، فكتب الدراسة </a:t>
            </a:r>
            <a:r>
              <a:rPr lang="ar-IQ" dirty="0" smtClean="0"/>
              <a:t>التي </a:t>
            </a:r>
            <a:r>
              <a:rPr lang="ar-IQ" dirty="0"/>
              <a:t>بين يديك تجرى جميعها على هذا النحو من الأساليب .</a:t>
            </a:r>
            <a:endParaRPr lang="en-US" dirty="0"/>
          </a:p>
          <a:p>
            <a:pPr marL="0" indent="0">
              <a:buNone/>
            </a:pPr>
            <a:endParaRPr lang="ar-IQ" dirty="0"/>
          </a:p>
        </p:txBody>
      </p:sp>
    </p:spTree>
    <p:extLst>
      <p:ext uri="{BB962C8B-B14F-4D97-AF65-F5344CB8AC3E}">
        <p14:creationId xmlns:p14="http://schemas.microsoft.com/office/powerpoint/2010/main" val="1607019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1124744"/>
            <a:ext cx="8686800" cy="4955381"/>
          </a:xfrm>
        </p:spPr>
        <p:txBody>
          <a:bodyPr>
            <a:normAutofit fontScale="25000" lnSpcReduction="20000"/>
          </a:bodyPr>
          <a:lstStyle/>
          <a:p>
            <a:pPr marL="0" indent="0" algn="just">
              <a:buNone/>
            </a:pPr>
            <a:r>
              <a:rPr lang="ar-IQ" sz="8000" b="1" dirty="0"/>
              <a:t>(</a:t>
            </a:r>
            <a:r>
              <a:rPr lang="fa-IR" sz="8000" b="1" dirty="0"/>
              <a:t>۲) </a:t>
            </a:r>
            <a:r>
              <a:rPr lang="ar-IQ" sz="8000" b="1" dirty="0"/>
              <a:t>الأسلوب الأدبي :</a:t>
            </a:r>
            <a:r>
              <a:rPr lang="ar-IQ" sz="8000" dirty="0"/>
              <a:t> والجمال أبرز صفاته ، وأظهر مُميّزاته ، ومُنشأ جماله ما فيه من خيال رائع ، تصّوير دقيق ، وتلمس الوجوه الشبه البعيدة بين الأشياء ، وإلباس المعنوي ثوب المحسوس ، وإظهار المحسوس في صورة المعنوي </a:t>
            </a:r>
            <a:r>
              <a:rPr lang="ar-IQ" sz="8000" dirty="0" smtClean="0"/>
              <a:t>.فالمتنبي </a:t>
            </a:r>
            <a:r>
              <a:rPr lang="ar-IQ" sz="8000" dirty="0"/>
              <a:t>لا يرى الحُمّى الراجعة كما يراها الأطباء أثرًا لجرائم تدخل الجسم، فترفع حرارته ، وتسبب رعدة وقشعريرة . حتى إذا فرغت نوبَتُها تصب الجسيم عَرَقاً ، ولكنه يُصوّرها كما تراها في الأبيات الآتية :</a:t>
            </a:r>
            <a:endParaRPr lang="en-US" sz="8000" dirty="0"/>
          </a:p>
          <a:p>
            <a:pPr marL="0" indent="0" algn="just">
              <a:buNone/>
            </a:pPr>
            <a:r>
              <a:rPr lang="ar-IQ" sz="8000" dirty="0" smtClean="0"/>
              <a:t>  وزارتي </a:t>
            </a:r>
            <a:r>
              <a:rPr lang="ar-IQ" sz="8000" dirty="0"/>
              <a:t>كأنَ بها حَياء                        فلَيْس تَزُورُ إلا في الظلام </a:t>
            </a:r>
            <a:endParaRPr lang="en-US" sz="8000" dirty="0"/>
          </a:p>
          <a:p>
            <a:pPr marL="0" indent="0" algn="just">
              <a:buNone/>
            </a:pPr>
            <a:r>
              <a:rPr lang="ar-IQ" sz="8000" dirty="0" smtClean="0"/>
              <a:t>  بذلت </a:t>
            </a:r>
            <a:r>
              <a:rPr lang="ar-IQ" sz="8000" dirty="0"/>
              <a:t>لها المَطارف والحَشَايا                فَعَافتها وباتت في عظامي </a:t>
            </a:r>
            <a:endParaRPr lang="en-US" sz="8000" dirty="0"/>
          </a:p>
          <a:p>
            <a:pPr marL="0" indent="0" algn="just">
              <a:buNone/>
            </a:pPr>
            <a:r>
              <a:rPr lang="ar-IQ" sz="8000" dirty="0" smtClean="0"/>
              <a:t>والغيوم </a:t>
            </a:r>
            <a:r>
              <a:rPr lang="ar-IQ" sz="8000" dirty="0"/>
              <a:t>لا يراها ابن الخياط كما يراها العالم بخارا مُتراكماً يَحُول إلى ماء إذا صادف في الجو طبقة باردة ولكنه يراها :</a:t>
            </a:r>
            <a:endParaRPr lang="en-US" sz="8000" dirty="0"/>
          </a:p>
          <a:p>
            <a:pPr marL="0" indent="0" algn="just">
              <a:buNone/>
            </a:pPr>
            <a:r>
              <a:rPr lang="ar-IQ" sz="8000" dirty="0" smtClean="0"/>
              <a:t>   كأن </a:t>
            </a:r>
            <a:r>
              <a:rPr lang="ar-IQ" sz="8000" dirty="0"/>
              <a:t>الغيوم جيُوش تَسُوم               من العدل في كلّ أرض صلاحا </a:t>
            </a:r>
            <a:endParaRPr lang="en-US" sz="8000" dirty="0"/>
          </a:p>
          <a:p>
            <a:pPr marL="0" indent="0" algn="just">
              <a:buNone/>
            </a:pPr>
            <a:r>
              <a:rPr lang="ar-IQ" sz="8000" dirty="0" smtClean="0"/>
              <a:t>  إذا </a:t>
            </a:r>
            <a:r>
              <a:rPr lang="ar-IQ" sz="8000" dirty="0"/>
              <a:t>قاتل المخل فيها الغَمامُ             بصوب الهام أجاد الكفاحا </a:t>
            </a:r>
            <a:endParaRPr lang="en-US" sz="8000" dirty="0"/>
          </a:p>
          <a:p>
            <a:pPr marL="0" indent="0" algn="just">
              <a:buNone/>
            </a:pPr>
            <a:r>
              <a:rPr lang="ar-IQ" sz="8000" dirty="0" smtClean="0"/>
              <a:t>  يُقَرطس </a:t>
            </a:r>
            <a:r>
              <a:rPr lang="ar-IQ" sz="8000" dirty="0"/>
              <a:t>بالطل فيه السهام              ويُشرع بالوَبَلِ فيه الرماحا</a:t>
            </a:r>
            <a:endParaRPr lang="en-US" sz="8000" dirty="0"/>
          </a:p>
          <a:p>
            <a:pPr marL="0" indent="0" algn="just">
              <a:buNone/>
            </a:pPr>
            <a:r>
              <a:rPr lang="ar-IQ" sz="8000" dirty="0" smtClean="0"/>
              <a:t>  وسل </a:t>
            </a:r>
            <a:r>
              <a:rPr lang="ar-IQ" sz="8000" dirty="0"/>
              <a:t>عَليهِ سُيوف البروق             فأثخن بالضرب فيه الجراحا</a:t>
            </a:r>
            <a:endParaRPr lang="en-US" sz="8000" dirty="0"/>
          </a:p>
          <a:p>
            <a:pPr marL="0" indent="0" algn="just">
              <a:buNone/>
            </a:pPr>
            <a:r>
              <a:rPr lang="ar-IQ" sz="8000" dirty="0" smtClean="0"/>
              <a:t>  تَرَى </a:t>
            </a:r>
            <a:r>
              <a:rPr lang="ar-IQ" sz="8000" dirty="0"/>
              <a:t>الْسُنَ النور تُثنى عَلَيْهِ           فَتَعَجَب منهن عُرْساً </a:t>
            </a:r>
            <a:r>
              <a:rPr lang="ar-IQ" sz="8000" dirty="0" smtClean="0"/>
              <a:t>فصاحا</a:t>
            </a:r>
            <a:endParaRPr lang="en-US" sz="8000" dirty="0"/>
          </a:p>
        </p:txBody>
      </p:sp>
    </p:spTree>
    <p:extLst>
      <p:ext uri="{BB962C8B-B14F-4D97-AF65-F5344CB8AC3E}">
        <p14:creationId xmlns:p14="http://schemas.microsoft.com/office/powerpoint/2010/main" val="1666494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476672"/>
            <a:ext cx="8686800" cy="6264696"/>
          </a:xfrm>
        </p:spPr>
        <p:txBody>
          <a:bodyPr>
            <a:noAutofit/>
          </a:bodyPr>
          <a:lstStyle/>
          <a:p>
            <a:pPr algn="just">
              <a:buFont typeface="Wingdings" pitchFamily="2" charset="2"/>
              <a:buChar char="v"/>
            </a:pPr>
            <a:r>
              <a:rPr lang="ar-IQ" sz="2000" dirty="0"/>
              <a:t>وقد يتظاهر الأديب بإنكار أسباب حقائق العلم ، ويتلمس لها من خياله أسباباً تُثبت دعواه الأدبية وتقوى الغرض الذي ينشدُهُ ، فَكُلّف البدر الذي يظهر في وجهه ليس ناشئاً عما فيه من جبال وقيعان جافة كما يقول العلماء ، لأن المُعرّى يرى لذلك سبباً آخر فيقول في الرثاء :</a:t>
            </a:r>
            <a:endParaRPr lang="en-US" sz="2000" dirty="0"/>
          </a:p>
          <a:p>
            <a:pPr marL="0" indent="0" algn="just">
              <a:buNone/>
            </a:pPr>
            <a:r>
              <a:rPr lang="ar-IQ" sz="2000" dirty="0" smtClean="0"/>
              <a:t>   وما </a:t>
            </a:r>
            <a:r>
              <a:rPr lang="ar-IQ" sz="2000" dirty="0"/>
              <a:t>كلفة البدر المنير قدِيمة                ولكنها في وجهه أثر اللّطم</a:t>
            </a:r>
            <a:endParaRPr lang="en-US" sz="2000" dirty="0"/>
          </a:p>
          <a:p>
            <a:pPr algn="just">
              <a:buFont typeface="Wingdings" pitchFamily="2" charset="2"/>
              <a:buChar char="v"/>
            </a:pPr>
            <a:r>
              <a:rPr lang="ar-IQ" sz="2000" dirty="0"/>
              <a:t>ولا بد في هذا الأسلوب من الوضوح والقوة ؛ فقول المتنبي :</a:t>
            </a:r>
            <a:endParaRPr lang="en-US" sz="2000" dirty="0"/>
          </a:p>
          <a:p>
            <a:pPr marL="0" indent="0" algn="just">
              <a:buNone/>
            </a:pPr>
            <a:r>
              <a:rPr lang="ar-IQ" sz="2000" dirty="0" smtClean="0"/>
              <a:t>   قفي </a:t>
            </a:r>
            <a:r>
              <a:rPr lang="ar-IQ" sz="2000" dirty="0"/>
              <a:t>تغرّم الأولى من اللّحظ مُهجتي          بثانية والمثل الشيء غارمُه </a:t>
            </a:r>
            <a:endParaRPr lang="en-US" sz="2000" dirty="0"/>
          </a:p>
          <a:p>
            <a:pPr marL="0" indent="0" algn="just">
              <a:buNone/>
            </a:pPr>
            <a:r>
              <a:rPr lang="ar-IQ" sz="2000" dirty="0" smtClean="0"/>
              <a:t>   غير </a:t>
            </a:r>
            <a:r>
              <a:rPr lang="ar-IQ" sz="2000" dirty="0"/>
              <a:t>بليغ ، لأنه يريد أنه نظر إليها         نظرة أتلفت مهجته ، فيقول لها</a:t>
            </a:r>
            <a:endParaRPr lang="en-US" sz="2000" dirty="0"/>
          </a:p>
          <a:p>
            <a:pPr marL="0" indent="0" algn="just">
              <a:buNone/>
            </a:pPr>
            <a:r>
              <a:rPr lang="ar-IQ" sz="2000" dirty="0"/>
              <a:t>قني لأنظرك نظرة أخرى ترد إلى مهجتي وتحييها ، فإن فعلت كانت </a:t>
            </a:r>
            <a:r>
              <a:rPr lang="ar-IQ" sz="2000" dirty="0" smtClean="0"/>
              <a:t>النظرةغرّمّا </a:t>
            </a:r>
            <a:r>
              <a:rPr lang="ar-IQ" sz="2000" dirty="0"/>
              <a:t>لِمَا أتلفته النظرة الأولى .</a:t>
            </a:r>
            <a:endParaRPr lang="en-US" sz="2000" dirty="0"/>
          </a:p>
          <a:p>
            <a:pPr algn="just">
              <a:buFont typeface="Wingdings" pitchFamily="2" charset="2"/>
              <a:buChar char="v"/>
            </a:pPr>
            <a:r>
              <a:rPr lang="ar-IQ" sz="2000" dirty="0" smtClean="0"/>
              <a:t>وإذا </a:t>
            </a:r>
            <a:r>
              <a:rPr lang="ar-IQ" sz="2000" dirty="0"/>
              <a:t>أردت أن تُعَرف كيف تظهر القوة في هذا الأسلوب ، فاقرأ قول المتنبي في الرثاء:</a:t>
            </a:r>
            <a:endParaRPr lang="en-US" sz="2000" dirty="0"/>
          </a:p>
          <a:p>
            <a:pPr marL="0" indent="0" algn="just">
              <a:buNone/>
            </a:pPr>
            <a:r>
              <a:rPr lang="ar-IQ" sz="2000" dirty="0" smtClean="0"/>
              <a:t>   ما </a:t>
            </a:r>
            <a:r>
              <a:rPr lang="ar-IQ" sz="2000" dirty="0"/>
              <a:t>كنت آمل قبل نَعَشك أن أرى          رضوى على أيْدِي الرجال يسير</a:t>
            </a:r>
            <a:endParaRPr lang="en-US" sz="2000" dirty="0"/>
          </a:p>
          <a:p>
            <a:pPr marL="0" indent="0" algn="just">
              <a:buNone/>
            </a:pPr>
            <a:r>
              <a:rPr lang="ar-IQ" sz="2000" dirty="0"/>
              <a:t>ثم اقرأ قول ابن المعتز </a:t>
            </a:r>
            <a:r>
              <a:rPr lang="fa-IR" sz="2000" dirty="0"/>
              <a:t>:</a:t>
            </a:r>
            <a:endParaRPr lang="en-US" sz="2000" dirty="0"/>
          </a:p>
          <a:p>
            <a:pPr marL="0" indent="0" algn="just">
              <a:buNone/>
            </a:pPr>
            <a:r>
              <a:rPr lang="ar-IQ" sz="2000" dirty="0" smtClean="0"/>
              <a:t>   قذ </a:t>
            </a:r>
            <a:r>
              <a:rPr lang="ar-IQ" sz="2000" dirty="0"/>
              <a:t>ذَهب الناس ومات الكمال            وصاح صرف التمر أين الرجال ؟</a:t>
            </a:r>
            <a:endParaRPr lang="en-US" sz="2000" dirty="0"/>
          </a:p>
          <a:p>
            <a:pPr marL="0" indent="0" algn="just">
              <a:buNone/>
            </a:pPr>
            <a:r>
              <a:rPr lang="ar-IQ" sz="2000" dirty="0" smtClean="0"/>
              <a:t>   هذا </a:t>
            </a:r>
            <a:r>
              <a:rPr lang="ar-IQ" sz="2000" dirty="0"/>
              <a:t>أبُو المَباس في نعشُه               قُومُوا انظروا كيف تسير الجبال</a:t>
            </a:r>
            <a:endParaRPr lang="en-US" sz="2000" dirty="0"/>
          </a:p>
          <a:p>
            <a:pPr marL="0" indent="0" algn="just">
              <a:buNone/>
            </a:pPr>
            <a:r>
              <a:rPr lang="ar-IQ" sz="2000" dirty="0"/>
              <a:t>تجد أن الأسلوب الأول هادئ مطمئن ، وأن الثاني شديدُ المِرّة عظيم القوة وربما كانت نهايةً قوته في قوله : «وصاح صرف الدهر أين الرجال »</a:t>
            </a:r>
            <a:endParaRPr lang="en-US" sz="2000" dirty="0"/>
          </a:p>
          <a:p>
            <a:pPr marL="0" indent="0" algn="just">
              <a:buNone/>
            </a:pPr>
            <a:endParaRPr lang="ar-IQ" sz="2000" dirty="0"/>
          </a:p>
          <a:p>
            <a:pPr algn="just"/>
            <a:endParaRPr lang="ar-IQ" sz="2000" dirty="0"/>
          </a:p>
        </p:txBody>
      </p:sp>
    </p:spTree>
    <p:extLst>
      <p:ext uri="{BB962C8B-B14F-4D97-AF65-F5344CB8AC3E}">
        <p14:creationId xmlns:p14="http://schemas.microsoft.com/office/powerpoint/2010/main" val="2437182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1124744"/>
            <a:ext cx="8686800" cy="4955381"/>
          </a:xfrm>
        </p:spPr>
        <p:txBody>
          <a:bodyPr>
            <a:normAutofit fontScale="92500" lnSpcReduction="10000"/>
          </a:bodyPr>
          <a:lstStyle/>
          <a:p>
            <a:pPr algn="just">
              <a:buFont typeface="Wingdings" pitchFamily="2" charset="2"/>
              <a:buChar char="v"/>
            </a:pPr>
            <a:r>
              <a:rPr lang="ar-IQ" sz="2200" dirty="0"/>
              <a:t>ثم في قوله : " قوموا انظروا كيف تسير الجبال " .</a:t>
            </a:r>
            <a:endParaRPr lang="en-US" sz="2200" dirty="0"/>
          </a:p>
          <a:p>
            <a:pPr algn="just">
              <a:buFont typeface="Wingdings" pitchFamily="2" charset="2"/>
              <a:buChar char="v"/>
            </a:pPr>
            <a:r>
              <a:rPr lang="ar-IQ" sz="2200" dirty="0"/>
              <a:t>وجملة القول أن هذا الأسلوب يجب أن يكون جميلاً رائعاً بديع الخيال، ثم واضحاً قويًا . ويظن الناشئون في صناعة الأدب أنه كلما كثر المجاز ، وكثرت التشبيهات والأخيلة في هذا الأسلوب زاد حسنه ، وهذا خطأ بيّن ، فإنه لا يذهب بجمال هذا الأسلوب أكثر من التكلف ، ولا يُفسده شر من تعمد الصناعة ، ويُعتقد أنه لا يُعجبك قول الشاعر :</a:t>
            </a:r>
            <a:endParaRPr lang="en-US" sz="2200" dirty="0"/>
          </a:p>
          <a:p>
            <a:pPr marL="0" indent="0" algn="just">
              <a:buNone/>
            </a:pPr>
            <a:r>
              <a:rPr lang="ar-IQ" sz="2200" dirty="0" smtClean="0"/>
              <a:t>   فأمطرَت </a:t>
            </a:r>
            <a:r>
              <a:rPr lang="ar-IQ" sz="2200" dirty="0"/>
              <a:t>لؤلؤا مِن نّرجس </a:t>
            </a:r>
            <a:r>
              <a:rPr lang="ar-IQ" sz="2200" dirty="0" smtClean="0"/>
              <a:t>وسقت    وردا </a:t>
            </a:r>
            <a:r>
              <a:rPr lang="ar-IQ" sz="2200" dirty="0"/>
              <a:t>وعضت على العناب بالبرد </a:t>
            </a:r>
            <a:endParaRPr lang="en-US" sz="2200" dirty="0"/>
          </a:p>
          <a:p>
            <a:pPr marL="0" indent="0" algn="just">
              <a:buNone/>
            </a:pPr>
            <a:r>
              <a:rPr lang="ar-IQ" sz="2200" dirty="0" smtClean="0"/>
              <a:t>    هذا </a:t>
            </a:r>
            <a:r>
              <a:rPr lang="ar-IQ" sz="2200" dirty="0"/>
              <a:t>ومن السهل عليك أن تعرف </a:t>
            </a:r>
            <a:r>
              <a:rPr lang="ar-IQ" sz="2200" dirty="0" smtClean="0"/>
              <a:t> أن </a:t>
            </a:r>
            <a:r>
              <a:rPr lang="ar-IQ" sz="2200" dirty="0"/>
              <a:t>الشعر والنثر الفني هما موطنا </a:t>
            </a:r>
            <a:r>
              <a:rPr lang="ar-IQ" sz="2200" dirty="0" smtClean="0"/>
              <a:t>هذا </a:t>
            </a:r>
            <a:r>
              <a:rPr lang="ar-IQ" sz="2200" dirty="0"/>
              <a:t>الأسلوب ففيهما يزدهر وفيهما يبلغ فَئة الفن والجمال .</a:t>
            </a:r>
            <a:endParaRPr lang="en-US" sz="2200" dirty="0"/>
          </a:p>
          <a:p>
            <a:pPr marL="0" indent="0" algn="just">
              <a:buNone/>
            </a:pPr>
            <a:r>
              <a:rPr lang="ar-IQ" sz="2600" b="1" dirty="0"/>
              <a:t>(</a:t>
            </a:r>
            <a:r>
              <a:rPr lang="fa-IR" sz="2600" b="1" dirty="0"/>
              <a:t>۳) </a:t>
            </a:r>
            <a:r>
              <a:rPr lang="ar-IQ" sz="2600" b="1" dirty="0"/>
              <a:t>الأسلوب الخطابي:</a:t>
            </a:r>
            <a:r>
              <a:rPr lang="ar-IQ" sz="2600" dirty="0"/>
              <a:t> هنا تبرز قوة المعاني والألفاظ ، وقوة الحجة والبرهان وقوة العقل الخصيب وهنا يتحدث الخطيب إلى إرادة سامعيه لإثارة عزائمهم واستنهاض ، وهممهم، ولجمال هذا الأسلوب ووضوحه شأن كبير في تأثيره ووصوله إلى قرارة النفوس، ومما يزيد في تأثير هذا الأسلوب منزلة الخطيب في نفوس سامعيه وقوة عارضته ، وسطوع حجته ، ونبَرات صوته ، وحسن إلقائه ، ومُحكم إشارته .</a:t>
            </a:r>
            <a:endParaRPr lang="en-US" sz="2600" dirty="0"/>
          </a:p>
          <a:p>
            <a:endParaRPr lang="ar-IQ" dirty="0"/>
          </a:p>
        </p:txBody>
      </p:sp>
    </p:spTree>
    <p:extLst>
      <p:ext uri="{BB962C8B-B14F-4D97-AF65-F5344CB8AC3E}">
        <p14:creationId xmlns:p14="http://schemas.microsoft.com/office/powerpoint/2010/main" val="3945520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304800" y="1124744"/>
            <a:ext cx="8686800" cy="4955381"/>
          </a:xfrm>
        </p:spPr>
        <p:txBody>
          <a:bodyPr>
            <a:normAutofit fontScale="40000" lnSpcReduction="20000"/>
          </a:bodyPr>
          <a:lstStyle/>
          <a:p>
            <a:pPr algn="just">
              <a:buFont typeface="Wingdings" pitchFamily="2" charset="2"/>
              <a:buChar char="v"/>
            </a:pPr>
            <a:r>
              <a:rPr lang="ar-IQ" sz="4200" dirty="0"/>
              <a:t>ومن أظهر مميزات هذا الأسلوب التكرار ، واستعمال المترادفات ، وضرب الأمثال ، واختيار الكلمات الجزلة ذات الرنين ، ويحسن فيه أن تتعاقب ضروب التعبير من إخبار إلى استفهام إلى تعجب إلى استنكار ، وأن تكون مواطن الوقف فيه قويةً شافية للنفس . من خير الأمثلة لهذا الأسلوب خطبة على بن أبي طالب (</a:t>
            </a:r>
            <a:r>
              <a:rPr lang="en-US" sz="4200" dirty="0">
                <a:sym typeface="AGA Arabesque"/>
              </a:rPr>
              <a:t></a:t>
            </a:r>
            <a:r>
              <a:rPr lang="ar-IQ" sz="4200" dirty="0"/>
              <a:t>)  لمّا أغار سُفيان بن عوف الأسدي على الأنبار وقتل عامله عليها :</a:t>
            </a:r>
            <a:endParaRPr lang="en-US" sz="4200" dirty="0"/>
          </a:p>
          <a:p>
            <a:pPr marL="0" indent="0" algn="just">
              <a:buNone/>
            </a:pPr>
            <a:r>
              <a:rPr lang="ar-IQ" sz="4200" dirty="0"/>
              <a:t>" وهذا أخو غامد قد بلغت خيله الأنبار وقتل حسَانَ البكري وأزال خيلكم عن مسالحها وَقُتل منكم رجالا صالِحين .</a:t>
            </a:r>
            <a:endParaRPr lang="en-US" sz="4200" dirty="0"/>
          </a:p>
          <a:p>
            <a:pPr marL="0" indent="0" algn="just">
              <a:buNone/>
            </a:pPr>
            <a:r>
              <a:rPr lang="ar-IQ" sz="4200" dirty="0"/>
              <a:t>وقد بلغني أنّ الرجل منهم كان يدخل على المرأة المسلمة والأخرى المعاهدة ، فَيَنزع حجلها ، وقَلَبَها ، ورعائها، ثم انصرفوا وافرين ما نال رجلا منهم كلم  ، ولا أريق لهم دم ، فلو أن رجلاً مسلما مات من بَعدِ هذا أسَفاً ، ما كان به ملوماً ، بل كان عِنْدِي </a:t>
            </a:r>
            <a:r>
              <a:rPr lang="ar-IQ" sz="4200" dirty="0" smtClean="0"/>
              <a:t>جديرا.</a:t>
            </a:r>
            <a:r>
              <a:rPr lang="ar-IQ" sz="4200" dirty="0"/>
              <a:t> </a:t>
            </a:r>
            <a:r>
              <a:rPr lang="ar-IQ" sz="4200" dirty="0" smtClean="0"/>
              <a:t>فواعجباً </a:t>
            </a:r>
            <a:r>
              <a:rPr lang="ar-IQ" sz="4200" dirty="0"/>
              <a:t>من جدّ هؤلاء في باطلهم ، وفشلكم عن حقكم َ. فَقُبحاً لكم جبن صرْتُم عَرَضاً يُرْمى ، يُغار عليكم ولا تُغِيرُون ، تَغزُون وَلا تغزونَ ، ويُعصي الله وترضون.</a:t>
            </a:r>
            <a:endParaRPr lang="en-US" sz="4200" dirty="0"/>
          </a:p>
          <a:p>
            <a:pPr algn="just">
              <a:buFont typeface="Wingdings" pitchFamily="2" charset="2"/>
              <a:buChar char="v"/>
            </a:pPr>
            <a:endParaRPr lang="en-US" sz="4200" dirty="0"/>
          </a:p>
          <a:p>
            <a:pPr algn="just">
              <a:buFont typeface="Wingdings" pitchFamily="2" charset="2"/>
              <a:buChar char="v"/>
            </a:pPr>
            <a:r>
              <a:rPr lang="ar-IQ" sz="4200" dirty="0"/>
              <a:t>فانظر كيف تدرج ابن أبي طالب في إثارة شعور سامعيه حتى وصل إلى القمّة فانه أخبرهم بغزو الأنبار أولا ، ثم بقتل عامله ، وأنّ ذلك لم يكف سفيان بن عوف فأغمد سيوفه في نحور كثير من رجالهم وأهليهم . </a:t>
            </a:r>
            <a:r>
              <a:rPr lang="ar-IQ" sz="4200" dirty="0" smtClean="0"/>
              <a:t>ثم </a:t>
            </a:r>
            <a:r>
              <a:rPr lang="ar-IQ" sz="4200" dirty="0"/>
              <a:t>توجه في الفقرة الثانية إلى مكان الحميّة فيهم ، ومثار العزيمة والنخوة من نفس كل عربي كريم ، ألا وهو المرأة ، فإن العرب تبذل أرواحها رخيصة في الذود عنها ، والدفاع عن خدرها . فقال : إنهم استباحوا حماها ، وانصرفوا آمنين </a:t>
            </a:r>
            <a:r>
              <a:rPr lang="ar-IQ" sz="4200" dirty="0" smtClean="0"/>
              <a:t>.وفي </a:t>
            </a:r>
            <a:r>
              <a:rPr lang="ar-IQ" sz="4200" dirty="0"/>
              <a:t>الفقرة الثالثة أظهر الدّهش والحَيْرَة من تمسك أعدائه بالباطل ومناصرته ، وفَشل قومه عن الحق وخذلانه . ثم بلغ الغيظ منه مبلغه فَعيّرهم بالجبن والحَوَر </a:t>
            </a:r>
            <a:r>
              <a:rPr lang="ar-IQ" sz="4200" dirty="0" smtClean="0"/>
              <a:t>.</a:t>
            </a:r>
            <a:endParaRPr lang="ar-IQ" dirty="0"/>
          </a:p>
        </p:txBody>
      </p:sp>
    </p:spTree>
    <p:extLst>
      <p:ext uri="{BB962C8B-B14F-4D97-AF65-F5344CB8AC3E}">
        <p14:creationId xmlns:p14="http://schemas.microsoft.com/office/powerpoint/2010/main" val="32080788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39</TotalTime>
  <Words>1919</Words>
  <Application>Microsoft Office PowerPoint</Application>
  <PresentationFormat>عرض على الشاشة (3:4)‏</PresentationFormat>
  <Paragraphs>50</Paragraphs>
  <Slides>8</Slides>
  <Notes>0</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رحلة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App store mobile</dc:creator>
  <cp:lastModifiedBy>Maher</cp:lastModifiedBy>
  <cp:revision>11</cp:revision>
  <dcterms:created xsi:type="dcterms:W3CDTF">2019-05-11T20:13:06Z</dcterms:created>
  <dcterms:modified xsi:type="dcterms:W3CDTF">2025-11-25T06:42:22Z</dcterms:modified>
</cp:coreProperties>
</file>