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sldIdLst>
    <p:sldId id="256" r:id="rId2"/>
    <p:sldId id="260" r:id="rId3"/>
    <p:sldId id="261" r:id="rId4"/>
    <p:sldId id="257" r:id="rId5"/>
    <p:sldId id="262" r:id="rId6"/>
    <p:sldId id="263" r:id="rId7"/>
    <p:sldId id="264" r:id="rId8"/>
    <p:sldId id="265" r:id="rId9"/>
    <p:sldId id="266" r:id="rId10"/>
    <p:sldId id="268" r:id="rId11"/>
    <p:sldId id="269" r:id="rId12"/>
    <p:sldId id="270" r:id="rId13"/>
    <p:sldId id="271" r:id="rId14"/>
    <p:sldId id="272" r:id="rId15"/>
    <p:sldId id="273" r:id="rId16"/>
    <p:sldId id="274" r:id="rId17"/>
    <p:sldId id="275" r:id="rId1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79" d="100"/>
          <a:sy n="79" d="100"/>
        </p:scale>
        <p:origin x="-1260"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عنوان 28"/>
          <p:cNvSpPr>
            <a:spLocks noGrp="1"/>
          </p:cNvSpPr>
          <p:nvPr>
            <p:ph type="ctrTitle"/>
          </p:nvPr>
        </p:nvSpPr>
        <p:spPr>
          <a:xfrm>
            <a:off x="381000" y="4853411"/>
            <a:ext cx="8458200" cy="1222375"/>
          </a:xfrm>
        </p:spPr>
        <p:txBody>
          <a:bodyPr anchor="t"/>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16" name="عنصر نائب للتاريخ 15"/>
          <p:cNvSpPr>
            <a:spLocks noGrp="1"/>
          </p:cNvSpPr>
          <p:nvPr>
            <p:ph type="dt" sz="half" idx="10"/>
          </p:nvPr>
        </p:nvSpPr>
        <p:spPr/>
        <p:txBody>
          <a:bodyPr/>
          <a:lstStyle/>
          <a:p>
            <a:fld id="{1B8ABB09-4A1D-463E-8065-109CC2B7EFAA}" type="datetimeFigureOut">
              <a:rPr lang="ar-SA" smtClean="0"/>
              <a:t>17/05/1447</a:t>
            </a:fld>
            <a:endParaRPr lang="ar-SA"/>
          </a:p>
        </p:txBody>
      </p:sp>
      <p:sp>
        <p:nvSpPr>
          <p:cNvPr id="2" name="عنصر نائب للتذييل 1"/>
          <p:cNvSpPr>
            <a:spLocks noGrp="1"/>
          </p:cNvSpPr>
          <p:nvPr>
            <p:ph type="ftr" sz="quarter" idx="11"/>
          </p:nvPr>
        </p:nvSpPr>
        <p:spPr/>
        <p:txBody>
          <a:bodyPr/>
          <a:lstStyle/>
          <a:p>
            <a:endParaRPr lang="ar-SA"/>
          </a:p>
        </p:txBody>
      </p:sp>
      <p:sp>
        <p:nvSpPr>
          <p:cNvPr id="15" name="عنصر نائب لرقم الشريحة 14"/>
          <p:cNvSpPr>
            <a:spLocks noGrp="1"/>
          </p:cNvSpPr>
          <p:nvPr>
            <p:ph type="sldNum" sz="quarter" idx="12"/>
          </p:nvPr>
        </p:nvSpPr>
        <p:spPr>
          <a:xfrm>
            <a:off x="8229600" y="6473952"/>
            <a:ext cx="758952" cy="246888"/>
          </a:xfrm>
        </p:spPr>
        <p:txBody>
          <a:bodyPr/>
          <a:lstStyle/>
          <a:p>
            <a:fld id="{0B34F065-1154-456A-91E3-76DE8E75E17B}" type="slidenum">
              <a:rPr lang="ar-SA" smtClean="0"/>
              <a:t>‹#›</a:t>
            </a:fld>
            <a:endParaRPr lang="ar-SA"/>
          </a:p>
        </p:txBody>
      </p:sp>
    </p:spTree>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17/05/1447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549276"/>
            <a:ext cx="18288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549276"/>
            <a:ext cx="62484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17/05/1447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2" name="عنوان 21"/>
          <p:cNvSpPr>
            <a:spLocks noGrp="1"/>
          </p:cNvSpPr>
          <p:nvPr>
            <p:ph type="title"/>
          </p:nvPr>
        </p:nvSpPr>
        <p:spPr/>
        <p:txBody>
          <a:bodyPr/>
          <a:lstStyle/>
          <a:p>
            <a:r>
              <a:rPr kumimoji="0" lang="ar-SA" smtClean="0"/>
              <a:t>انقر لتحرير نمط العنوان الرئيسي</a:t>
            </a:r>
            <a:endParaRPr kumimoji="0" lang="en-US"/>
          </a:p>
        </p:txBody>
      </p:sp>
      <p:sp>
        <p:nvSpPr>
          <p:cNvPr id="27" name="عنصر نائب للمحتوى 26"/>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عنصر نائب للتاريخ 24"/>
          <p:cNvSpPr>
            <a:spLocks noGrp="1"/>
          </p:cNvSpPr>
          <p:nvPr>
            <p:ph type="dt" sz="half" idx="10"/>
          </p:nvPr>
        </p:nvSpPr>
        <p:spPr/>
        <p:txBody>
          <a:bodyPr/>
          <a:lstStyle/>
          <a:p>
            <a:fld id="{1B8ABB09-4A1D-463E-8065-109CC2B7EFAA}" type="datetimeFigureOut">
              <a:rPr lang="ar-SA" smtClean="0"/>
              <a:t>17/05/1447</a:t>
            </a:fld>
            <a:endParaRPr lang="ar-SA"/>
          </a:p>
        </p:txBody>
      </p:sp>
      <p:sp>
        <p:nvSpPr>
          <p:cNvPr id="19" name="عنصر نائب للتذييل 18"/>
          <p:cNvSpPr>
            <a:spLocks noGrp="1"/>
          </p:cNvSpPr>
          <p:nvPr>
            <p:ph type="ftr" sz="quarter" idx="11"/>
          </p:nvPr>
        </p:nvSpPr>
        <p:spPr>
          <a:xfrm>
            <a:off x="3581400" y="76200"/>
            <a:ext cx="2895600" cy="288925"/>
          </a:xfrm>
        </p:spPr>
        <p:txBody>
          <a:bodyPr/>
          <a:lstStyle/>
          <a:p>
            <a:endParaRPr lang="ar-SA"/>
          </a:p>
        </p:txBody>
      </p:sp>
      <p:sp>
        <p:nvSpPr>
          <p:cNvPr id="16" name="عنصر نائب لرقم الشريحة 15"/>
          <p:cNvSpPr>
            <a:spLocks noGrp="1"/>
          </p:cNvSpPr>
          <p:nvPr>
            <p:ph type="sldNum" sz="quarter" idx="12"/>
          </p:nvPr>
        </p:nvSpPr>
        <p:spPr>
          <a:xfrm>
            <a:off x="8229600" y="6473952"/>
            <a:ext cx="758952" cy="246888"/>
          </a:xfrm>
        </p:spPr>
        <p:txBody>
          <a:bodyPr/>
          <a:lstStyle/>
          <a:p>
            <a:fld id="{0B34F065-1154-456A-91E3-76DE8E75E17B}" type="slidenum">
              <a:rPr lang="ar-SA" smtClean="0"/>
              <a:t>‹#›</a:t>
            </a:fld>
            <a:endParaRPr lang="ar-SA"/>
          </a:p>
        </p:txBody>
      </p:sp>
    </p:spTree>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2"/>
      </p:bgRef>
    </p:bg>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عنصر نائب للنص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19" name="عنصر نائب للتاريخ 18"/>
          <p:cNvSpPr>
            <a:spLocks noGrp="1"/>
          </p:cNvSpPr>
          <p:nvPr>
            <p:ph type="dt" sz="half" idx="10"/>
          </p:nvPr>
        </p:nvSpPr>
        <p:spPr/>
        <p:txBody>
          <a:bodyPr/>
          <a:lstStyle/>
          <a:p>
            <a:fld id="{1B8ABB09-4A1D-463E-8065-109CC2B7EFAA}" type="datetimeFigureOut">
              <a:rPr lang="ar-SA" smtClean="0"/>
              <a:t>17/05/1447</a:t>
            </a:fld>
            <a:endParaRPr lang="ar-SA"/>
          </a:p>
        </p:txBody>
      </p:sp>
      <p:sp>
        <p:nvSpPr>
          <p:cNvPr id="11" name="عنصر نائب للتذييل 10"/>
          <p:cNvSpPr>
            <a:spLocks noGrp="1"/>
          </p:cNvSpPr>
          <p:nvPr>
            <p:ph type="ftr" sz="quarter" idx="11"/>
          </p:nvPr>
        </p:nvSpPr>
        <p:spPr/>
        <p:txBody>
          <a:bodyPr/>
          <a:lstStyle/>
          <a:p>
            <a:endParaRPr lang="ar-SA"/>
          </a:p>
        </p:txBody>
      </p:sp>
      <p:sp>
        <p:nvSpPr>
          <p:cNvPr id="16" name="عنصر نائب لرقم الشريحة 15"/>
          <p:cNvSpPr>
            <a:spLocks noGrp="1"/>
          </p:cNvSpPr>
          <p:nvPr>
            <p:ph type="sldNum" sz="quarter" idx="12"/>
          </p:nvPr>
        </p:nvSpPr>
        <p:spPr/>
        <p:txBody>
          <a:bodyPr/>
          <a:lstStyle/>
          <a:p>
            <a:fld id="{0B34F065-1154-456A-91E3-76DE8E75E17B}" type="slidenum">
              <a:rPr lang="ar-SA" smtClean="0"/>
              <a:t>‹#›</a:t>
            </a:fld>
            <a:endParaRPr lang="ar-SA"/>
          </a:p>
        </p:txBody>
      </p:sp>
      <p:sp>
        <p:nvSpPr>
          <p:cNvPr id="8" name="عنوان 7"/>
          <p:cNvSpPr>
            <a:spLocks noGrp="1"/>
          </p:cNvSpPr>
          <p:nvPr>
            <p:ph type="title"/>
          </p:nvPr>
        </p:nvSpPr>
        <p:spPr>
          <a:xfrm>
            <a:off x="180475" y="2947085"/>
            <a:ext cx="8686800" cy="1184825"/>
          </a:xfrm>
        </p:spPr>
        <p:txBody>
          <a:bodyPr rtlCol="0" anchor="t"/>
          <a:lstStyle>
            <a:lvl1pPr algn="r">
              <a:defRPr/>
            </a:lvl1pPr>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0" name="عنوان 19"/>
          <p:cNvSpPr>
            <a:spLocks noGrp="1"/>
          </p:cNvSpPr>
          <p:nvPr>
            <p:ph type="title"/>
          </p:nvPr>
        </p:nvSpPr>
        <p:spPr>
          <a:xfrm>
            <a:off x="301752" y="457200"/>
            <a:ext cx="8686800" cy="841248"/>
          </a:xfrm>
        </p:spPr>
        <p:txBody>
          <a:bodyPr/>
          <a:lstStyle/>
          <a:p>
            <a:r>
              <a:rPr kumimoji="0" lang="ar-SA" smtClean="0"/>
              <a:t>انقر لتحرير نمط العنوان الرئيسي</a:t>
            </a:r>
            <a:endParaRPr kumimoji="0" lang="en-US"/>
          </a:p>
        </p:txBody>
      </p:sp>
      <p:sp>
        <p:nvSpPr>
          <p:cNvPr id="14" name="عنصر نائب للمحتوى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1" name="عنصر نائب للتاريخ 20"/>
          <p:cNvSpPr>
            <a:spLocks noGrp="1"/>
          </p:cNvSpPr>
          <p:nvPr>
            <p:ph type="dt" sz="half" idx="10"/>
          </p:nvPr>
        </p:nvSpPr>
        <p:spPr/>
        <p:txBody>
          <a:bodyPr/>
          <a:lstStyle/>
          <a:p>
            <a:fld id="{1B8ABB09-4A1D-463E-8065-109CC2B7EFAA}" type="datetimeFigureOut">
              <a:rPr lang="ar-SA" smtClean="0"/>
              <a:t>17/05/1447</a:t>
            </a:fld>
            <a:endParaRPr lang="ar-SA"/>
          </a:p>
        </p:txBody>
      </p:sp>
      <p:sp>
        <p:nvSpPr>
          <p:cNvPr id="10" name="عنصر نائب للتذييل 9"/>
          <p:cNvSpPr>
            <a:spLocks noGrp="1"/>
          </p:cNvSpPr>
          <p:nvPr>
            <p:ph type="ftr" sz="quarter" idx="11"/>
          </p:nvPr>
        </p:nvSpPr>
        <p:spPr/>
        <p:txBody>
          <a:bodyPr/>
          <a:lstStyle/>
          <a:p>
            <a:endParaRPr lang="ar-SA"/>
          </a:p>
        </p:txBody>
      </p:sp>
      <p:sp>
        <p:nvSpPr>
          <p:cNvPr id="31" name="عنصر نائب لرقم الشريحة 30"/>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9" name="عنوان 28"/>
          <p:cNvSpPr>
            <a:spLocks noGrp="1"/>
          </p:cNvSpPr>
          <p:nvPr>
            <p:ph type="title"/>
          </p:nvPr>
        </p:nvSpPr>
        <p:spPr>
          <a:xfrm>
            <a:off x="304800" y="5410200"/>
            <a:ext cx="8610600" cy="882650"/>
          </a:xfrm>
        </p:spPr>
        <p:txBody>
          <a:bodyPr anchor="ctr"/>
          <a:lstStyle>
            <a:lvl1pPr>
              <a:defRPr/>
            </a:lvl1p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25" name="عنصر نائب للنص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8" name="عنصر نائب للمحتوى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0" name="عنصر نائب للتاريخ 9"/>
          <p:cNvSpPr>
            <a:spLocks noGrp="1"/>
          </p:cNvSpPr>
          <p:nvPr>
            <p:ph type="dt" sz="half" idx="10"/>
          </p:nvPr>
        </p:nvSpPr>
        <p:spPr/>
        <p:txBody>
          <a:bodyPr/>
          <a:lstStyle/>
          <a:p>
            <a:fld id="{1B8ABB09-4A1D-463E-8065-109CC2B7EFAA}" type="datetimeFigureOut">
              <a:rPr lang="ar-SA" smtClean="0"/>
              <a:t>17/05/1447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a:xfrm>
            <a:off x="8229600" y="6477000"/>
            <a:ext cx="762000" cy="246888"/>
          </a:xfrm>
        </p:spPr>
        <p:txBody>
          <a:bodyPr/>
          <a:lstStyle/>
          <a:p>
            <a:fld id="{0B34F065-1154-456A-91E3-76DE8E75E17B}" type="slidenum">
              <a:rPr lang="ar-SA" smtClean="0"/>
              <a:t>‹#›</a:t>
            </a:fld>
            <a:endParaRPr lang="ar-SA"/>
          </a:p>
        </p:txBody>
      </p:sp>
      <p:sp>
        <p:nvSpPr>
          <p:cNvPr id="11" name="رابط مستقيم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30" name="عنوان 29"/>
          <p:cNvSpPr>
            <a:spLocks noGrp="1"/>
          </p:cNvSpPr>
          <p:nvPr>
            <p:ph type="title"/>
          </p:nvPr>
        </p:nvSpPr>
        <p:spPr>
          <a:xfrm>
            <a:off x="301752" y="457200"/>
            <a:ext cx="8686800" cy="841248"/>
          </a:xfrm>
        </p:spPr>
        <p:txBody>
          <a:bodyPr/>
          <a:lstStyle/>
          <a:p>
            <a:r>
              <a:rPr kumimoji="0" lang="ar-SA" smtClean="0"/>
              <a:t>انقر لتحرير نمط العنوان الرئيسي</a:t>
            </a:r>
            <a:endParaRPr kumimoji="0" lang="en-US"/>
          </a:p>
        </p:txBody>
      </p:sp>
      <p:sp>
        <p:nvSpPr>
          <p:cNvPr id="12" name="عنصر نائب للتاريخ 11"/>
          <p:cNvSpPr>
            <a:spLocks noGrp="1"/>
          </p:cNvSpPr>
          <p:nvPr>
            <p:ph type="dt" sz="half" idx="10"/>
          </p:nvPr>
        </p:nvSpPr>
        <p:spPr/>
        <p:txBody>
          <a:bodyPr/>
          <a:lstStyle/>
          <a:p>
            <a:fld id="{1B8ABB09-4A1D-463E-8065-109CC2B7EFAA}" type="datetimeFigureOut">
              <a:rPr lang="ar-SA" smtClean="0"/>
              <a:t>17/05/1447</a:t>
            </a:fld>
            <a:endParaRPr lang="ar-SA"/>
          </a:p>
        </p:txBody>
      </p:sp>
      <p:sp>
        <p:nvSpPr>
          <p:cNvPr id="21" name="عنصر نائب للتذييل 20"/>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p>
            <a:fld id="{1B8ABB09-4A1D-463E-8065-109CC2B7EFAA}" type="datetimeFigureOut">
              <a:rPr lang="ar-SA" smtClean="0"/>
              <a:t>17/05/1447</a:t>
            </a:fld>
            <a:endParaRPr lang="ar-SA"/>
          </a:p>
        </p:txBody>
      </p:sp>
      <p:sp>
        <p:nvSpPr>
          <p:cNvPr id="24" name="عنصر نائب للتذييل 23"/>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8" name="رابط مستقيم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عنوان 11"/>
          <p:cNvSpPr>
            <a:spLocks noGrp="1"/>
          </p:cNvSpPr>
          <p:nvPr>
            <p:ph type="title"/>
          </p:nvPr>
        </p:nvSpPr>
        <p:spPr>
          <a:xfrm>
            <a:off x="457200" y="5486400"/>
            <a:ext cx="8458200" cy="520700"/>
          </a:xfrm>
        </p:spPr>
        <p:txBody>
          <a:bodyPr anchor="ctr"/>
          <a:lstStyle>
            <a:lvl1pPr algn="l">
              <a:buNone/>
              <a:defRPr sz="2000" b="1"/>
            </a:lvl1pPr>
          </a:lstStyle>
          <a:p>
            <a:r>
              <a:rPr kumimoji="0" lang="ar-SA" smtClean="0"/>
              <a:t>انقر لتحرير نمط العنوان الرئيسي</a:t>
            </a:r>
            <a:endParaRPr kumimoji="0" lang="en-US"/>
          </a:p>
        </p:txBody>
      </p:sp>
      <p:sp>
        <p:nvSpPr>
          <p:cNvPr id="26" name="عنصر نائب للنص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14" name="عنصر نائب للمحتوى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عنصر نائب للتاريخ 24"/>
          <p:cNvSpPr>
            <a:spLocks noGrp="1"/>
          </p:cNvSpPr>
          <p:nvPr>
            <p:ph type="dt" sz="half" idx="10"/>
          </p:nvPr>
        </p:nvSpPr>
        <p:spPr/>
        <p:txBody>
          <a:bodyPr/>
          <a:lstStyle/>
          <a:p>
            <a:fld id="{1B8ABB09-4A1D-463E-8065-109CC2B7EFAA}" type="datetimeFigureOut">
              <a:rPr lang="ar-SA" smtClean="0"/>
              <a:t>17/05/1447</a:t>
            </a:fld>
            <a:endParaRPr lang="ar-SA"/>
          </a:p>
        </p:txBody>
      </p:sp>
      <p:sp>
        <p:nvSpPr>
          <p:cNvPr id="29" name="عنصر نائب للتذييل 28"/>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3" name="عنصر نائب للصورة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7" name="عنصر نائب للتاريخ 6"/>
          <p:cNvSpPr>
            <a:spLocks noGrp="1"/>
          </p:cNvSpPr>
          <p:nvPr>
            <p:ph type="dt" sz="half" idx="10"/>
          </p:nvPr>
        </p:nvSpPr>
        <p:spPr/>
        <p:txBody>
          <a:bodyPr/>
          <a:lstStyle/>
          <a:p>
            <a:fld id="{1B8ABB09-4A1D-463E-8065-109CC2B7EFAA}" type="datetimeFigureOut">
              <a:rPr lang="ar-SA" smtClean="0"/>
              <a:t>17/05/1447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31" name="عنصر نائب لرقم الشريحة 30"/>
          <p:cNvSpPr>
            <a:spLocks noGrp="1"/>
          </p:cNvSpPr>
          <p:nvPr>
            <p:ph type="sldNum" sz="quarter" idx="12"/>
          </p:nvPr>
        </p:nvSpPr>
        <p:spPr/>
        <p:txBody>
          <a:bodyPr/>
          <a:lstStyle/>
          <a:p>
            <a:fld id="{0B34F065-1154-456A-91E3-76DE8E75E17B}" type="slidenum">
              <a:rPr lang="ar-SA" smtClean="0"/>
              <a:t>‹#›</a:t>
            </a:fld>
            <a:endParaRPr lang="ar-SA"/>
          </a:p>
        </p:txBody>
      </p:sp>
      <p:sp>
        <p:nvSpPr>
          <p:cNvPr id="17" name="عنوان 16"/>
          <p:cNvSpPr>
            <a:spLocks noGrp="1"/>
          </p:cNvSpPr>
          <p:nvPr>
            <p:ph type="title"/>
          </p:nvPr>
        </p:nvSpPr>
        <p:spPr>
          <a:xfrm>
            <a:off x="381000" y="4993760"/>
            <a:ext cx="5867400" cy="522288"/>
          </a:xfrm>
        </p:spPr>
        <p:txBody>
          <a:bodyPr anchor="ctr"/>
          <a:lstStyle>
            <a:lvl1pPr algn="l">
              <a:buNone/>
              <a:defRPr sz="2000" b="1"/>
            </a:lvl1pPr>
          </a:lstStyle>
          <a:p>
            <a:r>
              <a:rPr kumimoji="0" lang="ar-SA" smtClean="0"/>
              <a:t>انقر لتحرير نمط العنوان الرئيسي</a:t>
            </a:r>
            <a:endParaRPr kumimoji="0" lang="en-US"/>
          </a:p>
        </p:txBody>
      </p:sp>
      <p:sp>
        <p:nvSpPr>
          <p:cNvPr id="26" name="عنصر نائب للنص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Tree>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عنصر نائب للنص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1" name="عنصر نائب للتاريخ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1B8ABB09-4A1D-463E-8065-109CC2B7EFAA}" type="datetimeFigureOut">
              <a:rPr lang="ar-SA" smtClean="0"/>
              <a:t>17/05/1447</a:t>
            </a:fld>
            <a:endParaRPr lang="ar-SA"/>
          </a:p>
        </p:txBody>
      </p:sp>
      <p:sp>
        <p:nvSpPr>
          <p:cNvPr id="28" name="عنصر نائب للتذييل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ar-SA"/>
          </a:p>
        </p:txBody>
      </p:sp>
      <p:sp>
        <p:nvSpPr>
          <p:cNvPr id="5" name="عنصر نائب لرقم الشريحة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0B34F065-1154-456A-91E3-76DE8E75E17B}" type="slidenum">
              <a:rPr lang="ar-SA" smtClean="0"/>
              <a:t>‹#›</a:t>
            </a:fld>
            <a:endParaRPr lang="ar-SA"/>
          </a:p>
        </p:txBody>
      </p:sp>
      <p:sp>
        <p:nvSpPr>
          <p:cNvPr id="10" name="عنصر نائب للعنوان 9"/>
          <p:cNvSpPr>
            <a:spLocks noGrp="1"/>
          </p:cNvSpPr>
          <p:nvPr>
            <p:ph type="title"/>
          </p:nvPr>
        </p:nvSpPr>
        <p:spPr>
          <a:xfrm>
            <a:off x="304800" y="457200"/>
            <a:ext cx="8686800" cy="838200"/>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9" name="رابط مستقيم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رابط مستقيم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00" y="3105835"/>
            <a:ext cx="4572000" cy="646331"/>
          </a:xfrm>
          <a:prstGeom prst="rect">
            <a:avLst/>
          </a:prstGeom>
        </p:spPr>
        <p:txBody>
          <a:bodyPr>
            <a:spAutoFit/>
          </a:bodyPr>
          <a:lstStyle/>
          <a:p>
            <a:r>
              <a:rPr lang="ar-IQ" dirty="0"/>
              <a:t>أهمية اللغة العربية واتقانها في حركة التأليف العلمي</a:t>
            </a:r>
          </a:p>
        </p:txBody>
      </p:sp>
    </p:spTree>
    <p:extLst>
      <p:ext uri="{BB962C8B-B14F-4D97-AF65-F5344CB8AC3E}">
        <p14:creationId xmlns:p14="http://schemas.microsoft.com/office/powerpoint/2010/main" val="2600679516"/>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b="1" dirty="0">
                <a:solidFill>
                  <a:srgbClr val="FF0000"/>
                </a:solidFill>
                <a:effectLst/>
                <a:ea typeface="Times New Roman"/>
                <a:cs typeface="Traditional Arabic"/>
              </a:rPr>
              <a:t>الأسلوبية</a:t>
            </a:r>
            <a:endParaRPr lang="en-US" dirty="0">
              <a:solidFill>
                <a:srgbClr val="FF0000"/>
              </a:solidFill>
            </a:endParaRPr>
          </a:p>
        </p:txBody>
      </p:sp>
      <p:sp>
        <p:nvSpPr>
          <p:cNvPr id="3" name="عنصر نائب للمحتوى 2"/>
          <p:cNvSpPr>
            <a:spLocks noGrp="1"/>
          </p:cNvSpPr>
          <p:nvPr>
            <p:ph sz="half" idx="1"/>
          </p:nvPr>
        </p:nvSpPr>
        <p:spPr/>
        <p:txBody>
          <a:bodyPr>
            <a:normAutofit fontScale="85000" lnSpcReduction="10000"/>
          </a:bodyPr>
          <a:lstStyle/>
          <a:p>
            <a:pPr marL="0" marR="0" algn="r" rtl="1">
              <a:spcBef>
                <a:spcPts val="0"/>
              </a:spcBef>
              <a:spcAft>
                <a:spcPts val="0"/>
              </a:spcAft>
            </a:pPr>
            <a:r>
              <a:rPr lang="ar-IQ" b="1" dirty="0" smtClean="0">
                <a:latin typeface="Times New Roman"/>
                <a:ea typeface="Times New Roman"/>
                <a:cs typeface="Traditional Arabic"/>
              </a:rPr>
              <a:t>الأسلوبية </a:t>
            </a:r>
            <a:r>
              <a:rPr lang="ar-IQ" b="1" dirty="0">
                <a:latin typeface="Times New Roman"/>
                <a:ea typeface="Times New Roman"/>
                <a:cs typeface="Traditional Arabic"/>
              </a:rPr>
              <a:t>الاحصائية بين الموروث والمعاصرة.</a:t>
            </a:r>
            <a:endParaRPr lang="en-US" sz="2000" dirty="0">
              <a:latin typeface="Times New Roman"/>
              <a:ea typeface="Times New Roman"/>
            </a:endParaRPr>
          </a:p>
          <a:p>
            <a:pPr marL="0" marR="0" algn="r" rtl="1">
              <a:spcBef>
                <a:spcPts val="0"/>
              </a:spcBef>
              <a:spcAft>
                <a:spcPts val="0"/>
              </a:spcAft>
            </a:pPr>
            <a:r>
              <a:rPr lang="ar-IQ" b="1" dirty="0" smtClean="0">
                <a:latin typeface="Times New Roman"/>
                <a:ea typeface="Times New Roman"/>
                <a:cs typeface="Traditional Arabic"/>
              </a:rPr>
              <a:t>البنى </a:t>
            </a:r>
            <a:r>
              <a:rPr lang="ar-IQ" b="1" dirty="0">
                <a:latin typeface="Times New Roman"/>
                <a:ea typeface="Times New Roman"/>
                <a:cs typeface="Traditional Arabic"/>
              </a:rPr>
              <a:t>الأسلوبية في النصوص الاعلامية.</a:t>
            </a:r>
            <a:endParaRPr lang="en-US" sz="2000" dirty="0">
              <a:latin typeface="Times New Roman"/>
              <a:ea typeface="Times New Roman"/>
            </a:endParaRPr>
          </a:p>
          <a:p>
            <a:pPr marL="0" marR="0" algn="r" rtl="1">
              <a:spcBef>
                <a:spcPts val="0"/>
              </a:spcBef>
              <a:spcAft>
                <a:spcPts val="0"/>
              </a:spcAft>
            </a:pPr>
            <a:r>
              <a:rPr lang="ar-IQ" b="1" dirty="0" smtClean="0">
                <a:latin typeface="Times New Roman"/>
                <a:ea typeface="Times New Roman"/>
                <a:cs typeface="Traditional Arabic"/>
              </a:rPr>
              <a:t>آيات </a:t>
            </a:r>
            <a:r>
              <a:rPr lang="ar-IQ" b="1" dirty="0">
                <a:latin typeface="Times New Roman"/>
                <a:ea typeface="Times New Roman"/>
                <a:cs typeface="Traditional Arabic"/>
              </a:rPr>
              <a:t>التسبيح دراسة أسلوبية - دلالية</a:t>
            </a:r>
            <a:endParaRPr lang="en-US" sz="2000" dirty="0">
              <a:latin typeface="Times New Roman"/>
              <a:ea typeface="Times New Roman"/>
            </a:endParaRPr>
          </a:p>
          <a:p>
            <a:pPr marL="0" marR="0" algn="r" rtl="1">
              <a:spcBef>
                <a:spcPts val="0"/>
              </a:spcBef>
              <a:spcAft>
                <a:spcPts val="0"/>
              </a:spcAft>
            </a:pPr>
            <a:r>
              <a:rPr lang="ar-IQ" b="1" dirty="0" err="1" smtClean="0">
                <a:latin typeface="Times New Roman"/>
                <a:ea typeface="Times New Roman"/>
                <a:cs typeface="Traditional Arabic"/>
              </a:rPr>
              <a:t>ايات</a:t>
            </a:r>
            <a:r>
              <a:rPr lang="ar-IQ" b="1" dirty="0" smtClean="0">
                <a:latin typeface="Times New Roman"/>
                <a:ea typeface="Times New Roman"/>
                <a:cs typeface="Traditional Arabic"/>
              </a:rPr>
              <a:t> </a:t>
            </a:r>
            <a:r>
              <a:rPr lang="ar-IQ" b="1" dirty="0">
                <a:latin typeface="Times New Roman"/>
                <a:ea typeface="Times New Roman"/>
                <a:cs typeface="Traditional Arabic"/>
              </a:rPr>
              <a:t>الاعجاز والتحدي دراسة أسلوبية </a:t>
            </a:r>
            <a:endParaRPr lang="en-US" sz="2000" dirty="0">
              <a:latin typeface="Times New Roman"/>
              <a:ea typeface="Times New Roman"/>
            </a:endParaRPr>
          </a:p>
          <a:p>
            <a:pPr marL="0" marR="0" algn="r" rtl="1">
              <a:spcBef>
                <a:spcPts val="0"/>
              </a:spcBef>
              <a:spcAft>
                <a:spcPts val="0"/>
              </a:spcAft>
            </a:pPr>
            <a:r>
              <a:rPr lang="ar-IQ" b="1" dirty="0" smtClean="0">
                <a:latin typeface="Times New Roman"/>
                <a:ea typeface="Times New Roman"/>
                <a:cs typeface="Traditional Arabic"/>
              </a:rPr>
              <a:t>معارضات </a:t>
            </a:r>
            <a:r>
              <a:rPr lang="ar-IQ" b="1" dirty="0">
                <a:latin typeface="Times New Roman"/>
                <a:ea typeface="Times New Roman"/>
                <a:cs typeface="Traditional Arabic"/>
              </a:rPr>
              <a:t>القرآن الكريم دراسة أسلوبية مقارنة.</a:t>
            </a:r>
            <a:endParaRPr lang="en-US" sz="2000" dirty="0">
              <a:latin typeface="Times New Roman"/>
              <a:ea typeface="Times New Roman"/>
            </a:endParaRPr>
          </a:p>
          <a:p>
            <a:pPr marL="0" marR="0" algn="r" rtl="1">
              <a:spcBef>
                <a:spcPts val="0"/>
              </a:spcBef>
              <a:spcAft>
                <a:spcPts val="0"/>
              </a:spcAft>
            </a:pPr>
            <a:r>
              <a:rPr lang="ar-IQ" b="1" dirty="0" smtClean="0">
                <a:latin typeface="Times New Roman"/>
                <a:ea typeface="Times New Roman"/>
                <a:cs typeface="Traditional Arabic"/>
              </a:rPr>
              <a:t>المنهج </a:t>
            </a:r>
            <a:r>
              <a:rPr lang="ar-IQ" b="1" dirty="0">
                <a:latin typeface="Times New Roman"/>
                <a:ea typeface="Times New Roman"/>
                <a:cs typeface="Traditional Arabic"/>
              </a:rPr>
              <a:t>الأسلوبي في الرد على الشبهات حول القرآن الكريم </a:t>
            </a:r>
            <a:endParaRPr lang="en-US" sz="2000" dirty="0">
              <a:latin typeface="Times New Roman"/>
              <a:ea typeface="Times New Roman"/>
            </a:endParaRPr>
          </a:p>
          <a:p>
            <a:pPr marL="0" marR="0" algn="r" rtl="1">
              <a:spcBef>
                <a:spcPts val="0"/>
              </a:spcBef>
              <a:spcAft>
                <a:spcPts val="0"/>
              </a:spcAft>
            </a:pPr>
            <a:r>
              <a:rPr lang="ar-IQ" b="1" dirty="0" smtClean="0">
                <a:latin typeface="Times New Roman"/>
                <a:ea typeface="Times New Roman"/>
                <a:cs typeface="Traditional Arabic"/>
              </a:rPr>
              <a:t>آيات </a:t>
            </a:r>
            <a:r>
              <a:rPr lang="ar-IQ" b="1" dirty="0">
                <a:latin typeface="Times New Roman"/>
                <a:ea typeface="Times New Roman"/>
                <a:cs typeface="Traditional Arabic"/>
              </a:rPr>
              <a:t>الاعجاز دراسة لغوية أسلوبية.</a:t>
            </a:r>
            <a:endParaRPr lang="en-US" sz="2000" dirty="0">
              <a:latin typeface="Times New Roman"/>
              <a:ea typeface="Times New Roman"/>
            </a:endParaRPr>
          </a:p>
          <a:p>
            <a:pPr marL="0" marR="0" algn="r" rtl="1">
              <a:spcBef>
                <a:spcPts val="0"/>
              </a:spcBef>
              <a:spcAft>
                <a:spcPts val="0"/>
              </a:spcAft>
            </a:pPr>
            <a:r>
              <a:rPr lang="ar-IQ" b="1" dirty="0" smtClean="0">
                <a:latin typeface="Times New Roman"/>
                <a:ea typeface="Times New Roman"/>
                <a:cs typeface="Traditional Arabic"/>
              </a:rPr>
              <a:t>ملامح </a:t>
            </a:r>
            <a:r>
              <a:rPr lang="ar-IQ" b="1" dirty="0">
                <a:latin typeface="Times New Roman"/>
                <a:ea typeface="Times New Roman"/>
                <a:cs typeface="Traditional Arabic"/>
              </a:rPr>
              <a:t>الفكر </a:t>
            </a:r>
            <a:r>
              <a:rPr lang="ar-IQ" b="1" dirty="0" err="1">
                <a:latin typeface="Times New Roman"/>
                <a:ea typeface="Times New Roman"/>
                <a:cs typeface="Traditional Arabic"/>
              </a:rPr>
              <a:t>السيبويهي</a:t>
            </a:r>
            <a:r>
              <a:rPr lang="ar-IQ" b="1" dirty="0">
                <a:latin typeface="Times New Roman"/>
                <a:ea typeface="Times New Roman"/>
                <a:cs typeface="Traditional Arabic"/>
              </a:rPr>
              <a:t> في الدرس الأسلوبي ظاهرة الانزياح </a:t>
            </a:r>
            <a:r>
              <a:rPr lang="ar-IQ" b="1" dirty="0" err="1">
                <a:latin typeface="Times New Roman"/>
                <a:ea typeface="Times New Roman"/>
                <a:cs typeface="Traditional Arabic"/>
              </a:rPr>
              <a:t>أنموذجا</a:t>
            </a:r>
            <a:r>
              <a:rPr lang="ar-IQ" b="1" dirty="0">
                <a:latin typeface="Times New Roman"/>
                <a:ea typeface="Times New Roman"/>
                <a:cs typeface="Traditional Arabic"/>
              </a:rPr>
              <a:t> </a:t>
            </a:r>
            <a:endParaRPr lang="en-US" sz="2000" dirty="0">
              <a:latin typeface="Times New Roman"/>
              <a:ea typeface="Times New Roman"/>
            </a:endParaRPr>
          </a:p>
          <a:p>
            <a:pPr marL="0" marR="0" algn="r" rtl="1">
              <a:spcBef>
                <a:spcPts val="0"/>
              </a:spcBef>
              <a:spcAft>
                <a:spcPts val="0"/>
              </a:spcAft>
            </a:pPr>
            <a:r>
              <a:rPr lang="ar-IQ" b="1" dirty="0" smtClean="0">
                <a:latin typeface="Times New Roman"/>
                <a:ea typeface="Times New Roman"/>
                <a:cs typeface="Traditional Arabic"/>
              </a:rPr>
              <a:t>ملامح </a:t>
            </a:r>
            <a:r>
              <a:rPr lang="ar-IQ" b="1" dirty="0">
                <a:latin typeface="Times New Roman"/>
                <a:ea typeface="Times New Roman"/>
                <a:cs typeface="Traditional Arabic"/>
              </a:rPr>
              <a:t>أسلوبية في كتب النحو سيبويه مثالا.</a:t>
            </a:r>
            <a:endParaRPr lang="en-US" sz="2000" dirty="0">
              <a:latin typeface="Times New Roman"/>
              <a:ea typeface="Times New Roman"/>
            </a:endParaRPr>
          </a:p>
          <a:p>
            <a:endParaRPr lang="en-US" dirty="0"/>
          </a:p>
        </p:txBody>
      </p:sp>
      <p:sp>
        <p:nvSpPr>
          <p:cNvPr id="4" name="عنصر نائب للمحتوى 3"/>
          <p:cNvSpPr>
            <a:spLocks noGrp="1"/>
          </p:cNvSpPr>
          <p:nvPr>
            <p:ph sz="half" idx="2"/>
          </p:nvPr>
        </p:nvSpPr>
        <p:spPr/>
        <p:txBody>
          <a:bodyPr>
            <a:normAutofit fontScale="85000" lnSpcReduction="10000"/>
          </a:bodyPr>
          <a:lstStyle/>
          <a:p>
            <a:pPr marL="0" marR="0" algn="r" rtl="1">
              <a:spcBef>
                <a:spcPts val="0"/>
              </a:spcBef>
              <a:spcAft>
                <a:spcPts val="0"/>
              </a:spcAft>
            </a:pPr>
            <a:r>
              <a:rPr lang="ar-IQ" b="1" dirty="0">
                <a:latin typeface="Times New Roman"/>
                <a:ea typeface="Times New Roman"/>
                <a:cs typeface="Traditional Arabic"/>
              </a:rPr>
              <a:t>كليلة ودمنة لابن المقفع والف ليلة </a:t>
            </a:r>
            <a:r>
              <a:rPr lang="ar-IQ" b="1" dirty="0" smtClean="0">
                <a:latin typeface="Times New Roman"/>
                <a:ea typeface="Times New Roman"/>
                <a:cs typeface="Traditional Arabic"/>
              </a:rPr>
              <a:t>وليلة مقاربة </a:t>
            </a:r>
            <a:r>
              <a:rPr lang="ar-IQ" b="1" dirty="0">
                <a:latin typeface="Times New Roman"/>
                <a:ea typeface="Times New Roman"/>
                <a:cs typeface="Traditional Arabic"/>
              </a:rPr>
              <a:t>أسلوبية  </a:t>
            </a:r>
            <a:r>
              <a:rPr lang="ar-IQ" b="1" dirty="0" smtClean="0">
                <a:latin typeface="Times New Roman"/>
                <a:ea typeface="Times New Roman"/>
                <a:cs typeface="Traditional Arabic"/>
              </a:rPr>
              <a:t>لغوية.</a:t>
            </a:r>
            <a:endParaRPr lang="en-US" sz="2000" dirty="0">
              <a:latin typeface="Times New Roman"/>
              <a:ea typeface="Times New Roman"/>
            </a:endParaRPr>
          </a:p>
          <a:p>
            <a:pPr marL="0" marR="0" algn="r" rtl="1">
              <a:spcBef>
                <a:spcPts val="0"/>
              </a:spcBef>
              <a:spcAft>
                <a:spcPts val="0"/>
              </a:spcAft>
            </a:pPr>
            <a:r>
              <a:rPr lang="ar-IQ" b="1" dirty="0">
                <a:latin typeface="Times New Roman"/>
                <a:ea typeface="Times New Roman"/>
                <a:cs typeface="Traditional Arabic"/>
              </a:rPr>
              <a:t>- كـتـاب الـدر الفـريـد وبيت القصيد ، محمد بـن </a:t>
            </a:r>
            <a:r>
              <a:rPr lang="ar-IQ" b="1" dirty="0" err="1">
                <a:latin typeface="Times New Roman"/>
                <a:ea typeface="Times New Roman"/>
                <a:cs typeface="Traditional Arabic"/>
              </a:rPr>
              <a:t>آيــدمر</a:t>
            </a:r>
            <a:r>
              <a:rPr lang="ar-IQ" b="1" dirty="0">
                <a:latin typeface="Times New Roman"/>
                <a:ea typeface="Times New Roman"/>
                <a:cs typeface="Traditional Arabic"/>
              </a:rPr>
              <a:t> </a:t>
            </a:r>
            <a:r>
              <a:rPr lang="ar-IQ" b="1" dirty="0" err="1">
                <a:latin typeface="Times New Roman"/>
                <a:ea typeface="Times New Roman"/>
                <a:cs typeface="Traditional Arabic"/>
              </a:rPr>
              <a:t>المستـعصمـي</a:t>
            </a:r>
            <a:r>
              <a:rPr lang="ar-IQ" b="1" dirty="0">
                <a:latin typeface="Times New Roman"/>
                <a:ea typeface="Times New Roman"/>
                <a:cs typeface="Traditional Arabic"/>
              </a:rPr>
              <a:t> دراسة وصفية  أسلوبية.</a:t>
            </a:r>
            <a:endParaRPr lang="en-US" sz="2000" dirty="0">
              <a:latin typeface="Times New Roman"/>
              <a:ea typeface="Times New Roman"/>
            </a:endParaRPr>
          </a:p>
          <a:p>
            <a:pPr marL="0" marR="0" algn="r" rtl="1">
              <a:spcBef>
                <a:spcPts val="0"/>
              </a:spcBef>
              <a:spcAft>
                <a:spcPts val="0"/>
              </a:spcAft>
            </a:pPr>
            <a:r>
              <a:rPr lang="ar-IQ" b="1" dirty="0">
                <a:latin typeface="Times New Roman"/>
                <a:ea typeface="Times New Roman"/>
                <a:cs typeface="Traditional Arabic"/>
              </a:rPr>
              <a:t>- بيت القصيد </a:t>
            </a:r>
            <a:r>
              <a:rPr lang="ar-IQ" b="1" dirty="0" smtClean="0">
                <a:latin typeface="Times New Roman"/>
                <a:ea typeface="Times New Roman"/>
                <a:cs typeface="Traditional Arabic"/>
              </a:rPr>
              <a:t>- دراسة </a:t>
            </a:r>
            <a:r>
              <a:rPr lang="ar-IQ" b="1" dirty="0">
                <a:latin typeface="Times New Roman"/>
                <a:ea typeface="Times New Roman"/>
                <a:cs typeface="Traditional Arabic"/>
              </a:rPr>
              <a:t>أسلوبية. </a:t>
            </a:r>
            <a:endParaRPr lang="en-US" sz="2000" dirty="0">
              <a:latin typeface="Times New Roman"/>
              <a:ea typeface="Times New Roman"/>
            </a:endParaRPr>
          </a:p>
          <a:p>
            <a:pPr marL="0" algn="r" rtl="1">
              <a:spcBef>
                <a:spcPts val="0"/>
              </a:spcBef>
            </a:pPr>
            <a:r>
              <a:rPr lang="ar-IQ" b="1" dirty="0">
                <a:latin typeface="Times New Roman"/>
                <a:ea typeface="Times New Roman"/>
                <a:cs typeface="Traditional Arabic"/>
              </a:rPr>
              <a:t>- </a:t>
            </a:r>
            <a:r>
              <a:rPr lang="ar-IQ" b="1" dirty="0" smtClean="0">
                <a:latin typeface="Times New Roman"/>
                <a:ea typeface="Times New Roman"/>
                <a:cs typeface="Traditional Arabic"/>
              </a:rPr>
              <a:t>الأسلوبية </a:t>
            </a:r>
            <a:r>
              <a:rPr lang="ar-IQ" b="1" dirty="0">
                <a:latin typeface="Times New Roman"/>
                <a:ea typeface="Times New Roman"/>
                <a:cs typeface="Traditional Arabic"/>
              </a:rPr>
              <a:t>الاعلامية ... على غرار الأسلوبية البنيوية والاحصائية .. وغيرها.  </a:t>
            </a:r>
            <a:endParaRPr lang="en-US" sz="2000" dirty="0">
              <a:latin typeface="Times New Roman"/>
              <a:ea typeface="Times New Roman"/>
            </a:endParaRPr>
          </a:p>
          <a:p>
            <a:pPr marL="0" marR="0" algn="r" rtl="1">
              <a:spcBef>
                <a:spcPts val="0"/>
              </a:spcBef>
              <a:spcAft>
                <a:spcPts val="0"/>
              </a:spcAft>
            </a:pPr>
            <a:r>
              <a:rPr lang="ar-IQ" b="1" dirty="0">
                <a:latin typeface="Times New Roman"/>
                <a:ea typeface="Times New Roman"/>
                <a:cs typeface="Traditional Arabic"/>
              </a:rPr>
              <a:t>- اللغة في كتب السمار دراسة لغوية أسلوبية </a:t>
            </a:r>
            <a:r>
              <a:rPr lang="ar-IQ" b="1" dirty="0" smtClean="0">
                <a:latin typeface="Times New Roman"/>
                <a:ea typeface="Times New Roman"/>
                <a:cs typeface="Traditional Arabic"/>
              </a:rPr>
              <a:t>.</a:t>
            </a:r>
            <a:endParaRPr lang="en-US" sz="2000" dirty="0">
              <a:latin typeface="Times New Roman"/>
              <a:ea typeface="Times New Roman"/>
            </a:endParaRPr>
          </a:p>
          <a:p>
            <a:pPr marL="0" algn="r" rtl="1">
              <a:spcBef>
                <a:spcPts val="0"/>
              </a:spcBef>
            </a:pPr>
            <a:r>
              <a:rPr lang="ar-IQ" b="1" dirty="0">
                <a:latin typeface="Times New Roman"/>
                <a:ea typeface="Times New Roman"/>
                <a:cs typeface="Traditional Arabic"/>
              </a:rPr>
              <a:t>أساليب </a:t>
            </a:r>
            <a:r>
              <a:rPr lang="ar-IQ" b="1" dirty="0" smtClean="0">
                <a:latin typeface="Times New Roman"/>
                <a:ea typeface="Times New Roman"/>
                <a:cs typeface="Traditional Arabic"/>
              </a:rPr>
              <a:t>العلماء دراسة </a:t>
            </a:r>
            <a:r>
              <a:rPr lang="ar-IQ" b="1" dirty="0">
                <a:latin typeface="Times New Roman"/>
                <a:ea typeface="Times New Roman"/>
                <a:cs typeface="Traditional Arabic"/>
              </a:rPr>
              <a:t>أسلوبية  </a:t>
            </a:r>
            <a:endParaRPr lang="ar-IQ" b="1" dirty="0" smtClean="0">
              <a:latin typeface="Times New Roman"/>
              <a:ea typeface="Times New Roman"/>
              <a:cs typeface="Traditional Arabic"/>
            </a:endParaRPr>
          </a:p>
          <a:p>
            <a:pPr marL="0" algn="r" rtl="1">
              <a:spcBef>
                <a:spcPts val="0"/>
              </a:spcBef>
            </a:pPr>
            <a:r>
              <a:rPr lang="ar-IQ" b="1" dirty="0" smtClean="0">
                <a:latin typeface="Times New Roman"/>
                <a:ea typeface="Times New Roman"/>
                <a:cs typeface="Traditional Arabic"/>
              </a:rPr>
              <a:t>- نقارن </a:t>
            </a:r>
            <a:r>
              <a:rPr lang="ar-IQ" b="1" dirty="0">
                <a:latin typeface="Times New Roman"/>
                <a:ea typeface="Times New Roman"/>
                <a:cs typeface="Traditional Arabic"/>
              </a:rPr>
              <a:t>بين اسلوب العلماء المتميزين كابن جني وسيبويه ... واختلافهم بالعصر والأصالة   </a:t>
            </a:r>
            <a:r>
              <a:rPr lang="ar-IQ" b="1" dirty="0" smtClean="0">
                <a:latin typeface="Times New Roman"/>
                <a:ea typeface="Times New Roman"/>
                <a:cs typeface="Traditional Arabic"/>
              </a:rPr>
              <a:t>ومثل </a:t>
            </a:r>
            <a:r>
              <a:rPr lang="ar-IQ" b="1" dirty="0">
                <a:latin typeface="Times New Roman"/>
                <a:ea typeface="Times New Roman"/>
                <a:cs typeface="Traditional Arabic"/>
              </a:rPr>
              <a:t>المسعودي والسيوطي وابن مالك... فهناك علماء أدباء.... والنصوص </a:t>
            </a:r>
            <a:r>
              <a:rPr lang="ar-IQ" b="1" dirty="0" smtClean="0">
                <a:latin typeface="Times New Roman"/>
                <a:ea typeface="Times New Roman"/>
                <a:cs typeface="Traditional Arabic"/>
              </a:rPr>
              <a:t>العلمية</a:t>
            </a:r>
            <a:r>
              <a:rPr lang="ar-IQ" sz="2000" dirty="0" smtClean="0">
                <a:latin typeface="Times New Roman"/>
                <a:ea typeface="Times New Roman"/>
              </a:rPr>
              <a:t>. </a:t>
            </a:r>
            <a:r>
              <a:rPr lang="ar-IQ" b="1" dirty="0" smtClean="0">
                <a:latin typeface="Times New Roman"/>
                <a:ea typeface="Times New Roman"/>
                <a:cs typeface="Traditional Arabic"/>
              </a:rPr>
              <a:t>ومميزات </a:t>
            </a:r>
            <a:r>
              <a:rPr lang="ar-IQ" b="1" dirty="0">
                <a:latin typeface="Times New Roman"/>
                <a:ea typeface="Times New Roman"/>
                <a:cs typeface="Traditional Arabic"/>
              </a:rPr>
              <a:t>الاسلوب العلمي</a:t>
            </a:r>
            <a:endParaRPr lang="en-US" sz="2000" dirty="0">
              <a:latin typeface="Times New Roman"/>
              <a:ea typeface="Times New Roman"/>
            </a:endParaRPr>
          </a:p>
          <a:p>
            <a:endParaRPr lang="en-US" dirty="0"/>
          </a:p>
        </p:txBody>
      </p:sp>
    </p:spTree>
    <p:extLst>
      <p:ext uri="{BB962C8B-B14F-4D97-AF65-F5344CB8AC3E}">
        <p14:creationId xmlns:p14="http://schemas.microsoft.com/office/powerpoint/2010/main" val="2472642524"/>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heel(1)">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heel(1)">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heel(1)">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heel(1)">
                                      <p:cBhvr>
                                        <p:cTn id="22" dur="20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heel(1)">
                                      <p:cBhvr>
                                        <p:cTn id="27" dur="20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heel(1)">
                                      <p:cBhvr>
                                        <p:cTn id="32" dur="20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heel(1)">
                                      <p:cBhvr>
                                        <p:cTn id="37" dur="20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3">
                                            <p:txEl>
                                              <p:pRg st="0" end="0"/>
                                            </p:txEl>
                                          </p:spTgt>
                                        </p:tgtEl>
                                        <p:attrNameLst>
                                          <p:attrName>style.visibility</p:attrName>
                                        </p:attrNameLst>
                                      </p:cBhvr>
                                      <p:to>
                                        <p:strVal val="visible"/>
                                      </p:to>
                                    </p:set>
                                    <p:animEffect transition="in" filter="wheel(1)">
                                      <p:cBhvr>
                                        <p:cTn id="42" dur="2000"/>
                                        <p:tgtEl>
                                          <p:spTgt spid="3">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3">
                                            <p:txEl>
                                              <p:pRg st="1" end="1"/>
                                            </p:txEl>
                                          </p:spTgt>
                                        </p:tgtEl>
                                        <p:attrNameLst>
                                          <p:attrName>style.visibility</p:attrName>
                                        </p:attrNameLst>
                                      </p:cBhvr>
                                      <p:to>
                                        <p:strVal val="visible"/>
                                      </p:to>
                                    </p:set>
                                    <p:animEffect transition="in" filter="wheel(1)">
                                      <p:cBhvr>
                                        <p:cTn id="47" dur="2000"/>
                                        <p:tgtEl>
                                          <p:spTgt spid="3">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grpId="0" nodeType="clickEffect">
                                  <p:stCondLst>
                                    <p:cond delay="0"/>
                                  </p:stCondLst>
                                  <p:childTnLst>
                                    <p:set>
                                      <p:cBhvr>
                                        <p:cTn id="51" dur="1" fill="hold">
                                          <p:stCondLst>
                                            <p:cond delay="0"/>
                                          </p:stCondLst>
                                        </p:cTn>
                                        <p:tgtEl>
                                          <p:spTgt spid="3">
                                            <p:txEl>
                                              <p:pRg st="2" end="2"/>
                                            </p:txEl>
                                          </p:spTgt>
                                        </p:tgtEl>
                                        <p:attrNameLst>
                                          <p:attrName>style.visibility</p:attrName>
                                        </p:attrNameLst>
                                      </p:cBhvr>
                                      <p:to>
                                        <p:strVal val="visible"/>
                                      </p:to>
                                    </p:set>
                                    <p:animEffect transition="in" filter="wheel(1)">
                                      <p:cBhvr>
                                        <p:cTn id="52" dur="2000"/>
                                        <p:tgtEl>
                                          <p:spTgt spid="3">
                                            <p:txEl>
                                              <p:pRg st="2" end="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1" presetClass="entr" presetSubtype="1" fill="hold" grpId="0" nodeType="clickEffect">
                                  <p:stCondLst>
                                    <p:cond delay="0"/>
                                  </p:stCondLst>
                                  <p:childTnLst>
                                    <p:set>
                                      <p:cBhvr>
                                        <p:cTn id="56" dur="1" fill="hold">
                                          <p:stCondLst>
                                            <p:cond delay="0"/>
                                          </p:stCondLst>
                                        </p:cTn>
                                        <p:tgtEl>
                                          <p:spTgt spid="3">
                                            <p:txEl>
                                              <p:pRg st="3" end="3"/>
                                            </p:txEl>
                                          </p:spTgt>
                                        </p:tgtEl>
                                        <p:attrNameLst>
                                          <p:attrName>style.visibility</p:attrName>
                                        </p:attrNameLst>
                                      </p:cBhvr>
                                      <p:to>
                                        <p:strVal val="visible"/>
                                      </p:to>
                                    </p:set>
                                    <p:animEffect transition="in" filter="wheel(1)">
                                      <p:cBhvr>
                                        <p:cTn id="57" dur="2000"/>
                                        <p:tgtEl>
                                          <p:spTgt spid="3">
                                            <p:txEl>
                                              <p:pRg st="3" end="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1" presetClass="entr" presetSubtype="1" fill="hold" grpId="0" nodeType="clickEffect">
                                  <p:stCondLst>
                                    <p:cond delay="0"/>
                                  </p:stCondLst>
                                  <p:childTnLst>
                                    <p:set>
                                      <p:cBhvr>
                                        <p:cTn id="61" dur="1" fill="hold">
                                          <p:stCondLst>
                                            <p:cond delay="0"/>
                                          </p:stCondLst>
                                        </p:cTn>
                                        <p:tgtEl>
                                          <p:spTgt spid="3">
                                            <p:txEl>
                                              <p:pRg st="4" end="4"/>
                                            </p:txEl>
                                          </p:spTgt>
                                        </p:tgtEl>
                                        <p:attrNameLst>
                                          <p:attrName>style.visibility</p:attrName>
                                        </p:attrNameLst>
                                      </p:cBhvr>
                                      <p:to>
                                        <p:strVal val="visible"/>
                                      </p:to>
                                    </p:set>
                                    <p:animEffect transition="in" filter="wheel(1)">
                                      <p:cBhvr>
                                        <p:cTn id="62" dur="2000"/>
                                        <p:tgtEl>
                                          <p:spTgt spid="3">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1" presetClass="entr" presetSubtype="1" fill="hold" grpId="0" nodeType="clickEffect">
                                  <p:stCondLst>
                                    <p:cond delay="0"/>
                                  </p:stCondLst>
                                  <p:childTnLst>
                                    <p:set>
                                      <p:cBhvr>
                                        <p:cTn id="66" dur="1" fill="hold">
                                          <p:stCondLst>
                                            <p:cond delay="0"/>
                                          </p:stCondLst>
                                        </p:cTn>
                                        <p:tgtEl>
                                          <p:spTgt spid="3">
                                            <p:txEl>
                                              <p:pRg st="5" end="5"/>
                                            </p:txEl>
                                          </p:spTgt>
                                        </p:tgtEl>
                                        <p:attrNameLst>
                                          <p:attrName>style.visibility</p:attrName>
                                        </p:attrNameLst>
                                      </p:cBhvr>
                                      <p:to>
                                        <p:strVal val="visible"/>
                                      </p:to>
                                    </p:set>
                                    <p:animEffect transition="in" filter="wheel(1)">
                                      <p:cBhvr>
                                        <p:cTn id="67" dur="2000"/>
                                        <p:tgtEl>
                                          <p:spTgt spid="3">
                                            <p:txEl>
                                              <p:pRg st="5" end="5"/>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1" presetClass="entr" presetSubtype="1" fill="hold" grpId="0" nodeType="clickEffect">
                                  <p:stCondLst>
                                    <p:cond delay="0"/>
                                  </p:stCondLst>
                                  <p:childTnLst>
                                    <p:set>
                                      <p:cBhvr>
                                        <p:cTn id="71" dur="1" fill="hold">
                                          <p:stCondLst>
                                            <p:cond delay="0"/>
                                          </p:stCondLst>
                                        </p:cTn>
                                        <p:tgtEl>
                                          <p:spTgt spid="3">
                                            <p:txEl>
                                              <p:pRg st="6" end="6"/>
                                            </p:txEl>
                                          </p:spTgt>
                                        </p:tgtEl>
                                        <p:attrNameLst>
                                          <p:attrName>style.visibility</p:attrName>
                                        </p:attrNameLst>
                                      </p:cBhvr>
                                      <p:to>
                                        <p:strVal val="visible"/>
                                      </p:to>
                                    </p:set>
                                    <p:animEffect transition="in" filter="wheel(1)">
                                      <p:cBhvr>
                                        <p:cTn id="72" dur="2000"/>
                                        <p:tgtEl>
                                          <p:spTgt spid="3">
                                            <p:txEl>
                                              <p:pRg st="6" end="6"/>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1" presetClass="entr" presetSubtype="1" fill="hold" grpId="0" nodeType="clickEffect">
                                  <p:stCondLst>
                                    <p:cond delay="0"/>
                                  </p:stCondLst>
                                  <p:childTnLst>
                                    <p:set>
                                      <p:cBhvr>
                                        <p:cTn id="76" dur="1" fill="hold">
                                          <p:stCondLst>
                                            <p:cond delay="0"/>
                                          </p:stCondLst>
                                        </p:cTn>
                                        <p:tgtEl>
                                          <p:spTgt spid="3">
                                            <p:txEl>
                                              <p:pRg st="7" end="7"/>
                                            </p:txEl>
                                          </p:spTgt>
                                        </p:tgtEl>
                                        <p:attrNameLst>
                                          <p:attrName>style.visibility</p:attrName>
                                        </p:attrNameLst>
                                      </p:cBhvr>
                                      <p:to>
                                        <p:strVal val="visible"/>
                                      </p:to>
                                    </p:set>
                                    <p:animEffect transition="in" filter="wheel(1)">
                                      <p:cBhvr>
                                        <p:cTn id="77" dur="2000"/>
                                        <p:tgtEl>
                                          <p:spTgt spid="3">
                                            <p:txEl>
                                              <p:pRg st="7" end="7"/>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21" presetClass="entr" presetSubtype="1" fill="hold" grpId="0" nodeType="clickEffect">
                                  <p:stCondLst>
                                    <p:cond delay="0"/>
                                  </p:stCondLst>
                                  <p:childTnLst>
                                    <p:set>
                                      <p:cBhvr>
                                        <p:cTn id="81" dur="1" fill="hold">
                                          <p:stCondLst>
                                            <p:cond delay="0"/>
                                          </p:stCondLst>
                                        </p:cTn>
                                        <p:tgtEl>
                                          <p:spTgt spid="3">
                                            <p:txEl>
                                              <p:pRg st="8" end="8"/>
                                            </p:txEl>
                                          </p:spTgt>
                                        </p:tgtEl>
                                        <p:attrNameLst>
                                          <p:attrName>style.visibility</p:attrName>
                                        </p:attrNameLst>
                                      </p:cBhvr>
                                      <p:to>
                                        <p:strVal val="visible"/>
                                      </p:to>
                                    </p:set>
                                    <p:animEffect transition="in" filter="wheel(1)">
                                      <p:cBhvr>
                                        <p:cTn id="82"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marL="0" marR="0" algn="ctr" rtl="1">
              <a:spcBef>
                <a:spcPts val="0"/>
              </a:spcBef>
              <a:spcAft>
                <a:spcPts val="0"/>
              </a:spcAft>
            </a:pPr>
            <a:r>
              <a:rPr lang="ar-IQ" b="1" dirty="0">
                <a:solidFill>
                  <a:srgbClr val="FF0000"/>
                </a:solidFill>
                <a:effectLst/>
                <a:latin typeface="Times New Roman"/>
                <a:ea typeface="Times New Roman"/>
                <a:cs typeface="Traditional Arabic"/>
              </a:rPr>
              <a:t>لسانيات </a:t>
            </a:r>
            <a:r>
              <a:rPr lang="ar-IQ" b="1" dirty="0" smtClean="0">
                <a:solidFill>
                  <a:srgbClr val="FF0000"/>
                </a:solidFill>
                <a:effectLst/>
                <a:latin typeface="Times New Roman"/>
                <a:ea typeface="Times New Roman"/>
                <a:cs typeface="Traditional Arabic"/>
              </a:rPr>
              <a:t>الحاسوب</a:t>
            </a:r>
            <a:endParaRPr lang="en-US" dirty="0">
              <a:solidFill>
                <a:srgbClr val="FF0000"/>
              </a:solidFill>
            </a:endParaRPr>
          </a:p>
        </p:txBody>
      </p:sp>
      <p:sp>
        <p:nvSpPr>
          <p:cNvPr id="3" name="عنصر نائب للمحتوى 2"/>
          <p:cNvSpPr>
            <a:spLocks noGrp="1"/>
          </p:cNvSpPr>
          <p:nvPr>
            <p:ph sz="half" idx="1"/>
          </p:nvPr>
        </p:nvSpPr>
        <p:spPr>
          <a:blipFill>
            <a:blip r:embed="rId2"/>
            <a:tile tx="0" ty="0" sx="100000" sy="100000" flip="none" algn="tl"/>
          </a:blipFill>
        </p:spPr>
        <p:txBody>
          <a:bodyPr>
            <a:normAutofit fontScale="85000" lnSpcReduction="10000"/>
          </a:bodyPr>
          <a:lstStyle/>
          <a:p>
            <a:pPr lvl="0" algn="r" rtl="1">
              <a:spcBef>
                <a:spcPts val="0"/>
              </a:spcBef>
              <a:buFont typeface="Arial"/>
              <a:buChar char="-"/>
            </a:pPr>
            <a:r>
              <a:rPr lang="ar-IQ" b="1" dirty="0">
                <a:latin typeface="Times New Roman"/>
                <a:ea typeface="Times New Roman"/>
                <a:cs typeface="Traditional Arabic"/>
              </a:rPr>
              <a:t> ‏اللبس والمحددات في التوصيف النحوي الشكلي</a:t>
            </a:r>
            <a:r>
              <a:rPr lang="ar-SA" b="1" dirty="0">
                <a:latin typeface="Times New Roman"/>
                <a:ea typeface="Times New Roman"/>
                <a:cs typeface="Traditional Arabic"/>
              </a:rPr>
              <a:t>.</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المحددات النحوية الشكلية عند انعدام الحركات الصرفية والاعرابية من خلال السياق مثل: ضرب ماض ومصدر ومبالغة  نفس الشكل وغيرها. و كتب بين الجمع والماض وبين الاسم والفعل المجهول والمعلوم...</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الفروق الشكلية في النحو العربي.</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الاحتراز واللبس بين النحاة واللسانيات الحاسوبية.</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التحليل النحوي التجريدي لغير الناطقين بالعربية</a:t>
            </a:r>
            <a:r>
              <a:rPr lang="ar-SA" b="1" dirty="0">
                <a:latin typeface="Times New Roman"/>
                <a:ea typeface="Times New Roman"/>
                <a:cs typeface="Traditional Arabic"/>
              </a:rPr>
              <a:t>.</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التوصيف النحوي الشكلي عند غياب الحركات.</a:t>
            </a:r>
            <a:endParaRPr lang="en-US" sz="2000" dirty="0">
              <a:effectLst/>
              <a:latin typeface="Times New Roman"/>
              <a:ea typeface="Times New Roman"/>
            </a:endParaRPr>
          </a:p>
        </p:txBody>
      </p:sp>
      <p:sp>
        <p:nvSpPr>
          <p:cNvPr id="4" name="عنصر نائب للمحتوى 3"/>
          <p:cNvSpPr>
            <a:spLocks noGrp="1"/>
          </p:cNvSpPr>
          <p:nvPr>
            <p:ph sz="half" idx="2"/>
          </p:nvPr>
        </p:nvSpPr>
        <p:spPr>
          <a:blipFill>
            <a:blip r:embed="rId2"/>
            <a:tile tx="0" ty="0" sx="100000" sy="100000" flip="none" algn="tl"/>
          </a:blipFill>
        </p:spPr>
        <p:txBody>
          <a:bodyPr>
            <a:normAutofit fontScale="85000" lnSpcReduction="10000"/>
          </a:bodyPr>
          <a:lstStyle/>
          <a:p>
            <a:pPr lvl="0" algn="r" rtl="1">
              <a:spcBef>
                <a:spcPts val="0"/>
              </a:spcBef>
              <a:buFont typeface="Arial"/>
              <a:buChar char="-"/>
            </a:pPr>
            <a:r>
              <a:rPr lang="ar-SA" b="1" dirty="0">
                <a:latin typeface="Times New Roman"/>
                <a:ea typeface="Times New Roman"/>
                <a:cs typeface="Traditional Arabic"/>
              </a:rPr>
              <a:t>دراسة اللغة والادب في ضوء الإنسانيات الرقمية.</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التوصيف النحوي في ضوء علم اللغة الحاسوبي الادوات النحوية مثالا او حروف الجر...</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ما اضافته اللسانيات الحاسوبية الى الدراسات النحوية من قواعد نحوية أو في الصرف والأصوات.</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التوصيف الشكلي للنحو العربي.</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اللبس النحوي والمحددات النحوية  في المعالجة الآلية</a:t>
            </a:r>
            <a:r>
              <a:rPr lang="ar-SA" b="1" dirty="0" smtClean="0">
                <a:latin typeface="Times New Roman"/>
                <a:ea typeface="Times New Roman"/>
                <a:cs typeface="Traditional Arabic"/>
              </a:rPr>
              <a:t>.</a:t>
            </a:r>
            <a:endParaRPr lang="en-US" sz="2000" dirty="0">
              <a:latin typeface="Times New Roman"/>
              <a:ea typeface="Times New Roman"/>
            </a:endParaRPr>
          </a:p>
        </p:txBody>
      </p:sp>
    </p:spTree>
    <p:extLst>
      <p:ext uri="{BB962C8B-B14F-4D97-AF65-F5344CB8AC3E}">
        <p14:creationId xmlns:p14="http://schemas.microsoft.com/office/powerpoint/2010/main" val="4178109971"/>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 calcmode="lin" valueType="num">
                                      <p:cBhvr>
                                        <p:cTn id="7" dur="1000" fill="hold"/>
                                        <p:tgtEl>
                                          <p:spTgt spid="4">
                                            <p:bg/>
                                          </p:spTgt>
                                        </p:tgtEl>
                                        <p:attrNameLst>
                                          <p:attrName>ppt_w</p:attrName>
                                        </p:attrNameLst>
                                      </p:cBhvr>
                                      <p:tavLst>
                                        <p:tav tm="0">
                                          <p:val>
                                            <p:fltVal val="0"/>
                                          </p:val>
                                        </p:tav>
                                        <p:tav tm="100000">
                                          <p:val>
                                            <p:strVal val="#ppt_w"/>
                                          </p:val>
                                        </p:tav>
                                      </p:tavLst>
                                    </p:anim>
                                    <p:anim calcmode="lin" valueType="num">
                                      <p:cBhvr>
                                        <p:cTn id="8" dur="1000" fill="hold"/>
                                        <p:tgtEl>
                                          <p:spTgt spid="4">
                                            <p:bg/>
                                          </p:spTgt>
                                        </p:tgtEl>
                                        <p:attrNameLst>
                                          <p:attrName>ppt_h</p:attrName>
                                        </p:attrNameLst>
                                      </p:cBhvr>
                                      <p:tavLst>
                                        <p:tav tm="0">
                                          <p:val>
                                            <p:fltVal val="0"/>
                                          </p:val>
                                        </p:tav>
                                        <p:tav tm="100000">
                                          <p:val>
                                            <p:strVal val="#ppt_h"/>
                                          </p:val>
                                        </p:tav>
                                      </p:tavLst>
                                    </p:anim>
                                    <p:anim calcmode="lin" valueType="num">
                                      <p:cBhvr>
                                        <p:cTn id="9" dur="1000" fill="hold"/>
                                        <p:tgtEl>
                                          <p:spTgt spid="4">
                                            <p:bg/>
                                          </p:spTgt>
                                        </p:tgtEl>
                                        <p:attrNameLst>
                                          <p:attrName>style.rotation</p:attrName>
                                        </p:attrNameLst>
                                      </p:cBhvr>
                                      <p:tavLst>
                                        <p:tav tm="0">
                                          <p:val>
                                            <p:fltVal val="90"/>
                                          </p:val>
                                        </p:tav>
                                        <p:tav tm="100000">
                                          <p:val>
                                            <p:fltVal val="0"/>
                                          </p:val>
                                        </p:tav>
                                      </p:tavLst>
                                    </p:anim>
                                    <p:animEffect transition="in" filter="fade">
                                      <p:cBhvr>
                                        <p:cTn id="10" dur="1000"/>
                                        <p:tgtEl>
                                          <p:spTgt spid="4">
                                            <p:bg/>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 calcmode="lin" valueType="num">
                                      <p:cBhvr>
                                        <p:cTn id="15"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4">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 calcmode="lin" valueType="num">
                                      <p:cBhvr>
                                        <p:cTn id="23"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4">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4">
                                            <p:txEl>
                                              <p:pRg st="2" end="2"/>
                                            </p:txEl>
                                          </p:spTgt>
                                        </p:tgtEl>
                                        <p:attrNameLst>
                                          <p:attrName>style.visibility</p:attrName>
                                        </p:attrNameLst>
                                      </p:cBhvr>
                                      <p:to>
                                        <p:strVal val="visible"/>
                                      </p:to>
                                    </p:set>
                                    <p:anim calcmode="lin" valueType="num">
                                      <p:cBhvr>
                                        <p:cTn id="31"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4">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4">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4">
                                            <p:txEl>
                                              <p:pRg st="3" end="3"/>
                                            </p:txEl>
                                          </p:spTgt>
                                        </p:tgtEl>
                                        <p:attrNameLst>
                                          <p:attrName>style.visibility</p:attrName>
                                        </p:attrNameLst>
                                      </p:cBhvr>
                                      <p:to>
                                        <p:strVal val="visible"/>
                                      </p:to>
                                    </p:set>
                                    <p:anim calcmode="lin" valueType="num">
                                      <p:cBhvr>
                                        <p:cTn id="39" dur="1000" fill="hold"/>
                                        <p:tgtEl>
                                          <p:spTgt spid="4">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4">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4">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4">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4">
                                            <p:txEl>
                                              <p:pRg st="4" end="4"/>
                                            </p:txEl>
                                          </p:spTgt>
                                        </p:tgtEl>
                                        <p:attrNameLst>
                                          <p:attrName>style.visibility</p:attrName>
                                        </p:attrNameLst>
                                      </p:cBhvr>
                                      <p:to>
                                        <p:strVal val="visible"/>
                                      </p:to>
                                    </p:set>
                                    <p:anim calcmode="lin" valueType="num">
                                      <p:cBhvr>
                                        <p:cTn id="47" dur="1000" fill="hold"/>
                                        <p:tgtEl>
                                          <p:spTgt spid="4">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4">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4">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4">
                                            <p:txEl>
                                              <p:pRg st="4" end="4"/>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bg/>
                                          </p:spTgt>
                                        </p:tgtEl>
                                        <p:attrNameLst>
                                          <p:attrName>style.visibility</p:attrName>
                                        </p:attrNameLst>
                                      </p:cBhvr>
                                      <p:to>
                                        <p:strVal val="visible"/>
                                      </p:to>
                                    </p:set>
                                    <p:anim calcmode="lin" valueType="num">
                                      <p:cBhvr>
                                        <p:cTn id="55" dur="1000" fill="hold"/>
                                        <p:tgtEl>
                                          <p:spTgt spid="3">
                                            <p:bg/>
                                          </p:spTgt>
                                        </p:tgtEl>
                                        <p:attrNameLst>
                                          <p:attrName>ppt_w</p:attrName>
                                        </p:attrNameLst>
                                      </p:cBhvr>
                                      <p:tavLst>
                                        <p:tav tm="0">
                                          <p:val>
                                            <p:fltVal val="0"/>
                                          </p:val>
                                        </p:tav>
                                        <p:tav tm="100000">
                                          <p:val>
                                            <p:strVal val="#ppt_w"/>
                                          </p:val>
                                        </p:tav>
                                      </p:tavLst>
                                    </p:anim>
                                    <p:anim calcmode="lin" valueType="num">
                                      <p:cBhvr>
                                        <p:cTn id="56" dur="1000" fill="hold"/>
                                        <p:tgtEl>
                                          <p:spTgt spid="3">
                                            <p:bg/>
                                          </p:spTgt>
                                        </p:tgtEl>
                                        <p:attrNameLst>
                                          <p:attrName>ppt_h</p:attrName>
                                        </p:attrNameLst>
                                      </p:cBhvr>
                                      <p:tavLst>
                                        <p:tav tm="0">
                                          <p:val>
                                            <p:fltVal val="0"/>
                                          </p:val>
                                        </p:tav>
                                        <p:tav tm="100000">
                                          <p:val>
                                            <p:strVal val="#ppt_h"/>
                                          </p:val>
                                        </p:tav>
                                      </p:tavLst>
                                    </p:anim>
                                    <p:anim calcmode="lin" valueType="num">
                                      <p:cBhvr>
                                        <p:cTn id="57" dur="1000" fill="hold"/>
                                        <p:tgtEl>
                                          <p:spTgt spid="3">
                                            <p:bg/>
                                          </p:spTgt>
                                        </p:tgtEl>
                                        <p:attrNameLst>
                                          <p:attrName>style.rotation</p:attrName>
                                        </p:attrNameLst>
                                      </p:cBhvr>
                                      <p:tavLst>
                                        <p:tav tm="0">
                                          <p:val>
                                            <p:fltVal val="90"/>
                                          </p:val>
                                        </p:tav>
                                        <p:tav tm="100000">
                                          <p:val>
                                            <p:fltVal val="0"/>
                                          </p:val>
                                        </p:tav>
                                      </p:tavLst>
                                    </p:anim>
                                    <p:animEffect transition="in" filter="fade">
                                      <p:cBhvr>
                                        <p:cTn id="58" dur="1000"/>
                                        <p:tgtEl>
                                          <p:spTgt spid="3">
                                            <p:bg/>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3">
                                            <p:txEl>
                                              <p:pRg st="0" end="0"/>
                                            </p:txEl>
                                          </p:spTgt>
                                        </p:tgtEl>
                                        <p:attrNameLst>
                                          <p:attrName>style.visibility</p:attrName>
                                        </p:attrNameLst>
                                      </p:cBhvr>
                                      <p:to>
                                        <p:strVal val="visible"/>
                                      </p:to>
                                    </p:set>
                                    <p:anim calcmode="lin" valueType="num">
                                      <p:cBhvr>
                                        <p:cTn id="6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0" end="0"/>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grpId="0" nodeType="clickEffect">
                                  <p:stCondLst>
                                    <p:cond delay="0"/>
                                  </p:stCondLst>
                                  <p:childTnLst>
                                    <p:set>
                                      <p:cBhvr>
                                        <p:cTn id="70" dur="1" fill="hold">
                                          <p:stCondLst>
                                            <p:cond delay="0"/>
                                          </p:stCondLst>
                                        </p:cTn>
                                        <p:tgtEl>
                                          <p:spTgt spid="3">
                                            <p:txEl>
                                              <p:pRg st="1" end="1"/>
                                            </p:txEl>
                                          </p:spTgt>
                                        </p:tgtEl>
                                        <p:attrNameLst>
                                          <p:attrName>style.visibility</p:attrName>
                                        </p:attrNameLst>
                                      </p:cBhvr>
                                      <p:to>
                                        <p:strVal val="visible"/>
                                      </p:to>
                                    </p:set>
                                    <p:anim calcmode="lin" valueType="num">
                                      <p:cBhvr>
                                        <p:cTn id="71"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1" end="1"/>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grpId="0" nodeType="clickEffect">
                                  <p:stCondLst>
                                    <p:cond delay="0"/>
                                  </p:stCondLst>
                                  <p:childTnLst>
                                    <p:set>
                                      <p:cBhvr>
                                        <p:cTn id="78" dur="1" fill="hold">
                                          <p:stCondLst>
                                            <p:cond delay="0"/>
                                          </p:stCondLst>
                                        </p:cTn>
                                        <p:tgtEl>
                                          <p:spTgt spid="3">
                                            <p:txEl>
                                              <p:pRg st="2" end="2"/>
                                            </p:txEl>
                                          </p:spTgt>
                                        </p:tgtEl>
                                        <p:attrNameLst>
                                          <p:attrName>style.visibility</p:attrName>
                                        </p:attrNameLst>
                                      </p:cBhvr>
                                      <p:to>
                                        <p:strVal val="visible"/>
                                      </p:to>
                                    </p:set>
                                    <p:anim calcmode="lin" valueType="num">
                                      <p:cBhvr>
                                        <p:cTn id="7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8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82" dur="1000"/>
                                        <p:tgtEl>
                                          <p:spTgt spid="3">
                                            <p:txEl>
                                              <p:pRg st="2" end="2"/>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31" presetClass="entr" presetSubtype="0" fill="hold" grpId="0" nodeType="clickEffect">
                                  <p:stCondLst>
                                    <p:cond delay="0"/>
                                  </p:stCondLst>
                                  <p:childTnLst>
                                    <p:set>
                                      <p:cBhvr>
                                        <p:cTn id="86" dur="1" fill="hold">
                                          <p:stCondLst>
                                            <p:cond delay="0"/>
                                          </p:stCondLst>
                                        </p:cTn>
                                        <p:tgtEl>
                                          <p:spTgt spid="3">
                                            <p:txEl>
                                              <p:pRg st="3" end="3"/>
                                            </p:txEl>
                                          </p:spTgt>
                                        </p:tgtEl>
                                        <p:attrNameLst>
                                          <p:attrName>style.visibility</p:attrName>
                                        </p:attrNameLst>
                                      </p:cBhvr>
                                      <p:to>
                                        <p:strVal val="visible"/>
                                      </p:to>
                                    </p:set>
                                    <p:anim calcmode="lin" valueType="num">
                                      <p:cBhvr>
                                        <p:cTn id="8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8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90" dur="1000"/>
                                        <p:tgtEl>
                                          <p:spTgt spid="3">
                                            <p:txEl>
                                              <p:pRg st="3" end="3"/>
                                            </p:txEl>
                                          </p:spTgt>
                                        </p:tgtEl>
                                      </p:cBhvr>
                                    </p:animEffect>
                                  </p:childTnLst>
                                </p:cTn>
                              </p:par>
                            </p:childTnLst>
                          </p:cTn>
                        </p:par>
                      </p:childTnLst>
                    </p:cTn>
                  </p:par>
                  <p:par>
                    <p:cTn id="91" fill="hold">
                      <p:stCondLst>
                        <p:cond delay="indefinite"/>
                      </p:stCondLst>
                      <p:childTnLst>
                        <p:par>
                          <p:cTn id="92" fill="hold">
                            <p:stCondLst>
                              <p:cond delay="0"/>
                            </p:stCondLst>
                            <p:childTnLst>
                              <p:par>
                                <p:cTn id="93" presetID="31" presetClass="entr" presetSubtype="0" fill="hold" grpId="0" nodeType="clickEffect">
                                  <p:stCondLst>
                                    <p:cond delay="0"/>
                                  </p:stCondLst>
                                  <p:childTnLst>
                                    <p:set>
                                      <p:cBhvr>
                                        <p:cTn id="94" dur="1" fill="hold">
                                          <p:stCondLst>
                                            <p:cond delay="0"/>
                                          </p:stCondLst>
                                        </p:cTn>
                                        <p:tgtEl>
                                          <p:spTgt spid="3">
                                            <p:txEl>
                                              <p:pRg st="4" end="4"/>
                                            </p:txEl>
                                          </p:spTgt>
                                        </p:tgtEl>
                                        <p:attrNameLst>
                                          <p:attrName>style.visibility</p:attrName>
                                        </p:attrNameLst>
                                      </p:cBhvr>
                                      <p:to>
                                        <p:strVal val="visible"/>
                                      </p:to>
                                    </p:set>
                                    <p:anim calcmode="lin" valueType="num">
                                      <p:cBhvr>
                                        <p:cTn id="9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9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9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98" dur="1000"/>
                                        <p:tgtEl>
                                          <p:spTgt spid="3">
                                            <p:txEl>
                                              <p:pRg st="4" end="4"/>
                                            </p:txEl>
                                          </p:spTgt>
                                        </p:tgtEl>
                                      </p:cBhvr>
                                    </p:animEffect>
                                  </p:childTnLst>
                                </p:cTn>
                              </p:par>
                            </p:childTnLst>
                          </p:cTn>
                        </p:par>
                      </p:childTnLst>
                    </p:cTn>
                  </p:par>
                  <p:par>
                    <p:cTn id="99" fill="hold">
                      <p:stCondLst>
                        <p:cond delay="indefinite"/>
                      </p:stCondLst>
                      <p:childTnLst>
                        <p:par>
                          <p:cTn id="100" fill="hold">
                            <p:stCondLst>
                              <p:cond delay="0"/>
                            </p:stCondLst>
                            <p:childTnLst>
                              <p:par>
                                <p:cTn id="101" presetID="31" presetClass="entr" presetSubtype="0" fill="hold" grpId="0" nodeType="clickEffect">
                                  <p:stCondLst>
                                    <p:cond delay="0"/>
                                  </p:stCondLst>
                                  <p:childTnLst>
                                    <p:set>
                                      <p:cBhvr>
                                        <p:cTn id="102" dur="1" fill="hold">
                                          <p:stCondLst>
                                            <p:cond delay="0"/>
                                          </p:stCondLst>
                                        </p:cTn>
                                        <p:tgtEl>
                                          <p:spTgt spid="3">
                                            <p:txEl>
                                              <p:pRg st="5" end="5"/>
                                            </p:txEl>
                                          </p:spTgt>
                                        </p:tgtEl>
                                        <p:attrNameLst>
                                          <p:attrName>style.visibility</p:attrName>
                                        </p:attrNameLst>
                                      </p:cBhvr>
                                      <p:to>
                                        <p:strVal val="visible"/>
                                      </p:to>
                                    </p:set>
                                    <p:anim calcmode="lin" valueType="num">
                                      <p:cBhvr>
                                        <p:cTn id="10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10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10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106"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marL="0" marR="0" algn="ctr" rtl="1">
              <a:spcBef>
                <a:spcPts val="0"/>
              </a:spcBef>
              <a:spcAft>
                <a:spcPts val="0"/>
              </a:spcAft>
            </a:pPr>
            <a:r>
              <a:rPr lang="ar-IQ" b="1" dirty="0">
                <a:solidFill>
                  <a:srgbClr val="FF0000"/>
                </a:solidFill>
                <a:effectLst/>
                <a:latin typeface="Times New Roman"/>
                <a:ea typeface="Times New Roman"/>
                <a:cs typeface="Traditional Arabic"/>
              </a:rPr>
              <a:t>اللغة </a:t>
            </a:r>
            <a:r>
              <a:rPr lang="ar-IQ" b="1" dirty="0" smtClean="0">
                <a:solidFill>
                  <a:srgbClr val="FF0000"/>
                </a:solidFill>
                <a:effectLst/>
                <a:latin typeface="Times New Roman"/>
                <a:ea typeface="Times New Roman"/>
                <a:cs typeface="Traditional Arabic"/>
              </a:rPr>
              <a:t>والاعلام</a:t>
            </a:r>
            <a:endParaRPr lang="en-US" dirty="0">
              <a:solidFill>
                <a:srgbClr val="FF0000"/>
              </a:solidFill>
            </a:endParaRPr>
          </a:p>
        </p:txBody>
      </p:sp>
      <p:sp>
        <p:nvSpPr>
          <p:cNvPr id="3" name="عنصر نائب للمحتوى 2"/>
          <p:cNvSpPr>
            <a:spLocks noGrp="1"/>
          </p:cNvSpPr>
          <p:nvPr>
            <p:ph sz="half" idx="1"/>
          </p:nvPr>
        </p:nvSpPr>
        <p:spPr/>
        <p:txBody>
          <a:bodyPr>
            <a:normAutofit/>
          </a:bodyPr>
          <a:lstStyle/>
          <a:p>
            <a:pPr marL="0" marR="0" algn="r" rtl="1">
              <a:spcBef>
                <a:spcPts val="0"/>
              </a:spcBef>
              <a:spcAft>
                <a:spcPts val="0"/>
              </a:spcAft>
            </a:pPr>
            <a:r>
              <a:rPr lang="ar-IQ" b="1" dirty="0">
                <a:latin typeface="Times New Roman"/>
                <a:ea typeface="Times New Roman"/>
                <a:cs typeface="Traditional Arabic"/>
              </a:rPr>
              <a:t>- اللغة العربية والإعلان، لانتباه المستثمر والمعلن إلى أن للإعلان تأثيرًا حقيقيًّا في اللغة، إيجابًا أو سلبًا، وللتنبيه إلى أهمية استخدام الإعلان لغة عربية سليمة تحقق هدف المستثمر في الإعلان، ولا تكون مؤثّرًا سلبيًّا في اللغة. وللفت الانتباه أيضًا إلى المسؤولية الثقافية والاجتماعية في الإعلان واللغة المستعملة فيه.</a:t>
            </a:r>
            <a:endParaRPr lang="en-US" sz="2000" dirty="0">
              <a:latin typeface="Times New Roman"/>
              <a:ea typeface="Times New Roman"/>
            </a:endParaRPr>
          </a:p>
          <a:p>
            <a:pPr marL="0" marR="0" algn="r" rtl="1">
              <a:spcBef>
                <a:spcPts val="0"/>
              </a:spcBef>
              <a:spcAft>
                <a:spcPts val="0"/>
              </a:spcAft>
            </a:pPr>
            <a:r>
              <a:rPr lang="ar-IQ" b="1" dirty="0">
                <a:latin typeface="Times New Roman"/>
                <a:ea typeface="Times New Roman"/>
                <a:cs typeface="Traditional Arabic"/>
              </a:rPr>
              <a:t>- لغة الإعلان في وسائل الإعلام المختلفة. دراسة </a:t>
            </a:r>
            <a:r>
              <a:rPr lang="ar-IQ" b="1" dirty="0" err="1">
                <a:latin typeface="Times New Roman"/>
                <a:ea typeface="Times New Roman"/>
                <a:cs typeface="Traditional Arabic"/>
              </a:rPr>
              <a:t>تقابلية</a:t>
            </a:r>
            <a:r>
              <a:rPr lang="ar-IQ" b="1" dirty="0" smtClean="0">
                <a:latin typeface="Times New Roman"/>
                <a:ea typeface="Times New Roman"/>
                <a:cs typeface="Traditional Arabic"/>
              </a:rPr>
              <a:t>.</a:t>
            </a:r>
            <a:endParaRPr lang="en-US" sz="2000" dirty="0">
              <a:latin typeface="Times New Roman"/>
              <a:ea typeface="Times New Roman"/>
            </a:endParaRPr>
          </a:p>
        </p:txBody>
      </p:sp>
      <p:sp>
        <p:nvSpPr>
          <p:cNvPr id="4" name="عنصر نائب للمحتوى 3"/>
          <p:cNvSpPr>
            <a:spLocks noGrp="1"/>
          </p:cNvSpPr>
          <p:nvPr>
            <p:ph sz="half" idx="2"/>
          </p:nvPr>
        </p:nvSpPr>
        <p:spPr/>
        <p:txBody>
          <a:bodyPr>
            <a:normAutofit/>
          </a:bodyPr>
          <a:lstStyle/>
          <a:p>
            <a:pPr marL="0" marR="0" algn="r" rtl="1">
              <a:spcBef>
                <a:spcPts val="0"/>
              </a:spcBef>
              <a:spcAft>
                <a:spcPts val="0"/>
              </a:spcAft>
            </a:pPr>
            <a:r>
              <a:rPr lang="ar-IQ" b="1" dirty="0">
                <a:latin typeface="Times New Roman"/>
                <a:ea typeface="Times New Roman"/>
                <a:cs typeface="Traditional Arabic"/>
              </a:rPr>
              <a:t>-  دور الدلالة في صناعة المحتوى الإعلامي.</a:t>
            </a:r>
            <a:endParaRPr lang="en-US" sz="2000" dirty="0">
              <a:latin typeface="Times New Roman"/>
              <a:ea typeface="Times New Roman"/>
            </a:endParaRPr>
          </a:p>
          <a:p>
            <a:pPr marL="0" marR="0" algn="r" rtl="1">
              <a:spcBef>
                <a:spcPts val="0"/>
              </a:spcBef>
              <a:spcAft>
                <a:spcPts val="0"/>
              </a:spcAft>
            </a:pPr>
            <a:r>
              <a:rPr lang="ar-IQ" b="1" dirty="0">
                <a:latin typeface="Times New Roman"/>
                <a:ea typeface="Times New Roman"/>
                <a:cs typeface="Traditional Arabic"/>
              </a:rPr>
              <a:t>- ‏اللغة الاعلامية او الخطاب الاعلامي.</a:t>
            </a:r>
            <a:endParaRPr lang="en-US" sz="2000" dirty="0">
              <a:latin typeface="Times New Roman"/>
              <a:ea typeface="Times New Roman"/>
            </a:endParaRPr>
          </a:p>
          <a:p>
            <a:pPr marL="0" marR="0" algn="r" rtl="1">
              <a:spcBef>
                <a:spcPts val="0"/>
              </a:spcBef>
              <a:spcAft>
                <a:spcPts val="0"/>
              </a:spcAft>
            </a:pPr>
            <a:r>
              <a:rPr lang="ar-IQ" b="1" dirty="0">
                <a:latin typeface="Times New Roman"/>
                <a:ea typeface="Times New Roman"/>
                <a:cs typeface="Traditional Arabic"/>
              </a:rPr>
              <a:t>- الاعلام المتاح. بعد أن كان محتكرا أتاحته التكنلوجيا للجميع </a:t>
            </a:r>
            <a:endParaRPr lang="ar-IQ" b="1" dirty="0" smtClean="0">
              <a:latin typeface="Times New Roman"/>
              <a:ea typeface="Times New Roman"/>
              <a:cs typeface="Traditional Arabic"/>
            </a:endParaRPr>
          </a:p>
          <a:p>
            <a:pPr marL="0" marR="0" algn="r" rtl="1">
              <a:spcBef>
                <a:spcPts val="0"/>
              </a:spcBef>
              <a:spcAft>
                <a:spcPts val="0"/>
              </a:spcAft>
            </a:pPr>
            <a:r>
              <a:rPr lang="ar-IQ" sz="2000" dirty="0" smtClean="0">
                <a:latin typeface="Times New Roman"/>
                <a:ea typeface="Times New Roman"/>
              </a:rPr>
              <a:t>الأسلوبية </a:t>
            </a:r>
            <a:r>
              <a:rPr lang="ar-IQ" sz="2000" dirty="0" err="1" smtClean="0">
                <a:latin typeface="Times New Roman"/>
                <a:ea typeface="Times New Roman"/>
              </a:rPr>
              <a:t>الاعلامية.كالبنيوية</a:t>
            </a:r>
            <a:r>
              <a:rPr lang="ar-IQ" sz="2000" dirty="0" smtClean="0">
                <a:latin typeface="Times New Roman"/>
                <a:ea typeface="Times New Roman"/>
              </a:rPr>
              <a:t> </a:t>
            </a:r>
            <a:r>
              <a:rPr lang="ar-IQ" sz="2000" dirty="0">
                <a:latin typeface="Times New Roman"/>
                <a:ea typeface="Times New Roman"/>
              </a:rPr>
              <a:t>ا</a:t>
            </a:r>
            <a:r>
              <a:rPr lang="ar-IQ" sz="2000" dirty="0" smtClean="0">
                <a:latin typeface="Times New Roman"/>
                <a:ea typeface="Times New Roman"/>
              </a:rPr>
              <a:t>حصائية </a:t>
            </a:r>
            <a:endParaRPr lang="en-US" sz="2000" dirty="0">
              <a:latin typeface="Times New Roman"/>
              <a:ea typeface="Times New Roman"/>
            </a:endParaRPr>
          </a:p>
          <a:p>
            <a:pPr marL="0" marR="0" algn="r" rtl="1">
              <a:spcBef>
                <a:spcPts val="0"/>
              </a:spcBef>
              <a:spcAft>
                <a:spcPts val="0"/>
              </a:spcAft>
            </a:pPr>
            <a:r>
              <a:rPr lang="ar-IQ" b="1" dirty="0">
                <a:latin typeface="Times New Roman"/>
                <a:ea typeface="Times New Roman"/>
                <a:cs typeface="Traditional Arabic"/>
              </a:rPr>
              <a:t>- الحجاج والاقناع في لغة </a:t>
            </a:r>
            <a:r>
              <a:rPr lang="ar-IQ" b="1" dirty="0" smtClean="0">
                <a:latin typeface="Times New Roman"/>
                <a:ea typeface="Times New Roman"/>
                <a:cs typeface="Traditional Arabic"/>
              </a:rPr>
              <a:t>الإعلام. في </a:t>
            </a:r>
            <a:r>
              <a:rPr lang="ar-IQ" b="1" dirty="0">
                <a:latin typeface="Times New Roman"/>
                <a:ea typeface="Times New Roman"/>
                <a:cs typeface="Traditional Arabic"/>
              </a:rPr>
              <a:t>ضوء اللغة العربية المعاصرة. شيرين ابو عاقلة </a:t>
            </a:r>
            <a:r>
              <a:rPr lang="ar-IQ" b="1" dirty="0" err="1">
                <a:latin typeface="Times New Roman"/>
                <a:ea typeface="Times New Roman"/>
                <a:cs typeface="Traditional Arabic"/>
              </a:rPr>
              <a:t>أنموذجا</a:t>
            </a:r>
            <a:r>
              <a:rPr lang="ar-IQ" b="1" dirty="0">
                <a:latin typeface="Times New Roman"/>
                <a:ea typeface="Times New Roman"/>
                <a:cs typeface="Traditional Arabic"/>
              </a:rPr>
              <a:t>.</a:t>
            </a:r>
            <a:endParaRPr lang="en-US" sz="2000" dirty="0">
              <a:latin typeface="Times New Roman"/>
              <a:ea typeface="Times New Roman"/>
            </a:endParaRPr>
          </a:p>
          <a:p>
            <a:pPr marL="0" marR="0" algn="r" rtl="1">
              <a:spcBef>
                <a:spcPts val="0"/>
              </a:spcBef>
              <a:spcAft>
                <a:spcPts val="0"/>
              </a:spcAft>
            </a:pPr>
            <a:r>
              <a:rPr lang="ar-IQ" b="1" dirty="0" smtClean="0">
                <a:latin typeface="Times New Roman"/>
                <a:ea typeface="Times New Roman"/>
                <a:cs typeface="Traditional Arabic"/>
              </a:rPr>
              <a:t>- خصائص </a:t>
            </a:r>
            <a:r>
              <a:rPr lang="ar-IQ" b="1" dirty="0">
                <a:latin typeface="Times New Roman"/>
                <a:ea typeface="Times New Roman"/>
                <a:cs typeface="Traditional Arabic"/>
              </a:rPr>
              <a:t>لغة الإعلان دراسة لغوية.</a:t>
            </a:r>
            <a:endParaRPr lang="en-US" sz="2000" dirty="0">
              <a:latin typeface="Times New Roman"/>
              <a:ea typeface="Times New Roman"/>
            </a:endParaRPr>
          </a:p>
          <a:p>
            <a:pPr marL="0" marR="0" algn="r" rtl="1">
              <a:spcBef>
                <a:spcPts val="0"/>
              </a:spcBef>
              <a:spcAft>
                <a:spcPts val="0"/>
              </a:spcAft>
            </a:pPr>
            <a:r>
              <a:rPr lang="ar-IQ" b="1" dirty="0">
                <a:latin typeface="Times New Roman"/>
                <a:ea typeface="Times New Roman"/>
                <a:cs typeface="Traditional Arabic"/>
              </a:rPr>
              <a:t> لغة الاعلان وأساليبه  دراسة لغوية</a:t>
            </a:r>
            <a:r>
              <a:rPr lang="ar-IQ" b="1" dirty="0" smtClean="0">
                <a:latin typeface="Times New Roman"/>
                <a:ea typeface="Times New Roman"/>
                <a:cs typeface="Traditional Arabic"/>
              </a:rPr>
              <a:t>.</a:t>
            </a:r>
            <a:endParaRPr lang="en-US" sz="2000" dirty="0">
              <a:latin typeface="Times New Roman"/>
              <a:ea typeface="Times New Roman"/>
            </a:endParaRPr>
          </a:p>
        </p:txBody>
      </p:sp>
    </p:spTree>
    <p:extLst>
      <p:ext uri="{BB962C8B-B14F-4D97-AF65-F5344CB8AC3E}">
        <p14:creationId xmlns:p14="http://schemas.microsoft.com/office/powerpoint/2010/main" val="2863982192"/>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 calcmode="lin" valueType="num">
                                      <p:cBhvr>
                                        <p:cTn id="15"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4">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 calcmode="lin" valueType="num">
                                      <p:cBhvr>
                                        <p:cTn id="23"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4">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4">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p:cTn id="31" dur="1000" fill="hold"/>
                                        <p:tgtEl>
                                          <p:spTgt spid="4">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4">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4">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4">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4">
                                            <p:txEl>
                                              <p:pRg st="4" end="4"/>
                                            </p:txEl>
                                          </p:spTgt>
                                        </p:tgtEl>
                                        <p:attrNameLst>
                                          <p:attrName>style.visibility</p:attrName>
                                        </p:attrNameLst>
                                      </p:cBhvr>
                                      <p:to>
                                        <p:strVal val="visible"/>
                                      </p:to>
                                    </p:set>
                                    <p:anim calcmode="lin" valueType="num">
                                      <p:cBhvr>
                                        <p:cTn id="39" dur="1000" fill="hold"/>
                                        <p:tgtEl>
                                          <p:spTgt spid="4">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4">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4">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4">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4">
                                            <p:txEl>
                                              <p:pRg st="5" end="5"/>
                                            </p:txEl>
                                          </p:spTgt>
                                        </p:tgtEl>
                                        <p:attrNameLst>
                                          <p:attrName>style.visibility</p:attrName>
                                        </p:attrNameLst>
                                      </p:cBhvr>
                                      <p:to>
                                        <p:strVal val="visible"/>
                                      </p:to>
                                    </p:set>
                                    <p:anim calcmode="lin" valueType="num">
                                      <p:cBhvr>
                                        <p:cTn id="47" dur="1000" fill="hold"/>
                                        <p:tgtEl>
                                          <p:spTgt spid="4">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4">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4">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4">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4">
                                            <p:txEl>
                                              <p:pRg st="6" end="6"/>
                                            </p:txEl>
                                          </p:spTgt>
                                        </p:tgtEl>
                                        <p:attrNameLst>
                                          <p:attrName>style.visibility</p:attrName>
                                        </p:attrNameLst>
                                      </p:cBhvr>
                                      <p:to>
                                        <p:strVal val="visible"/>
                                      </p:to>
                                    </p:set>
                                    <p:anim calcmode="lin" valueType="num">
                                      <p:cBhvr>
                                        <p:cTn id="55" dur="1000" fill="hold"/>
                                        <p:tgtEl>
                                          <p:spTgt spid="4">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4">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4">
                                            <p:txEl>
                                              <p:pRg st="6" end="6"/>
                                            </p:txEl>
                                          </p:spTgt>
                                        </p:tgtEl>
                                        <p:attrNameLst>
                                          <p:attrName>style.rotation</p:attrName>
                                        </p:attrNameLst>
                                      </p:cBhvr>
                                      <p:tavLst>
                                        <p:tav tm="0">
                                          <p:val>
                                            <p:fltVal val="90"/>
                                          </p:val>
                                        </p:tav>
                                        <p:tav tm="100000">
                                          <p:val>
                                            <p:fltVal val="0"/>
                                          </p:val>
                                        </p:tav>
                                      </p:tavLst>
                                    </p:anim>
                                    <p:animEffect transition="in" filter="fade">
                                      <p:cBhvr>
                                        <p:cTn id="58" dur="1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marL="0" marR="0" algn="ctr" rtl="1">
              <a:spcBef>
                <a:spcPts val="0"/>
              </a:spcBef>
              <a:spcAft>
                <a:spcPts val="0"/>
              </a:spcAft>
            </a:pPr>
            <a:r>
              <a:rPr lang="ar-IQ" b="1" dirty="0">
                <a:solidFill>
                  <a:srgbClr val="FF0000"/>
                </a:solidFill>
                <a:effectLst/>
                <a:latin typeface="Times New Roman"/>
                <a:ea typeface="Times New Roman"/>
                <a:cs typeface="Traditional Arabic"/>
              </a:rPr>
              <a:t>القرآن </a:t>
            </a:r>
            <a:r>
              <a:rPr lang="ar-IQ" b="1" dirty="0" smtClean="0">
                <a:solidFill>
                  <a:srgbClr val="FF0000"/>
                </a:solidFill>
                <a:effectLst/>
                <a:latin typeface="Times New Roman"/>
                <a:ea typeface="Times New Roman"/>
                <a:cs typeface="Traditional Arabic"/>
              </a:rPr>
              <a:t>الكريم</a:t>
            </a:r>
            <a:endParaRPr lang="en-US" dirty="0">
              <a:solidFill>
                <a:srgbClr val="FF0000"/>
              </a:solidFill>
            </a:endParaRPr>
          </a:p>
        </p:txBody>
      </p:sp>
      <p:sp>
        <p:nvSpPr>
          <p:cNvPr id="3" name="عنصر نائب للمحتوى 2"/>
          <p:cNvSpPr>
            <a:spLocks noGrp="1"/>
          </p:cNvSpPr>
          <p:nvPr>
            <p:ph sz="half" idx="1"/>
          </p:nvPr>
        </p:nvSpPr>
        <p:spPr/>
        <p:txBody>
          <a:bodyPr>
            <a:normAutofit lnSpcReduction="10000"/>
          </a:bodyPr>
          <a:lstStyle/>
          <a:p>
            <a:pPr lvl="0" algn="r" rtl="1">
              <a:spcBef>
                <a:spcPts val="0"/>
              </a:spcBef>
              <a:buFont typeface="Arial"/>
              <a:buChar char="-"/>
            </a:pPr>
            <a:r>
              <a:rPr lang="ar-IQ" b="1" dirty="0">
                <a:latin typeface="Times New Roman"/>
                <a:ea typeface="Times New Roman"/>
                <a:cs typeface="Traditional Arabic"/>
              </a:rPr>
              <a:t>ما لم يرد في القرآن الكريم من جذور لغوية وورودها في الحديث الشريف وكلام العرب واسباب ذلك.</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كتب الدفاع عن القرآن الكريم دراسة لغوية.</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أثر الاشتقاق في توجيه المعنى القرآني.</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مادة (بَيَنَ) في القران الكريم، دراسة لغوية دلالة. فقد وردت هذه المادة 250 مرة راجع كتاب: بنية العقل العربي للعابدي. </a:t>
            </a:r>
            <a:endParaRPr lang="en-US" sz="2000" dirty="0">
              <a:latin typeface="Times New Roman"/>
              <a:ea typeface="Times New Roman"/>
            </a:endParaRPr>
          </a:p>
        </p:txBody>
      </p:sp>
      <p:sp>
        <p:nvSpPr>
          <p:cNvPr id="4" name="عنصر نائب للمحتوى 3"/>
          <p:cNvSpPr>
            <a:spLocks noGrp="1"/>
          </p:cNvSpPr>
          <p:nvPr>
            <p:ph sz="half" idx="2"/>
          </p:nvPr>
        </p:nvSpPr>
        <p:spPr/>
        <p:txBody>
          <a:bodyPr>
            <a:normAutofit lnSpcReduction="10000"/>
          </a:bodyPr>
          <a:lstStyle/>
          <a:p>
            <a:pPr lvl="0" algn="r" rtl="1">
              <a:spcBef>
                <a:spcPts val="0"/>
              </a:spcBef>
              <a:buFont typeface="Arial"/>
              <a:buChar char="-"/>
            </a:pPr>
            <a:r>
              <a:rPr lang="ar-IQ" b="1" dirty="0">
                <a:latin typeface="Times New Roman"/>
                <a:ea typeface="Times New Roman"/>
                <a:cs typeface="Traditional Arabic"/>
              </a:rPr>
              <a:t>الواو الاحتمالية او العطف في الآيات المتشابه، دراسة نحوية دلالية. مثل اية الوضوء والعطف دراسة دلالية وليس نحوية.. كقوله تعالى: (ان اشكر لي ولوالديك)، وعطف اللغة على خلق السماوات والأرض  في سورة الروم 22 وغيرها.  ولله على الناس حج البيت من استطاع اليه سبيلا ومن كفر...</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العدول في آيات المتشابه في النص القرآني دراسة نحوية او لغوية، إذ كلما يذكر المتشابه في القران الكريم نجد عدولا وفي ذلك اعجاز. ‏مثل واو الاحتمالية: </a:t>
            </a:r>
            <a:endParaRPr lang="en-US" sz="2000" dirty="0">
              <a:latin typeface="Times New Roman"/>
              <a:ea typeface="Times New Roman"/>
            </a:endParaRPr>
          </a:p>
          <a:p>
            <a:endParaRPr lang="en-US" dirty="0"/>
          </a:p>
        </p:txBody>
      </p:sp>
    </p:spTree>
    <p:extLst>
      <p:ext uri="{BB962C8B-B14F-4D97-AF65-F5344CB8AC3E}">
        <p14:creationId xmlns:p14="http://schemas.microsoft.com/office/powerpoint/2010/main" val="2253370157"/>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 calcmode="lin" valueType="num">
                                      <p:cBhvr>
                                        <p:cTn id="15"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sz="half" idx="1"/>
          </p:nvPr>
        </p:nvSpPr>
        <p:spPr/>
        <p:txBody>
          <a:bodyPr>
            <a:normAutofit fontScale="85000" lnSpcReduction="10000"/>
          </a:bodyPr>
          <a:lstStyle/>
          <a:p>
            <a:pPr lvl="0" algn="r" rtl="1">
              <a:spcBef>
                <a:spcPts val="0"/>
              </a:spcBef>
              <a:buFont typeface="Arial"/>
              <a:buChar char="-"/>
            </a:pPr>
            <a:r>
              <a:rPr lang="ar-IQ" b="1" dirty="0" smtClean="0">
                <a:latin typeface="Arial" pitchFamily="34" charset="0"/>
                <a:ea typeface="Times New Roman"/>
                <a:cs typeface="Arial" pitchFamily="34" charset="0"/>
              </a:rPr>
              <a:t>‏</a:t>
            </a:r>
            <a:r>
              <a:rPr lang="ar-IQ" b="1" dirty="0">
                <a:latin typeface="Arial" pitchFamily="34" charset="0"/>
                <a:ea typeface="Times New Roman"/>
                <a:cs typeface="Arial" pitchFamily="34" charset="0"/>
              </a:rPr>
              <a:t>البسملة دراسة لغوية دلالية راجع حاشية السيوطي على البيضاوي</a:t>
            </a:r>
            <a:endParaRPr lang="en-US" dirty="0">
              <a:latin typeface="Arial" pitchFamily="34" charset="0"/>
              <a:ea typeface="Times New Roman"/>
              <a:cs typeface="Arial" pitchFamily="34" charset="0"/>
            </a:endParaRPr>
          </a:p>
          <a:p>
            <a:pPr lvl="0" algn="r" rtl="1">
              <a:spcBef>
                <a:spcPts val="0"/>
              </a:spcBef>
              <a:buFont typeface="Arial"/>
              <a:buChar char="-"/>
            </a:pPr>
            <a:r>
              <a:rPr lang="ar-IQ" b="1" dirty="0">
                <a:latin typeface="Arial" pitchFamily="34" charset="0"/>
                <a:ea typeface="Times New Roman"/>
                <a:cs typeface="Arial" pitchFamily="34" charset="0"/>
              </a:rPr>
              <a:t>معجم القرآن الكريم دراسة وصفية </a:t>
            </a:r>
            <a:endParaRPr lang="en-US" dirty="0">
              <a:latin typeface="Arial" pitchFamily="34" charset="0"/>
              <a:ea typeface="Times New Roman"/>
              <a:cs typeface="Arial" pitchFamily="34" charset="0"/>
            </a:endParaRPr>
          </a:p>
          <a:p>
            <a:pPr lvl="0" algn="r" rtl="1">
              <a:spcBef>
                <a:spcPts val="0"/>
              </a:spcBef>
              <a:buFont typeface="Arial"/>
              <a:buChar char="-"/>
            </a:pPr>
            <a:r>
              <a:rPr lang="ar-IQ" b="1" dirty="0">
                <a:latin typeface="Arial" pitchFamily="34" charset="0"/>
                <a:ea typeface="Times New Roman"/>
                <a:cs typeface="Arial" pitchFamily="34" charset="0"/>
              </a:rPr>
              <a:t>اللغة والنحو في احاديث الصحابة رض.</a:t>
            </a:r>
            <a:endParaRPr lang="en-US" dirty="0">
              <a:latin typeface="Arial" pitchFamily="34" charset="0"/>
              <a:ea typeface="Times New Roman"/>
              <a:cs typeface="Arial" pitchFamily="34" charset="0"/>
            </a:endParaRPr>
          </a:p>
          <a:p>
            <a:pPr marL="228600" marR="0" algn="r" rtl="1">
              <a:spcBef>
                <a:spcPts val="0"/>
              </a:spcBef>
              <a:spcAft>
                <a:spcPts val="0"/>
              </a:spcAft>
            </a:pPr>
            <a:r>
              <a:rPr lang="ar-IQ" b="1" dirty="0">
                <a:latin typeface="Arial" pitchFamily="34" charset="0"/>
                <a:ea typeface="Times New Roman"/>
                <a:cs typeface="Arial" pitchFamily="34" charset="0"/>
              </a:rPr>
              <a:t>النحو الصوفي شرح الاجرومية لابن عجيبة او النحو </a:t>
            </a:r>
            <a:r>
              <a:rPr lang="ar-IQ" b="1" dirty="0" err="1">
                <a:latin typeface="Arial" pitchFamily="34" charset="0"/>
                <a:ea typeface="Times New Roman"/>
                <a:cs typeface="Arial" pitchFamily="34" charset="0"/>
              </a:rPr>
              <a:t>العرفاني</a:t>
            </a:r>
            <a:r>
              <a:rPr lang="ar-IQ" b="1" dirty="0">
                <a:latin typeface="Arial" pitchFamily="34" charset="0"/>
                <a:ea typeface="Times New Roman"/>
                <a:cs typeface="Arial" pitchFamily="34" charset="0"/>
              </a:rPr>
              <a:t> أو المنهج الروحي في شرح الاجرومية لابن عجيبة مثالا </a:t>
            </a:r>
            <a:endParaRPr lang="en-US" dirty="0">
              <a:latin typeface="Arial" pitchFamily="34" charset="0"/>
              <a:ea typeface="Times New Roman"/>
              <a:cs typeface="Arial" pitchFamily="34" charset="0"/>
            </a:endParaRPr>
          </a:p>
          <a:p>
            <a:pPr algn="r" rtl="1">
              <a:spcBef>
                <a:spcPts val="0"/>
              </a:spcBef>
              <a:buFont typeface="Arial"/>
              <a:buChar char="-"/>
            </a:pPr>
            <a:r>
              <a:rPr lang="en-US" b="1" dirty="0">
                <a:latin typeface="Arial" pitchFamily="34" charset="0"/>
                <a:ea typeface="Times New Roman"/>
                <a:cs typeface="Arial" pitchFamily="34" charset="0"/>
              </a:rPr>
              <a:t> </a:t>
            </a:r>
            <a:r>
              <a:rPr lang="ar-IQ" b="1" dirty="0">
                <a:latin typeface="Arial" pitchFamily="34" charset="0"/>
                <a:ea typeface="Times New Roman"/>
                <a:cs typeface="Arial" pitchFamily="34" charset="0"/>
              </a:rPr>
              <a:t>النحو الصوفي أو  نحو القلوب</a:t>
            </a:r>
            <a:r>
              <a:rPr lang="ar-IQ" b="1" dirty="0" smtClean="0">
                <a:latin typeface="Arial" pitchFamily="34" charset="0"/>
                <a:ea typeface="Times New Roman"/>
                <a:cs typeface="Arial" pitchFamily="34" charset="0"/>
              </a:rPr>
              <a:t>.</a:t>
            </a:r>
          </a:p>
          <a:p>
            <a:pPr algn="r" rtl="1">
              <a:spcBef>
                <a:spcPts val="0"/>
              </a:spcBef>
              <a:buFont typeface="Arial"/>
              <a:buChar char="-"/>
            </a:pPr>
            <a:r>
              <a:rPr lang="ar-IQ" b="1" dirty="0" smtClean="0">
                <a:latin typeface="Arial" pitchFamily="34" charset="0"/>
                <a:ea typeface="Times New Roman"/>
                <a:cs typeface="Arial" pitchFamily="34" charset="0"/>
              </a:rPr>
              <a:t> </a:t>
            </a:r>
            <a:r>
              <a:rPr lang="ar-IQ" b="1" dirty="0">
                <a:latin typeface="Arial" pitchFamily="34" charset="0"/>
                <a:ea typeface="Times New Roman"/>
                <a:cs typeface="Arial" pitchFamily="34" charset="0"/>
              </a:rPr>
              <a:t>دراسة في شكل القرآن الكريم وتطورها – الحركات وتأريخها</a:t>
            </a:r>
            <a:endParaRPr lang="en-US" dirty="0">
              <a:latin typeface="Arial" pitchFamily="34" charset="0"/>
              <a:cs typeface="Arial" pitchFamily="34" charset="0"/>
            </a:endParaRPr>
          </a:p>
          <a:p>
            <a:pPr lvl="0" algn="r" rtl="1">
              <a:spcBef>
                <a:spcPts val="0"/>
              </a:spcBef>
              <a:buFont typeface="Arial"/>
              <a:buChar char="-"/>
            </a:pPr>
            <a:endParaRPr lang="en-US" sz="2000" dirty="0">
              <a:latin typeface="Times New Roman"/>
              <a:ea typeface="Times New Roman"/>
            </a:endParaRPr>
          </a:p>
        </p:txBody>
      </p:sp>
      <p:sp>
        <p:nvSpPr>
          <p:cNvPr id="4" name="عنصر نائب للمحتوى 3"/>
          <p:cNvSpPr>
            <a:spLocks noGrp="1"/>
          </p:cNvSpPr>
          <p:nvPr>
            <p:ph sz="half" idx="2"/>
          </p:nvPr>
        </p:nvSpPr>
        <p:spPr>
          <a:blipFill>
            <a:blip r:embed="rId2"/>
            <a:tile tx="0" ty="0" sx="100000" sy="100000" flip="none" algn="tl"/>
          </a:blipFill>
        </p:spPr>
        <p:txBody>
          <a:bodyPr>
            <a:normAutofit fontScale="85000" lnSpcReduction="10000"/>
          </a:bodyPr>
          <a:lstStyle/>
          <a:p>
            <a:pPr lvl="0" algn="r" rtl="1">
              <a:spcBef>
                <a:spcPts val="0"/>
              </a:spcBef>
              <a:buFont typeface="Arial"/>
              <a:buChar char="-"/>
            </a:pPr>
            <a:r>
              <a:rPr lang="ar-IQ" b="1" dirty="0">
                <a:latin typeface="Times New Roman"/>
                <a:ea typeface="Times New Roman"/>
                <a:cs typeface="Traditional Arabic"/>
              </a:rPr>
              <a:t>النحو والقراءات القرآنية،  أو ظاهرة اخضاع القرآن الكريم للنحو في القراءات.... نجد القراءات أكثر توافقا مع قواعد النحو </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التوجيه النحوي في كتاب تنزيه القرآن الكريم عن المطاعن للقاضي عبد الجبار </a:t>
            </a:r>
            <a:r>
              <a:rPr lang="ar-IQ" b="1" dirty="0" err="1">
                <a:latin typeface="Times New Roman"/>
                <a:ea typeface="Times New Roman"/>
                <a:cs typeface="Traditional Arabic"/>
              </a:rPr>
              <a:t>المعتزلي</a:t>
            </a:r>
            <a:r>
              <a:rPr lang="ar-IQ" b="1" dirty="0">
                <a:latin typeface="Times New Roman"/>
                <a:ea typeface="Times New Roman"/>
                <a:cs typeface="Traditional Arabic"/>
              </a:rPr>
              <a:t>.</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تفسير الدلالة في تفسير ابي مسلم الأصفهاني </a:t>
            </a:r>
            <a:r>
              <a:rPr lang="ar-IQ" b="1" dirty="0" err="1">
                <a:latin typeface="Times New Roman"/>
                <a:ea typeface="Times New Roman"/>
                <a:cs typeface="Traditional Arabic"/>
              </a:rPr>
              <a:t>المعتزلي</a:t>
            </a:r>
            <a:r>
              <a:rPr lang="ar-IQ" b="1" dirty="0">
                <a:latin typeface="Times New Roman"/>
                <a:ea typeface="Times New Roman"/>
                <a:cs typeface="Traditional Arabic"/>
              </a:rPr>
              <a:t> والردود عليه بصفته أقدم تفسير، كثرت الردود عليه.</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لفظ الجلالة او كلمة التقوى في النص القرآني دراسة لغوية.</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دلالة الاشتقاق في تفسير الطاهر ابن عاشور دراسة دلالية اسلوبية.</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دراسات في معاجم القرآن </a:t>
            </a:r>
            <a:r>
              <a:rPr lang="ar-IQ" b="1" dirty="0" smtClean="0">
                <a:latin typeface="Times New Roman"/>
                <a:ea typeface="Times New Roman"/>
                <a:cs typeface="Traditional Arabic"/>
              </a:rPr>
              <a:t>الكريم</a:t>
            </a:r>
            <a:endParaRPr lang="en-US" sz="2000" dirty="0">
              <a:latin typeface="Times New Roman"/>
              <a:ea typeface="Times New Roman"/>
            </a:endParaRPr>
          </a:p>
        </p:txBody>
      </p:sp>
    </p:spTree>
    <p:extLst>
      <p:ext uri="{BB962C8B-B14F-4D97-AF65-F5344CB8AC3E}">
        <p14:creationId xmlns:p14="http://schemas.microsoft.com/office/powerpoint/2010/main" val="4079701445"/>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 calcmode="lin" valueType="num">
                                      <p:cBhvr>
                                        <p:cTn id="7" dur="1000" fill="hold"/>
                                        <p:tgtEl>
                                          <p:spTgt spid="4">
                                            <p:bg/>
                                          </p:spTgt>
                                        </p:tgtEl>
                                        <p:attrNameLst>
                                          <p:attrName>ppt_w</p:attrName>
                                        </p:attrNameLst>
                                      </p:cBhvr>
                                      <p:tavLst>
                                        <p:tav tm="0">
                                          <p:val>
                                            <p:fltVal val="0"/>
                                          </p:val>
                                        </p:tav>
                                        <p:tav tm="100000">
                                          <p:val>
                                            <p:strVal val="#ppt_w"/>
                                          </p:val>
                                        </p:tav>
                                      </p:tavLst>
                                    </p:anim>
                                    <p:anim calcmode="lin" valueType="num">
                                      <p:cBhvr>
                                        <p:cTn id="8" dur="1000" fill="hold"/>
                                        <p:tgtEl>
                                          <p:spTgt spid="4">
                                            <p:bg/>
                                          </p:spTgt>
                                        </p:tgtEl>
                                        <p:attrNameLst>
                                          <p:attrName>ppt_h</p:attrName>
                                        </p:attrNameLst>
                                      </p:cBhvr>
                                      <p:tavLst>
                                        <p:tav tm="0">
                                          <p:val>
                                            <p:fltVal val="0"/>
                                          </p:val>
                                        </p:tav>
                                        <p:tav tm="100000">
                                          <p:val>
                                            <p:strVal val="#ppt_h"/>
                                          </p:val>
                                        </p:tav>
                                      </p:tavLst>
                                    </p:anim>
                                    <p:anim calcmode="lin" valueType="num">
                                      <p:cBhvr>
                                        <p:cTn id="9" dur="1000" fill="hold"/>
                                        <p:tgtEl>
                                          <p:spTgt spid="4">
                                            <p:bg/>
                                          </p:spTgt>
                                        </p:tgtEl>
                                        <p:attrNameLst>
                                          <p:attrName>style.rotation</p:attrName>
                                        </p:attrNameLst>
                                      </p:cBhvr>
                                      <p:tavLst>
                                        <p:tav tm="0">
                                          <p:val>
                                            <p:fltVal val="90"/>
                                          </p:val>
                                        </p:tav>
                                        <p:tav tm="100000">
                                          <p:val>
                                            <p:fltVal val="0"/>
                                          </p:val>
                                        </p:tav>
                                      </p:tavLst>
                                    </p:anim>
                                    <p:animEffect transition="in" filter="fade">
                                      <p:cBhvr>
                                        <p:cTn id="10" dur="1000"/>
                                        <p:tgtEl>
                                          <p:spTgt spid="4">
                                            <p:bg/>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 calcmode="lin" valueType="num">
                                      <p:cBhvr>
                                        <p:cTn id="15"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4">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 calcmode="lin" valueType="num">
                                      <p:cBhvr>
                                        <p:cTn id="23"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4">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4">
                                            <p:txEl>
                                              <p:pRg st="2" end="2"/>
                                            </p:txEl>
                                          </p:spTgt>
                                        </p:tgtEl>
                                        <p:attrNameLst>
                                          <p:attrName>style.visibility</p:attrName>
                                        </p:attrNameLst>
                                      </p:cBhvr>
                                      <p:to>
                                        <p:strVal val="visible"/>
                                      </p:to>
                                    </p:set>
                                    <p:anim calcmode="lin" valueType="num">
                                      <p:cBhvr>
                                        <p:cTn id="31"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4">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4">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4">
                                            <p:txEl>
                                              <p:pRg st="3" end="3"/>
                                            </p:txEl>
                                          </p:spTgt>
                                        </p:tgtEl>
                                        <p:attrNameLst>
                                          <p:attrName>style.visibility</p:attrName>
                                        </p:attrNameLst>
                                      </p:cBhvr>
                                      <p:to>
                                        <p:strVal val="visible"/>
                                      </p:to>
                                    </p:set>
                                    <p:anim calcmode="lin" valueType="num">
                                      <p:cBhvr>
                                        <p:cTn id="39" dur="1000" fill="hold"/>
                                        <p:tgtEl>
                                          <p:spTgt spid="4">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4">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4">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4">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4">
                                            <p:txEl>
                                              <p:pRg st="4" end="4"/>
                                            </p:txEl>
                                          </p:spTgt>
                                        </p:tgtEl>
                                        <p:attrNameLst>
                                          <p:attrName>style.visibility</p:attrName>
                                        </p:attrNameLst>
                                      </p:cBhvr>
                                      <p:to>
                                        <p:strVal val="visible"/>
                                      </p:to>
                                    </p:set>
                                    <p:anim calcmode="lin" valueType="num">
                                      <p:cBhvr>
                                        <p:cTn id="47" dur="1000" fill="hold"/>
                                        <p:tgtEl>
                                          <p:spTgt spid="4">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4">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4">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4">
                                            <p:txEl>
                                              <p:pRg st="4" end="4"/>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4">
                                            <p:txEl>
                                              <p:pRg st="5" end="5"/>
                                            </p:txEl>
                                          </p:spTgt>
                                        </p:tgtEl>
                                        <p:attrNameLst>
                                          <p:attrName>style.visibility</p:attrName>
                                        </p:attrNameLst>
                                      </p:cBhvr>
                                      <p:to>
                                        <p:strVal val="visible"/>
                                      </p:to>
                                    </p:set>
                                    <p:anim calcmode="lin" valueType="num">
                                      <p:cBhvr>
                                        <p:cTn id="55" dur="1000" fill="hold"/>
                                        <p:tgtEl>
                                          <p:spTgt spid="4">
                                            <p:txEl>
                                              <p:pRg st="5" end="5"/>
                                            </p:txEl>
                                          </p:spTgt>
                                        </p:tgtEl>
                                        <p:attrNameLst>
                                          <p:attrName>ppt_w</p:attrName>
                                        </p:attrNameLst>
                                      </p:cBhvr>
                                      <p:tavLst>
                                        <p:tav tm="0">
                                          <p:val>
                                            <p:fltVal val="0"/>
                                          </p:val>
                                        </p:tav>
                                        <p:tav tm="100000">
                                          <p:val>
                                            <p:strVal val="#ppt_w"/>
                                          </p:val>
                                        </p:tav>
                                      </p:tavLst>
                                    </p:anim>
                                    <p:anim calcmode="lin" valueType="num">
                                      <p:cBhvr>
                                        <p:cTn id="56" dur="1000" fill="hold"/>
                                        <p:tgtEl>
                                          <p:spTgt spid="4">
                                            <p:txEl>
                                              <p:pRg st="5" end="5"/>
                                            </p:txEl>
                                          </p:spTgt>
                                        </p:tgtEl>
                                        <p:attrNameLst>
                                          <p:attrName>ppt_h</p:attrName>
                                        </p:attrNameLst>
                                      </p:cBhvr>
                                      <p:tavLst>
                                        <p:tav tm="0">
                                          <p:val>
                                            <p:fltVal val="0"/>
                                          </p:val>
                                        </p:tav>
                                        <p:tav tm="100000">
                                          <p:val>
                                            <p:strVal val="#ppt_h"/>
                                          </p:val>
                                        </p:tav>
                                      </p:tavLst>
                                    </p:anim>
                                    <p:anim calcmode="lin" valueType="num">
                                      <p:cBhvr>
                                        <p:cTn id="57" dur="1000" fill="hold"/>
                                        <p:tgtEl>
                                          <p:spTgt spid="4">
                                            <p:txEl>
                                              <p:pRg st="5" end="5"/>
                                            </p:txEl>
                                          </p:spTgt>
                                        </p:tgtEl>
                                        <p:attrNameLst>
                                          <p:attrName>style.rotation</p:attrName>
                                        </p:attrNameLst>
                                      </p:cBhvr>
                                      <p:tavLst>
                                        <p:tav tm="0">
                                          <p:val>
                                            <p:fltVal val="90"/>
                                          </p:val>
                                        </p:tav>
                                        <p:tav tm="100000">
                                          <p:val>
                                            <p:fltVal val="0"/>
                                          </p:val>
                                        </p:tav>
                                      </p:tavLst>
                                    </p:anim>
                                    <p:animEffect transition="in" filter="fade">
                                      <p:cBhvr>
                                        <p:cTn id="58" dur="1000"/>
                                        <p:tgtEl>
                                          <p:spTgt spid="4">
                                            <p:txEl>
                                              <p:pRg st="5" end="5"/>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3">
                                            <p:txEl>
                                              <p:pRg st="0" end="0"/>
                                            </p:txEl>
                                          </p:spTgt>
                                        </p:tgtEl>
                                        <p:attrNameLst>
                                          <p:attrName>style.visibility</p:attrName>
                                        </p:attrNameLst>
                                      </p:cBhvr>
                                      <p:to>
                                        <p:strVal val="visible"/>
                                      </p:to>
                                    </p:set>
                                    <p:anim calcmode="lin" valueType="num">
                                      <p:cBhvr>
                                        <p:cTn id="6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0" end="0"/>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grpId="0" nodeType="clickEffect">
                                  <p:stCondLst>
                                    <p:cond delay="0"/>
                                  </p:stCondLst>
                                  <p:childTnLst>
                                    <p:set>
                                      <p:cBhvr>
                                        <p:cTn id="70" dur="1" fill="hold">
                                          <p:stCondLst>
                                            <p:cond delay="0"/>
                                          </p:stCondLst>
                                        </p:cTn>
                                        <p:tgtEl>
                                          <p:spTgt spid="3">
                                            <p:txEl>
                                              <p:pRg st="1" end="1"/>
                                            </p:txEl>
                                          </p:spTgt>
                                        </p:tgtEl>
                                        <p:attrNameLst>
                                          <p:attrName>style.visibility</p:attrName>
                                        </p:attrNameLst>
                                      </p:cBhvr>
                                      <p:to>
                                        <p:strVal val="visible"/>
                                      </p:to>
                                    </p:set>
                                    <p:anim calcmode="lin" valueType="num">
                                      <p:cBhvr>
                                        <p:cTn id="71"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1" end="1"/>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grpId="0" nodeType="clickEffect">
                                  <p:stCondLst>
                                    <p:cond delay="0"/>
                                  </p:stCondLst>
                                  <p:childTnLst>
                                    <p:set>
                                      <p:cBhvr>
                                        <p:cTn id="78" dur="1" fill="hold">
                                          <p:stCondLst>
                                            <p:cond delay="0"/>
                                          </p:stCondLst>
                                        </p:cTn>
                                        <p:tgtEl>
                                          <p:spTgt spid="3">
                                            <p:txEl>
                                              <p:pRg st="2" end="2"/>
                                            </p:txEl>
                                          </p:spTgt>
                                        </p:tgtEl>
                                        <p:attrNameLst>
                                          <p:attrName>style.visibility</p:attrName>
                                        </p:attrNameLst>
                                      </p:cBhvr>
                                      <p:to>
                                        <p:strVal val="visible"/>
                                      </p:to>
                                    </p:set>
                                    <p:anim calcmode="lin" valueType="num">
                                      <p:cBhvr>
                                        <p:cTn id="7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8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82" dur="1000"/>
                                        <p:tgtEl>
                                          <p:spTgt spid="3">
                                            <p:txEl>
                                              <p:pRg st="2" end="2"/>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31" presetClass="entr" presetSubtype="0" fill="hold" grpId="0" nodeType="clickEffect">
                                  <p:stCondLst>
                                    <p:cond delay="0"/>
                                  </p:stCondLst>
                                  <p:childTnLst>
                                    <p:set>
                                      <p:cBhvr>
                                        <p:cTn id="86" dur="1" fill="hold">
                                          <p:stCondLst>
                                            <p:cond delay="0"/>
                                          </p:stCondLst>
                                        </p:cTn>
                                        <p:tgtEl>
                                          <p:spTgt spid="3">
                                            <p:txEl>
                                              <p:pRg st="3" end="3"/>
                                            </p:txEl>
                                          </p:spTgt>
                                        </p:tgtEl>
                                        <p:attrNameLst>
                                          <p:attrName>style.visibility</p:attrName>
                                        </p:attrNameLst>
                                      </p:cBhvr>
                                      <p:to>
                                        <p:strVal val="visible"/>
                                      </p:to>
                                    </p:set>
                                    <p:anim calcmode="lin" valueType="num">
                                      <p:cBhvr>
                                        <p:cTn id="8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8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90" dur="1000"/>
                                        <p:tgtEl>
                                          <p:spTgt spid="3">
                                            <p:txEl>
                                              <p:pRg st="3" end="3"/>
                                            </p:txEl>
                                          </p:spTgt>
                                        </p:tgtEl>
                                      </p:cBhvr>
                                    </p:animEffect>
                                  </p:childTnLst>
                                </p:cTn>
                              </p:par>
                            </p:childTnLst>
                          </p:cTn>
                        </p:par>
                      </p:childTnLst>
                    </p:cTn>
                  </p:par>
                  <p:par>
                    <p:cTn id="91" fill="hold">
                      <p:stCondLst>
                        <p:cond delay="indefinite"/>
                      </p:stCondLst>
                      <p:childTnLst>
                        <p:par>
                          <p:cTn id="92" fill="hold">
                            <p:stCondLst>
                              <p:cond delay="0"/>
                            </p:stCondLst>
                            <p:childTnLst>
                              <p:par>
                                <p:cTn id="93" presetID="31" presetClass="entr" presetSubtype="0" fill="hold" grpId="0" nodeType="clickEffect">
                                  <p:stCondLst>
                                    <p:cond delay="0"/>
                                  </p:stCondLst>
                                  <p:childTnLst>
                                    <p:set>
                                      <p:cBhvr>
                                        <p:cTn id="94" dur="1" fill="hold">
                                          <p:stCondLst>
                                            <p:cond delay="0"/>
                                          </p:stCondLst>
                                        </p:cTn>
                                        <p:tgtEl>
                                          <p:spTgt spid="3">
                                            <p:txEl>
                                              <p:pRg st="4" end="4"/>
                                            </p:txEl>
                                          </p:spTgt>
                                        </p:tgtEl>
                                        <p:attrNameLst>
                                          <p:attrName>style.visibility</p:attrName>
                                        </p:attrNameLst>
                                      </p:cBhvr>
                                      <p:to>
                                        <p:strVal val="visible"/>
                                      </p:to>
                                    </p:set>
                                    <p:anim calcmode="lin" valueType="num">
                                      <p:cBhvr>
                                        <p:cTn id="9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9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9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98" dur="1000"/>
                                        <p:tgtEl>
                                          <p:spTgt spid="3">
                                            <p:txEl>
                                              <p:pRg st="4" end="4"/>
                                            </p:txEl>
                                          </p:spTgt>
                                        </p:tgtEl>
                                      </p:cBhvr>
                                    </p:animEffect>
                                  </p:childTnLst>
                                </p:cTn>
                              </p:par>
                            </p:childTnLst>
                          </p:cTn>
                        </p:par>
                      </p:childTnLst>
                    </p:cTn>
                  </p:par>
                  <p:par>
                    <p:cTn id="99" fill="hold">
                      <p:stCondLst>
                        <p:cond delay="indefinite"/>
                      </p:stCondLst>
                      <p:childTnLst>
                        <p:par>
                          <p:cTn id="100" fill="hold">
                            <p:stCondLst>
                              <p:cond delay="0"/>
                            </p:stCondLst>
                            <p:childTnLst>
                              <p:par>
                                <p:cTn id="101" presetID="31" presetClass="entr" presetSubtype="0" fill="hold" grpId="0" nodeType="clickEffect">
                                  <p:stCondLst>
                                    <p:cond delay="0"/>
                                  </p:stCondLst>
                                  <p:childTnLst>
                                    <p:set>
                                      <p:cBhvr>
                                        <p:cTn id="102" dur="1" fill="hold">
                                          <p:stCondLst>
                                            <p:cond delay="0"/>
                                          </p:stCondLst>
                                        </p:cTn>
                                        <p:tgtEl>
                                          <p:spTgt spid="3">
                                            <p:txEl>
                                              <p:pRg st="5" end="5"/>
                                            </p:txEl>
                                          </p:spTgt>
                                        </p:tgtEl>
                                        <p:attrNameLst>
                                          <p:attrName>style.visibility</p:attrName>
                                        </p:attrNameLst>
                                      </p:cBhvr>
                                      <p:to>
                                        <p:strVal val="visible"/>
                                      </p:to>
                                    </p:set>
                                    <p:anim calcmode="lin" valueType="num">
                                      <p:cBhvr>
                                        <p:cTn id="10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10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10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106"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sz="half" idx="1"/>
          </p:nvPr>
        </p:nvSpPr>
        <p:spPr/>
        <p:txBody>
          <a:bodyPr>
            <a:normAutofit lnSpcReduction="10000"/>
          </a:bodyPr>
          <a:lstStyle/>
          <a:p>
            <a:pPr lvl="0" algn="r" rtl="1">
              <a:spcBef>
                <a:spcPts val="0"/>
              </a:spcBef>
              <a:buClr>
                <a:srgbClr val="F0A22E"/>
              </a:buClr>
              <a:buFont typeface="Arial"/>
              <a:buChar char="-"/>
            </a:pPr>
            <a:r>
              <a:rPr lang="ar-IQ" sz="2400" b="1" dirty="0">
                <a:solidFill>
                  <a:srgbClr val="4E3B30"/>
                </a:solidFill>
                <a:latin typeface="Times New Roman"/>
                <a:ea typeface="Times New Roman"/>
                <a:cs typeface="Traditional Arabic"/>
              </a:rPr>
              <a:t>- ‏الرسالة. ماهيتها وانواعها ومضامينها دراسة دلالية لسانية. وأهمها رسالة القرآن الكريم</a:t>
            </a:r>
            <a:endParaRPr lang="en-US" sz="1800" dirty="0">
              <a:solidFill>
                <a:srgbClr val="4E3B30"/>
              </a:solidFill>
              <a:latin typeface="Times New Roman"/>
              <a:ea typeface="Times New Roman"/>
            </a:endParaRPr>
          </a:p>
          <a:p>
            <a:pPr lvl="0" algn="r" rtl="1">
              <a:spcBef>
                <a:spcPts val="0"/>
              </a:spcBef>
              <a:buClr>
                <a:srgbClr val="F0A22E"/>
              </a:buClr>
              <a:buFont typeface="Arial"/>
              <a:buChar char="-"/>
            </a:pPr>
            <a:r>
              <a:rPr lang="ar-IQ" sz="2400" b="1" dirty="0">
                <a:solidFill>
                  <a:srgbClr val="4E3B30"/>
                </a:solidFill>
                <a:latin typeface="Times New Roman"/>
                <a:ea typeface="Times New Roman"/>
                <a:cs typeface="Traditional Arabic"/>
              </a:rPr>
              <a:t>الرسالة والرسول في التعبير القرآني </a:t>
            </a:r>
            <a:endParaRPr lang="en-US" sz="1800" dirty="0">
              <a:solidFill>
                <a:srgbClr val="4E3B30"/>
              </a:solidFill>
              <a:latin typeface="Times New Roman"/>
              <a:ea typeface="Times New Roman"/>
            </a:endParaRPr>
          </a:p>
          <a:p>
            <a:pPr lvl="0" algn="r" rtl="1">
              <a:spcBef>
                <a:spcPts val="0"/>
              </a:spcBef>
              <a:buClr>
                <a:srgbClr val="F0A22E"/>
              </a:buClr>
              <a:buFont typeface="Arial"/>
              <a:buChar char="-"/>
            </a:pPr>
            <a:r>
              <a:rPr lang="ar-IQ" sz="2400" b="1" dirty="0">
                <a:solidFill>
                  <a:srgbClr val="4E3B30"/>
                </a:solidFill>
                <a:latin typeface="Times New Roman"/>
                <a:ea typeface="Times New Roman"/>
                <a:cs typeface="Traditional Arabic"/>
              </a:rPr>
              <a:t>القرآن الكريم واللغات السامية.</a:t>
            </a:r>
            <a:endParaRPr lang="en-US" sz="1800" dirty="0">
              <a:solidFill>
                <a:srgbClr val="4E3B30"/>
              </a:solidFill>
              <a:latin typeface="Times New Roman"/>
              <a:ea typeface="Times New Roman"/>
            </a:endParaRPr>
          </a:p>
          <a:p>
            <a:pPr lvl="0" algn="r" rtl="1">
              <a:spcBef>
                <a:spcPts val="0"/>
              </a:spcBef>
              <a:buClr>
                <a:srgbClr val="F0A22E"/>
              </a:buClr>
              <a:buFont typeface="Arial"/>
              <a:buChar char="-"/>
            </a:pPr>
            <a:r>
              <a:rPr lang="ar-IQ" sz="2400" b="1" dirty="0">
                <a:solidFill>
                  <a:srgbClr val="4E3B30"/>
                </a:solidFill>
                <a:latin typeface="Times New Roman"/>
                <a:ea typeface="Times New Roman"/>
                <a:cs typeface="Traditional Arabic"/>
              </a:rPr>
              <a:t>شكل النص القرآني دراسة في نشأت الحركات وتطورها في النص القرآني </a:t>
            </a:r>
            <a:endParaRPr lang="en-US" sz="1800" dirty="0">
              <a:solidFill>
                <a:srgbClr val="4E3B30"/>
              </a:solidFill>
              <a:latin typeface="Times New Roman"/>
              <a:ea typeface="Times New Roman"/>
            </a:endParaRPr>
          </a:p>
          <a:p>
            <a:endParaRPr lang="en-US" dirty="0"/>
          </a:p>
        </p:txBody>
      </p:sp>
      <p:sp>
        <p:nvSpPr>
          <p:cNvPr id="4" name="عنصر نائب للمحتوى 3"/>
          <p:cNvSpPr>
            <a:spLocks noGrp="1"/>
          </p:cNvSpPr>
          <p:nvPr>
            <p:ph sz="half" idx="2"/>
          </p:nvPr>
        </p:nvSpPr>
        <p:spPr/>
        <p:txBody>
          <a:bodyPr>
            <a:normAutofit lnSpcReduction="10000"/>
          </a:bodyPr>
          <a:lstStyle/>
          <a:p>
            <a:pPr lvl="0" algn="r" rtl="1">
              <a:spcBef>
                <a:spcPts val="0"/>
              </a:spcBef>
              <a:buFont typeface="Arial"/>
              <a:buChar char="-"/>
            </a:pPr>
            <a:r>
              <a:rPr lang="ar-IQ" b="1" dirty="0" smtClean="0">
                <a:latin typeface="Times New Roman"/>
                <a:ea typeface="Times New Roman"/>
                <a:cs typeface="Traditional Arabic"/>
              </a:rPr>
              <a:t>معاجم </a:t>
            </a:r>
            <a:r>
              <a:rPr lang="ar-IQ" b="1" dirty="0">
                <a:latin typeface="Times New Roman"/>
                <a:ea typeface="Times New Roman"/>
                <a:cs typeface="Traditional Arabic"/>
              </a:rPr>
              <a:t>القرآن الكريم دراسة وصفية </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اللغة والنحو في احاديث الصحابة رض </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الآية: دراسة لغوية في النص القرآني تدرس بحسب المستويات </a:t>
            </a:r>
            <a:r>
              <a:rPr lang="ar-IQ" b="1" dirty="0" smtClean="0">
                <a:latin typeface="Times New Roman"/>
                <a:ea typeface="Times New Roman"/>
                <a:cs typeface="Traditional Arabic"/>
              </a:rPr>
              <a:t>الأربع </a:t>
            </a:r>
            <a:r>
              <a:rPr lang="ar-IQ" b="1" dirty="0">
                <a:latin typeface="Times New Roman"/>
                <a:ea typeface="Times New Roman"/>
                <a:cs typeface="Traditional Arabic"/>
              </a:rPr>
              <a:t>فضلا عن فصل يتناول </a:t>
            </a:r>
            <a:r>
              <a:rPr lang="ar-IQ" b="1" dirty="0" smtClean="0">
                <a:latin typeface="Times New Roman"/>
                <a:ea typeface="Times New Roman"/>
                <a:cs typeface="Traditional Arabic"/>
              </a:rPr>
              <a:t>أنواعها ومناسبة </a:t>
            </a:r>
            <a:r>
              <a:rPr lang="ar-IQ" b="1" dirty="0">
                <a:latin typeface="Times New Roman"/>
                <a:ea typeface="Times New Roman"/>
                <a:cs typeface="Traditional Arabic"/>
              </a:rPr>
              <a:t>نزولها </a:t>
            </a:r>
            <a:r>
              <a:rPr lang="ar-IQ" b="1" dirty="0" smtClean="0">
                <a:latin typeface="Times New Roman"/>
                <a:ea typeface="Times New Roman"/>
                <a:cs typeface="Traditional Arabic"/>
              </a:rPr>
              <a:t>واستقلالها </a:t>
            </a:r>
            <a:r>
              <a:rPr lang="ar-IQ" b="1" dirty="0">
                <a:latin typeface="Times New Roman"/>
                <a:ea typeface="Times New Roman"/>
                <a:cs typeface="Traditional Arabic"/>
              </a:rPr>
              <a:t>وارتباطها </a:t>
            </a:r>
            <a:r>
              <a:rPr lang="ar-IQ" b="1" dirty="0" smtClean="0">
                <a:latin typeface="Times New Roman"/>
                <a:ea typeface="Times New Roman"/>
                <a:cs typeface="Traditional Arabic"/>
              </a:rPr>
              <a:t>و </a:t>
            </a:r>
            <a:r>
              <a:rPr lang="ar-IQ" b="1" dirty="0">
                <a:latin typeface="Times New Roman"/>
                <a:ea typeface="Times New Roman"/>
                <a:cs typeface="Traditional Arabic"/>
              </a:rPr>
              <a:t>تقسيم القرآن الكريم الى سور وآيات، فكل اية مستقلة محكمة ثم فصلت واحكمت وجمعت في القرآن الكريم. وبعض الآيات متتابعة لكن كل اية كأنها مستقلة فيها أحكام ومعنى تام ... </a:t>
            </a:r>
            <a:endParaRPr lang="en-US" sz="2000" dirty="0">
              <a:latin typeface="Times New Roman"/>
              <a:ea typeface="Times New Roman"/>
            </a:endParaRPr>
          </a:p>
        </p:txBody>
      </p:sp>
    </p:spTree>
    <p:extLst>
      <p:ext uri="{BB962C8B-B14F-4D97-AF65-F5344CB8AC3E}">
        <p14:creationId xmlns:p14="http://schemas.microsoft.com/office/powerpoint/2010/main" val="4163340973"/>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circle(in)">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circle(in)">
                                      <p:cBhvr>
                                        <p:cTn id="17" dur="2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marL="0" marR="0" algn="ctr" rtl="1">
              <a:spcBef>
                <a:spcPts val="0"/>
              </a:spcBef>
              <a:spcAft>
                <a:spcPts val="0"/>
              </a:spcAft>
            </a:pPr>
            <a:r>
              <a:rPr lang="ar-IQ" b="1" dirty="0">
                <a:solidFill>
                  <a:srgbClr val="FF0000"/>
                </a:solidFill>
                <a:effectLst/>
                <a:latin typeface="Times New Roman"/>
                <a:ea typeface="Times New Roman"/>
                <a:cs typeface="Traditional Arabic"/>
              </a:rPr>
              <a:t>دراسة جهود شخصية </a:t>
            </a:r>
            <a:r>
              <a:rPr lang="ar-IQ" b="1" dirty="0" smtClean="0">
                <a:solidFill>
                  <a:srgbClr val="FF0000"/>
                </a:solidFill>
                <a:effectLst/>
                <a:latin typeface="Times New Roman"/>
                <a:ea typeface="Times New Roman"/>
                <a:cs typeface="Traditional Arabic"/>
              </a:rPr>
              <a:t>علمية</a:t>
            </a:r>
            <a:endParaRPr lang="en-US" sz="2800" dirty="0">
              <a:solidFill>
                <a:srgbClr val="FF0000"/>
              </a:solidFill>
              <a:effectLst/>
              <a:latin typeface="Times New Roman"/>
              <a:ea typeface="Times New Roman"/>
            </a:endParaRPr>
          </a:p>
        </p:txBody>
      </p:sp>
      <p:sp>
        <p:nvSpPr>
          <p:cNvPr id="3" name="عنصر نائب للمحتوى 2"/>
          <p:cNvSpPr>
            <a:spLocks noGrp="1"/>
          </p:cNvSpPr>
          <p:nvPr>
            <p:ph sz="half" idx="1"/>
          </p:nvPr>
        </p:nvSpPr>
        <p:spPr/>
        <p:txBody>
          <a:bodyPr>
            <a:normAutofit fontScale="70000" lnSpcReduction="20000"/>
          </a:bodyPr>
          <a:lstStyle/>
          <a:p>
            <a:pPr marL="0" marR="0" algn="r" rtl="1">
              <a:spcBef>
                <a:spcPts val="0"/>
              </a:spcBef>
              <a:spcAft>
                <a:spcPts val="0"/>
              </a:spcAft>
            </a:pPr>
            <a:r>
              <a:rPr lang="ar-SA" b="1" dirty="0" smtClean="0">
                <a:latin typeface="Times New Roman"/>
                <a:ea typeface="Arial"/>
                <a:cs typeface="Traditional Arabic"/>
              </a:rPr>
              <a:t>= </a:t>
            </a:r>
            <a:r>
              <a:rPr lang="ar-SA" b="1" dirty="0">
                <a:latin typeface="Times New Roman"/>
                <a:ea typeface="Arial"/>
                <a:cs typeface="Traditional Arabic"/>
              </a:rPr>
              <a:t>فصل المقال في الإعلال والإبدال، ط 2 عام 1992م.</a:t>
            </a:r>
            <a:endParaRPr lang="en-US" sz="2400" dirty="0">
              <a:latin typeface="Times New Roman"/>
              <a:ea typeface="Times New Roman"/>
            </a:endParaRPr>
          </a:p>
          <a:p>
            <a:pPr marL="0" marR="0" algn="r" rtl="1">
              <a:spcBef>
                <a:spcPts val="0"/>
              </a:spcBef>
              <a:spcAft>
                <a:spcPts val="0"/>
              </a:spcAft>
            </a:pPr>
            <a:r>
              <a:rPr lang="ar-SA" b="1" dirty="0" smtClean="0">
                <a:latin typeface="Times New Roman"/>
                <a:ea typeface="Arial"/>
                <a:cs typeface="Traditional Arabic"/>
              </a:rPr>
              <a:t>= </a:t>
            </a:r>
            <a:r>
              <a:rPr lang="ar-SA" b="1" dirty="0">
                <a:latin typeface="Times New Roman"/>
                <a:ea typeface="Arial"/>
                <a:cs typeface="Traditional Arabic"/>
              </a:rPr>
              <a:t>اللؤلؤ في علم العربية وشرحها </a:t>
            </a:r>
            <a:r>
              <a:rPr lang="ar-SA" b="1" dirty="0" err="1">
                <a:latin typeface="Times New Roman"/>
                <a:ea typeface="Arial"/>
                <a:cs typeface="Traditional Arabic"/>
              </a:rPr>
              <a:t>للسُرَّمرَّي</a:t>
            </a:r>
            <a:r>
              <a:rPr lang="ar-SA" b="1" dirty="0">
                <a:latin typeface="Times New Roman"/>
                <a:ea typeface="Arial"/>
                <a:cs typeface="Traditional Arabic"/>
              </a:rPr>
              <a:t> دراسة وتحقيقًا، ط 1992م.</a:t>
            </a:r>
            <a:endParaRPr lang="en-US" sz="2400" dirty="0">
              <a:latin typeface="Times New Roman"/>
              <a:ea typeface="Times New Roman"/>
            </a:endParaRPr>
          </a:p>
          <a:p>
            <a:pPr marL="0" marR="0" algn="r" rtl="1">
              <a:spcBef>
                <a:spcPts val="0"/>
              </a:spcBef>
              <a:spcAft>
                <a:spcPts val="0"/>
              </a:spcAft>
            </a:pPr>
            <a:r>
              <a:rPr lang="ar-SA" b="1" dirty="0">
                <a:latin typeface="Times New Roman"/>
                <a:ea typeface="Arial"/>
                <a:cs typeface="Traditional Arabic"/>
              </a:rPr>
              <a:t>= المحرر في النحو لعمر بن عيسى بن إسماعيل الهرمي اليمني دراسة وتحقيق</a:t>
            </a:r>
            <a:endParaRPr lang="en-US" sz="2400" dirty="0">
              <a:latin typeface="Times New Roman"/>
              <a:ea typeface="Times New Roman"/>
            </a:endParaRPr>
          </a:p>
          <a:p>
            <a:pPr marL="0" marR="0" algn="r" rtl="1">
              <a:spcBef>
                <a:spcPts val="0"/>
              </a:spcBef>
              <a:spcAft>
                <a:spcPts val="0"/>
              </a:spcAft>
            </a:pPr>
            <a:r>
              <a:rPr lang="ar-SA" b="1" dirty="0">
                <a:latin typeface="Times New Roman"/>
                <a:ea typeface="Arial"/>
                <a:cs typeface="Traditional Arabic"/>
              </a:rPr>
              <a:t>= المقتضب في اسم المفعول معتل العين، لابن جني، دراسة تحقيقًا، ط 1992م.</a:t>
            </a:r>
            <a:endParaRPr lang="en-US" sz="2400" dirty="0">
              <a:latin typeface="Times New Roman"/>
              <a:ea typeface="Times New Roman"/>
            </a:endParaRPr>
          </a:p>
          <a:p>
            <a:pPr marL="0" marR="0" algn="r" rtl="1">
              <a:spcBef>
                <a:spcPts val="0"/>
              </a:spcBef>
              <a:spcAft>
                <a:spcPts val="0"/>
              </a:spcAft>
            </a:pPr>
            <a:r>
              <a:rPr lang="ar-SA" b="1" dirty="0">
                <a:latin typeface="Times New Roman"/>
                <a:ea typeface="Arial"/>
                <a:cs typeface="Traditional Arabic"/>
              </a:rPr>
              <a:t>= من ملامح الحمل الصوري في الأداء والتفسير النحوي، مجلة كلية العربية بالرياض 1988م.</a:t>
            </a:r>
            <a:endParaRPr lang="en-US" sz="2400" dirty="0">
              <a:latin typeface="Times New Roman"/>
              <a:ea typeface="Times New Roman"/>
            </a:endParaRPr>
          </a:p>
          <a:p>
            <a:pPr marL="0" marR="0" algn="r" rtl="1">
              <a:spcBef>
                <a:spcPts val="0"/>
              </a:spcBef>
              <a:spcAft>
                <a:spcPts val="0"/>
              </a:spcAft>
            </a:pPr>
            <a:r>
              <a:rPr lang="ar-SA" b="1" dirty="0">
                <a:latin typeface="Times New Roman"/>
                <a:ea typeface="Arial"/>
                <a:cs typeface="Traditional Arabic"/>
              </a:rPr>
              <a:t>= النحو الشامل.</a:t>
            </a:r>
            <a:r>
              <a:rPr lang="ar-IQ" b="1" dirty="0">
                <a:latin typeface="Times New Roman"/>
                <a:ea typeface="Arial"/>
                <a:cs typeface="Traditional Arabic"/>
              </a:rPr>
              <a:t>... </a:t>
            </a:r>
            <a:endParaRPr lang="ar-IQ" b="1" dirty="0" smtClean="0">
              <a:latin typeface="Times New Roman"/>
              <a:ea typeface="Arial"/>
              <a:cs typeface="Traditional Arabic"/>
            </a:endParaRPr>
          </a:p>
          <a:p>
            <a:pPr marL="0" marR="0" algn="r" rtl="1">
              <a:spcBef>
                <a:spcPts val="0"/>
              </a:spcBef>
              <a:spcAft>
                <a:spcPts val="0"/>
              </a:spcAft>
            </a:pPr>
            <a:r>
              <a:rPr lang="ar-SA" b="1" dirty="0" smtClean="0">
                <a:latin typeface="Times New Roman"/>
                <a:ea typeface="Arial"/>
                <a:cs typeface="Traditional Arabic"/>
              </a:rPr>
              <a:t>وغيرها </a:t>
            </a:r>
            <a:r>
              <a:rPr lang="ar-SA" b="1" dirty="0">
                <a:latin typeface="Times New Roman"/>
                <a:ea typeface="Arial"/>
                <a:cs typeface="Traditional Arabic"/>
              </a:rPr>
              <a:t>الكثير من النتاج </a:t>
            </a:r>
            <a:r>
              <a:rPr lang="ar-SA" b="1" dirty="0" err="1">
                <a:latin typeface="Times New Roman"/>
                <a:ea typeface="Arial"/>
                <a:cs typeface="Traditional Arabic"/>
              </a:rPr>
              <a:t>اللنحوي</a:t>
            </a:r>
            <a:r>
              <a:rPr lang="ar-SA" b="1" dirty="0">
                <a:latin typeface="Times New Roman"/>
                <a:ea typeface="Arial"/>
                <a:cs typeface="Traditional Arabic"/>
              </a:rPr>
              <a:t> واللغوي ... </a:t>
            </a:r>
            <a:endParaRPr lang="en-US" sz="2400" dirty="0">
              <a:latin typeface="Times New Roman"/>
              <a:ea typeface="Times New Roman"/>
            </a:endParaRPr>
          </a:p>
          <a:p>
            <a:pPr marL="0" marR="0" algn="r" rtl="1">
              <a:spcBef>
                <a:spcPts val="0"/>
              </a:spcBef>
              <a:spcAft>
                <a:spcPts val="0"/>
              </a:spcAft>
            </a:pPr>
            <a:r>
              <a:rPr lang="ar-SA" b="1" dirty="0">
                <a:latin typeface="Times New Roman"/>
                <a:ea typeface="Arial"/>
                <a:cs typeface="Traditional Arabic"/>
              </a:rPr>
              <a:t> </a:t>
            </a:r>
            <a:endParaRPr lang="en-US" sz="2400" dirty="0">
              <a:latin typeface="Times New Roman"/>
              <a:ea typeface="Times New Roman"/>
            </a:endParaRPr>
          </a:p>
          <a:p>
            <a:pPr marL="0" marR="0" algn="r" rtl="1">
              <a:spcBef>
                <a:spcPts val="0"/>
              </a:spcBef>
              <a:spcAft>
                <a:spcPts val="0"/>
              </a:spcAft>
            </a:pPr>
            <a:r>
              <a:rPr lang="ar-IQ" sz="3200" b="1" dirty="0">
                <a:solidFill>
                  <a:srgbClr val="FF0000"/>
                </a:solidFill>
                <a:latin typeface="Times New Roman"/>
                <a:ea typeface="Times New Roman"/>
                <a:cs typeface="Traditional Arabic"/>
              </a:rPr>
              <a:t>وهناك شخصيات شخصية علمية أخرى. يمكن دراسة جهودها، والفكر اللغوي والنحوي لديها مثل: محمد جابر العابدي. صاحب كتاب بنية العقل العربي.</a:t>
            </a:r>
            <a:endParaRPr lang="en-US" sz="2400" dirty="0">
              <a:solidFill>
                <a:srgbClr val="FF0000"/>
              </a:solidFill>
              <a:effectLst/>
              <a:latin typeface="Times New Roman"/>
              <a:ea typeface="Times New Roman"/>
            </a:endParaRPr>
          </a:p>
        </p:txBody>
      </p:sp>
      <p:sp>
        <p:nvSpPr>
          <p:cNvPr id="4" name="عنصر نائب للمحتوى 3"/>
          <p:cNvSpPr>
            <a:spLocks noGrp="1"/>
          </p:cNvSpPr>
          <p:nvPr>
            <p:ph sz="half" idx="2"/>
          </p:nvPr>
        </p:nvSpPr>
        <p:spPr/>
        <p:txBody>
          <a:bodyPr>
            <a:normAutofit fontScale="70000" lnSpcReduction="20000"/>
          </a:bodyPr>
          <a:lstStyle/>
          <a:p>
            <a:pPr lvl="0" algn="r" rtl="1">
              <a:spcBef>
                <a:spcPts val="0"/>
              </a:spcBef>
              <a:buFont typeface="Arial"/>
              <a:buChar char="-"/>
            </a:pPr>
            <a:r>
              <a:rPr lang="ar-IQ" sz="3200" b="1" dirty="0">
                <a:latin typeface="Times New Roman"/>
                <a:ea typeface="Times New Roman"/>
                <a:cs typeface="Traditional Arabic"/>
              </a:rPr>
              <a:t>جهود أد. أمين عبد الله سالم 1941_ 2016م. له مؤلفات نحوية ولغوية كثيرة منها فضلا عن كونه شاعرا له دواوين: وهو غير مدروس.</a:t>
            </a:r>
            <a:endParaRPr lang="en-US" sz="2400" dirty="0">
              <a:latin typeface="Times New Roman"/>
              <a:ea typeface="Times New Roman"/>
            </a:endParaRPr>
          </a:p>
          <a:p>
            <a:pPr marL="0" marR="0" algn="r" rtl="1">
              <a:spcBef>
                <a:spcPts val="0"/>
              </a:spcBef>
              <a:spcAft>
                <a:spcPts val="0"/>
              </a:spcAft>
            </a:pPr>
            <a:r>
              <a:rPr lang="ar-SA" b="1" dirty="0">
                <a:latin typeface="Times New Roman"/>
                <a:ea typeface="Arial"/>
                <a:cs typeface="Traditional Arabic"/>
              </a:rPr>
              <a:t>= (أيا) في التصور النحوي والأداء اللغوي، </a:t>
            </a:r>
            <a:endParaRPr lang="en-US" sz="2400" dirty="0">
              <a:latin typeface="Times New Roman"/>
              <a:ea typeface="Times New Roman"/>
            </a:endParaRPr>
          </a:p>
          <a:p>
            <a:pPr marL="0" marR="0" algn="r" rtl="1">
              <a:spcBef>
                <a:spcPts val="0"/>
              </a:spcBef>
              <a:spcAft>
                <a:spcPts val="0"/>
              </a:spcAft>
            </a:pPr>
            <a:r>
              <a:rPr lang="ar-SA" b="1" dirty="0">
                <a:latin typeface="Times New Roman"/>
                <a:ea typeface="Arial"/>
                <a:cs typeface="Traditional Arabic"/>
              </a:rPr>
              <a:t>= تجديد النحو ونظرة سواء، ط1986م.</a:t>
            </a:r>
            <a:endParaRPr lang="en-US" sz="2400" dirty="0">
              <a:latin typeface="Times New Roman"/>
              <a:ea typeface="Times New Roman"/>
            </a:endParaRPr>
          </a:p>
          <a:p>
            <a:pPr marL="0" marR="0" algn="r" rtl="1">
              <a:spcBef>
                <a:spcPts val="0"/>
              </a:spcBef>
              <a:spcAft>
                <a:spcPts val="0"/>
              </a:spcAft>
            </a:pPr>
            <a:r>
              <a:rPr lang="ar-SA" b="1" dirty="0">
                <a:latin typeface="Times New Roman"/>
                <a:ea typeface="Arial"/>
                <a:cs typeface="Traditional Arabic"/>
              </a:rPr>
              <a:t>= تحديث النحو ومهدُ دربه لسالكيه في كتاب د. شوقي ضيف، مقالات في جريد البلاد السعودية.</a:t>
            </a:r>
            <a:endParaRPr lang="en-US" sz="2400" dirty="0">
              <a:latin typeface="Times New Roman"/>
              <a:ea typeface="Times New Roman"/>
            </a:endParaRPr>
          </a:p>
          <a:p>
            <a:pPr marL="0" marR="0" algn="r" rtl="1">
              <a:spcBef>
                <a:spcPts val="0"/>
              </a:spcBef>
              <a:spcAft>
                <a:spcPts val="0"/>
              </a:spcAft>
            </a:pPr>
            <a:r>
              <a:rPr lang="ar-SA" b="1" dirty="0">
                <a:latin typeface="Times New Roman"/>
                <a:ea typeface="Arial"/>
                <a:cs typeface="Traditional Arabic"/>
              </a:rPr>
              <a:t>= تنبيهات الأشموني في شرحه على ألفية ابن مالك دراسة نقدية، رسالته للماجستير.</a:t>
            </a:r>
            <a:endParaRPr lang="en-US" sz="2400" dirty="0">
              <a:latin typeface="Times New Roman"/>
              <a:ea typeface="Times New Roman"/>
            </a:endParaRPr>
          </a:p>
          <a:p>
            <a:pPr marL="0" marR="0" algn="r" rtl="1">
              <a:spcBef>
                <a:spcPts val="0"/>
              </a:spcBef>
              <a:spcAft>
                <a:spcPts val="0"/>
              </a:spcAft>
            </a:pPr>
            <a:r>
              <a:rPr lang="ar-SA" b="1" dirty="0">
                <a:latin typeface="Times New Roman"/>
                <a:ea typeface="Arial"/>
                <a:cs typeface="Traditional Arabic"/>
              </a:rPr>
              <a:t>= دروس في النحو ج 2، </a:t>
            </a:r>
            <a:r>
              <a:rPr lang="ar-SA" b="1" dirty="0" err="1">
                <a:latin typeface="Times New Roman"/>
                <a:ea typeface="Arial"/>
                <a:cs typeface="Traditional Arabic"/>
              </a:rPr>
              <a:t>وج</a:t>
            </a:r>
            <a:r>
              <a:rPr lang="ar-SA" b="1" dirty="0">
                <a:latin typeface="Times New Roman"/>
                <a:ea typeface="Arial"/>
                <a:cs typeface="Traditional Arabic"/>
              </a:rPr>
              <a:t> 3.</a:t>
            </a:r>
            <a:endParaRPr lang="en-US" sz="2400" dirty="0">
              <a:latin typeface="Times New Roman"/>
              <a:ea typeface="Times New Roman"/>
            </a:endParaRPr>
          </a:p>
          <a:p>
            <a:pPr marL="0" marR="0" algn="r" rtl="1">
              <a:spcBef>
                <a:spcPts val="0"/>
              </a:spcBef>
              <a:spcAft>
                <a:spcPts val="0"/>
              </a:spcAft>
            </a:pPr>
            <a:r>
              <a:rPr lang="ar-SA" b="1" dirty="0">
                <a:latin typeface="Times New Roman"/>
                <a:ea typeface="Arial"/>
                <a:cs typeface="Traditional Arabic"/>
              </a:rPr>
              <a:t>= ردود على د. شوقي ضيف، مجموعة مقالات </a:t>
            </a:r>
            <a:endParaRPr lang="ar-IQ" b="1" dirty="0" smtClean="0">
              <a:latin typeface="Times New Roman"/>
              <a:ea typeface="Arial"/>
              <a:cs typeface="Traditional Arabic"/>
            </a:endParaRPr>
          </a:p>
          <a:p>
            <a:pPr marL="0" algn="r" rtl="1">
              <a:spcBef>
                <a:spcPts val="0"/>
              </a:spcBef>
            </a:pPr>
            <a:r>
              <a:rPr lang="ar-SA" sz="2600" b="1" dirty="0">
                <a:latin typeface="Times New Roman"/>
                <a:ea typeface="Arial"/>
                <a:cs typeface="Traditional Arabic"/>
              </a:rPr>
              <a:t>= ردود على كتاب الأستاذ فؤاد نعمة "ملخص قواعد اللغة العربية" مقالات في جريدة البلاد السعودية.</a:t>
            </a:r>
            <a:endParaRPr lang="en-US" sz="3400" dirty="0">
              <a:latin typeface="Times New Roman"/>
              <a:ea typeface="Times New Roman"/>
            </a:endParaRPr>
          </a:p>
          <a:p>
            <a:pPr marL="0" algn="r" rtl="1">
              <a:spcBef>
                <a:spcPts val="0"/>
              </a:spcBef>
            </a:pPr>
            <a:r>
              <a:rPr lang="ar-SA" sz="2900" b="1" dirty="0">
                <a:latin typeface="Times New Roman"/>
                <a:ea typeface="Arial"/>
                <a:cs typeface="Traditional Arabic"/>
              </a:rPr>
              <a:t>= في إشكاليات الدرس النحوي، مجلة كلية اللغة العربية بالمنوفية عان 1991م.</a:t>
            </a:r>
            <a:endParaRPr lang="en-US" sz="3400" dirty="0">
              <a:latin typeface="Times New Roman"/>
              <a:ea typeface="Times New Roman"/>
            </a:endParaRPr>
          </a:p>
          <a:p>
            <a:pPr marL="0" marR="0" algn="r" rtl="1">
              <a:spcBef>
                <a:spcPts val="0"/>
              </a:spcBef>
              <a:spcAft>
                <a:spcPts val="0"/>
              </a:spcAft>
            </a:pPr>
            <a:endParaRPr lang="en-US" sz="2400" dirty="0">
              <a:latin typeface="Times New Roman"/>
              <a:ea typeface="Times New Roman"/>
            </a:endParaRPr>
          </a:p>
        </p:txBody>
      </p:sp>
    </p:spTree>
    <p:extLst>
      <p:ext uri="{BB962C8B-B14F-4D97-AF65-F5344CB8AC3E}">
        <p14:creationId xmlns:p14="http://schemas.microsoft.com/office/powerpoint/2010/main" val="3276320849"/>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heel(1)">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heel(1)">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heel(1)">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heel(1)">
                                      <p:cBhvr>
                                        <p:cTn id="22" dur="20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heel(1)">
                                      <p:cBhvr>
                                        <p:cTn id="27" dur="20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heel(1)">
                                      <p:cBhvr>
                                        <p:cTn id="32" dur="20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heel(1)">
                                      <p:cBhvr>
                                        <p:cTn id="37" dur="20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heel(1)">
                                      <p:cBhvr>
                                        <p:cTn id="42" dur="20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heel(1)">
                                      <p:cBhvr>
                                        <p:cTn id="47" dur="20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صورة 1"/>
          <p:cNvSpPr>
            <a:spLocks noGrp="1"/>
          </p:cNvSpPr>
          <p:nvPr>
            <p:ph type="pic" idx="1"/>
          </p:nvPr>
        </p:nvSpPr>
        <p:spPr>
          <a:xfrm>
            <a:off x="3491880" y="620688"/>
            <a:ext cx="5029200" cy="3657600"/>
          </a:xfrm>
        </p:spPr>
      </p:sp>
      <p:sp>
        <p:nvSpPr>
          <p:cNvPr id="3" name="عنوان 2"/>
          <p:cNvSpPr>
            <a:spLocks noGrp="1"/>
          </p:cNvSpPr>
          <p:nvPr>
            <p:ph type="title"/>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lstStyle/>
          <a:p>
            <a:pPr algn="ctr"/>
            <a:r>
              <a:rPr lang="ar-IQ" dirty="0" smtClean="0"/>
              <a:t>مع الأمنيات بالتوفيق والسداد والتفوق الدائم</a:t>
            </a:r>
            <a:endParaRPr lang="en-US" dirty="0"/>
          </a:p>
        </p:txBody>
      </p:sp>
      <p:sp>
        <p:nvSpPr>
          <p:cNvPr id="4" name="عنصر نائب للنص 3"/>
          <p:cNvSpPr>
            <a:spLocks noGrp="1"/>
          </p:cNvSpPr>
          <p:nvPr>
            <p:ph type="body" sz="half" idx="2"/>
          </p:nvPr>
        </p:nvSpPr>
        <p:spPr>
          <a:solidFill>
            <a:schemeClr val="bg2">
              <a:lumMod val="90000"/>
            </a:schemeClr>
          </a:solidFill>
        </p:spPr>
        <p:txBody>
          <a:bodyPr>
            <a:normAutofit/>
          </a:bodyPr>
          <a:lstStyle/>
          <a:p>
            <a:pPr algn="ctr"/>
            <a:r>
              <a:rPr lang="ar-IQ" sz="2000" b="1" dirty="0" err="1" smtClean="0"/>
              <a:t>أ.د</a:t>
            </a:r>
            <a:r>
              <a:rPr lang="ar-IQ" sz="2000" b="1" dirty="0" smtClean="0"/>
              <a:t>. حسن منديل حسن </a:t>
            </a:r>
            <a:r>
              <a:rPr lang="ar-IQ" sz="2000" b="1" dirty="0" err="1" smtClean="0"/>
              <a:t>العكيلي</a:t>
            </a:r>
            <a:r>
              <a:rPr lang="ar-IQ" sz="2000" b="1" dirty="0" smtClean="0"/>
              <a:t> </a:t>
            </a:r>
            <a:endParaRPr lang="en-US" sz="2000" b="1" dirty="0"/>
          </a:p>
        </p:txBody>
      </p:sp>
      <p:pic>
        <p:nvPicPr>
          <p:cNvPr id="1026" name="Picture 2" descr="C:\Users\jhk\OneDrive\سيرة\0-02-05-6d841e801d1386b0c8885a990ced5a654d9f8075b94388febb3882c5a36428dc_3856b22b00b082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1880" y="692696"/>
            <a:ext cx="4968552" cy="36724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9157167"/>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80">
                                          <p:stCondLst>
                                            <p:cond delay="0"/>
                                          </p:stCondLst>
                                        </p:cTn>
                                        <p:tgtEl>
                                          <p:spTgt spid="3"/>
                                        </p:tgtEl>
                                      </p:cBhvr>
                                    </p:animEffect>
                                    <p:anim calcmode="lin" valueType="num">
                                      <p:cBhvr>
                                        <p:cTn id="13"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gtEl>
                                      </p:cBhvr>
                                      <p:to x="100000" y="60000"/>
                                    </p:animScale>
                                    <p:animScale>
                                      <p:cBhvr>
                                        <p:cTn id="19" dur="166" decel="50000">
                                          <p:stCondLst>
                                            <p:cond delay="676"/>
                                          </p:stCondLst>
                                        </p:cTn>
                                        <p:tgtEl>
                                          <p:spTgt spid="3"/>
                                        </p:tgtEl>
                                      </p:cBhvr>
                                      <p:to x="100000" y="100000"/>
                                    </p:animScale>
                                    <p:animScale>
                                      <p:cBhvr>
                                        <p:cTn id="20" dur="26">
                                          <p:stCondLst>
                                            <p:cond delay="1312"/>
                                          </p:stCondLst>
                                        </p:cTn>
                                        <p:tgtEl>
                                          <p:spTgt spid="3"/>
                                        </p:tgtEl>
                                      </p:cBhvr>
                                      <p:to x="100000" y="80000"/>
                                    </p:animScale>
                                    <p:animScale>
                                      <p:cBhvr>
                                        <p:cTn id="21" dur="166" decel="50000">
                                          <p:stCondLst>
                                            <p:cond delay="1338"/>
                                          </p:stCondLst>
                                        </p:cTn>
                                        <p:tgtEl>
                                          <p:spTgt spid="3"/>
                                        </p:tgtEl>
                                      </p:cBhvr>
                                      <p:to x="100000" y="100000"/>
                                    </p:animScale>
                                    <p:animScale>
                                      <p:cBhvr>
                                        <p:cTn id="22" dur="26">
                                          <p:stCondLst>
                                            <p:cond delay="1642"/>
                                          </p:stCondLst>
                                        </p:cTn>
                                        <p:tgtEl>
                                          <p:spTgt spid="3"/>
                                        </p:tgtEl>
                                      </p:cBhvr>
                                      <p:to x="100000" y="90000"/>
                                    </p:animScale>
                                    <p:animScale>
                                      <p:cBhvr>
                                        <p:cTn id="23" dur="166" decel="50000">
                                          <p:stCondLst>
                                            <p:cond delay="1668"/>
                                          </p:stCondLst>
                                        </p:cTn>
                                        <p:tgtEl>
                                          <p:spTgt spid="3"/>
                                        </p:tgtEl>
                                      </p:cBhvr>
                                      <p:to x="100000" y="100000"/>
                                    </p:animScale>
                                    <p:animScale>
                                      <p:cBhvr>
                                        <p:cTn id="24" dur="26">
                                          <p:stCondLst>
                                            <p:cond delay="1808"/>
                                          </p:stCondLst>
                                        </p:cTn>
                                        <p:tgtEl>
                                          <p:spTgt spid="3"/>
                                        </p:tgtEl>
                                      </p:cBhvr>
                                      <p:to x="100000" y="95000"/>
                                    </p:animScale>
                                    <p:animScale>
                                      <p:cBhvr>
                                        <p:cTn id="25" dur="166" decel="50000">
                                          <p:stCondLst>
                                            <p:cond delay="1834"/>
                                          </p:stCondLst>
                                        </p:cTn>
                                        <p:tgtEl>
                                          <p:spTgt spid="3"/>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1" presetClass="entr" presetSubtype="1" fill="hold" grpId="0" nodeType="clickEffect">
                                  <p:stCondLst>
                                    <p:cond delay="0"/>
                                  </p:stCondLst>
                                  <p:childTnLst>
                                    <p:set>
                                      <p:cBhvr>
                                        <p:cTn id="29" dur="1" fill="hold">
                                          <p:stCondLst>
                                            <p:cond delay="0"/>
                                          </p:stCondLst>
                                        </p:cTn>
                                        <p:tgtEl>
                                          <p:spTgt spid="4">
                                            <p:bg/>
                                          </p:spTgt>
                                        </p:tgtEl>
                                        <p:attrNameLst>
                                          <p:attrName>style.visibility</p:attrName>
                                        </p:attrNameLst>
                                      </p:cBhvr>
                                      <p:to>
                                        <p:strVal val="visible"/>
                                      </p:to>
                                    </p:set>
                                    <p:animEffect transition="in" filter="wheel(1)">
                                      <p:cBhvr>
                                        <p:cTn id="30" dur="2000"/>
                                        <p:tgtEl>
                                          <p:spTgt spid="4">
                                            <p:bg/>
                                          </p:spTgt>
                                        </p:tgtEl>
                                      </p:cBhvr>
                                    </p:animEffect>
                                  </p:childTnLst>
                                </p:cTn>
                              </p:par>
                            </p:childTnLst>
                          </p:cTn>
                        </p:par>
                      </p:childTnLst>
                    </p:cTn>
                  </p:par>
                  <p:par>
                    <p:cTn id="31" fill="hold">
                      <p:stCondLst>
                        <p:cond delay="indefinite"/>
                      </p:stCondLst>
                      <p:childTnLst>
                        <p:par>
                          <p:cTn id="32" fill="hold">
                            <p:stCondLst>
                              <p:cond delay="0"/>
                            </p:stCondLst>
                            <p:childTnLst>
                              <p:par>
                                <p:cTn id="33" presetID="21" presetClass="entr" presetSubtype="1" fill="hold" grpId="0" nodeType="clickEffect">
                                  <p:stCondLst>
                                    <p:cond delay="0"/>
                                  </p:stCondLst>
                                  <p:childTnLst>
                                    <p:set>
                                      <p:cBhvr>
                                        <p:cTn id="34" dur="1" fill="hold">
                                          <p:stCondLst>
                                            <p:cond delay="0"/>
                                          </p:stCondLst>
                                        </p:cTn>
                                        <p:tgtEl>
                                          <p:spTgt spid="4">
                                            <p:txEl>
                                              <p:pRg st="0" end="0"/>
                                            </p:txEl>
                                          </p:spTgt>
                                        </p:tgtEl>
                                        <p:attrNameLst>
                                          <p:attrName>style.visibility</p:attrName>
                                        </p:attrNameLst>
                                      </p:cBhvr>
                                      <p:to>
                                        <p:strVal val="visible"/>
                                      </p:to>
                                    </p:set>
                                    <p:animEffect transition="in" filter="wheel(1)">
                                      <p:cBhvr>
                                        <p:cTn id="35" dur="2000"/>
                                        <p:tgtEl>
                                          <p:spTgt spid="4">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1" presetClass="entr" presetSubtype="1" fill="hold" nodeType="clickEffect">
                                  <p:stCondLst>
                                    <p:cond delay="0"/>
                                  </p:stCondLst>
                                  <p:childTnLst>
                                    <p:set>
                                      <p:cBhvr>
                                        <p:cTn id="39" dur="1" fill="hold">
                                          <p:stCondLst>
                                            <p:cond delay="0"/>
                                          </p:stCondLst>
                                        </p:cTn>
                                        <p:tgtEl>
                                          <p:spTgt spid="1026"/>
                                        </p:tgtEl>
                                        <p:attrNameLst>
                                          <p:attrName>style.visibility</p:attrName>
                                        </p:attrNameLst>
                                      </p:cBhvr>
                                      <p:to>
                                        <p:strVal val="visible"/>
                                      </p:to>
                                    </p:set>
                                    <p:animEffect transition="in" filter="wheel(1)">
                                      <p:cBhvr>
                                        <p:cTn id="40"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lstStyle/>
          <a:p>
            <a:pPr algn="ctr"/>
            <a:r>
              <a:rPr lang="ar-IQ" dirty="0" smtClean="0">
                <a:solidFill>
                  <a:srgbClr val="FF0000"/>
                </a:solidFill>
              </a:rPr>
              <a:t>مقدمة</a:t>
            </a:r>
            <a:endParaRPr lang="en-US" dirty="0">
              <a:solidFill>
                <a:srgbClr val="FF0000"/>
              </a:solidFill>
            </a:endParaRPr>
          </a:p>
        </p:txBody>
      </p:sp>
      <p:sp>
        <p:nvSpPr>
          <p:cNvPr id="2" name="عنصر نائب للمحتوى 1"/>
          <p:cNvSpPr>
            <a:spLocks noGrp="1"/>
          </p:cNvSpPr>
          <p:nvPr>
            <p:ph idx="1"/>
          </p:nvPr>
        </p:nvSpPr>
        <p:spPr>
          <a:xfrm>
            <a:off x="251520" y="1340768"/>
            <a:ext cx="8686800" cy="5328592"/>
          </a:xfrm>
        </p:spPr>
        <p:txBody>
          <a:bodyPr>
            <a:noAutofit/>
          </a:bodyPr>
          <a:lstStyle/>
          <a:p>
            <a:pPr marL="0" marR="0" algn="r" rtl="1">
              <a:spcBef>
                <a:spcPts val="0"/>
              </a:spcBef>
              <a:spcAft>
                <a:spcPts val="0"/>
              </a:spcAft>
            </a:pPr>
            <a:r>
              <a:rPr lang="ar-IQ" sz="2400" dirty="0">
                <a:latin typeface="Arial" pitchFamily="34" charset="0"/>
                <a:cs typeface="Arial" pitchFamily="34" charset="0"/>
              </a:rPr>
              <a:t>إ</a:t>
            </a:r>
            <a:r>
              <a:rPr lang="ar-SA" sz="2400" dirty="0" smtClean="0">
                <a:latin typeface="Arial" pitchFamily="34" charset="0"/>
                <a:cs typeface="Arial" pitchFamily="34" charset="0"/>
              </a:rPr>
              <a:t>نّ </a:t>
            </a:r>
            <a:r>
              <a:rPr lang="ar-SA" sz="2400" dirty="0">
                <a:latin typeface="Arial" pitchFamily="34" charset="0"/>
                <a:cs typeface="Arial" pitchFamily="34" charset="0"/>
              </a:rPr>
              <a:t>من أكبر المشكلات التي تواجه </a:t>
            </a:r>
            <a:r>
              <a:rPr lang="ar-SA" sz="2400" dirty="0" smtClean="0">
                <a:latin typeface="Arial" pitchFamily="34" charset="0"/>
                <a:cs typeface="Arial" pitchFamily="34" charset="0"/>
              </a:rPr>
              <a:t>طلب</a:t>
            </a:r>
            <a:r>
              <a:rPr lang="ar-IQ" sz="2400" dirty="0" smtClean="0">
                <a:latin typeface="Arial" pitchFamily="34" charset="0"/>
                <a:cs typeface="Arial" pitchFamily="34" charset="0"/>
              </a:rPr>
              <a:t>ات</a:t>
            </a:r>
            <a:r>
              <a:rPr lang="ar-SA" sz="2400" dirty="0" smtClean="0">
                <a:latin typeface="Arial" pitchFamily="34" charset="0"/>
                <a:cs typeface="Arial" pitchFamily="34" charset="0"/>
              </a:rPr>
              <a:t> </a:t>
            </a:r>
            <a:r>
              <a:rPr lang="ar-SA" sz="2400" dirty="0">
                <a:latin typeface="Arial" pitchFamily="34" charset="0"/>
                <a:cs typeface="Arial" pitchFamily="34" charset="0"/>
              </a:rPr>
              <a:t>الدراسات العليا </a:t>
            </a:r>
            <a:r>
              <a:rPr lang="en-US" sz="2400" dirty="0" smtClean="0">
                <a:latin typeface="Arial" pitchFamily="34" charset="0"/>
                <a:cs typeface="Arial" pitchFamily="34" charset="0"/>
              </a:rPr>
              <a:t>-</a:t>
            </a:r>
            <a:r>
              <a:rPr lang="ar-SA" sz="2400" dirty="0" smtClean="0">
                <a:latin typeface="Arial" pitchFamily="34" charset="0"/>
                <a:cs typeface="Arial" pitchFamily="34" charset="0"/>
              </a:rPr>
              <a:t> </a:t>
            </a:r>
            <a:r>
              <a:rPr lang="ar-SA" sz="2400" dirty="0">
                <a:latin typeface="Arial" pitchFamily="34" charset="0"/>
                <a:cs typeface="Arial" pitchFamily="34" charset="0"/>
              </a:rPr>
              <a:t>هي اختيار مشروع البحث، </a:t>
            </a:r>
            <a:r>
              <a:rPr lang="ar-SA" sz="2400" dirty="0" smtClean="0">
                <a:latin typeface="Arial" pitchFamily="34" charset="0"/>
                <a:cs typeface="Arial" pitchFamily="34" charset="0"/>
              </a:rPr>
              <a:t>وعدم </a:t>
            </a:r>
            <a:r>
              <a:rPr lang="ar-SA" sz="2400" dirty="0">
                <a:latin typeface="Arial" pitchFamily="34" charset="0"/>
                <a:cs typeface="Arial" pitchFamily="34" charset="0"/>
              </a:rPr>
              <a:t>العناية بهذه المشكلة التي تقلق </a:t>
            </a:r>
            <a:r>
              <a:rPr lang="ar-SA" sz="2400" dirty="0" smtClean="0">
                <a:latin typeface="Arial" pitchFamily="34" charset="0"/>
                <a:cs typeface="Arial" pitchFamily="34" charset="0"/>
              </a:rPr>
              <a:t>الطلب</a:t>
            </a:r>
            <a:r>
              <a:rPr lang="ar-IQ" sz="2400" dirty="0" smtClean="0">
                <a:latin typeface="Arial" pitchFamily="34" charset="0"/>
                <a:cs typeface="Arial" pitchFamily="34" charset="0"/>
              </a:rPr>
              <a:t>ات</a:t>
            </a:r>
            <a:r>
              <a:rPr lang="ar-SA" sz="2400" dirty="0" smtClean="0">
                <a:latin typeface="Arial" pitchFamily="34" charset="0"/>
                <a:cs typeface="Arial" pitchFamily="34" charset="0"/>
              </a:rPr>
              <a:t>، </a:t>
            </a:r>
            <a:r>
              <a:rPr lang="ar-SA" sz="2400" dirty="0">
                <a:latin typeface="Arial" pitchFamily="34" charset="0"/>
                <a:cs typeface="Arial" pitchFamily="34" charset="0"/>
              </a:rPr>
              <a:t>ولاسيما ان </a:t>
            </a:r>
            <a:r>
              <a:rPr lang="ar-SA" sz="2400" dirty="0" smtClean="0">
                <a:latin typeface="Arial" pitchFamily="34" charset="0"/>
                <a:cs typeface="Arial" pitchFamily="34" charset="0"/>
              </a:rPr>
              <a:t>الطالب</a:t>
            </a:r>
            <a:r>
              <a:rPr lang="ar-IQ" sz="2400" dirty="0" smtClean="0">
                <a:latin typeface="Arial" pitchFamily="34" charset="0"/>
                <a:cs typeface="Arial" pitchFamily="34" charset="0"/>
              </a:rPr>
              <a:t>ات</a:t>
            </a:r>
            <a:r>
              <a:rPr lang="ar-SA" sz="2400" dirty="0" smtClean="0">
                <a:latin typeface="Arial" pitchFamily="34" charset="0"/>
                <a:cs typeface="Arial" pitchFamily="34" charset="0"/>
              </a:rPr>
              <a:t> </a:t>
            </a:r>
            <a:r>
              <a:rPr lang="ar-SA" sz="2400" dirty="0">
                <a:latin typeface="Arial" pitchFamily="34" charset="0"/>
                <a:cs typeface="Arial" pitchFamily="34" charset="0"/>
              </a:rPr>
              <a:t>في هذه المرحلة بأمس الحاجة لمن يقف </a:t>
            </a:r>
            <a:r>
              <a:rPr lang="ar-SA" sz="2400" dirty="0" smtClean="0">
                <a:latin typeface="Arial" pitchFamily="34" charset="0"/>
                <a:cs typeface="Arial" pitchFamily="34" charset="0"/>
              </a:rPr>
              <a:t>معه</a:t>
            </a:r>
            <a:r>
              <a:rPr lang="ar-IQ" sz="2400" dirty="0" smtClean="0">
                <a:latin typeface="Arial" pitchFamily="34" charset="0"/>
                <a:cs typeface="Arial" pitchFamily="34" charset="0"/>
              </a:rPr>
              <a:t>ن</a:t>
            </a:r>
            <a:r>
              <a:rPr lang="ar-SA" sz="2400" dirty="0" smtClean="0">
                <a:latin typeface="Arial" pitchFamily="34" charset="0"/>
                <a:cs typeface="Arial" pitchFamily="34" charset="0"/>
              </a:rPr>
              <a:t> </a:t>
            </a:r>
            <a:r>
              <a:rPr lang="ar-SA" sz="2400" dirty="0">
                <a:latin typeface="Arial" pitchFamily="34" charset="0"/>
                <a:cs typeface="Arial" pitchFamily="34" charset="0"/>
              </a:rPr>
              <a:t>لتذليل هذه الصعوبات بحكم محدودية </a:t>
            </a:r>
            <a:r>
              <a:rPr lang="ar-SA" sz="2400" dirty="0" smtClean="0">
                <a:latin typeface="Arial" pitchFamily="34" charset="0"/>
                <a:cs typeface="Arial" pitchFamily="34" charset="0"/>
              </a:rPr>
              <a:t>اطلاعه</a:t>
            </a:r>
            <a:r>
              <a:rPr lang="ar-IQ" sz="2400" dirty="0" smtClean="0">
                <a:latin typeface="Arial" pitchFamily="34" charset="0"/>
                <a:cs typeface="Arial" pitchFamily="34" charset="0"/>
              </a:rPr>
              <a:t>ن</a:t>
            </a:r>
            <a:r>
              <a:rPr lang="ar-SA" sz="2400" dirty="0" smtClean="0">
                <a:latin typeface="Arial" pitchFamily="34" charset="0"/>
                <a:cs typeface="Arial" pitchFamily="34" charset="0"/>
              </a:rPr>
              <a:t> وخبرته</a:t>
            </a:r>
            <a:r>
              <a:rPr lang="ar-IQ" sz="2400" dirty="0" smtClean="0">
                <a:latin typeface="Arial" pitchFamily="34" charset="0"/>
                <a:cs typeface="Arial" pitchFamily="34" charset="0"/>
              </a:rPr>
              <a:t>ن</a:t>
            </a:r>
            <a:r>
              <a:rPr lang="ar-SA" sz="2400" dirty="0" smtClean="0">
                <a:latin typeface="Arial" pitchFamily="34" charset="0"/>
                <a:cs typeface="Arial" pitchFamily="34" charset="0"/>
              </a:rPr>
              <a:t> </a:t>
            </a:r>
            <a:r>
              <a:rPr lang="ar-SA" sz="2400" dirty="0">
                <a:latin typeface="Arial" pitchFamily="34" charset="0"/>
                <a:cs typeface="Arial" pitchFamily="34" charset="0"/>
              </a:rPr>
              <a:t>في ايجاد </a:t>
            </a:r>
            <a:r>
              <a:rPr lang="ar-SA" sz="2400" dirty="0" smtClean="0">
                <a:latin typeface="Arial" pitchFamily="34" charset="0"/>
                <a:cs typeface="Arial" pitchFamily="34" charset="0"/>
              </a:rPr>
              <a:t>الموضوعات</a:t>
            </a:r>
            <a:r>
              <a:rPr lang="ar-IQ" sz="2400" dirty="0" smtClean="0">
                <a:latin typeface="Arial" pitchFamily="34" charset="0"/>
                <a:cs typeface="Arial" pitchFamily="34" charset="0"/>
              </a:rPr>
              <a:t> المناسبة</a:t>
            </a:r>
            <a:r>
              <a:rPr lang="ar-SA" sz="2400" dirty="0" smtClean="0">
                <a:latin typeface="Arial" pitchFamily="34" charset="0"/>
                <a:cs typeface="Arial" pitchFamily="34" charset="0"/>
              </a:rPr>
              <a:t>. </a:t>
            </a:r>
            <a:endParaRPr lang="en-US" sz="2400" dirty="0">
              <a:latin typeface="Arial" pitchFamily="34" charset="0"/>
              <a:cs typeface="Arial" pitchFamily="34" charset="0"/>
            </a:endParaRPr>
          </a:p>
          <a:p>
            <a:pPr marL="0" marR="0" algn="r" rtl="1">
              <a:spcBef>
                <a:spcPts val="0"/>
              </a:spcBef>
              <a:spcAft>
                <a:spcPts val="0"/>
              </a:spcAft>
            </a:pPr>
            <a:r>
              <a:rPr lang="ar-IQ" sz="2400" dirty="0" smtClean="0">
                <a:latin typeface="Arial" pitchFamily="34" charset="0"/>
                <a:cs typeface="Arial" pitchFamily="34" charset="0"/>
              </a:rPr>
              <a:t>شحة الموضوعات: ليس هناك مشكلة </a:t>
            </a:r>
            <a:r>
              <a:rPr lang="ar-SA" sz="2400" dirty="0" smtClean="0">
                <a:latin typeface="Arial" pitchFamily="34" charset="0"/>
                <a:cs typeface="Arial" pitchFamily="34" charset="0"/>
              </a:rPr>
              <a:t>شحة </a:t>
            </a:r>
            <a:r>
              <a:rPr lang="ar-SA" sz="2400" dirty="0">
                <a:latin typeface="Arial" pitchFamily="34" charset="0"/>
                <a:cs typeface="Arial" pitchFamily="34" charset="0"/>
              </a:rPr>
              <a:t>الموضوعات، </a:t>
            </a:r>
            <a:r>
              <a:rPr lang="ar-SA" sz="2400" dirty="0" smtClean="0">
                <a:latin typeface="Arial" pitchFamily="34" charset="0"/>
                <a:cs typeface="Arial" pitchFamily="34" charset="0"/>
              </a:rPr>
              <a:t>بل طريقة </a:t>
            </a:r>
            <a:r>
              <a:rPr lang="ar-SA" sz="2400" dirty="0">
                <a:latin typeface="Arial" pitchFamily="34" charset="0"/>
                <a:cs typeface="Arial" pitchFamily="34" charset="0"/>
              </a:rPr>
              <a:t>التفكير في اختيار الموضوع، وكذلك عدم الرغبة والحرية في اختيار الموضوع، فانّ بعض الباحثين أكدوا أنهم واجهوا صعوبات ومشكلات تحدّ من حريتهم في اختيار مشاريعهم البحثية</a:t>
            </a:r>
            <a:r>
              <a:rPr lang="ar-SA" sz="2400" dirty="0" smtClean="0">
                <a:latin typeface="Arial" pitchFamily="34" charset="0"/>
                <a:cs typeface="Arial" pitchFamily="34" charset="0"/>
              </a:rPr>
              <a:t>.</a:t>
            </a:r>
            <a:endParaRPr lang="ar-IQ" sz="2400" dirty="0" smtClean="0">
              <a:latin typeface="Arial" pitchFamily="34" charset="0"/>
              <a:cs typeface="Arial" pitchFamily="34" charset="0"/>
            </a:endParaRPr>
          </a:p>
          <a:p>
            <a:pPr marL="0" marR="0" algn="r" rtl="1">
              <a:spcBef>
                <a:spcPts val="0"/>
              </a:spcBef>
              <a:spcAft>
                <a:spcPts val="0"/>
              </a:spcAft>
            </a:pPr>
            <a:r>
              <a:rPr lang="ar-SA" sz="2400" dirty="0" smtClean="0">
                <a:latin typeface="Arial" pitchFamily="34" charset="0"/>
                <a:cs typeface="Arial" pitchFamily="34" charset="0"/>
              </a:rPr>
              <a:t>خشية </a:t>
            </a:r>
            <a:r>
              <a:rPr lang="ar-SA" sz="2400" dirty="0">
                <a:latin typeface="Arial" pitchFamily="34" charset="0"/>
                <a:cs typeface="Arial" pitchFamily="34" charset="0"/>
              </a:rPr>
              <a:t>من تكرار </a:t>
            </a:r>
            <a:r>
              <a:rPr lang="ar-SA" sz="2400" dirty="0" smtClean="0">
                <a:latin typeface="Arial" pitchFamily="34" charset="0"/>
                <a:cs typeface="Arial" pitchFamily="34" charset="0"/>
              </a:rPr>
              <a:t>المواضيع</a:t>
            </a:r>
            <a:r>
              <a:rPr lang="ar-IQ" sz="2400" dirty="0" smtClean="0">
                <a:latin typeface="Arial" pitchFamily="34" charset="0"/>
                <a:cs typeface="Arial" pitchFamily="34" charset="0"/>
              </a:rPr>
              <a:t>:</a:t>
            </a:r>
            <a:r>
              <a:rPr lang="ar-SA" sz="2400" dirty="0" smtClean="0">
                <a:latin typeface="Arial" pitchFamily="34" charset="0"/>
                <a:cs typeface="Arial" pitchFamily="34" charset="0"/>
              </a:rPr>
              <a:t> </a:t>
            </a:r>
            <a:r>
              <a:rPr lang="ar-SA" sz="2400" dirty="0">
                <a:latin typeface="Arial" pitchFamily="34" charset="0"/>
                <a:cs typeface="Arial" pitchFamily="34" charset="0"/>
              </a:rPr>
              <a:t>والحق أنّ التكرار لا يشكل مشكلة دائما، ذلك أن له اسسا، فهناك مواضيع واسعة يمكن أخذ جانب اخر منها، أو دراستها بمنهج مغاير، وطريفة جديدة في ضوء التطور العلمي المستمر، وصدور المصادر الجديدة، والمعطيات الحديثة مثلا: دراسة </a:t>
            </a:r>
            <a:r>
              <a:rPr lang="ar-IQ" sz="2400" dirty="0" smtClean="0">
                <a:latin typeface="Arial" pitchFamily="34" charset="0"/>
                <a:cs typeface="Arial" pitchFamily="34" charset="0"/>
              </a:rPr>
              <a:t>موضوع أو </a:t>
            </a:r>
            <a:r>
              <a:rPr lang="ar-SA" sz="2400" dirty="0" smtClean="0">
                <a:latin typeface="Arial" pitchFamily="34" charset="0"/>
                <a:cs typeface="Arial" pitchFamily="34" charset="0"/>
              </a:rPr>
              <a:t>جهود </a:t>
            </a:r>
            <a:r>
              <a:rPr lang="ar-SA" sz="2400" dirty="0">
                <a:latin typeface="Arial" pitchFamily="34" charset="0"/>
                <a:cs typeface="Arial" pitchFamily="34" charset="0"/>
              </a:rPr>
              <a:t>شخصيات نحوية درست قبل 30 سنة يمكن اعادة دراستهم في ضوء التطور العلمي المعاصر ومواكبته. </a:t>
            </a:r>
            <a:endParaRPr lang="ar-IQ" sz="2400" dirty="0" smtClean="0">
              <a:latin typeface="Arial" pitchFamily="34" charset="0"/>
              <a:cs typeface="Arial" pitchFamily="34" charset="0"/>
            </a:endParaRPr>
          </a:p>
          <a:p>
            <a:pPr marL="0" marR="0" algn="r" rtl="1">
              <a:spcBef>
                <a:spcPts val="0"/>
              </a:spcBef>
              <a:spcAft>
                <a:spcPts val="0"/>
              </a:spcAft>
            </a:pPr>
            <a:r>
              <a:rPr lang="ar-SA" sz="2400" dirty="0" smtClean="0">
                <a:latin typeface="Arial" pitchFamily="34" charset="0"/>
                <a:cs typeface="Arial" pitchFamily="34" charset="0"/>
              </a:rPr>
              <a:t>متابعة </a:t>
            </a:r>
            <a:r>
              <a:rPr lang="ar-SA" sz="2400" dirty="0">
                <a:latin typeface="Arial" pitchFamily="34" charset="0"/>
                <a:cs typeface="Arial" pitchFamily="34" charset="0"/>
              </a:rPr>
              <a:t>ما يصدر من مؤلفات جديدة في </a:t>
            </a:r>
            <a:r>
              <a:rPr lang="ar-SA" sz="2400" dirty="0" smtClean="0">
                <a:latin typeface="Arial" pitchFamily="34" charset="0"/>
                <a:cs typeface="Arial" pitchFamily="34" charset="0"/>
              </a:rPr>
              <a:t>ا</a:t>
            </a:r>
            <a:r>
              <a:rPr lang="ar-IQ" sz="2400" dirty="0" smtClean="0">
                <a:latin typeface="Arial" pitchFamily="34" charset="0"/>
                <a:cs typeface="Arial" pitchFamily="34" charset="0"/>
              </a:rPr>
              <a:t>لاختصاص</a:t>
            </a:r>
            <a:r>
              <a:rPr lang="ar-SA" sz="2400" dirty="0" smtClean="0">
                <a:latin typeface="Arial" pitchFamily="34" charset="0"/>
                <a:cs typeface="Arial" pitchFamily="34" charset="0"/>
              </a:rPr>
              <a:t> </a:t>
            </a:r>
            <a:r>
              <a:rPr lang="ar-IQ" sz="2400" dirty="0">
                <a:latin typeface="Arial" pitchFamily="34" charset="0"/>
                <a:cs typeface="Arial" pitchFamily="34" charset="0"/>
              </a:rPr>
              <a:t>و</a:t>
            </a:r>
            <a:r>
              <a:rPr lang="ar-SA" sz="2400" dirty="0" smtClean="0">
                <a:latin typeface="Arial" pitchFamily="34" charset="0"/>
                <a:cs typeface="Arial" pitchFamily="34" charset="0"/>
              </a:rPr>
              <a:t>كتب محققة، </a:t>
            </a:r>
            <a:r>
              <a:rPr lang="ar-SA" sz="2400" dirty="0">
                <a:latin typeface="Arial" pitchFamily="34" charset="0"/>
                <a:cs typeface="Arial" pitchFamily="34" charset="0"/>
              </a:rPr>
              <a:t>فإن أغلب ما يصدر من هذه المؤلفات لم تتطرق إليه الأقلام بالدراسة </a:t>
            </a:r>
            <a:r>
              <a:rPr lang="ar-SA" sz="2400" dirty="0" smtClean="0">
                <a:latin typeface="Arial" pitchFamily="34" charset="0"/>
                <a:cs typeface="Arial" pitchFamily="34" charset="0"/>
              </a:rPr>
              <a:t>والبحث</a:t>
            </a:r>
            <a:r>
              <a:rPr lang="ar-IQ" sz="2400" dirty="0" smtClean="0">
                <a:latin typeface="Arial" pitchFamily="34" charset="0"/>
                <a:cs typeface="Arial" pitchFamily="34" charset="0"/>
              </a:rPr>
              <a:t>.</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2975091491"/>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 calcmode="lin" valueType="num">
                                      <p:cBhvr>
                                        <p:cTn id="15" dur="10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2">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2">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2">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2">
                                            <p:txEl>
                                              <p:pRg st="2" end="2"/>
                                            </p:txEl>
                                          </p:spTgt>
                                        </p:tgtEl>
                                        <p:attrNameLst>
                                          <p:attrName>style.visibility</p:attrName>
                                        </p:attrNameLst>
                                      </p:cBhvr>
                                      <p:to>
                                        <p:strVal val="visible"/>
                                      </p:to>
                                    </p:set>
                                    <p:anim calcmode="lin" valueType="num">
                                      <p:cBhvr>
                                        <p:cTn id="23" dur="10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2">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2">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2">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 calcmode="lin" valueType="num">
                                      <p:cBhvr>
                                        <p:cTn id="31" dur="1000" fill="hold"/>
                                        <p:tgtEl>
                                          <p:spTgt spid="2">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2">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2">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04800" y="764704"/>
            <a:ext cx="8686800" cy="5315421"/>
          </a:xfrm>
        </p:spPr>
        <p:txBody>
          <a:bodyPr>
            <a:normAutofit fontScale="70000" lnSpcReduction="20000"/>
          </a:bodyPr>
          <a:lstStyle/>
          <a:p>
            <a:pPr marL="0" marR="0" algn="r" rtl="1">
              <a:spcBef>
                <a:spcPts val="0"/>
              </a:spcBef>
              <a:spcAft>
                <a:spcPts val="0"/>
              </a:spcAft>
            </a:pPr>
            <a:r>
              <a:rPr lang="ar-SA" b="1" dirty="0">
                <a:latin typeface="Times New Roman"/>
                <a:ea typeface="Times New Roman"/>
                <a:cs typeface="Traditional Arabic"/>
              </a:rPr>
              <a:t> ومن الأسباب- ضعف الدراسات البينية بين التخصصات المختلفة، وافتقاد الوعي بالمداخل الجديدة في </a:t>
            </a:r>
            <a:r>
              <a:rPr lang="ar-SA" b="1" dirty="0" smtClean="0">
                <a:latin typeface="Times New Roman"/>
                <a:ea typeface="Times New Roman"/>
                <a:cs typeface="Traditional Arabic"/>
              </a:rPr>
              <a:t>البحث، </a:t>
            </a:r>
            <a:r>
              <a:rPr lang="ar-SA" b="1" dirty="0">
                <a:latin typeface="Times New Roman"/>
                <a:ea typeface="Times New Roman"/>
                <a:cs typeface="Traditional Arabic"/>
              </a:rPr>
              <a:t>وغياب المشروعات المتكاملة والمتعددة التخصصات التي تجمع الباحثين من تخصصات مختلفة حول موضوع تنموي شامل، </a:t>
            </a:r>
            <a:endParaRPr lang="ar-IQ" b="1" dirty="0" smtClean="0">
              <a:latin typeface="Times New Roman"/>
              <a:ea typeface="Times New Roman"/>
              <a:cs typeface="Traditional Arabic"/>
            </a:endParaRPr>
          </a:p>
          <a:p>
            <a:pPr marL="0" marR="0" algn="r" rtl="1">
              <a:spcBef>
                <a:spcPts val="0"/>
              </a:spcBef>
              <a:spcAft>
                <a:spcPts val="0"/>
              </a:spcAft>
            </a:pPr>
            <a:r>
              <a:rPr lang="ar-SA" b="1" dirty="0" smtClean="0">
                <a:latin typeface="Times New Roman"/>
                <a:ea typeface="Times New Roman"/>
                <a:cs typeface="Traditional Arabic"/>
              </a:rPr>
              <a:t>أوصي </a:t>
            </a:r>
            <a:r>
              <a:rPr lang="ar-SA" b="1" dirty="0">
                <a:latin typeface="Times New Roman"/>
                <a:ea typeface="Times New Roman"/>
                <a:cs typeface="Traditional Arabic"/>
              </a:rPr>
              <a:t>بأتباع بعض الوسائل الآتية لإيجاد الموضوع المناسب</a:t>
            </a:r>
            <a:r>
              <a:rPr lang="ar-SA" b="1" dirty="0" smtClean="0">
                <a:latin typeface="Times New Roman"/>
                <a:ea typeface="Times New Roman"/>
                <a:cs typeface="Traditional Arabic"/>
              </a:rPr>
              <a:t>:</a:t>
            </a:r>
            <a:endParaRPr lang="ar-IQ" b="1" dirty="0">
              <a:latin typeface="Times New Roman"/>
              <a:ea typeface="Times New Roman"/>
              <a:cs typeface="Traditional Arabic"/>
            </a:endParaRPr>
          </a:p>
          <a:p>
            <a:pPr marL="0" marR="0" algn="r" rtl="1">
              <a:spcBef>
                <a:spcPts val="0"/>
              </a:spcBef>
              <a:spcAft>
                <a:spcPts val="0"/>
              </a:spcAft>
            </a:pPr>
            <a:r>
              <a:rPr lang="ar-SA" b="1" dirty="0" smtClean="0">
                <a:latin typeface="Times New Roman"/>
                <a:ea typeface="Times New Roman"/>
                <a:cs typeface="Traditional Arabic"/>
              </a:rPr>
              <a:t> </a:t>
            </a:r>
            <a:r>
              <a:rPr lang="ar-SA" b="1" dirty="0">
                <a:latin typeface="Times New Roman"/>
                <a:ea typeface="Times New Roman"/>
                <a:cs typeface="Traditional Arabic"/>
              </a:rPr>
              <a:t>الموضوعات البينية </a:t>
            </a:r>
            <a:r>
              <a:rPr lang="ar-IQ" b="1" dirty="0" smtClean="0">
                <a:latin typeface="Times New Roman"/>
                <a:ea typeface="Times New Roman"/>
                <a:cs typeface="Traditional Arabic"/>
              </a:rPr>
              <a:t>و</a:t>
            </a:r>
            <a:r>
              <a:rPr lang="ar-SA" b="1" dirty="0" smtClean="0">
                <a:latin typeface="Times New Roman"/>
                <a:ea typeface="Times New Roman"/>
                <a:cs typeface="Traditional Arabic"/>
              </a:rPr>
              <a:t>التي </a:t>
            </a:r>
            <a:r>
              <a:rPr lang="ar-SA" b="1" dirty="0">
                <a:latin typeface="Times New Roman"/>
                <a:ea typeface="Times New Roman"/>
                <a:cs typeface="Traditional Arabic"/>
              </a:rPr>
              <a:t>تخدم المجتمع ومؤسسات الدولة، وتسهم في التقدم العلمي.</a:t>
            </a:r>
            <a:endParaRPr lang="en-US" sz="2400" dirty="0">
              <a:latin typeface="Times New Roman"/>
              <a:ea typeface="Times New Roman"/>
            </a:endParaRPr>
          </a:p>
          <a:p>
            <a:pPr marL="0" marR="0" algn="r" rtl="1">
              <a:spcBef>
                <a:spcPts val="0"/>
              </a:spcBef>
              <a:spcAft>
                <a:spcPts val="0"/>
              </a:spcAft>
            </a:pPr>
            <a:r>
              <a:rPr lang="ar-SA" b="1" dirty="0">
                <a:latin typeface="Times New Roman"/>
                <a:ea typeface="Times New Roman"/>
                <a:cs typeface="Traditional Arabic"/>
              </a:rPr>
              <a:t>     ويمكن </a:t>
            </a:r>
            <a:r>
              <a:rPr lang="ar-SA" b="1" dirty="0" smtClean="0">
                <a:latin typeface="Times New Roman"/>
                <a:ea typeface="Times New Roman"/>
                <a:cs typeface="Traditional Arabic"/>
              </a:rPr>
              <a:t>اختبار</a:t>
            </a:r>
            <a:r>
              <a:rPr lang="ar-IQ" b="1" dirty="0" smtClean="0">
                <a:latin typeface="Times New Roman"/>
                <a:ea typeface="Times New Roman"/>
                <a:cs typeface="Traditional Arabic"/>
              </a:rPr>
              <a:t> المواضيع والتأكد من صلاحيتها،</a:t>
            </a:r>
            <a:r>
              <a:rPr lang="ar-SA" b="1" dirty="0" smtClean="0">
                <a:latin typeface="Times New Roman"/>
                <a:ea typeface="Times New Roman"/>
                <a:cs typeface="Traditional Arabic"/>
              </a:rPr>
              <a:t> </a:t>
            </a:r>
            <a:r>
              <a:rPr lang="ar-SA" b="1" dirty="0">
                <a:latin typeface="Times New Roman"/>
                <a:ea typeface="Times New Roman"/>
                <a:cs typeface="Traditional Arabic"/>
              </a:rPr>
              <a:t>من خلال استغلال البحث الصفي باختيار موضوع له أهمية يتعرف عليه الباحث، أو يفتح له آفاقا لاختيار البحث المناسب أو تعديله ...</a:t>
            </a:r>
            <a:br>
              <a:rPr lang="ar-SA" b="1" dirty="0">
                <a:latin typeface="Times New Roman"/>
                <a:ea typeface="Times New Roman"/>
                <a:cs typeface="Traditional Arabic"/>
              </a:rPr>
            </a:br>
            <a:r>
              <a:rPr lang="ar-SA" b="1" dirty="0">
                <a:latin typeface="Times New Roman"/>
                <a:ea typeface="Times New Roman"/>
                <a:cs typeface="Traditional Arabic"/>
              </a:rPr>
              <a:t>- البحث بدقة في فهارس الكتب التي تعود إلى </a:t>
            </a:r>
            <a:r>
              <a:rPr lang="ar-IQ" b="1" dirty="0" smtClean="0">
                <a:latin typeface="Times New Roman"/>
                <a:ea typeface="Times New Roman"/>
                <a:cs typeface="Traditional Arabic"/>
              </a:rPr>
              <a:t>ال</a:t>
            </a:r>
            <a:r>
              <a:rPr lang="ar-SA" b="1" dirty="0" smtClean="0">
                <a:latin typeface="Times New Roman"/>
                <a:ea typeface="Times New Roman"/>
                <a:cs typeface="Traditional Arabic"/>
              </a:rPr>
              <a:t>اختصاص، </a:t>
            </a:r>
            <a:r>
              <a:rPr lang="ar-IQ" b="1" dirty="0" smtClean="0">
                <a:latin typeface="Times New Roman"/>
                <a:ea typeface="Times New Roman"/>
                <a:cs typeface="Traditional Arabic"/>
              </a:rPr>
              <a:t>إذ </a:t>
            </a:r>
            <a:r>
              <a:rPr lang="ar-SA" b="1" dirty="0" smtClean="0">
                <a:latin typeface="Times New Roman"/>
                <a:ea typeface="Times New Roman"/>
                <a:cs typeface="Traditional Arabic"/>
              </a:rPr>
              <a:t>نجد </a:t>
            </a:r>
            <a:r>
              <a:rPr lang="ar-SA" b="1" dirty="0">
                <a:latin typeface="Times New Roman"/>
                <a:ea typeface="Times New Roman"/>
                <a:cs typeface="Traditional Arabic"/>
              </a:rPr>
              <a:t>موضوعات كثيرة وقيمة قد تمكن الباحث من العثور على موضوع صالح للكتابة فيه على أن يكون هذا الموضوع جديدا.</a:t>
            </a:r>
            <a:endParaRPr lang="en-US" sz="2400" dirty="0">
              <a:latin typeface="Times New Roman"/>
              <a:ea typeface="Times New Roman"/>
            </a:endParaRPr>
          </a:p>
          <a:p>
            <a:pPr marL="0" marR="0" algn="r" rtl="1">
              <a:spcBef>
                <a:spcPts val="0"/>
              </a:spcBef>
              <a:spcAft>
                <a:spcPts val="0"/>
              </a:spcAft>
            </a:pPr>
            <a:r>
              <a:rPr lang="ar-SA" b="1" dirty="0" smtClean="0">
                <a:latin typeface="Times New Roman"/>
                <a:ea typeface="Times New Roman"/>
                <a:cs typeface="Traditional Arabic"/>
              </a:rPr>
              <a:t>القياس </a:t>
            </a:r>
            <a:r>
              <a:rPr lang="ar-SA" b="1" dirty="0">
                <a:latin typeface="Times New Roman"/>
                <a:ea typeface="Times New Roman"/>
                <a:cs typeface="Traditional Arabic"/>
              </a:rPr>
              <a:t>على موضوعات أخرى قد درست، فمثلاً كتب موضوع ( التعابير </a:t>
            </a:r>
            <a:r>
              <a:rPr lang="ar-SA" b="1" dirty="0" smtClean="0">
                <a:latin typeface="Times New Roman"/>
                <a:ea typeface="Times New Roman"/>
                <a:cs typeface="Traditional Arabic"/>
              </a:rPr>
              <a:t>الاصطلاحية </a:t>
            </a:r>
            <a:r>
              <a:rPr lang="ar-SA" b="1" dirty="0">
                <a:latin typeface="Times New Roman"/>
                <a:ea typeface="Times New Roman"/>
                <a:cs typeface="Traditional Arabic"/>
              </a:rPr>
              <a:t>أو </a:t>
            </a:r>
            <a:r>
              <a:rPr lang="ar-IQ" b="1" dirty="0" smtClean="0">
                <a:latin typeface="Times New Roman"/>
                <a:ea typeface="Times New Roman"/>
                <a:cs typeface="Traditional Arabic"/>
              </a:rPr>
              <a:t>المسكوكات اللغوية أو </a:t>
            </a:r>
            <a:r>
              <a:rPr lang="ar-SA" b="1" dirty="0" smtClean="0">
                <a:latin typeface="Times New Roman"/>
                <a:ea typeface="Times New Roman"/>
                <a:cs typeface="Traditional Arabic"/>
              </a:rPr>
              <a:t>الوحدات </a:t>
            </a:r>
            <a:r>
              <a:rPr lang="ar-SA" b="1" dirty="0">
                <a:latin typeface="Times New Roman"/>
                <a:ea typeface="Times New Roman"/>
                <a:cs typeface="Traditional Arabic"/>
              </a:rPr>
              <a:t>الدلالية) يمكن القياس </a:t>
            </a:r>
            <a:r>
              <a:rPr lang="ar-SA" b="1" dirty="0" smtClean="0">
                <a:latin typeface="Times New Roman"/>
                <a:ea typeface="Times New Roman"/>
                <a:cs typeface="Traditional Arabic"/>
              </a:rPr>
              <a:t>عليه</a:t>
            </a:r>
            <a:r>
              <a:rPr lang="ar-IQ" b="1" dirty="0" smtClean="0">
                <a:latin typeface="Times New Roman"/>
                <a:ea typeface="Times New Roman"/>
                <a:cs typeface="Traditional Arabic"/>
              </a:rPr>
              <a:t>ا</a:t>
            </a:r>
            <a:r>
              <a:rPr lang="ar-SA" b="1" dirty="0" smtClean="0">
                <a:latin typeface="Times New Roman"/>
                <a:ea typeface="Times New Roman"/>
                <a:cs typeface="Traditional Arabic"/>
              </a:rPr>
              <a:t> وتطبيقه</a:t>
            </a:r>
            <a:r>
              <a:rPr lang="ar-IQ" b="1" dirty="0" smtClean="0">
                <a:latin typeface="Times New Roman"/>
                <a:ea typeface="Times New Roman"/>
                <a:cs typeface="Traditional Arabic"/>
              </a:rPr>
              <a:t>ا</a:t>
            </a:r>
            <a:r>
              <a:rPr lang="ar-SA" b="1" dirty="0" smtClean="0">
                <a:latin typeface="Times New Roman"/>
                <a:ea typeface="Times New Roman"/>
                <a:cs typeface="Traditional Arabic"/>
              </a:rPr>
              <a:t> </a:t>
            </a:r>
            <a:r>
              <a:rPr lang="ar-SA" b="1" dirty="0">
                <a:latin typeface="Times New Roman"/>
                <a:ea typeface="Times New Roman"/>
                <a:cs typeface="Traditional Arabic"/>
              </a:rPr>
              <a:t>على نصوص مختلفة) </a:t>
            </a:r>
            <a:endParaRPr lang="en-US" sz="2400" dirty="0">
              <a:latin typeface="Times New Roman"/>
              <a:ea typeface="Times New Roman"/>
            </a:endParaRPr>
          </a:p>
          <a:p>
            <a:pPr marL="0" marR="0" algn="r" rtl="1">
              <a:spcBef>
                <a:spcPts val="0"/>
              </a:spcBef>
              <a:spcAft>
                <a:spcPts val="0"/>
              </a:spcAft>
            </a:pPr>
            <a:r>
              <a:rPr lang="ar-SA" b="1" dirty="0">
                <a:latin typeface="Times New Roman"/>
                <a:ea typeface="Times New Roman"/>
                <a:cs typeface="Traditional Arabic"/>
              </a:rPr>
              <a:t>ومثلاً كتاب (الحس البلاغي عند أبن القيم الجوزية) يمكن القياس عليه بـعالم آخر بالعنوان نفسه</a:t>
            </a:r>
            <a:r>
              <a:rPr lang="ar-SA" b="1" dirty="0" smtClean="0">
                <a:latin typeface="Times New Roman"/>
                <a:ea typeface="Times New Roman"/>
                <a:cs typeface="Traditional Arabic"/>
              </a:rPr>
              <a:t>.</a:t>
            </a:r>
            <a:endParaRPr lang="ar-IQ" b="1" dirty="0" smtClean="0">
              <a:latin typeface="Times New Roman"/>
              <a:ea typeface="Times New Roman"/>
              <a:cs typeface="Traditional Arabic"/>
            </a:endParaRPr>
          </a:p>
          <a:p>
            <a:pPr marL="0" marR="0" algn="r" rtl="1">
              <a:spcBef>
                <a:spcPts val="0"/>
              </a:spcBef>
              <a:spcAft>
                <a:spcPts val="0"/>
              </a:spcAft>
            </a:pPr>
            <a:endParaRPr lang="en-US" sz="2400" dirty="0">
              <a:latin typeface="Times New Roman"/>
              <a:ea typeface="Times New Roman"/>
            </a:endParaRPr>
          </a:p>
          <a:p>
            <a:pPr marL="0" marR="0" algn="r" rtl="1">
              <a:spcBef>
                <a:spcPts val="0"/>
              </a:spcBef>
              <a:spcAft>
                <a:spcPts val="0"/>
              </a:spcAft>
            </a:pPr>
            <a:r>
              <a:rPr lang="ar-SA" b="1" dirty="0">
                <a:latin typeface="Times New Roman"/>
                <a:ea typeface="Times New Roman"/>
                <a:cs typeface="Traditional Arabic"/>
              </a:rPr>
              <a:t>     </a:t>
            </a:r>
            <a:r>
              <a:rPr lang="ar-SA" b="1" dirty="0">
                <a:solidFill>
                  <a:srgbClr val="FF0000"/>
                </a:solidFill>
                <a:latin typeface="Times New Roman"/>
                <a:ea typeface="Times New Roman"/>
                <a:cs typeface="Traditional Arabic"/>
              </a:rPr>
              <a:t>ومن </a:t>
            </a:r>
            <a:r>
              <a:rPr lang="ar-IQ" b="1" dirty="0" smtClean="0">
                <a:solidFill>
                  <a:srgbClr val="FF0000"/>
                </a:solidFill>
                <a:latin typeface="Times New Roman"/>
                <a:ea typeface="Times New Roman"/>
                <a:cs typeface="Traditional Arabic"/>
              </a:rPr>
              <a:t>ت</a:t>
            </a:r>
            <a:r>
              <a:rPr lang="ar-SA" b="1" dirty="0" smtClean="0">
                <a:solidFill>
                  <a:srgbClr val="FF0000"/>
                </a:solidFill>
                <a:latin typeface="Times New Roman"/>
                <a:ea typeface="Times New Roman"/>
                <a:cs typeface="Traditional Arabic"/>
              </a:rPr>
              <a:t>روم </a:t>
            </a:r>
            <a:r>
              <a:rPr lang="ar-SA" b="1" dirty="0">
                <a:solidFill>
                  <a:srgbClr val="FF0000"/>
                </a:solidFill>
                <a:latin typeface="Times New Roman"/>
                <a:ea typeface="Times New Roman"/>
                <a:cs typeface="Traditional Arabic"/>
              </a:rPr>
              <a:t>المزيد من الاطلاع على المواضيع البحثية الجديدة المقترحة </a:t>
            </a:r>
            <a:r>
              <a:rPr lang="ar-IQ" b="1" dirty="0" smtClean="0">
                <a:solidFill>
                  <a:srgbClr val="FF0000"/>
                </a:solidFill>
                <a:latin typeface="Times New Roman"/>
                <a:ea typeface="Times New Roman"/>
                <a:cs typeface="Traditional Arabic"/>
              </a:rPr>
              <a:t>تر</a:t>
            </a:r>
            <a:r>
              <a:rPr lang="ar-SA" b="1" dirty="0" smtClean="0">
                <a:solidFill>
                  <a:srgbClr val="FF0000"/>
                </a:solidFill>
                <a:latin typeface="Times New Roman"/>
                <a:ea typeface="Times New Roman"/>
                <a:cs typeface="Traditional Arabic"/>
              </a:rPr>
              <a:t>جع </a:t>
            </a:r>
            <a:r>
              <a:rPr lang="ar-SA" b="1" dirty="0">
                <a:solidFill>
                  <a:srgbClr val="FF0000"/>
                </a:solidFill>
                <a:latin typeface="Times New Roman"/>
                <a:ea typeface="Times New Roman"/>
                <a:cs typeface="Traditional Arabic"/>
              </a:rPr>
              <a:t>الى كتابنا: حصاد السنين، (مشاريع بحثية في اللغة والأدب واللسانيات والقرآن الكريم). </a:t>
            </a:r>
            <a:r>
              <a:rPr lang="ar-IQ" b="1" dirty="0" smtClean="0">
                <a:solidFill>
                  <a:srgbClr val="FF0000"/>
                </a:solidFill>
                <a:latin typeface="Times New Roman"/>
                <a:ea typeface="Times New Roman"/>
                <a:cs typeface="Traditional Arabic"/>
              </a:rPr>
              <a:t>يضم</a:t>
            </a:r>
            <a:r>
              <a:rPr lang="ar-SA" b="1" dirty="0" smtClean="0">
                <a:solidFill>
                  <a:srgbClr val="FF0000"/>
                </a:solidFill>
                <a:latin typeface="Times New Roman"/>
                <a:ea typeface="Times New Roman"/>
                <a:cs typeface="Traditional Arabic"/>
              </a:rPr>
              <a:t> </a:t>
            </a:r>
            <a:r>
              <a:rPr lang="ar-SA" b="1" dirty="0">
                <a:solidFill>
                  <a:srgbClr val="FF0000"/>
                </a:solidFill>
                <a:latin typeface="Times New Roman"/>
                <a:ea typeface="Times New Roman"/>
                <a:cs typeface="Traditional Arabic"/>
              </a:rPr>
              <a:t>مئات الأفكار العامة لاختيار المواضيع...  </a:t>
            </a:r>
            <a:endParaRPr lang="ar-IQ" b="1" dirty="0" smtClean="0">
              <a:solidFill>
                <a:srgbClr val="FF0000"/>
              </a:solidFill>
              <a:latin typeface="Times New Roman"/>
              <a:ea typeface="Times New Roman"/>
              <a:cs typeface="Traditional Arabic"/>
            </a:endParaRPr>
          </a:p>
        </p:txBody>
      </p:sp>
    </p:spTree>
    <p:extLst>
      <p:ext uri="{BB962C8B-B14F-4D97-AF65-F5344CB8AC3E}">
        <p14:creationId xmlns:p14="http://schemas.microsoft.com/office/powerpoint/2010/main" val="495221733"/>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p:cTn id="5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solidFill>
                  <a:srgbClr val="FF0000"/>
                </a:solidFill>
              </a:rPr>
              <a:t>الأصوات</a:t>
            </a:r>
            <a:endParaRPr lang="en-US" dirty="0">
              <a:solidFill>
                <a:srgbClr val="FF0000"/>
              </a:solidFill>
            </a:endParaRPr>
          </a:p>
        </p:txBody>
      </p:sp>
      <p:sp>
        <p:nvSpPr>
          <p:cNvPr id="3" name="عنصر نائب للمحتوى 2"/>
          <p:cNvSpPr>
            <a:spLocks noGrp="1"/>
          </p:cNvSpPr>
          <p:nvPr>
            <p:ph sz="half" idx="1"/>
          </p:nvPr>
        </p:nvSpPr>
        <p:spPr>
          <a:solidFill>
            <a:schemeClr val="accent1"/>
          </a:solidFill>
        </p:spPr>
        <p:txBody>
          <a:bodyPr>
            <a:normAutofit lnSpcReduction="10000"/>
          </a:bodyPr>
          <a:lstStyle/>
          <a:p>
            <a:pPr lvl="0" algn="r" rtl="1">
              <a:spcBef>
                <a:spcPts val="0"/>
              </a:spcBef>
              <a:buFont typeface="Traditional Arabic"/>
              <a:buChar char="-"/>
            </a:pPr>
            <a:r>
              <a:rPr lang="ar-IQ" b="1" dirty="0">
                <a:latin typeface="Times New Roman"/>
                <a:ea typeface="Times New Roman"/>
                <a:cs typeface="Traditional Arabic"/>
              </a:rPr>
              <a:t>الأصوات النحوية المفردة: دراسة صوتية نحوية دلالية ... </a:t>
            </a:r>
            <a:r>
              <a:rPr lang="ar-IQ" b="1" dirty="0" smtClean="0">
                <a:latin typeface="Times New Roman"/>
                <a:ea typeface="Times New Roman"/>
                <a:cs typeface="Traditional Arabic"/>
              </a:rPr>
              <a:t>وهي </a:t>
            </a:r>
            <a:r>
              <a:rPr lang="ar-IQ" b="1" dirty="0">
                <a:latin typeface="Times New Roman"/>
                <a:ea typeface="Times New Roman"/>
                <a:cs typeface="Traditional Arabic"/>
              </a:rPr>
              <a:t>الأصوات التي تحمل معنى نحويا من خلال توظيفها تركيبيا. فتكون عندئذ حروفا ووحدات صوتية. مثل الألف ب ت ن س ف هـ ... والتي تختلف عن الأصوات التي لا توظف نحويا كالثاء والطاء والقاف والعين ... وغيرها.  </a:t>
            </a:r>
            <a:endParaRPr lang="en-US" sz="2000" dirty="0">
              <a:latin typeface="Times New Roman"/>
              <a:ea typeface="Times New Roman"/>
            </a:endParaRPr>
          </a:p>
          <a:p>
            <a:endParaRPr lang="en-US" dirty="0"/>
          </a:p>
        </p:txBody>
      </p:sp>
      <p:sp>
        <p:nvSpPr>
          <p:cNvPr id="4" name="عنصر نائب للمحتوى 3"/>
          <p:cNvSpPr>
            <a:spLocks noGrp="1"/>
          </p:cNvSpPr>
          <p:nvPr>
            <p:ph sz="half" idx="2"/>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lnSpcReduction="10000"/>
          </a:bodyPr>
          <a:lstStyle/>
          <a:p>
            <a:pPr lvl="0" algn="r" rtl="1">
              <a:spcBef>
                <a:spcPts val="0"/>
              </a:spcBef>
              <a:buFont typeface="Traditional Arabic"/>
              <a:buChar char="-"/>
            </a:pPr>
            <a:r>
              <a:rPr lang="ar-SA" b="1" dirty="0">
                <a:latin typeface="Times New Roman"/>
                <a:ea typeface="Times New Roman"/>
                <a:cs typeface="Traditional Arabic"/>
              </a:rPr>
              <a:t>التطريز الصوتي، وهي الوحدات الصوتية التي تصاحب الخطاب المنطوق وتتمثل في النبر، والتنغيم، ودرجة الصوت، والوقفات أو السكتات الكلامية أو الفواصل، ومعدل الأداء الكلامي.</a:t>
            </a:r>
            <a:endParaRPr lang="en-US" sz="2000" dirty="0">
              <a:latin typeface="Times New Roman"/>
              <a:ea typeface="Times New Roman"/>
            </a:endParaRPr>
          </a:p>
          <a:p>
            <a:pPr lvl="0" algn="r" rtl="1">
              <a:spcBef>
                <a:spcPts val="0"/>
              </a:spcBef>
              <a:buFont typeface="Traditional Arabic"/>
              <a:buChar char="-"/>
            </a:pPr>
            <a:r>
              <a:rPr lang="en-US" b="1" dirty="0">
                <a:latin typeface="Traditional Arabic"/>
                <a:ea typeface="Times New Roman"/>
              </a:rPr>
              <a:t> </a:t>
            </a:r>
            <a:r>
              <a:rPr lang="ar-IQ" b="1" dirty="0">
                <a:latin typeface="Times New Roman"/>
                <a:ea typeface="Times New Roman"/>
                <a:cs typeface="Traditional Arabic"/>
              </a:rPr>
              <a:t>الزيادات الصوتية في القرآن </a:t>
            </a:r>
            <a:r>
              <a:rPr lang="ar-IQ" b="1" dirty="0" smtClean="0">
                <a:latin typeface="Times New Roman"/>
                <a:ea typeface="Times New Roman"/>
                <a:cs typeface="Traditional Arabic"/>
              </a:rPr>
              <a:t>الكريم، دراسة </a:t>
            </a:r>
            <a:r>
              <a:rPr lang="ar-IQ" b="1" dirty="0">
                <a:latin typeface="Times New Roman"/>
                <a:ea typeface="Times New Roman"/>
                <a:cs typeface="Traditional Arabic"/>
              </a:rPr>
              <a:t>دلالية.</a:t>
            </a:r>
            <a:endParaRPr lang="en-US" sz="2000" dirty="0">
              <a:latin typeface="Times New Roman"/>
              <a:ea typeface="Times New Roman"/>
            </a:endParaRPr>
          </a:p>
          <a:p>
            <a:pPr lvl="0" algn="r" rtl="1">
              <a:spcBef>
                <a:spcPts val="0"/>
              </a:spcBef>
              <a:buFont typeface="Traditional Arabic"/>
              <a:buChar char="-"/>
            </a:pPr>
            <a:r>
              <a:rPr lang="ar-IQ" b="1" dirty="0">
                <a:latin typeface="Times New Roman"/>
                <a:ea typeface="Times New Roman"/>
                <a:cs typeface="Traditional Arabic"/>
              </a:rPr>
              <a:t>الأصوات غير الإنسانية في القرآن </a:t>
            </a:r>
            <a:r>
              <a:rPr lang="ar-IQ" b="1" dirty="0" smtClean="0">
                <a:latin typeface="Times New Roman"/>
                <a:ea typeface="Times New Roman"/>
                <a:cs typeface="Traditional Arabic"/>
              </a:rPr>
              <a:t>الكريم، دراسة </a:t>
            </a:r>
            <a:r>
              <a:rPr lang="ar-IQ" b="1" dirty="0">
                <a:latin typeface="Times New Roman"/>
                <a:ea typeface="Times New Roman"/>
                <a:cs typeface="Traditional Arabic"/>
              </a:rPr>
              <a:t>دلالية. مثل أصوات الحيوانات والآلات والطبيعة ... </a:t>
            </a:r>
            <a:endParaRPr lang="en-US" sz="2000" dirty="0">
              <a:effectLst/>
              <a:latin typeface="Times New Roman"/>
              <a:ea typeface="Times New Roman"/>
            </a:endParaRPr>
          </a:p>
        </p:txBody>
      </p:sp>
    </p:spTree>
    <p:extLst>
      <p:ext uri="{BB962C8B-B14F-4D97-AF65-F5344CB8AC3E}">
        <p14:creationId xmlns:p14="http://schemas.microsoft.com/office/powerpoint/2010/main" val="1090318120"/>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 calcmode="lin" valueType="num">
                                      <p:cBhvr>
                                        <p:cTn id="7" dur="1000" fill="hold"/>
                                        <p:tgtEl>
                                          <p:spTgt spid="4">
                                            <p:bg/>
                                          </p:spTgt>
                                        </p:tgtEl>
                                        <p:attrNameLst>
                                          <p:attrName>ppt_w</p:attrName>
                                        </p:attrNameLst>
                                      </p:cBhvr>
                                      <p:tavLst>
                                        <p:tav tm="0">
                                          <p:val>
                                            <p:fltVal val="0"/>
                                          </p:val>
                                        </p:tav>
                                        <p:tav tm="100000">
                                          <p:val>
                                            <p:strVal val="#ppt_w"/>
                                          </p:val>
                                        </p:tav>
                                      </p:tavLst>
                                    </p:anim>
                                    <p:anim calcmode="lin" valueType="num">
                                      <p:cBhvr>
                                        <p:cTn id="8" dur="1000" fill="hold"/>
                                        <p:tgtEl>
                                          <p:spTgt spid="4">
                                            <p:bg/>
                                          </p:spTgt>
                                        </p:tgtEl>
                                        <p:attrNameLst>
                                          <p:attrName>ppt_h</p:attrName>
                                        </p:attrNameLst>
                                      </p:cBhvr>
                                      <p:tavLst>
                                        <p:tav tm="0">
                                          <p:val>
                                            <p:fltVal val="0"/>
                                          </p:val>
                                        </p:tav>
                                        <p:tav tm="100000">
                                          <p:val>
                                            <p:strVal val="#ppt_h"/>
                                          </p:val>
                                        </p:tav>
                                      </p:tavLst>
                                    </p:anim>
                                    <p:anim calcmode="lin" valueType="num">
                                      <p:cBhvr>
                                        <p:cTn id="9" dur="1000" fill="hold"/>
                                        <p:tgtEl>
                                          <p:spTgt spid="4">
                                            <p:bg/>
                                          </p:spTgt>
                                        </p:tgtEl>
                                        <p:attrNameLst>
                                          <p:attrName>style.rotation</p:attrName>
                                        </p:attrNameLst>
                                      </p:cBhvr>
                                      <p:tavLst>
                                        <p:tav tm="0">
                                          <p:val>
                                            <p:fltVal val="90"/>
                                          </p:val>
                                        </p:tav>
                                        <p:tav tm="100000">
                                          <p:val>
                                            <p:fltVal val="0"/>
                                          </p:val>
                                        </p:tav>
                                      </p:tavLst>
                                    </p:anim>
                                    <p:animEffect transition="in" filter="fade">
                                      <p:cBhvr>
                                        <p:cTn id="10" dur="1000"/>
                                        <p:tgtEl>
                                          <p:spTgt spid="4">
                                            <p:bg/>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 calcmode="lin" valueType="num">
                                      <p:cBhvr>
                                        <p:cTn id="15"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4">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 calcmode="lin" valueType="num">
                                      <p:cBhvr>
                                        <p:cTn id="23"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4">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4">
                                            <p:txEl>
                                              <p:pRg st="2" end="2"/>
                                            </p:txEl>
                                          </p:spTgt>
                                        </p:tgtEl>
                                        <p:attrNameLst>
                                          <p:attrName>style.visibility</p:attrName>
                                        </p:attrNameLst>
                                      </p:cBhvr>
                                      <p:to>
                                        <p:strVal val="visible"/>
                                      </p:to>
                                    </p:set>
                                    <p:anim calcmode="lin" valueType="num">
                                      <p:cBhvr>
                                        <p:cTn id="31"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4">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4">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bg/>
                                          </p:spTgt>
                                        </p:tgtEl>
                                        <p:attrNameLst>
                                          <p:attrName>style.visibility</p:attrName>
                                        </p:attrNameLst>
                                      </p:cBhvr>
                                      <p:to>
                                        <p:strVal val="visible"/>
                                      </p:to>
                                    </p:set>
                                    <p:anim calcmode="lin" valueType="num">
                                      <p:cBhvr additive="base">
                                        <p:cTn id="39" dur="500" fill="hold"/>
                                        <p:tgtEl>
                                          <p:spTgt spid="3">
                                            <p:bg/>
                                          </p:spTgt>
                                        </p:tgtEl>
                                        <p:attrNameLst>
                                          <p:attrName>ppt_x</p:attrName>
                                        </p:attrNameLst>
                                      </p:cBhvr>
                                      <p:tavLst>
                                        <p:tav tm="0">
                                          <p:val>
                                            <p:strVal val="#ppt_x"/>
                                          </p:val>
                                        </p:tav>
                                        <p:tav tm="100000">
                                          <p:val>
                                            <p:strVal val="#ppt_x"/>
                                          </p:val>
                                        </p:tav>
                                      </p:tavLst>
                                    </p:anim>
                                    <p:anim calcmode="lin" valueType="num">
                                      <p:cBhvr additive="base">
                                        <p:cTn id="40"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3">
                                            <p:txEl>
                                              <p:pRg st="0" end="0"/>
                                            </p:txEl>
                                          </p:spTgt>
                                        </p:tgtEl>
                                        <p:attrNameLst>
                                          <p:attrName>style.visibility</p:attrName>
                                        </p:attrNameLst>
                                      </p:cBhvr>
                                      <p:to>
                                        <p:strVal val="visible"/>
                                      </p:to>
                                    </p:set>
                                    <p:anim calcmode="lin" valueType="num">
                                      <p:cBhvr additive="base">
                                        <p:cTn id="4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solidFill>
                  <a:srgbClr val="FF0000"/>
                </a:solidFill>
              </a:rPr>
              <a:t>النحو </a:t>
            </a:r>
            <a:endParaRPr lang="en-US" dirty="0">
              <a:solidFill>
                <a:srgbClr val="FF0000"/>
              </a:solidFill>
            </a:endParaRPr>
          </a:p>
        </p:txBody>
      </p:sp>
      <p:sp>
        <p:nvSpPr>
          <p:cNvPr id="3" name="عنصر نائب للمحتوى 2"/>
          <p:cNvSpPr>
            <a:spLocks noGrp="1"/>
          </p:cNvSpPr>
          <p:nvPr>
            <p:ph sz="half" idx="1"/>
          </p:nvPr>
        </p:nvSpPr>
        <p:spPr>
          <a:pattFill prst="pct5">
            <a:fgClr>
              <a:schemeClr val="tx2"/>
            </a:fgClr>
            <a:bgClr>
              <a:schemeClr val="bg1"/>
            </a:bgClr>
          </a:pattFill>
        </p:spPr>
        <p:txBody>
          <a:bodyPr>
            <a:normAutofit lnSpcReduction="10000"/>
          </a:bodyPr>
          <a:lstStyle/>
          <a:p>
            <a:pPr marL="0" marR="0" algn="r" rtl="1">
              <a:spcBef>
                <a:spcPts val="0"/>
              </a:spcBef>
              <a:spcAft>
                <a:spcPts val="0"/>
              </a:spcAft>
            </a:pPr>
            <a:r>
              <a:rPr lang="ar-IQ" b="1" dirty="0">
                <a:latin typeface="Times New Roman"/>
                <a:ea typeface="Times New Roman"/>
                <a:cs typeface="Traditional Arabic"/>
              </a:rPr>
              <a:t>الصرف:</a:t>
            </a:r>
            <a:endParaRPr lang="en-US" sz="2000" dirty="0">
              <a:latin typeface="Times New Roman"/>
              <a:ea typeface="Times New Roman"/>
            </a:endParaRPr>
          </a:p>
          <a:p>
            <a:pPr lvl="0" algn="r" rtl="1">
              <a:spcBef>
                <a:spcPts val="0"/>
              </a:spcBef>
              <a:buFont typeface="Traditional Arabic"/>
              <a:buChar char="-"/>
            </a:pPr>
            <a:r>
              <a:rPr lang="ar-IQ" b="1" dirty="0">
                <a:latin typeface="Times New Roman"/>
                <a:ea typeface="Times New Roman"/>
                <a:cs typeface="Traditional Arabic"/>
              </a:rPr>
              <a:t>التعليل الصرفي أو الجهود الصرفية في كتاب اقتطاف </a:t>
            </a:r>
            <a:r>
              <a:rPr lang="ar-IQ" b="1" dirty="0" err="1">
                <a:latin typeface="Times New Roman"/>
                <a:ea typeface="Times New Roman"/>
                <a:cs typeface="Traditional Arabic"/>
              </a:rPr>
              <a:t>الأزاهر</a:t>
            </a:r>
            <a:r>
              <a:rPr lang="ar-IQ" b="1" dirty="0">
                <a:latin typeface="Times New Roman"/>
                <a:ea typeface="Times New Roman"/>
                <a:cs typeface="Traditional Arabic"/>
              </a:rPr>
              <a:t> والتقاط الجواهر/ أحمد بن يوسف بن مالك </a:t>
            </a:r>
            <a:r>
              <a:rPr lang="ar-IQ" b="1" dirty="0" err="1">
                <a:latin typeface="Times New Roman"/>
                <a:ea typeface="Times New Roman"/>
                <a:cs typeface="Traditional Arabic"/>
              </a:rPr>
              <a:t>الرعيني</a:t>
            </a:r>
            <a:r>
              <a:rPr lang="ar-IQ" b="1" dirty="0">
                <a:latin typeface="Times New Roman"/>
                <a:ea typeface="Times New Roman"/>
                <a:cs typeface="Traditional Arabic"/>
              </a:rPr>
              <a:t> الأندلسي (المتوفى: 779هـ)، تحقيق: عبد الله حامد النمري.</a:t>
            </a:r>
            <a:endParaRPr lang="en-US" sz="2000" dirty="0">
              <a:latin typeface="Times New Roman"/>
              <a:ea typeface="Times New Roman"/>
            </a:endParaRPr>
          </a:p>
          <a:p>
            <a:pPr lvl="0" algn="r" rtl="1">
              <a:spcBef>
                <a:spcPts val="0"/>
              </a:spcBef>
              <a:buFont typeface="Traditional Arabic"/>
              <a:buChar char="-"/>
            </a:pPr>
            <a:r>
              <a:rPr lang="en-US" b="1" dirty="0">
                <a:latin typeface="Traditional Arabic"/>
                <a:ea typeface="Times New Roman"/>
              </a:rPr>
              <a:t> </a:t>
            </a:r>
            <a:endParaRPr lang="en-US" sz="2000" dirty="0">
              <a:effectLst/>
              <a:latin typeface="Times New Roman"/>
              <a:ea typeface="Times New Roman"/>
            </a:endParaRPr>
          </a:p>
        </p:txBody>
      </p:sp>
      <p:sp>
        <p:nvSpPr>
          <p:cNvPr id="4" name="عنصر نائب للمحتوى 3"/>
          <p:cNvSpPr>
            <a:spLocks noGrp="1"/>
          </p:cNvSpPr>
          <p:nvPr>
            <p:ph sz="half" idx="2"/>
          </p:nvPr>
        </p:nvSpPr>
        <p:spPr>
          <a:pattFill prst="pct5">
            <a:fgClr>
              <a:schemeClr val="tx2"/>
            </a:fgClr>
            <a:bgClr>
              <a:schemeClr val="bg1"/>
            </a:bgClr>
          </a:pattFill>
          <a:effectLst>
            <a:glow rad="127000">
              <a:srgbClr val="FFC000"/>
            </a:glow>
          </a:effectLst>
        </p:spPr>
        <p:txBody>
          <a:bodyPr>
            <a:normAutofit lnSpcReduction="10000"/>
          </a:bodyPr>
          <a:lstStyle/>
          <a:p>
            <a:pPr lvl="0" algn="r" rtl="1">
              <a:spcBef>
                <a:spcPts val="0"/>
              </a:spcBef>
              <a:buFont typeface="Arial"/>
              <a:buChar char="-"/>
            </a:pPr>
            <a:r>
              <a:rPr lang="ar-IQ" b="1" dirty="0">
                <a:latin typeface="Times New Roman"/>
                <a:ea typeface="Times New Roman"/>
                <a:cs typeface="Traditional Arabic"/>
              </a:rPr>
              <a:t>التعبيرات الاصطلاحية عند سيبويه ومفهومها وتوجيهها النحوي.</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أسس ترجيح </a:t>
            </a:r>
            <a:r>
              <a:rPr lang="ar-IQ" b="1" dirty="0" err="1">
                <a:latin typeface="Times New Roman"/>
                <a:ea typeface="Times New Roman"/>
                <a:cs typeface="Traditional Arabic"/>
              </a:rPr>
              <a:t>الأراء</a:t>
            </a:r>
            <a:r>
              <a:rPr lang="ar-IQ" b="1" dirty="0">
                <a:latin typeface="Times New Roman"/>
                <a:ea typeface="Times New Roman"/>
                <a:cs typeface="Traditional Arabic"/>
              </a:rPr>
              <a:t> النحوية في القرن الرابع الهجري.  أو </a:t>
            </a:r>
            <a:r>
              <a:rPr lang="ar-IQ" b="1" dirty="0">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latin typeface="Times New Roman"/>
                <a:ea typeface="Times New Roman"/>
                <a:cs typeface="Traditional Arabic"/>
              </a:rPr>
              <a:t>مذهب</a:t>
            </a:r>
            <a:r>
              <a:rPr lang="ar-IQ" b="1" dirty="0">
                <a:latin typeface="Times New Roman"/>
                <a:ea typeface="Times New Roman"/>
                <a:cs typeface="Traditional Arabic"/>
              </a:rPr>
              <a:t> من خلط المذهبين النحوي.</a:t>
            </a:r>
            <a:endParaRPr lang="en-US" sz="2000" dirty="0">
              <a:latin typeface="Times New Roman"/>
              <a:ea typeface="Times New Roman"/>
            </a:endParaRPr>
          </a:p>
          <a:p>
            <a:pPr lvl="0" algn="r" rtl="1">
              <a:spcBef>
                <a:spcPts val="0"/>
              </a:spcBef>
              <a:buFont typeface="Arial"/>
              <a:buChar char="-"/>
            </a:pPr>
            <a:r>
              <a:rPr lang="ar-SA" b="1" dirty="0">
                <a:latin typeface="Times New Roman"/>
                <a:ea typeface="Times New Roman"/>
                <a:cs typeface="Traditional Arabic"/>
              </a:rPr>
              <a:t>إجراء الشيء في القرآن الكريم مجرى غيره مظاهره ومسوغاته وموقف النحاة منه.</a:t>
            </a:r>
            <a:endParaRPr lang="en-US" sz="2000" dirty="0">
              <a:latin typeface="Times New Roman"/>
              <a:ea typeface="Times New Roman"/>
            </a:endParaRPr>
          </a:p>
          <a:p>
            <a:pPr lvl="0" algn="r" rtl="1">
              <a:spcBef>
                <a:spcPts val="0"/>
              </a:spcBef>
              <a:buFont typeface="Arial"/>
              <a:buChar char="-"/>
            </a:pPr>
            <a:r>
              <a:rPr lang="ar-SA" b="1" dirty="0" err="1" smtClean="0">
                <a:latin typeface="Times New Roman"/>
                <a:ea typeface="Times New Roman"/>
                <a:cs typeface="Traditional Arabic"/>
              </a:rPr>
              <a:t>المشا</a:t>
            </a:r>
            <a:r>
              <a:rPr lang="ar-IQ" b="1" dirty="0" smtClean="0">
                <a:latin typeface="Times New Roman"/>
                <a:ea typeface="Times New Roman"/>
                <a:cs typeface="Traditional Arabic"/>
              </a:rPr>
              <a:t>كلة </a:t>
            </a:r>
            <a:r>
              <a:rPr lang="ar-SA" b="1" dirty="0" smtClean="0">
                <a:latin typeface="Times New Roman"/>
                <a:ea typeface="Times New Roman"/>
                <a:cs typeface="Traditional Arabic"/>
              </a:rPr>
              <a:t>بين </a:t>
            </a:r>
            <a:r>
              <a:rPr lang="ar-SA" b="1" dirty="0">
                <a:latin typeface="Times New Roman"/>
                <a:ea typeface="Times New Roman"/>
                <a:cs typeface="Traditional Arabic"/>
              </a:rPr>
              <a:t>الأسماء والأفعال والحروف وأثرها في بناء القاعدة النحوية.</a:t>
            </a:r>
            <a:endParaRPr lang="en-US" sz="2000" dirty="0">
              <a:effectLst/>
              <a:latin typeface="Times New Roman"/>
              <a:ea typeface="Times New Roman"/>
            </a:endParaRPr>
          </a:p>
        </p:txBody>
      </p:sp>
    </p:spTree>
    <p:extLst>
      <p:ext uri="{BB962C8B-B14F-4D97-AF65-F5344CB8AC3E}">
        <p14:creationId xmlns:p14="http://schemas.microsoft.com/office/powerpoint/2010/main" val="2900485924"/>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 calcmode="lin" valueType="num">
                                      <p:cBhvr additive="base">
                                        <p:cTn id="7" dur="500" fill="hold"/>
                                        <p:tgtEl>
                                          <p:spTgt spid="4">
                                            <p:bg/>
                                          </p:spTgt>
                                        </p:tgtEl>
                                        <p:attrNameLst>
                                          <p:attrName>ppt_x</p:attrName>
                                        </p:attrNameLst>
                                      </p:cBhvr>
                                      <p:tavLst>
                                        <p:tav tm="0">
                                          <p:val>
                                            <p:strVal val="#ppt_x"/>
                                          </p:val>
                                        </p:tav>
                                        <p:tav tm="100000">
                                          <p:val>
                                            <p:strVal val="#ppt_x"/>
                                          </p:val>
                                        </p:tav>
                                      </p:tavLst>
                                    </p:anim>
                                    <p:anim calcmode="lin" valueType="num">
                                      <p:cBhvr additive="base">
                                        <p:cTn id="8" dur="500" fill="hold"/>
                                        <p:tgtEl>
                                          <p:spTgt spid="4">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additive="base">
                                        <p:cTn id="3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bg/>
                                          </p:spTgt>
                                        </p:tgtEl>
                                        <p:attrNameLst>
                                          <p:attrName>style.visibility</p:attrName>
                                        </p:attrNameLst>
                                      </p:cBhvr>
                                      <p:to>
                                        <p:strVal val="visible"/>
                                      </p:to>
                                    </p:set>
                                    <p:anim calcmode="lin" valueType="num">
                                      <p:cBhvr additive="base">
                                        <p:cTn id="3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3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0" end="0"/>
                                            </p:txEl>
                                          </p:spTgt>
                                        </p:tgtEl>
                                        <p:attrNameLst>
                                          <p:attrName>style.visibility</p:attrName>
                                        </p:attrNameLst>
                                      </p:cBhvr>
                                      <p:to>
                                        <p:strVal val="visible"/>
                                      </p:to>
                                    </p:set>
                                    <p:anim calcmode="lin" valueType="num">
                                      <p:cBhvr additive="base">
                                        <p:cTn id="4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1" end="1"/>
                                            </p:txEl>
                                          </p:spTgt>
                                        </p:tgtEl>
                                        <p:attrNameLst>
                                          <p:attrName>style.visibility</p:attrName>
                                        </p:attrNameLst>
                                      </p:cBhvr>
                                      <p:to>
                                        <p:strVal val="visible"/>
                                      </p:to>
                                    </p:set>
                                    <p:anim calcmode="lin" valueType="num">
                                      <p:cBhvr additive="base">
                                        <p:cTn id="4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2" end="2"/>
                                            </p:txEl>
                                          </p:spTgt>
                                        </p:tgtEl>
                                        <p:attrNameLst>
                                          <p:attrName>style.visibility</p:attrName>
                                        </p:attrNameLst>
                                      </p:cBhvr>
                                      <p:to>
                                        <p:strVal val="visible"/>
                                      </p:to>
                                    </p:set>
                                    <p:anim calcmode="lin" valueType="num">
                                      <p:cBhvr additive="base">
                                        <p:cTn id="5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solidFill>
                  <a:srgbClr val="FF0000"/>
                </a:solidFill>
              </a:rPr>
              <a:t>اللغة</a:t>
            </a:r>
            <a:endParaRPr lang="en-US" dirty="0">
              <a:solidFill>
                <a:srgbClr val="FF0000"/>
              </a:solidFill>
            </a:endParaRPr>
          </a:p>
        </p:txBody>
      </p:sp>
      <p:sp>
        <p:nvSpPr>
          <p:cNvPr id="3" name="عنصر نائب للمحتوى 2"/>
          <p:cNvSpPr>
            <a:spLocks noGrp="1"/>
          </p:cNvSpPr>
          <p:nvPr>
            <p:ph sz="half" idx="1"/>
          </p:nvPr>
        </p:nvSpPr>
        <p:spPr/>
        <p:txBody>
          <a:bodyPr>
            <a:normAutofit fontScale="77500" lnSpcReduction="20000"/>
          </a:bodyPr>
          <a:lstStyle/>
          <a:p>
            <a:pPr lvl="0" algn="r" rtl="1">
              <a:spcBef>
                <a:spcPts val="0"/>
              </a:spcBef>
              <a:buFont typeface="Arial"/>
              <a:buChar char="-"/>
            </a:pPr>
            <a:r>
              <a:rPr lang="ar-SA" b="1" dirty="0" smtClean="0">
                <a:latin typeface="Times New Roman"/>
                <a:ea typeface="Times New Roman"/>
                <a:cs typeface="Traditional Arabic"/>
              </a:rPr>
              <a:t>لغة </a:t>
            </a:r>
            <a:r>
              <a:rPr lang="ar-SA" b="1" dirty="0">
                <a:latin typeface="Times New Roman"/>
                <a:ea typeface="Times New Roman"/>
                <a:cs typeface="Traditional Arabic"/>
              </a:rPr>
              <a:t>الشطار والعيارين واساليبهم </a:t>
            </a:r>
            <a:endParaRPr lang="en-US" sz="2000" dirty="0">
              <a:latin typeface="Times New Roman"/>
              <a:ea typeface="Times New Roman"/>
            </a:endParaRPr>
          </a:p>
          <a:p>
            <a:pPr lvl="0" algn="r" rtl="1">
              <a:spcBef>
                <a:spcPts val="0"/>
              </a:spcBef>
              <a:buFont typeface="Arial"/>
              <a:buChar char="-"/>
            </a:pPr>
            <a:r>
              <a:rPr lang="ar-SA" b="1" dirty="0">
                <a:latin typeface="Times New Roman"/>
                <a:ea typeface="Times New Roman"/>
                <a:cs typeface="Traditional Arabic"/>
              </a:rPr>
              <a:t>ألفاظ او لغة أهل </a:t>
            </a:r>
            <a:r>
              <a:rPr lang="ar-SA" b="1" dirty="0" smtClean="0">
                <a:latin typeface="Times New Roman"/>
                <a:ea typeface="Times New Roman"/>
                <a:cs typeface="Traditional Arabic"/>
              </a:rPr>
              <a:t>الكدية </a:t>
            </a:r>
            <a:r>
              <a:rPr lang="ar-SA" b="1" dirty="0">
                <a:latin typeface="Times New Roman"/>
                <a:ea typeface="Times New Roman"/>
                <a:cs typeface="Traditional Arabic"/>
              </a:rPr>
              <a:t>مثل الصوفية</a:t>
            </a:r>
            <a:endParaRPr lang="en-US" sz="2000" dirty="0">
              <a:latin typeface="Times New Roman"/>
              <a:ea typeface="Times New Roman"/>
            </a:endParaRPr>
          </a:p>
          <a:p>
            <a:pPr lvl="0" algn="r" rtl="1">
              <a:spcBef>
                <a:spcPts val="0"/>
              </a:spcBef>
              <a:buFont typeface="Arial"/>
              <a:buChar char="-"/>
            </a:pPr>
            <a:r>
              <a:rPr lang="ar-SA" b="1" dirty="0" smtClean="0">
                <a:latin typeface="Times New Roman"/>
                <a:ea typeface="Times New Roman"/>
                <a:cs typeface="Traditional Arabic"/>
              </a:rPr>
              <a:t>اللغة </a:t>
            </a:r>
            <a:r>
              <a:rPr lang="ar-SA" b="1" dirty="0">
                <a:latin typeface="Times New Roman"/>
                <a:ea typeface="Times New Roman"/>
                <a:cs typeface="Traditional Arabic"/>
              </a:rPr>
              <a:t>في كتب السمار دراسة لغوية أسلوبية </a:t>
            </a:r>
            <a:endParaRPr lang="ar-IQ" b="1" dirty="0" smtClean="0">
              <a:latin typeface="Times New Roman"/>
              <a:ea typeface="Times New Roman"/>
              <a:cs typeface="Traditional Arabic"/>
            </a:endParaRPr>
          </a:p>
          <a:p>
            <a:pPr lvl="0" algn="r" rtl="1">
              <a:spcBef>
                <a:spcPts val="0"/>
              </a:spcBef>
              <a:buFont typeface="Arial"/>
              <a:buChar char="-"/>
            </a:pPr>
            <a:r>
              <a:rPr lang="ar-SA" b="1" dirty="0" smtClean="0">
                <a:latin typeface="Times New Roman"/>
                <a:ea typeface="Times New Roman"/>
                <a:cs typeface="Traditional Arabic"/>
              </a:rPr>
              <a:t>.</a:t>
            </a:r>
            <a:r>
              <a:rPr lang="ar-IQ" b="1" dirty="0">
                <a:latin typeface="Times New Roman"/>
                <a:ea typeface="Times New Roman"/>
                <a:cs typeface="Traditional Arabic"/>
              </a:rPr>
              <a:t> التعليل بسنن العرب في كلامها دراسة نقدية.</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سنن العرب في ضوء النص القرآني  دراسة لغوية نقدية</a:t>
            </a:r>
            <a:endParaRPr lang="en-US" sz="2000" dirty="0">
              <a:latin typeface="Times New Roman"/>
              <a:ea typeface="Times New Roman"/>
            </a:endParaRPr>
          </a:p>
          <a:p>
            <a:pPr lvl="0" algn="r" rtl="1">
              <a:spcBef>
                <a:spcPts val="0"/>
              </a:spcBef>
              <a:buFont typeface="Arial"/>
              <a:buChar char="-"/>
            </a:pPr>
            <a:r>
              <a:rPr lang="ar-SA" b="1" dirty="0">
                <a:latin typeface="Times New Roman"/>
                <a:ea typeface="Times New Roman"/>
                <a:cs typeface="Traditional Arabic"/>
              </a:rPr>
              <a:t>كتاب الفصاحة لابن النفيس دراسة لغوية.</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كتاب الابانة في اللغة العربية للصحاري دراسة لغوية</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جهود العلماء في التقويم والمنهجية. سبب تباين الأحكام والآراء في التقويم اللغوي؟</a:t>
            </a:r>
            <a:endParaRPr lang="en-US" sz="2000" dirty="0">
              <a:latin typeface="Times New Roman"/>
              <a:ea typeface="Times New Roman"/>
            </a:endParaRPr>
          </a:p>
          <a:p>
            <a:pPr marL="0" lvl="0" indent="0" algn="r" rtl="1">
              <a:spcBef>
                <a:spcPts val="0"/>
              </a:spcBef>
              <a:buNone/>
            </a:pPr>
            <a:r>
              <a:rPr lang="ar-SA" b="1" dirty="0" smtClean="0">
                <a:latin typeface="Times New Roman"/>
                <a:ea typeface="Times New Roman"/>
                <a:cs typeface="Traditional Arabic"/>
              </a:rPr>
              <a:t> </a:t>
            </a:r>
            <a:endParaRPr lang="en-US" dirty="0"/>
          </a:p>
        </p:txBody>
      </p:sp>
      <p:sp>
        <p:nvSpPr>
          <p:cNvPr id="4" name="عنصر نائب للمحتوى 3"/>
          <p:cNvSpPr>
            <a:spLocks noGrp="1"/>
          </p:cNvSpPr>
          <p:nvPr>
            <p:ph sz="half" idx="2"/>
          </p:nvPr>
        </p:nvSpPr>
        <p:spPr/>
        <p:txBody>
          <a:bodyPr>
            <a:normAutofit fontScale="77500" lnSpcReduction="20000"/>
          </a:bodyPr>
          <a:lstStyle/>
          <a:p>
            <a:pPr lvl="0" algn="r" rtl="1">
              <a:spcBef>
                <a:spcPts val="0"/>
              </a:spcBef>
              <a:buFont typeface="Arial"/>
              <a:buChar char="-"/>
            </a:pPr>
            <a:r>
              <a:rPr lang="ar-IQ" b="1" dirty="0">
                <a:latin typeface="Times New Roman"/>
                <a:ea typeface="Times New Roman"/>
                <a:cs typeface="Traditional Arabic"/>
              </a:rPr>
              <a:t>الفاظ المعبرة عن اللغة أو المعرفة </a:t>
            </a:r>
            <a:r>
              <a:rPr lang="ar-IQ" b="1" dirty="0" smtClean="0">
                <a:latin typeface="Times New Roman"/>
                <a:ea typeface="Times New Roman"/>
                <a:cs typeface="Traditional Arabic"/>
              </a:rPr>
              <a:t>اللسانية </a:t>
            </a:r>
            <a:r>
              <a:rPr lang="ar-IQ" b="1" dirty="0">
                <a:latin typeface="Times New Roman"/>
                <a:ea typeface="Times New Roman"/>
                <a:cs typeface="Traditional Arabic"/>
              </a:rPr>
              <a:t>في الحديث الشريف 	 </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غريب اللغة والقرآن الكريم </a:t>
            </a:r>
            <a:r>
              <a:rPr lang="ar-IQ" b="1" dirty="0" smtClean="0">
                <a:latin typeface="Times New Roman"/>
                <a:ea typeface="Times New Roman"/>
                <a:cs typeface="Traditional Arabic"/>
              </a:rPr>
              <a:t>مقاربة دلالة بين </a:t>
            </a:r>
            <a:r>
              <a:rPr lang="ar-IQ" b="1" dirty="0">
                <a:latin typeface="Times New Roman"/>
                <a:ea typeface="Times New Roman"/>
                <a:cs typeface="Traditional Arabic"/>
              </a:rPr>
              <a:t>القدماء والمعاصرين. </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لغة الشطار والعيارين واساليبهم الخاصة بهم ومبتكراتهم اللغوية واصطلاحاتهم الكثيرة التي تدل على مجتمعهم ومعتقداتهم - دراسة لغوية. </a:t>
            </a:r>
            <a:r>
              <a:rPr lang="ar-IQ" b="1" dirty="0" smtClean="0">
                <a:latin typeface="Times New Roman"/>
                <a:ea typeface="Times New Roman"/>
                <a:cs typeface="Traditional Arabic"/>
              </a:rPr>
              <a:t>إذ </a:t>
            </a:r>
            <a:r>
              <a:rPr lang="ar-IQ" b="1" dirty="0">
                <a:latin typeface="Times New Roman"/>
                <a:ea typeface="Times New Roman"/>
                <a:cs typeface="Traditional Arabic"/>
              </a:rPr>
              <a:t>يستعملون الألفاظ في دلالات جديدة </a:t>
            </a:r>
            <a:r>
              <a:rPr lang="ar-IQ" b="1" dirty="0" smtClean="0">
                <a:latin typeface="Times New Roman"/>
                <a:ea typeface="Times New Roman"/>
                <a:cs typeface="Traditional Arabic"/>
              </a:rPr>
              <a:t>منها: المولد </a:t>
            </a:r>
            <a:r>
              <a:rPr lang="ar-IQ" b="1" dirty="0">
                <a:latin typeface="Times New Roman"/>
                <a:ea typeface="Times New Roman"/>
                <a:cs typeface="Traditional Arabic"/>
              </a:rPr>
              <a:t>والمبتكر والعامي والتطور الدلالي والاعجمي </a:t>
            </a:r>
            <a:r>
              <a:rPr lang="ar-IQ" b="1" dirty="0" err="1">
                <a:latin typeface="Times New Roman"/>
                <a:ea typeface="Times New Roman"/>
                <a:cs typeface="Traditional Arabic"/>
              </a:rPr>
              <a:t>ووو</a:t>
            </a:r>
            <a:r>
              <a:rPr lang="ar-IQ" b="1" dirty="0" smtClean="0">
                <a:latin typeface="Times New Roman"/>
                <a:ea typeface="Times New Roman"/>
                <a:cs typeface="Traditional Arabic"/>
              </a:rPr>
              <a:t>.</a:t>
            </a:r>
            <a:r>
              <a:rPr lang="ar-IQ" sz="1800" b="1" dirty="0">
                <a:latin typeface="Times New Roman"/>
                <a:ea typeface="Times New Roman"/>
                <a:cs typeface="Traditional Arabic"/>
              </a:rPr>
              <a:t> </a:t>
            </a:r>
            <a:r>
              <a:rPr lang="ar-IQ" sz="2400" b="1" dirty="0">
                <a:latin typeface="Times New Roman"/>
                <a:ea typeface="Times New Roman"/>
                <a:cs typeface="Traditional Arabic"/>
              </a:rPr>
              <a:t>الأمثلة  كثيرة في كتاب: يتيمة </a:t>
            </a:r>
            <a:r>
              <a:rPr lang="ar-IQ" sz="2400" b="1" dirty="0" smtClean="0">
                <a:latin typeface="Times New Roman"/>
                <a:ea typeface="Times New Roman"/>
                <a:cs typeface="Traditional Arabic"/>
              </a:rPr>
              <a:t>الدهر.</a:t>
            </a:r>
          </a:p>
          <a:p>
            <a:pPr lvl="0" algn="r" rtl="1">
              <a:spcBef>
                <a:spcPts val="0"/>
              </a:spcBef>
              <a:buFont typeface="Arial"/>
              <a:buChar char="-"/>
            </a:pPr>
            <a:endParaRPr lang="en-US" sz="2000" dirty="0">
              <a:latin typeface="Times New Roman"/>
              <a:ea typeface="Times New Roman"/>
            </a:endParaRPr>
          </a:p>
          <a:p>
            <a:pPr lvl="0" algn="r" rtl="1">
              <a:spcBef>
                <a:spcPts val="0"/>
              </a:spcBef>
              <a:buFont typeface="Arial"/>
              <a:buChar char="-"/>
            </a:pPr>
            <a:r>
              <a:rPr lang="ar-SA" b="1" dirty="0">
                <a:latin typeface="Times New Roman"/>
                <a:ea typeface="Times New Roman"/>
                <a:cs typeface="Traditional Arabic"/>
              </a:rPr>
              <a:t>الظواهر اللغوية في  ألف ليلة وليلة مقاربة </a:t>
            </a:r>
            <a:r>
              <a:rPr lang="ar-SA" b="1" dirty="0" err="1">
                <a:latin typeface="Times New Roman"/>
                <a:ea typeface="Times New Roman"/>
                <a:cs typeface="Traditional Arabic"/>
              </a:rPr>
              <a:t>أنثروبولوجية</a:t>
            </a:r>
            <a:r>
              <a:rPr lang="ar-SA" b="1" dirty="0">
                <a:latin typeface="Times New Roman"/>
                <a:ea typeface="Times New Roman"/>
                <a:cs typeface="Traditional Arabic"/>
              </a:rPr>
              <a:t>.</a:t>
            </a:r>
            <a:endParaRPr lang="en-US" sz="2000" dirty="0">
              <a:latin typeface="Times New Roman"/>
              <a:ea typeface="Times New Roman"/>
            </a:endParaRPr>
          </a:p>
          <a:p>
            <a:pPr algn="r" rtl="1">
              <a:spcBef>
                <a:spcPts val="0"/>
              </a:spcBef>
              <a:buFont typeface="Arial"/>
              <a:buChar char="-"/>
            </a:pPr>
            <a:r>
              <a:rPr lang="ar-SA" b="1" dirty="0">
                <a:latin typeface="Times New Roman"/>
                <a:ea typeface="Times New Roman"/>
                <a:cs typeface="Traditional Arabic"/>
              </a:rPr>
              <a:t>أثر المهنة في اللغة في الموروث اللغوي. مثل</a:t>
            </a:r>
          </a:p>
          <a:p>
            <a:pPr lvl="0" algn="r" rtl="1">
              <a:spcBef>
                <a:spcPts val="0"/>
              </a:spcBef>
              <a:buFont typeface="Arial"/>
              <a:buChar char="-"/>
            </a:pPr>
            <a:endParaRPr lang="en-US" sz="2000" dirty="0">
              <a:latin typeface="Times New Roman"/>
              <a:ea typeface="Times New Roman"/>
            </a:endParaRPr>
          </a:p>
        </p:txBody>
      </p:sp>
    </p:spTree>
    <p:extLst>
      <p:ext uri="{BB962C8B-B14F-4D97-AF65-F5344CB8AC3E}">
        <p14:creationId xmlns:p14="http://schemas.microsoft.com/office/powerpoint/2010/main" val="3400687935"/>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 calcmode="lin" valueType="num">
                                      <p:cBhvr>
                                        <p:cTn id="15"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4">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 calcmode="lin" valueType="num">
                                      <p:cBhvr>
                                        <p:cTn id="23"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4">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4">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p:cTn id="31" dur="10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4">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4">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4">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4">
                                            <p:txEl>
                                              <p:pRg st="5" end="5"/>
                                            </p:txEl>
                                          </p:spTgt>
                                        </p:tgtEl>
                                        <p:attrNameLst>
                                          <p:attrName>style.visibility</p:attrName>
                                        </p:attrNameLst>
                                      </p:cBhvr>
                                      <p:to>
                                        <p:strVal val="visible"/>
                                      </p:to>
                                    </p:set>
                                    <p:anim calcmode="lin" valueType="num">
                                      <p:cBhvr>
                                        <p:cTn id="39" dur="1000" fill="hold"/>
                                        <p:tgtEl>
                                          <p:spTgt spid="4">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4">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4">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4">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0" end="0"/>
                                            </p:txEl>
                                          </p:spTgt>
                                        </p:tgtEl>
                                        <p:attrNameLst>
                                          <p:attrName>style.visibility</p:attrName>
                                        </p:attrNameLst>
                                      </p:cBhvr>
                                      <p:to>
                                        <p:strVal val="visible"/>
                                      </p:to>
                                    </p:set>
                                    <p:anim calcmode="lin" valueType="num">
                                      <p:cBhvr>
                                        <p:cTn id="4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0" end="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1" end="1"/>
                                            </p:txEl>
                                          </p:spTgt>
                                        </p:tgtEl>
                                        <p:attrNameLst>
                                          <p:attrName>style.visibility</p:attrName>
                                        </p:attrNameLst>
                                      </p:cBhvr>
                                      <p:to>
                                        <p:strVal val="visible"/>
                                      </p:to>
                                    </p:set>
                                    <p:anim calcmode="lin" valueType="num">
                                      <p:cBhvr>
                                        <p:cTn id="5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1" end="1"/>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3">
                                            <p:txEl>
                                              <p:pRg st="2" end="2"/>
                                            </p:txEl>
                                          </p:spTgt>
                                        </p:tgtEl>
                                        <p:attrNameLst>
                                          <p:attrName>style.visibility</p:attrName>
                                        </p:attrNameLst>
                                      </p:cBhvr>
                                      <p:to>
                                        <p:strVal val="visible"/>
                                      </p:to>
                                    </p:set>
                                    <p:anim calcmode="lin" valueType="num">
                                      <p:cBhvr>
                                        <p:cTn id="6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2" end="2"/>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grpId="0" nodeType="clickEffect">
                                  <p:stCondLst>
                                    <p:cond delay="0"/>
                                  </p:stCondLst>
                                  <p:childTnLst>
                                    <p:set>
                                      <p:cBhvr>
                                        <p:cTn id="70" dur="1" fill="hold">
                                          <p:stCondLst>
                                            <p:cond delay="0"/>
                                          </p:stCondLst>
                                        </p:cTn>
                                        <p:tgtEl>
                                          <p:spTgt spid="3">
                                            <p:txEl>
                                              <p:pRg st="3" end="3"/>
                                            </p:txEl>
                                          </p:spTgt>
                                        </p:tgtEl>
                                        <p:attrNameLst>
                                          <p:attrName>style.visibility</p:attrName>
                                        </p:attrNameLst>
                                      </p:cBhvr>
                                      <p:to>
                                        <p:strVal val="visible"/>
                                      </p:to>
                                    </p:set>
                                    <p:anim calcmode="lin" valueType="num">
                                      <p:cBhvr>
                                        <p:cTn id="7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3" end="3"/>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 calcmode="lin" valueType="num">
                                      <p:cBhvr>
                                        <p:cTn id="7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8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8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82" dur="1000"/>
                                        <p:tgtEl>
                                          <p:spTgt spid="3">
                                            <p:txEl>
                                              <p:pRg st="4" end="4"/>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31" presetClass="entr" presetSubtype="0" fill="hold" grpId="0" nodeType="clickEffect">
                                  <p:stCondLst>
                                    <p:cond delay="0"/>
                                  </p:stCondLst>
                                  <p:childTnLst>
                                    <p:set>
                                      <p:cBhvr>
                                        <p:cTn id="86" dur="1" fill="hold">
                                          <p:stCondLst>
                                            <p:cond delay="0"/>
                                          </p:stCondLst>
                                        </p:cTn>
                                        <p:tgtEl>
                                          <p:spTgt spid="3">
                                            <p:txEl>
                                              <p:pRg st="5" end="5"/>
                                            </p:txEl>
                                          </p:spTgt>
                                        </p:tgtEl>
                                        <p:attrNameLst>
                                          <p:attrName>style.visibility</p:attrName>
                                        </p:attrNameLst>
                                      </p:cBhvr>
                                      <p:to>
                                        <p:strVal val="visible"/>
                                      </p:to>
                                    </p:set>
                                    <p:anim calcmode="lin" valueType="num">
                                      <p:cBhvr>
                                        <p:cTn id="8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8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8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90" dur="1000"/>
                                        <p:tgtEl>
                                          <p:spTgt spid="3">
                                            <p:txEl>
                                              <p:pRg st="5" end="5"/>
                                            </p:txEl>
                                          </p:spTgt>
                                        </p:tgtEl>
                                      </p:cBhvr>
                                    </p:animEffect>
                                  </p:childTnLst>
                                </p:cTn>
                              </p:par>
                            </p:childTnLst>
                          </p:cTn>
                        </p:par>
                      </p:childTnLst>
                    </p:cTn>
                  </p:par>
                  <p:par>
                    <p:cTn id="91" fill="hold">
                      <p:stCondLst>
                        <p:cond delay="indefinite"/>
                      </p:stCondLst>
                      <p:childTnLst>
                        <p:par>
                          <p:cTn id="92" fill="hold">
                            <p:stCondLst>
                              <p:cond delay="0"/>
                            </p:stCondLst>
                            <p:childTnLst>
                              <p:par>
                                <p:cTn id="93" presetID="31" presetClass="entr" presetSubtype="0" fill="hold" grpId="0" nodeType="clickEffect">
                                  <p:stCondLst>
                                    <p:cond delay="0"/>
                                  </p:stCondLst>
                                  <p:childTnLst>
                                    <p:set>
                                      <p:cBhvr>
                                        <p:cTn id="94" dur="1" fill="hold">
                                          <p:stCondLst>
                                            <p:cond delay="0"/>
                                          </p:stCondLst>
                                        </p:cTn>
                                        <p:tgtEl>
                                          <p:spTgt spid="3">
                                            <p:txEl>
                                              <p:pRg st="6" end="6"/>
                                            </p:txEl>
                                          </p:spTgt>
                                        </p:tgtEl>
                                        <p:attrNameLst>
                                          <p:attrName>style.visibility</p:attrName>
                                        </p:attrNameLst>
                                      </p:cBhvr>
                                      <p:to>
                                        <p:strVal val="visible"/>
                                      </p:to>
                                    </p:set>
                                    <p:anim calcmode="lin" valueType="num">
                                      <p:cBhvr>
                                        <p:cTn id="9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9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9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98" dur="1000"/>
                                        <p:tgtEl>
                                          <p:spTgt spid="3">
                                            <p:txEl>
                                              <p:pRg st="6" end="6"/>
                                            </p:txEl>
                                          </p:spTgt>
                                        </p:tgtEl>
                                      </p:cBhvr>
                                    </p:animEffect>
                                  </p:childTnLst>
                                </p:cTn>
                              </p:par>
                            </p:childTnLst>
                          </p:cTn>
                        </p:par>
                      </p:childTnLst>
                    </p:cTn>
                  </p:par>
                  <p:par>
                    <p:cTn id="99" fill="hold">
                      <p:stCondLst>
                        <p:cond delay="indefinite"/>
                      </p:stCondLst>
                      <p:childTnLst>
                        <p:par>
                          <p:cTn id="100" fill="hold">
                            <p:stCondLst>
                              <p:cond delay="0"/>
                            </p:stCondLst>
                            <p:childTnLst>
                              <p:par>
                                <p:cTn id="101" presetID="31" presetClass="entr" presetSubtype="0" fill="hold" grpId="0" nodeType="clickEffect">
                                  <p:stCondLst>
                                    <p:cond delay="0"/>
                                  </p:stCondLst>
                                  <p:childTnLst>
                                    <p:set>
                                      <p:cBhvr>
                                        <p:cTn id="102" dur="1" fill="hold">
                                          <p:stCondLst>
                                            <p:cond delay="0"/>
                                          </p:stCondLst>
                                        </p:cTn>
                                        <p:tgtEl>
                                          <p:spTgt spid="3">
                                            <p:txEl>
                                              <p:pRg st="7" end="7"/>
                                            </p:txEl>
                                          </p:spTgt>
                                        </p:tgtEl>
                                        <p:attrNameLst>
                                          <p:attrName>style.visibility</p:attrName>
                                        </p:attrNameLst>
                                      </p:cBhvr>
                                      <p:to>
                                        <p:strVal val="visible"/>
                                      </p:to>
                                    </p:set>
                                    <p:anim calcmode="lin" valueType="num">
                                      <p:cBhvr>
                                        <p:cTn id="10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10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10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106" dur="1000"/>
                                        <p:tgtEl>
                                          <p:spTgt spid="3">
                                            <p:txEl>
                                              <p:pRg st="7" end="7"/>
                                            </p:txEl>
                                          </p:spTgt>
                                        </p:tgtEl>
                                      </p:cBhvr>
                                    </p:animEffect>
                                  </p:childTnLst>
                                </p:cTn>
                              </p:par>
                            </p:childTnLst>
                          </p:cTn>
                        </p:par>
                      </p:childTnLst>
                    </p:cTn>
                  </p:par>
                  <p:par>
                    <p:cTn id="107" fill="hold">
                      <p:stCondLst>
                        <p:cond delay="indefinite"/>
                      </p:stCondLst>
                      <p:childTnLst>
                        <p:par>
                          <p:cTn id="108" fill="hold">
                            <p:stCondLst>
                              <p:cond delay="0"/>
                            </p:stCondLst>
                            <p:childTnLst>
                              <p:par>
                                <p:cTn id="109" presetID="31" presetClass="entr" presetSubtype="0" fill="hold" grpId="0" nodeType="clickEffect">
                                  <p:stCondLst>
                                    <p:cond delay="0"/>
                                  </p:stCondLst>
                                  <p:childTnLst>
                                    <p:set>
                                      <p:cBhvr>
                                        <p:cTn id="110" dur="1" fill="hold">
                                          <p:stCondLst>
                                            <p:cond delay="0"/>
                                          </p:stCondLst>
                                        </p:cTn>
                                        <p:tgtEl>
                                          <p:spTgt spid="3">
                                            <p:txEl>
                                              <p:pRg st="8" end="8"/>
                                            </p:txEl>
                                          </p:spTgt>
                                        </p:tgtEl>
                                        <p:attrNameLst>
                                          <p:attrName>style.visibility</p:attrName>
                                        </p:attrNameLst>
                                      </p:cBhvr>
                                      <p:to>
                                        <p:strVal val="visible"/>
                                      </p:to>
                                    </p:set>
                                    <p:anim calcmode="lin" valueType="num">
                                      <p:cBhvr>
                                        <p:cTn id="111"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112"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113"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114"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t>علم الدلالة</a:t>
            </a:r>
            <a:endParaRPr lang="en-US" dirty="0"/>
          </a:p>
        </p:txBody>
      </p:sp>
      <p:sp>
        <p:nvSpPr>
          <p:cNvPr id="3" name="عنصر نائب للمحتوى 2"/>
          <p:cNvSpPr>
            <a:spLocks noGrp="1"/>
          </p:cNvSpPr>
          <p:nvPr>
            <p:ph sz="half" idx="1"/>
          </p:nvPr>
        </p:nvSpPr>
        <p:spPr/>
        <p:txBody>
          <a:bodyPr>
            <a:normAutofit/>
          </a:bodyPr>
          <a:lstStyle/>
          <a:p>
            <a:pPr lvl="0" algn="r" rtl="1">
              <a:spcBef>
                <a:spcPts val="0"/>
              </a:spcBef>
              <a:buFont typeface="Arial"/>
              <a:buChar char="-"/>
            </a:pPr>
            <a:r>
              <a:rPr lang="ar-SA" b="1" dirty="0">
                <a:latin typeface="Times New Roman"/>
                <a:ea typeface="Times New Roman"/>
                <a:cs typeface="Traditional Arabic"/>
              </a:rPr>
              <a:t>التعابير الاصطلاحية او المصاحبات اللغوية او المسكوكات اللغوية  في الف ليلة وليلة دراسة دلالية </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القوالب اللغوية وأثرها في التماسك النصي دراسة دلالية. أسلوب الدعاء مثالا مثل في دعاء السحر وغيره وفي القرآن الكريم تكرار آيات تعد منها مثل فبأي آلاء ربما تكذبان ... وكذلك المتشابهات تعد نوعا آخر..  وغيرها كثير</a:t>
            </a:r>
            <a:r>
              <a:rPr lang="ar-IQ" b="1" dirty="0" smtClean="0">
                <a:latin typeface="Times New Roman"/>
                <a:ea typeface="Times New Roman"/>
                <a:cs typeface="Traditional Arabic"/>
              </a:rPr>
              <a:t>...</a:t>
            </a:r>
            <a:endParaRPr lang="en-US" sz="2000" dirty="0">
              <a:latin typeface="Times New Roman"/>
              <a:ea typeface="Times New Roman"/>
            </a:endParaRPr>
          </a:p>
        </p:txBody>
      </p:sp>
      <p:sp>
        <p:nvSpPr>
          <p:cNvPr id="4" name="عنصر نائب للمحتوى 3"/>
          <p:cNvSpPr>
            <a:spLocks noGrp="1"/>
          </p:cNvSpPr>
          <p:nvPr>
            <p:ph sz="half" idx="2"/>
          </p:nvPr>
        </p:nvSpPr>
        <p:spPr/>
        <p:txBody>
          <a:bodyPr>
            <a:normAutofit/>
          </a:bodyPr>
          <a:lstStyle/>
          <a:p>
            <a:pPr lvl="0" algn="r" rtl="1">
              <a:spcBef>
                <a:spcPts val="0"/>
              </a:spcBef>
              <a:buFont typeface="Arial"/>
              <a:buChar char="-"/>
            </a:pPr>
            <a:r>
              <a:rPr lang="ar-IQ" b="1" dirty="0">
                <a:latin typeface="Times New Roman"/>
                <a:ea typeface="Times New Roman"/>
                <a:cs typeface="Traditional Arabic"/>
              </a:rPr>
              <a:t>المصطلحات العسكرية بين الموروث والمعاصرة دراسة لغوية /  لأنها </a:t>
            </a:r>
            <a:r>
              <a:rPr lang="ar-IQ" b="1" dirty="0" smtClean="0">
                <a:latin typeface="Times New Roman"/>
                <a:ea typeface="Times New Roman"/>
                <a:cs typeface="Traditional Arabic"/>
              </a:rPr>
              <a:t>موروثة وتتميز </a:t>
            </a:r>
            <a:r>
              <a:rPr lang="ar-IQ" b="1" dirty="0">
                <a:latin typeface="Times New Roman"/>
                <a:ea typeface="Times New Roman"/>
                <a:cs typeface="Traditional Arabic"/>
              </a:rPr>
              <a:t>بالفصاحة.</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الوحدات الدلالة في السيرة النبوية. أو في </a:t>
            </a:r>
            <a:r>
              <a:rPr lang="ar-JO" b="1" dirty="0" smtClean="0">
                <a:latin typeface="Times New Roman"/>
                <a:ea typeface="Times New Roman"/>
                <a:cs typeface="Traditional Arabic"/>
              </a:rPr>
              <a:t>في </a:t>
            </a:r>
            <a:r>
              <a:rPr lang="ar-JO" b="1" dirty="0">
                <a:latin typeface="Times New Roman"/>
                <a:ea typeface="Times New Roman"/>
                <a:cs typeface="Traditional Arabic"/>
              </a:rPr>
              <a:t>كتاب ... أو في أسلوب أديب.</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 كتاب </a:t>
            </a:r>
            <a:r>
              <a:rPr lang="ar-IQ" b="1" dirty="0" err="1">
                <a:latin typeface="Times New Roman"/>
                <a:ea typeface="Times New Roman"/>
                <a:cs typeface="Traditional Arabic"/>
              </a:rPr>
              <a:t>سوائر</a:t>
            </a:r>
            <a:r>
              <a:rPr lang="ar-IQ" b="1" dirty="0">
                <a:latin typeface="Times New Roman"/>
                <a:ea typeface="Times New Roman"/>
                <a:cs typeface="Traditional Arabic"/>
              </a:rPr>
              <a:t> الامثال للأصفهاني دراسة دلالية. </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المختصرات في اللغة العربية بين الأصالة والتوليد والاقتراض </a:t>
            </a:r>
            <a:r>
              <a:rPr lang="ar-IQ" b="1" dirty="0" smtClean="0">
                <a:latin typeface="Times New Roman"/>
                <a:ea typeface="Times New Roman"/>
                <a:cs typeface="Traditional Arabic"/>
              </a:rPr>
              <a:t> وغيرها- دراسة </a:t>
            </a:r>
            <a:r>
              <a:rPr lang="ar-IQ" b="1" dirty="0">
                <a:latin typeface="Times New Roman"/>
                <a:ea typeface="Times New Roman"/>
                <a:cs typeface="Traditional Arabic"/>
              </a:rPr>
              <a:t>لغوية.</a:t>
            </a:r>
            <a:endParaRPr lang="en-US" sz="2000" dirty="0">
              <a:effectLst/>
              <a:latin typeface="Times New Roman"/>
              <a:ea typeface="Times New Roman"/>
            </a:endParaRPr>
          </a:p>
        </p:txBody>
      </p:sp>
    </p:spTree>
    <p:extLst>
      <p:ext uri="{BB962C8B-B14F-4D97-AF65-F5344CB8AC3E}">
        <p14:creationId xmlns:p14="http://schemas.microsoft.com/office/powerpoint/2010/main" val="541545993"/>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 calcmode="lin" valueType="num">
                                      <p:cBhvr>
                                        <p:cTn id="15"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4">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 calcmode="lin" valueType="num">
                                      <p:cBhvr>
                                        <p:cTn id="23"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4">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4">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p:cTn id="31" dur="1000" fill="hold"/>
                                        <p:tgtEl>
                                          <p:spTgt spid="4">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4">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4">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4">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0" end="0"/>
                                            </p:txEl>
                                          </p:spTgt>
                                        </p:tgtEl>
                                        <p:attrNameLst>
                                          <p:attrName>style.visibility</p:attrName>
                                        </p:attrNameLst>
                                      </p:cBhvr>
                                      <p:to>
                                        <p:strVal val="visible"/>
                                      </p:to>
                                    </p:set>
                                    <p:anim calcmode="lin" valueType="num">
                                      <p:cBhvr>
                                        <p:cTn id="39"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1" end="1"/>
                                            </p:txEl>
                                          </p:spTgt>
                                        </p:tgtEl>
                                        <p:attrNameLst>
                                          <p:attrName>style.visibility</p:attrName>
                                        </p:attrNameLst>
                                      </p:cBhvr>
                                      <p:to>
                                        <p:strVal val="visible"/>
                                      </p:to>
                                    </p:set>
                                    <p:anim calcmode="lin" valueType="num">
                                      <p:cBhvr>
                                        <p:cTn id="4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solidFill>
                  <a:srgbClr val="FF0000"/>
                </a:solidFill>
                <a:latin typeface="Arial" pitchFamily="34" charset="0"/>
                <a:cs typeface="Arial" pitchFamily="34" charset="0"/>
              </a:rPr>
              <a:t>اللغة العربية المعاصرة</a:t>
            </a:r>
            <a:endParaRPr lang="en-US" dirty="0">
              <a:solidFill>
                <a:srgbClr val="FF0000"/>
              </a:solidFill>
              <a:latin typeface="Arial" pitchFamily="34" charset="0"/>
              <a:cs typeface="Arial" pitchFamily="34" charset="0"/>
            </a:endParaRPr>
          </a:p>
        </p:txBody>
      </p:sp>
      <p:sp>
        <p:nvSpPr>
          <p:cNvPr id="3" name="عنصر نائب للمحتوى 2"/>
          <p:cNvSpPr>
            <a:spLocks noGrp="1"/>
          </p:cNvSpPr>
          <p:nvPr>
            <p:ph sz="half" idx="1"/>
          </p:nvPr>
        </p:nvSpPr>
        <p:spPr/>
        <p:txBody>
          <a:bodyPr>
            <a:normAutofit fontScale="92500" lnSpcReduction="20000"/>
          </a:bodyPr>
          <a:lstStyle/>
          <a:p>
            <a:pPr lvl="0" algn="r" rtl="1">
              <a:spcBef>
                <a:spcPts val="0"/>
              </a:spcBef>
              <a:buFont typeface="Arial"/>
              <a:buChar char="-"/>
            </a:pPr>
            <a:r>
              <a:rPr lang="ar-IQ" b="1" dirty="0">
                <a:latin typeface="Arial" pitchFamily="34" charset="0"/>
                <a:ea typeface="Times New Roman"/>
                <a:cs typeface="Arial" pitchFamily="34" charset="0"/>
              </a:rPr>
              <a:t>نظرات في ألفاظ معاصرة  مثل </a:t>
            </a:r>
            <a:r>
              <a:rPr lang="ar-IQ" b="1" dirty="0" err="1">
                <a:latin typeface="Arial" pitchFamily="34" charset="0"/>
                <a:ea typeface="Times New Roman"/>
                <a:cs typeface="Arial" pitchFamily="34" charset="0"/>
              </a:rPr>
              <a:t>حوكمة</a:t>
            </a:r>
            <a:r>
              <a:rPr lang="ar-IQ" b="1" dirty="0">
                <a:latin typeface="Arial" pitchFamily="34" charset="0"/>
                <a:ea typeface="Times New Roman"/>
                <a:cs typeface="Arial" pitchFamily="34" charset="0"/>
              </a:rPr>
              <a:t> موضوعة ... </a:t>
            </a:r>
            <a:r>
              <a:rPr lang="ar-IQ" b="1" dirty="0" smtClean="0">
                <a:latin typeface="Arial" pitchFamily="34" charset="0"/>
                <a:ea typeface="Times New Roman"/>
                <a:cs typeface="Arial" pitchFamily="34" charset="0"/>
              </a:rPr>
              <a:t>سواء مصطلحات أو </a:t>
            </a:r>
            <a:r>
              <a:rPr lang="ar-IQ" b="1" dirty="0">
                <a:latin typeface="Arial" pitchFamily="34" charset="0"/>
                <a:ea typeface="Times New Roman"/>
                <a:cs typeface="Arial" pitchFamily="34" charset="0"/>
              </a:rPr>
              <a:t>مفردات. .. ندرس تاريخها اشتقاقها دقة الدلالة أسبابها  وأهمية العربية في كثرة وسائل تنميتها وقبولها كاللغة الفصحى  ... ومنها المجاز والمشترك والمصطلح</a:t>
            </a:r>
            <a:endParaRPr lang="en-US" sz="2000" dirty="0">
              <a:latin typeface="Arial" pitchFamily="34" charset="0"/>
              <a:ea typeface="Times New Roman"/>
              <a:cs typeface="Arial" pitchFamily="34" charset="0"/>
            </a:endParaRPr>
          </a:p>
          <a:p>
            <a:pPr marL="0" marR="0" algn="r" rtl="1">
              <a:spcBef>
                <a:spcPts val="0"/>
              </a:spcBef>
              <a:spcAft>
                <a:spcPts val="0"/>
              </a:spcAft>
            </a:pPr>
            <a:r>
              <a:rPr lang="ar-IQ" b="1" dirty="0" smtClean="0">
                <a:latin typeface="Arial" pitchFamily="34" charset="0"/>
                <a:ea typeface="Times New Roman"/>
                <a:cs typeface="Arial" pitchFamily="34" charset="0"/>
              </a:rPr>
              <a:t>- </a:t>
            </a:r>
            <a:r>
              <a:rPr lang="ar-IQ" b="1" dirty="0">
                <a:latin typeface="Arial" pitchFamily="34" charset="0"/>
                <a:ea typeface="Times New Roman"/>
                <a:cs typeface="Arial" pitchFamily="34" charset="0"/>
              </a:rPr>
              <a:t>‏أغاليط الاساليب المعاصرة . مثل اسلوب الترغيم وغيره وهو غير الاغلاط الشائعة في المفردات والتراكيب والحروف والمستويات اللغوية الصرف صوت</a:t>
            </a:r>
            <a:r>
              <a:rPr lang="ar-IQ" b="1" dirty="0" smtClean="0">
                <a:latin typeface="Arial" pitchFamily="34" charset="0"/>
                <a:ea typeface="Times New Roman"/>
                <a:cs typeface="Arial" pitchFamily="34" charset="0"/>
              </a:rPr>
              <a:t>..</a:t>
            </a:r>
            <a:endParaRPr lang="en-US" sz="2000" dirty="0">
              <a:latin typeface="Arial" pitchFamily="34" charset="0"/>
              <a:ea typeface="Times New Roman"/>
              <a:cs typeface="Arial" pitchFamily="34" charset="0"/>
            </a:endParaRPr>
          </a:p>
        </p:txBody>
      </p:sp>
      <p:sp>
        <p:nvSpPr>
          <p:cNvPr id="4" name="عنصر نائب للمحتوى 3"/>
          <p:cNvSpPr>
            <a:spLocks noGrp="1"/>
          </p:cNvSpPr>
          <p:nvPr>
            <p:ph sz="half" idx="2"/>
          </p:nvPr>
        </p:nvSpPr>
        <p:spPr/>
        <p:txBody>
          <a:bodyPr>
            <a:normAutofit fontScale="92500" lnSpcReduction="20000"/>
          </a:bodyPr>
          <a:lstStyle/>
          <a:p>
            <a:pPr lvl="0" algn="r" rtl="1">
              <a:spcBef>
                <a:spcPts val="0"/>
              </a:spcBef>
              <a:buFont typeface="Arial"/>
              <a:buChar char="-"/>
            </a:pPr>
            <a:r>
              <a:rPr lang="ar-IQ" sz="2600" b="1" dirty="0">
                <a:latin typeface="Arial" pitchFamily="34" charset="0"/>
                <a:ea typeface="Times New Roman"/>
                <a:cs typeface="Arial" pitchFamily="34" charset="0"/>
              </a:rPr>
              <a:t>الظواهر اللغوية والأساليب المعاصرة في كتاب النحو الوافي لعباس حسن</a:t>
            </a:r>
            <a:endParaRPr lang="en-US" sz="1900" dirty="0">
              <a:latin typeface="Arial" pitchFamily="34" charset="0"/>
              <a:ea typeface="Times New Roman"/>
              <a:cs typeface="Arial" pitchFamily="34" charset="0"/>
            </a:endParaRPr>
          </a:p>
          <a:p>
            <a:pPr algn="r"/>
            <a:r>
              <a:rPr lang="ar-IQ" sz="2600" b="1" dirty="0" smtClean="0">
                <a:latin typeface="Arial" pitchFamily="34" charset="0"/>
                <a:ea typeface="Times New Roman"/>
                <a:cs typeface="Arial" pitchFamily="34" charset="0"/>
              </a:rPr>
              <a:t>اللغة </a:t>
            </a:r>
            <a:r>
              <a:rPr lang="ar-IQ" sz="2600" b="1" dirty="0">
                <a:latin typeface="Arial" pitchFamily="34" charset="0"/>
                <a:ea typeface="Times New Roman"/>
                <a:cs typeface="Arial" pitchFamily="34" charset="0"/>
              </a:rPr>
              <a:t>العربية المعاصرة.  مثل: على الرغم وحتى ان وفي سياق متصل وبادئ ذي بدء ومن الأهمية بمكان ... نراجع النحو الوافي وكتب اللغة المعاصرة وقرارات المجمع القاهري</a:t>
            </a:r>
            <a:r>
              <a:rPr lang="ar-IQ" sz="2600" b="1" dirty="0" smtClean="0">
                <a:latin typeface="Arial" pitchFamily="34" charset="0"/>
                <a:ea typeface="Times New Roman"/>
                <a:cs typeface="Arial" pitchFamily="34" charset="0"/>
              </a:rPr>
              <a:t>.</a:t>
            </a:r>
            <a:r>
              <a:rPr lang="ar-IQ" sz="2600" b="1" dirty="0">
                <a:latin typeface="Arial" pitchFamily="34" charset="0"/>
                <a:ea typeface="Times New Roman"/>
                <a:cs typeface="Arial" pitchFamily="34" charset="0"/>
              </a:rPr>
              <a:t> </a:t>
            </a:r>
            <a:endParaRPr lang="ar-IQ" sz="2600" b="1" dirty="0" smtClean="0">
              <a:latin typeface="Arial" pitchFamily="34" charset="0"/>
              <a:ea typeface="Times New Roman"/>
              <a:cs typeface="Arial" pitchFamily="34" charset="0"/>
            </a:endParaRPr>
          </a:p>
          <a:p>
            <a:pPr algn="r"/>
            <a:r>
              <a:rPr lang="ar-IQ" sz="2600" b="1" dirty="0" smtClean="0">
                <a:latin typeface="Arial" pitchFamily="34" charset="0"/>
                <a:ea typeface="Times New Roman"/>
                <a:cs typeface="Arial" pitchFamily="34" charset="0"/>
              </a:rPr>
              <a:t>- </a:t>
            </a:r>
            <a:r>
              <a:rPr lang="ar-IQ" sz="2600" b="1" dirty="0">
                <a:latin typeface="Arial" pitchFamily="34" charset="0"/>
                <a:ea typeface="Times New Roman"/>
                <a:cs typeface="Arial" pitchFamily="34" charset="0"/>
              </a:rPr>
              <a:t>من قضايا اللغة العربية المعاصرة ألفاظ الحداثة والتقانة في لغة المجتمع المعاصر. </a:t>
            </a:r>
            <a:endParaRPr lang="en-US" sz="1900" dirty="0">
              <a:latin typeface="Arial" pitchFamily="34" charset="0"/>
              <a:ea typeface="Times New Roman"/>
              <a:cs typeface="Arial" pitchFamily="34" charset="0"/>
            </a:endParaRPr>
          </a:p>
          <a:p>
            <a:pPr algn="r"/>
            <a:r>
              <a:rPr lang="ar-SA" b="1" dirty="0">
                <a:latin typeface="Arial" pitchFamily="34" charset="0"/>
                <a:ea typeface="Times New Roman"/>
                <a:cs typeface="Arial" pitchFamily="34" charset="0"/>
              </a:rPr>
              <a:t>الظواهر اللغوية والأساليب المعاصرة في ديوان معاصر </a:t>
            </a:r>
            <a:endParaRPr lang="en-US" sz="2000" dirty="0">
              <a:latin typeface="Arial" pitchFamily="34" charset="0"/>
              <a:ea typeface="Times New Roman"/>
              <a:cs typeface="Arial" pitchFamily="34" charset="0"/>
            </a:endParaRPr>
          </a:p>
          <a:p>
            <a:endParaRPr lang="en-US" dirty="0"/>
          </a:p>
        </p:txBody>
      </p:sp>
    </p:spTree>
    <p:extLst>
      <p:ext uri="{BB962C8B-B14F-4D97-AF65-F5344CB8AC3E}">
        <p14:creationId xmlns:p14="http://schemas.microsoft.com/office/powerpoint/2010/main" val="918782347"/>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anim calcmode="lin" valueType="num">
                                      <p:cBhvr additive="base">
                                        <p:cTn id="3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1" end="1"/>
                                            </p:txEl>
                                          </p:spTgt>
                                        </p:tgtEl>
                                        <p:attrNameLst>
                                          <p:attrName>style.visibility</p:attrName>
                                        </p:attrNameLst>
                                      </p:cBhvr>
                                      <p:to>
                                        <p:strVal val="visible"/>
                                      </p:to>
                                    </p:set>
                                    <p:anim calcmode="lin" valueType="num">
                                      <p:cBhvr additive="base">
                                        <p:cTn id="3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b="1" dirty="0" smtClean="0">
                <a:solidFill>
                  <a:srgbClr val="FF0000"/>
                </a:solidFill>
                <a:latin typeface="Arial" pitchFamily="34" charset="0"/>
                <a:cs typeface="Arial" pitchFamily="34" charset="0"/>
              </a:rPr>
              <a:t>التطور الدلالي </a:t>
            </a:r>
            <a:endParaRPr lang="en-US" b="1" dirty="0">
              <a:solidFill>
                <a:srgbClr val="FF0000"/>
              </a:solidFill>
              <a:latin typeface="Arial" pitchFamily="34" charset="0"/>
              <a:cs typeface="Arial" pitchFamily="34" charset="0"/>
            </a:endParaRPr>
          </a:p>
        </p:txBody>
      </p:sp>
      <p:sp>
        <p:nvSpPr>
          <p:cNvPr id="3" name="عنصر نائب للمحتوى 2"/>
          <p:cNvSpPr>
            <a:spLocks noGrp="1"/>
          </p:cNvSpPr>
          <p:nvPr>
            <p:ph sz="half" idx="1"/>
          </p:nvPr>
        </p:nvSpPr>
        <p:spPr/>
        <p:txBody>
          <a:bodyPr>
            <a:normAutofit lnSpcReduction="10000"/>
          </a:bodyPr>
          <a:lstStyle/>
          <a:p>
            <a:pPr lvl="0" algn="r" rtl="1">
              <a:spcBef>
                <a:spcPts val="0"/>
              </a:spcBef>
              <a:buFont typeface="Arial"/>
              <a:buChar char="-"/>
            </a:pPr>
            <a:r>
              <a:rPr lang="ar-IQ" b="1" dirty="0">
                <a:latin typeface="Times New Roman"/>
                <a:ea typeface="Times New Roman"/>
                <a:cs typeface="Traditional Arabic"/>
              </a:rPr>
              <a:t>التطور الدلالي للنص القرآني. دراسة </a:t>
            </a:r>
            <a:r>
              <a:rPr lang="ar-IQ" b="1" dirty="0" err="1">
                <a:latin typeface="Times New Roman"/>
                <a:ea typeface="Times New Roman"/>
                <a:cs typeface="Traditional Arabic"/>
              </a:rPr>
              <a:t>تقابلية</a:t>
            </a:r>
            <a:r>
              <a:rPr lang="ar-IQ" b="1" dirty="0">
                <a:latin typeface="Times New Roman"/>
                <a:ea typeface="Times New Roman"/>
                <a:cs typeface="Traditional Arabic"/>
              </a:rPr>
              <a:t> بين النص القرآني وسائر النصوص وعلم الدلالة. </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موقف المعجم </a:t>
            </a:r>
            <a:r>
              <a:rPr lang="ar-IQ" b="1" dirty="0" err="1">
                <a:latin typeface="Times New Roman"/>
                <a:ea typeface="Times New Roman"/>
                <a:cs typeface="Traditional Arabic"/>
              </a:rPr>
              <a:t>التأريخي</a:t>
            </a:r>
            <a:r>
              <a:rPr lang="ar-IQ" b="1" dirty="0">
                <a:latin typeface="Times New Roman"/>
                <a:ea typeface="Times New Roman"/>
                <a:cs typeface="Traditional Arabic"/>
              </a:rPr>
              <a:t> من الظواهر اللغوية. للوقوف على وسائل نمو اللغة العربية وكثير من </a:t>
            </a:r>
            <a:r>
              <a:rPr lang="ar-IQ" b="1" dirty="0" smtClean="0">
                <a:latin typeface="Times New Roman"/>
                <a:ea typeface="Times New Roman"/>
                <a:cs typeface="Traditional Arabic"/>
              </a:rPr>
              <a:t>خصائص </a:t>
            </a:r>
            <a:r>
              <a:rPr lang="ar-IQ" b="1" dirty="0">
                <a:latin typeface="Times New Roman"/>
                <a:ea typeface="Times New Roman"/>
                <a:cs typeface="Traditional Arabic"/>
              </a:rPr>
              <a:t>اللغة العربية التي لا تعد تطورا كالاشتقاق .</a:t>
            </a:r>
            <a:r>
              <a:rPr lang="ar-IQ" b="1" dirty="0" smtClean="0">
                <a:latin typeface="Times New Roman"/>
                <a:ea typeface="Times New Roman"/>
                <a:cs typeface="Traditional Arabic"/>
              </a:rPr>
              <a:t>.</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 المعجم الدوحة </a:t>
            </a:r>
            <a:r>
              <a:rPr lang="ar-IQ" b="1" dirty="0" err="1">
                <a:latin typeface="Times New Roman"/>
                <a:ea typeface="Times New Roman"/>
                <a:cs typeface="Traditional Arabic"/>
              </a:rPr>
              <a:t>التأريخي</a:t>
            </a:r>
            <a:r>
              <a:rPr lang="ar-IQ" b="1" dirty="0">
                <a:latin typeface="Times New Roman"/>
                <a:ea typeface="Times New Roman"/>
                <a:cs typeface="Traditional Arabic"/>
              </a:rPr>
              <a:t> للغة العربية دراسة وصفية نقدية. </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 </a:t>
            </a:r>
            <a:r>
              <a:rPr lang="ar-IQ" b="1" dirty="0" smtClean="0">
                <a:latin typeface="Times New Roman"/>
                <a:ea typeface="Times New Roman"/>
                <a:cs typeface="Traditional Arabic"/>
              </a:rPr>
              <a:t>التغير </a:t>
            </a:r>
            <a:r>
              <a:rPr lang="ar-IQ" b="1" dirty="0">
                <a:latin typeface="Times New Roman"/>
                <a:ea typeface="Times New Roman"/>
                <a:cs typeface="Traditional Arabic"/>
              </a:rPr>
              <a:t>الدلالي في ضوء معجم الدوحة </a:t>
            </a:r>
            <a:r>
              <a:rPr lang="ar-IQ" b="1" dirty="0" err="1">
                <a:latin typeface="Times New Roman"/>
                <a:ea typeface="Times New Roman"/>
                <a:cs typeface="Traditional Arabic"/>
              </a:rPr>
              <a:t>التأريخي</a:t>
            </a:r>
            <a:r>
              <a:rPr lang="ar-IQ" b="1" dirty="0">
                <a:latin typeface="Times New Roman"/>
                <a:ea typeface="Times New Roman"/>
                <a:cs typeface="Traditional Arabic"/>
              </a:rPr>
              <a:t>  للغة العربية.</a:t>
            </a:r>
            <a:endParaRPr lang="en-US" sz="2000" dirty="0">
              <a:effectLst/>
              <a:latin typeface="Times New Roman"/>
              <a:ea typeface="Times New Roman"/>
            </a:endParaRPr>
          </a:p>
        </p:txBody>
      </p:sp>
      <p:sp>
        <p:nvSpPr>
          <p:cNvPr id="4" name="عنصر نائب للمحتوى 3"/>
          <p:cNvSpPr>
            <a:spLocks noGrp="1"/>
          </p:cNvSpPr>
          <p:nvPr>
            <p:ph sz="half" idx="2"/>
          </p:nvPr>
        </p:nvSpPr>
        <p:spPr/>
        <p:txBody>
          <a:bodyPr>
            <a:normAutofit lnSpcReduction="10000"/>
          </a:bodyPr>
          <a:lstStyle/>
          <a:p>
            <a:pPr marL="0" marR="0" algn="r" rtl="1">
              <a:spcBef>
                <a:spcPts val="0"/>
              </a:spcBef>
              <a:spcAft>
                <a:spcPts val="0"/>
              </a:spcAft>
            </a:pPr>
            <a:r>
              <a:rPr lang="ar-IQ" b="1" dirty="0">
                <a:latin typeface="Times New Roman"/>
                <a:ea typeface="Times New Roman"/>
                <a:cs typeface="Traditional Arabic"/>
              </a:rPr>
              <a:t>اللسانيات:</a:t>
            </a:r>
            <a:endParaRPr lang="en-US" sz="2000" dirty="0">
              <a:latin typeface="Times New Roman"/>
              <a:ea typeface="Times New Roman"/>
            </a:endParaRPr>
          </a:p>
          <a:p>
            <a:pPr lvl="0" algn="r" rtl="1">
              <a:spcBef>
                <a:spcPts val="0"/>
              </a:spcBef>
              <a:buFont typeface="Arial"/>
              <a:buChar char="-"/>
            </a:pPr>
            <a:r>
              <a:rPr lang="ar-IQ" b="1" dirty="0">
                <a:latin typeface="Times New Roman"/>
                <a:ea typeface="Times New Roman"/>
                <a:cs typeface="Traditional Arabic"/>
              </a:rPr>
              <a:t>التخطيط والسياسات اللغوية في العراق</a:t>
            </a:r>
            <a:endParaRPr lang="en-US" sz="2000" dirty="0">
              <a:latin typeface="Times New Roman"/>
              <a:ea typeface="Times New Roman"/>
            </a:endParaRPr>
          </a:p>
          <a:p>
            <a:pPr lvl="0" algn="r" rtl="1">
              <a:spcBef>
                <a:spcPts val="0"/>
              </a:spcBef>
              <a:buFont typeface="Arial"/>
              <a:buChar char="-"/>
            </a:pPr>
            <a:r>
              <a:rPr lang="ar-SA" b="1" dirty="0">
                <a:latin typeface="Times New Roman"/>
                <a:ea typeface="Times New Roman"/>
                <a:cs typeface="Traditional Arabic"/>
              </a:rPr>
              <a:t>الخطاب السياسي واللغة الدبلوماسية الفوارق </a:t>
            </a:r>
            <a:r>
              <a:rPr lang="ar-SA" b="1" dirty="0" smtClean="0">
                <a:latin typeface="Times New Roman"/>
                <a:ea typeface="Times New Roman"/>
                <a:cs typeface="Traditional Arabic"/>
              </a:rPr>
              <a:t>والمشتركات</a:t>
            </a:r>
            <a:endParaRPr lang="ar-IQ" b="1" dirty="0" smtClean="0">
              <a:latin typeface="Times New Roman"/>
              <a:ea typeface="Times New Roman"/>
              <a:cs typeface="Traditional Arabic"/>
            </a:endParaRPr>
          </a:p>
          <a:p>
            <a:pPr lvl="0" algn="r" rtl="1">
              <a:spcBef>
                <a:spcPts val="0"/>
              </a:spcBef>
              <a:buFont typeface="Arial"/>
              <a:buChar char="-"/>
            </a:pPr>
            <a:r>
              <a:rPr lang="ar-IQ" sz="2000" dirty="0">
                <a:latin typeface="Times New Roman"/>
                <a:ea typeface="Times New Roman"/>
              </a:rPr>
              <a:t>النظرية اللغوية:</a:t>
            </a:r>
          </a:p>
          <a:p>
            <a:pPr lvl="0" algn="r" rtl="1">
              <a:spcBef>
                <a:spcPts val="0"/>
              </a:spcBef>
              <a:buFont typeface="Arial"/>
              <a:buChar char="-"/>
            </a:pPr>
            <a:r>
              <a:rPr lang="ar-IQ" sz="2000" dirty="0">
                <a:latin typeface="Times New Roman"/>
                <a:ea typeface="Times New Roman"/>
              </a:rPr>
              <a:t>-  سمات النظرية اللغوية عند العرب.</a:t>
            </a:r>
          </a:p>
          <a:p>
            <a:pPr lvl="0" algn="r" rtl="1">
              <a:spcBef>
                <a:spcPts val="0"/>
              </a:spcBef>
              <a:buFont typeface="Arial"/>
              <a:buChar char="-"/>
            </a:pPr>
            <a:r>
              <a:rPr lang="ar-IQ" sz="2000" dirty="0">
                <a:latin typeface="Times New Roman"/>
                <a:ea typeface="Times New Roman"/>
              </a:rPr>
              <a:t>-  نظرية سنن العرب في ضوء النص القرآني  دراسة لغوية نقدية. </a:t>
            </a:r>
          </a:p>
          <a:p>
            <a:pPr lvl="0" algn="r" rtl="1">
              <a:spcBef>
                <a:spcPts val="0"/>
              </a:spcBef>
              <a:buFont typeface="Arial"/>
              <a:buChar char="-"/>
            </a:pPr>
            <a:r>
              <a:rPr lang="ar-IQ" sz="2000" dirty="0">
                <a:latin typeface="Times New Roman"/>
                <a:ea typeface="Times New Roman"/>
              </a:rPr>
              <a:t>- ‏نظرية المشابهة عند الخليل إذ يفسر الظواهر النحوية ويعللها بحبها بظاهرة أخرى وهذا كثير.</a:t>
            </a:r>
          </a:p>
          <a:p>
            <a:pPr lvl="0" algn="r" rtl="1">
              <a:spcBef>
                <a:spcPts val="0"/>
              </a:spcBef>
              <a:buFont typeface="Arial"/>
              <a:buChar char="-"/>
            </a:pPr>
            <a:r>
              <a:rPr lang="ar-IQ" sz="2000" dirty="0">
                <a:latin typeface="Times New Roman"/>
                <a:ea typeface="Times New Roman"/>
              </a:rPr>
              <a:t>-   ‏النظرية النحوية العربية بين التراث والمعاصرة.</a:t>
            </a:r>
          </a:p>
          <a:p>
            <a:pPr lvl="0" algn="r" rtl="1">
              <a:spcBef>
                <a:spcPts val="0"/>
              </a:spcBef>
              <a:buFont typeface="Arial"/>
              <a:buChar char="-"/>
            </a:pPr>
            <a:endParaRPr lang="en-US" sz="2000" dirty="0">
              <a:effectLst/>
              <a:latin typeface="Times New Roman"/>
              <a:ea typeface="Times New Roman"/>
            </a:endParaRPr>
          </a:p>
        </p:txBody>
      </p:sp>
    </p:spTree>
    <p:extLst>
      <p:ext uri="{BB962C8B-B14F-4D97-AF65-F5344CB8AC3E}">
        <p14:creationId xmlns:p14="http://schemas.microsoft.com/office/powerpoint/2010/main" val="1633545055"/>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0" end="0"/>
                                            </p:txEl>
                                          </p:spTgt>
                                        </p:tgtEl>
                                        <p:attrNameLst>
                                          <p:attrName>style.visibility</p:attrName>
                                        </p:attrNameLst>
                                      </p:cBhvr>
                                      <p:to>
                                        <p:strVal val="visible"/>
                                      </p:to>
                                    </p:set>
                                    <p:anim calcmode="lin" valueType="num">
                                      <p:cBhvr additive="base">
                                        <p:cTn id="5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رحلة">
  <a:themeElements>
    <a:clrScheme name="رحلة">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رحلة">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حلة">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194</TotalTime>
  <Words>1912</Words>
  <Application>Microsoft Office PowerPoint</Application>
  <PresentationFormat>عرض على الشاشة (3:4)‏</PresentationFormat>
  <Paragraphs>156</Paragraphs>
  <Slides>17</Slides>
  <Notes>0</Notes>
  <HiddenSlides>0</HiddenSlides>
  <MMClips>0</MMClips>
  <ScaleCrop>false</ScaleCrop>
  <HeadingPairs>
    <vt:vector size="4" baseType="variant">
      <vt:variant>
        <vt:lpstr>نسق</vt:lpstr>
      </vt:variant>
      <vt:variant>
        <vt:i4>1</vt:i4>
      </vt:variant>
      <vt:variant>
        <vt:lpstr>عناوين الشرائح</vt:lpstr>
      </vt:variant>
      <vt:variant>
        <vt:i4>17</vt:i4>
      </vt:variant>
    </vt:vector>
  </HeadingPairs>
  <TitlesOfParts>
    <vt:vector size="18" baseType="lpstr">
      <vt:lpstr>رحلة</vt:lpstr>
      <vt:lpstr>عرض تقديمي في PowerPoint</vt:lpstr>
      <vt:lpstr>مقدمة</vt:lpstr>
      <vt:lpstr>عرض تقديمي في PowerPoint</vt:lpstr>
      <vt:lpstr>الأصوات</vt:lpstr>
      <vt:lpstr>النحو </vt:lpstr>
      <vt:lpstr>اللغة</vt:lpstr>
      <vt:lpstr>علم الدلالة</vt:lpstr>
      <vt:lpstr>اللغة العربية المعاصرة</vt:lpstr>
      <vt:lpstr>التطور الدلالي </vt:lpstr>
      <vt:lpstr>الأسلوبية</vt:lpstr>
      <vt:lpstr>لسانيات الحاسوب</vt:lpstr>
      <vt:lpstr>اللغة والاعلام</vt:lpstr>
      <vt:lpstr>القرآن الكريم</vt:lpstr>
      <vt:lpstr>عرض تقديمي في PowerPoint</vt:lpstr>
      <vt:lpstr>عرض تقديمي في PowerPoint</vt:lpstr>
      <vt:lpstr>دراسة جهود شخصية علمية</vt:lpstr>
      <vt:lpstr>مع الأمنيات بالتوفيق والسداد والتفوق الدائم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hp</dc:creator>
  <cp:lastModifiedBy>hp</cp:lastModifiedBy>
  <cp:revision>17</cp:revision>
  <dcterms:modified xsi:type="dcterms:W3CDTF">2025-11-07T18:14:11Z</dcterms:modified>
</cp:coreProperties>
</file>