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50" r:id="rId1"/>
  </p:sldMasterIdLst>
  <p:notesMasterIdLst>
    <p:notesMasterId r:id="rId3"/>
  </p:notesMasterIdLst>
  <p:sldIdLst>
    <p:sldId id="256" r:id="rId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43" d="100"/>
          <a:sy n="43" d="100"/>
        </p:scale>
        <p:origin x="-2088" y="-4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4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D556D57-A9F9-44AE-B1E4-44048A5E7BB4}" type="datetimeFigureOut">
              <a:rPr lang="ar-IQ" smtClean="0"/>
              <a:t>27/08/1446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0987AEE-A54C-409A-80DD-0DF592B80938}" type="slidenum">
              <a:rPr lang="ar-IQ" smtClean="0"/>
              <a:t>‹#›</a:t>
            </a:fld>
            <a:endParaRPr lang="ar-IQ"/>
          </a:p>
        </p:txBody>
      </p:sp>
    </p:spTree>
    <p:extLst>
      <p:ext uri="{BB962C8B-B14F-4D97-AF65-F5344CB8AC3E}">
        <p14:creationId xmlns:p14="http://schemas.microsoft.com/office/powerpoint/2010/main" val="34637817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C0987AEE-A54C-409A-80DD-0DF592B80938}" type="slidenum">
              <a:rPr lang="ar-IQ" smtClean="0"/>
              <a:t>1</a:t>
            </a:fld>
            <a:endParaRPr lang="ar-IQ"/>
          </a:p>
        </p:txBody>
      </p:sp>
    </p:spTree>
    <p:extLst>
      <p:ext uri="{BB962C8B-B14F-4D97-AF65-F5344CB8AC3E}">
        <p14:creationId xmlns:p14="http://schemas.microsoft.com/office/powerpoint/2010/main" val="2009174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bwMode="white"/>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B32536-C136-4313-9FF0-5EF8CF1E8BEF}" type="datetimeFigureOut">
              <a:rPr lang="ar-IQ" smtClean="0"/>
              <a:t>27/08/1446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FBB89-8902-4FCB-A181-2B469FBEC43F}"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4B32536-C136-4313-9FF0-5EF8CF1E8BEF}" type="datetimeFigureOut">
              <a:rPr lang="ar-IQ" smtClean="0"/>
              <a:t>27/08/1446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B32536-C136-4313-9FF0-5EF8CF1E8BEF}" type="datetimeFigureOut">
              <a:rPr lang="ar-IQ" smtClean="0"/>
              <a:t>27/08/1446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A9FBB89-8902-4FCB-A181-2B469FBEC43F}"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2536-C136-4313-9FF0-5EF8CF1E8BEF}" type="datetimeFigureOut">
              <a:rPr lang="ar-IQ" smtClean="0"/>
              <a:t>27/08/1446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FBB89-8902-4FCB-A181-2B469FBEC43F}"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4B32536-C136-4313-9FF0-5EF8CF1E8BEF}" type="datetimeFigureOut">
              <a:rPr lang="ar-IQ" smtClean="0"/>
              <a:t>27/08/1446</a:t>
            </a:fld>
            <a:endParaRPr lang="ar-IQ"/>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A9FBB89-8902-4FCB-A181-2B469FBEC43F}"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980728"/>
            <a:ext cx="7992888" cy="3528392"/>
          </a:xfrm>
        </p:spPr>
        <p:txBody>
          <a:bodyPr>
            <a:noAutofit/>
          </a:bodyPr>
          <a:lstStyle/>
          <a:p>
            <a:pPr algn="ctr"/>
            <a:r>
              <a:rPr lang="ar-IQ" sz="2400" b="1" dirty="0">
                <a:latin typeface="AbdoMaster-ExtraBold" pitchFamily="50" charset="-78"/>
                <a:cs typeface="AbdoMaster-ExtraBold" pitchFamily="50" charset="-78"/>
              </a:rPr>
              <a:t>يقيم قسم العلوم التربوية والنفسية بالتعاون مع التعليم المستمر وباشراف التعليم الالكتروني ابن </a:t>
            </a:r>
            <a:r>
              <a:rPr lang="en-US" sz="2400" b="1" dirty="0">
                <a:latin typeface="AbdoMaster-ExtraBold" pitchFamily="50" charset="-78"/>
                <a:cs typeface="AbdoMaster-ExtraBold" pitchFamily="50" charset="-78"/>
              </a:rPr>
              <a:t> </a:t>
            </a:r>
            <a:r>
              <a:rPr lang="ar-SA" sz="2400" b="1" smtClean="0">
                <a:latin typeface="AbdoMaster-ExtraBold" pitchFamily="50" charset="-78"/>
                <a:cs typeface="AbdoMaster-ExtraBold" pitchFamily="50" charset="-78"/>
              </a:rPr>
              <a:t>(الفرق بين احصاء التقليدي واحصاء الذكاء الاصطناعي في المجال التربوي )</a:t>
            </a:r>
            <a:r>
              <a:rPr lang="en-US" sz="2400" b="1" dirty="0" smtClean="0">
                <a:latin typeface="AbdoMaster-ExtraBold" pitchFamily="50" charset="-78"/>
                <a:cs typeface="AbdoMaster-ExtraBold" pitchFamily="50" charset="-78"/>
              </a:rPr>
              <a:t> </a:t>
            </a:r>
            <a:r>
              <a:rPr lang="ar-SA" sz="2400" b="1" dirty="0">
                <a:latin typeface="AbdoMaster-ExtraBold" pitchFamily="50" charset="-78"/>
                <a:cs typeface="AbdoMaster-ExtraBold" pitchFamily="50" charset="-78"/>
              </a:rPr>
              <a:t>س</a:t>
            </a:r>
            <a:r>
              <a:rPr lang="ar-IQ" sz="2400" b="1" dirty="0" smtClean="0">
                <a:latin typeface="AbdoMaster-ExtraBold" pitchFamily="50" charset="-78"/>
                <a:cs typeface="AbdoMaster-ExtraBold" pitchFamily="50" charset="-78"/>
              </a:rPr>
              <a:t>ين</a:t>
            </a:r>
            <a:r>
              <a:rPr lang="ar-SA" sz="2400" b="1" dirty="0" smtClean="0">
                <a:latin typeface="AbdoMaster-ExtraBold" pitchFamily="50" charset="-78"/>
                <a:cs typeface="AbdoMaster-ExtraBold" pitchFamily="50" charset="-78"/>
              </a:rPr>
              <a:t>ا  بعنوان </a:t>
            </a:r>
            <a:r>
              <a:rPr lang="en-US" sz="2400" b="1" dirty="0" smtClean="0">
                <a:latin typeface="AbdoMaster-ExtraBold" pitchFamily="50" charset="-78"/>
                <a:cs typeface="AbdoMaster-ExtraBold" pitchFamily="50" charset="-78"/>
              </a:rPr>
              <a:t> </a:t>
            </a:r>
            <a:r>
              <a:rPr lang="ar-IQ" sz="2400" b="1" dirty="0">
                <a:latin typeface="AbdoMaster-ExtraBold" pitchFamily="50" charset="-78"/>
                <a:cs typeface="AbdoMaster-ExtraBold" pitchFamily="50" charset="-78"/>
              </a:rPr>
              <a:t/>
            </a:r>
            <a:br>
              <a:rPr lang="ar-IQ" sz="2400" b="1" dirty="0">
                <a:latin typeface="AbdoMaster-ExtraBold" pitchFamily="50" charset="-78"/>
                <a:cs typeface="AbdoMaster-ExtraBold" pitchFamily="50" charset="-78"/>
              </a:rPr>
            </a:br>
            <a:r>
              <a:rPr lang="ar-SA" sz="2400" b="1" dirty="0" smtClean="0">
                <a:latin typeface="AbdoMaster-ExtraBold" pitchFamily="50" charset="-78"/>
                <a:cs typeface="AbdoMaster-ExtraBold" pitchFamily="50" charset="-78"/>
              </a:rPr>
              <a:t>يحاضر  بها  : ا.د  صفاء طارق حبيب  </a:t>
            </a:r>
            <a:br>
              <a:rPr lang="ar-SA" sz="2400" b="1" dirty="0" smtClean="0">
                <a:latin typeface="AbdoMaster-ExtraBold" pitchFamily="50" charset="-78"/>
                <a:cs typeface="AbdoMaster-ExtraBold" pitchFamily="50" charset="-78"/>
              </a:rPr>
            </a:br>
            <a:r>
              <a:rPr lang="ar-SA" sz="2400" b="1" dirty="0" smtClean="0">
                <a:latin typeface="AbdoMaster-ExtraBold" pitchFamily="50" charset="-78"/>
                <a:cs typeface="AbdoMaster-ExtraBold" pitchFamily="50" charset="-78"/>
              </a:rPr>
              <a:t>ا.د ياسين حميد عيال </a:t>
            </a:r>
            <a:br>
              <a:rPr lang="ar-SA" sz="2400" b="1" dirty="0" smtClean="0">
                <a:latin typeface="AbdoMaster-ExtraBold" pitchFamily="50" charset="-78"/>
                <a:cs typeface="AbdoMaster-ExtraBold" pitchFamily="50" charset="-78"/>
              </a:rPr>
            </a:br>
            <a:r>
              <a:rPr lang="ar-SA" sz="2400" b="1" dirty="0" smtClean="0">
                <a:latin typeface="AbdoMaster-ExtraBold" pitchFamily="50" charset="-78"/>
                <a:cs typeface="AbdoMaster-ExtraBold" pitchFamily="50" charset="-78"/>
              </a:rPr>
              <a:t>ا.د بلقيس حمود كاظم </a:t>
            </a:r>
            <a:r>
              <a:rPr lang="ar-IQ" sz="2400" b="1" dirty="0">
                <a:latin typeface="AbdoMaster-ExtraBold" pitchFamily="50" charset="-78"/>
                <a:cs typeface="AbdoMaster-ExtraBold" pitchFamily="50" charset="-78"/>
              </a:rPr>
              <a:t/>
            </a:r>
            <a:br>
              <a:rPr lang="ar-IQ" sz="2400" b="1" dirty="0">
                <a:latin typeface="AbdoMaster-ExtraBold" pitchFamily="50" charset="-78"/>
                <a:cs typeface="AbdoMaster-ExtraBold" pitchFamily="50" charset="-78"/>
              </a:rPr>
            </a:br>
            <a:r>
              <a:rPr lang="ar-IQ" sz="2400" b="1" dirty="0">
                <a:latin typeface="AbdoMaster-ExtraBold" pitchFamily="50" charset="-78"/>
                <a:cs typeface="AbdoMaster-ExtraBold" pitchFamily="50" charset="-78"/>
              </a:rPr>
              <a:t>يوم </a:t>
            </a:r>
            <a:r>
              <a:rPr lang="ar-SA" sz="2400" b="1" dirty="0" smtClean="0">
                <a:latin typeface="AbdoMaster-ExtraBold" pitchFamily="50" charset="-78"/>
                <a:cs typeface="AbdoMaster-ExtraBold" pitchFamily="50" charset="-78"/>
              </a:rPr>
              <a:t>الخميس </a:t>
            </a:r>
            <a:r>
              <a:rPr lang="ar-IQ" sz="2400" b="1" dirty="0" smtClean="0">
                <a:latin typeface="AbdoMaster-ExtraBold" pitchFamily="50" charset="-78"/>
                <a:cs typeface="AbdoMaster-ExtraBold" pitchFamily="50" charset="-78"/>
              </a:rPr>
              <a:t> </a:t>
            </a:r>
            <a:r>
              <a:rPr lang="ar-IQ" sz="2400" b="1" dirty="0">
                <a:latin typeface="AbdoMaster-ExtraBold" pitchFamily="50" charset="-78"/>
                <a:cs typeface="AbdoMaster-ExtraBold" pitchFamily="50" charset="-78"/>
              </a:rPr>
              <a:t>المصادف </a:t>
            </a:r>
            <a:r>
              <a:rPr lang="ar-SA" sz="2400" b="1" dirty="0" smtClean="0">
                <a:latin typeface="AbdoMaster-ExtraBold" pitchFamily="50" charset="-78"/>
                <a:cs typeface="AbdoMaster-ExtraBold" pitchFamily="50" charset="-78"/>
              </a:rPr>
              <a:t>20</a:t>
            </a:r>
            <a:r>
              <a:rPr lang="ar-IQ" sz="2400" b="1" dirty="0" smtClean="0">
                <a:latin typeface="AbdoMaster-ExtraBold" pitchFamily="50" charset="-78"/>
                <a:cs typeface="AbdoMaster-ExtraBold" pitchFamily="50" charset="-78"/>
              </a:rPr>
              <a:t>/ </a:t>
            </a:r>
            <a:r>
              <a:rPr lang="ar-IQ" sz="2400" b="1" dirty="0">
                <a:latin typeface="AbdoMaster-ExtraBold" pitchFamily="50" charset="-78"/>
                <a:cs typeface="AbdoMaster-ExtraBold" pitchFamily="50" charset="-78"/>
              </a:rPr>
              <a:t>2/ 2025</a:t>
            </a:r>
          </a:p>
        </p:txBody>
      </p:sp>
      <p:sp>
        <p:nvSpPr>
          <p:cNvPr id="3" name="عنوان فرعي 2"/>
          <p:cNvSpPr>
            <a:spLocks noGrp="1"/>
          </p:cNvSpPr>
          <p:nvPr>
            <p:ph type="subTitle" idx="1"/>
          </p:nvPr>
        </p:nvSpPr>
        <p:spPr>
          <a:xfrm>
            <a:off x="611560" y="4581128"/>
            <a:ext cx="7854696" cy="2880320"/>
          </a:xfrm>
        </p:spPr>
        <p:txBody>
          <a:bodyPr>
            <a:normAutofit/>
          </a:bodyPr>
          <a:lstStyle/>
          <a:p>
            <a:pPr algn="ctr"/>
            <a:r>
              <a:rPr lang="ar-SA" b="1" dirty="0">
                <a:solidFill>
                  <a:schemeClr val="tx1"/>
                </a:solidFill>
                <a:latin typeface="AbdoMaster-ExtraBold" pitchFamily="50" charset="-78"/>
                <a:cs typeface="AbdoMaster-ExtraBold" pitchFamily="50" charset="-78"/>
              </a:rPr>
              <a:t>الساعة </a:t>
            </a:r>
            <a:r>
              <a:rPr lang="ar-IQ" b="1" dirty="0">
                <a:solidFill>
                  <a:schemeClr val="tx1"/>
                </a:solidFill>
                <a:latin typeface="AbdoMaster-ExtraBold" pitchFamily="50" charset="-78"/>
                <a:cs typeface="AbdoMaster-ExtraBold" pitchFamily="50" charset="-78"/>
              </a:rPr>
              <a:t>العاشرة صباحا</a:t>
            </a:r>
          </a:p>
          <a:p>
            <a:pPr algn="ctr"/>
            <a:endParaRPr lang="ar-SA" b="1" dirty="0">
              <a:solidFill>
                <a:schemeClr val="tx1"/>
              </a:solidFill>
              <a:latin typeface="AbdoMaster-ExtraBold" pitchFamily="50" charset="-78"/>
              <a:cs typeface="AbdoMaster-ExtraBold" pitchFamily="50" charset="-78"/>
            </a:endParaRPr>
          </a:p>
        </p:txBody>
      </p:sp>
    </p:spTree>
    <p:extLst>
      <p:ext uri="{BB962C8B-B14F-4D97-AF65-F5344CB8AC3E}">
        <p14:creationId xmlns:p14="http://schemas.microsoft.com/office/powerpoint/2010/main" val="36730846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116</TotalTime>
  <Words>33</Words>
  <Application>Microsoft Office PowerPoint</Application>
  <PresentationFormat>On-screen Show (4:3)</PresentationFormat>
  <Paragraphs>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Couture</vt:lpstr>
      <vt:lpstr>يقيم قسم العلوم التربوية والنفسية بالتعاون مع التعليم المستمر وباشراف التعليم الالكتروني ابن  (الفرق بين احصاء التقليدي واحصاء الذكاء الاصطناعي في المجال التربوي ) سينا  بعنوان   يحاضر  بها  : ا.د  صفاء طارق حبيب   ا.د ياسين حميد عيال  ا.د بلقيس حمود كاظم  يوم الخميس  المصادف 20/ 2/ 2025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يقيم قسم العلوم التربوية والنفسية بالتعاون مع التعليم المستمر وباشراف التعليم الالكتروني ابن سينا ندوة علمية بعنوان الاثار النفسية لجائحة كورونا  يحاضر بها أ.م.د. ازهار علوان كشاش  م.م. ماهر جاسم هادي  يوم الخميس المصادف 2022/1/13</dc:title>
  <dc:creator>MsClient</dc:creator>
  <cp:lastModifiedBy>ism</cp:lastModifiedBy>
  <cp:revision>34</cp:revision>
  <dcterms:created xsi:type="dcterms:W3CDTF">2022-01-12T19:07:58Z</dcterms:created>
  <dcterms:modified xsi:type="dcterms:W3CDTF">2025-02-25T18:08:39Z</dcterms:modified>
</cp:coreProperties>
</file>