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118" autoAdjust="0"/>
    <p:restoredTop sz="94660"/>
  </p:normalViewPr>
  <p:slideViewPr>
    <p:cSldViewPr>
      <p:cViewPr varScale="1">
        <p:scale>
          <a:sx n="68" d="100"/>
          <a:sy n="68" d="100"/>
        </p:scale>
        <p:origin x="143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1B8ABB09-4A1D-463E-8065-109CC2B7EFAA}" type="datetimeFigureOut">
              <a:rPr lang="ar-SA" smtClean="0"/>
              <a:t>23/07/1446</a:t>
            </a:fld>
            <a:endParaRPr lang="ar-SA"/>
          </a:p>
        </p:txBody>
      </p:sp>
      <p:sp>
        <p:nvSpPr>
          <p:cNvPr id="5" name="Footer Placeholder 4"/>
          <p:cNvSpPr>
            <a:spLocks noGrp="1"/>
          </p:cNvSpPr>
          <p:nvPr>
            <p:ph type="ftr" sz="quarter" idx="11"/>
          </p:nvPr>
        </p:nvSpPr>
        <p:spPr>
          <a:xfrm>
            <a:off x="1900237" y="5410202"/>
            <a:ext cx="3843665" cy="365125"/>
          </a:xfrm>
        </p:spPr>
        <p:txBody>
          <a:bodyPr/>
          <a:lstStyle/>
          <a:p>
            <a:endParaRPr lang="ar-SA"/>
          </a:p>
        </p:txBody>
      </p:sp>
      <p:sp>
        <p:nvSpPr>
          <p:cNvPr id="6" name="Slide Number Placeholder 5"/>
          <p:cNvSpPr>
            <a:spLocks noGrp="1"/>
          </p:cNvSpPr>
          <p:nvPr>
            <p:ph type="sldNum" sz="quarter" idx="12"/>
          </p:nvPr>
        </p:nvSpPr>
        <p:spPr>
          <a:xfrm>
            <a:off x="7915603" y="5410200"/>
            <a:ext cx="578317" cy="365125"/>
          </a:xfrm>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345899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ar-SA"/>
              <a:t>انقر فوق الأيقونة لإضافة صورة</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23/07/1446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827874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23/07/1446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36911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ar-SA"/>
              <a:t>انقر لتحرير نمط عنوان الشكل الرئيسي</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23/07/1446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3852628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23/07/1446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602037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أعمدة">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ar-SA"/>
              <a:t>انقر لتحرير نمط عنوان الشكل الرئيسي</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3" name="Date Placeholder 2"/>
          <p:cNvSpPr>
            <a:spLocks noGrp="1"/>
          </p:cNvSpPr>
          <p:nvPr>
            <p:ph type="dt" sz="half" idx="10"/>
          </p:nvPr>
        </p:nvSpPr>
        <p:spPr/>
        <p:txBody>
          <a:bodyPr/>
          <a:lstStyle/>
          <a:p>
            <a:fld id="{1B8ABB09-4A1D-463E-8065-109CC2B7EFAA}" type="datetimeFigureOut">
              <a:rPr lang="ar-SA" smtClean="0"/>
              <a:t>23/07/1446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4076975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أعمدة صور">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ar-SA"/>
              <a:t>انقر لتحرير نمط عنوان الشكل الرئيسي</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ar-SA"/>
              <a:t>انقر فوق الأيقونة لإضافة صورة</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ar-SA"/>
              <a:t>انقر فوق الأيقونة لإضافة صورة</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ar-SA"/>
              <a:t>انقر فوق الأيقونة لإضافة صورة</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3" name="Date Placeholder 2"/>
          <p:cNvSpPr>
            <a:spLocks noGrp="1"/>
          </p:cNvSpPr>
          <p:nvPr>
            <p:ph type="dt" sz="half" idx="10"/>
          </p:nvPr>
        </p:nvSpPr>
        <p:spPr/>
        <p:txBody>
          <a:bodyPr/>
          <a:lstStyle/>
          <a:p>
            <a:fld id="{1B8ABB09-4A1D-463E-8065-109CC2B7EFAA}" type="datetimeFigureOut">
              <a:rPr lang="ar-SA" smtClean="0"/>
              <a:t>23/07/1446</a:t>
            </a:fld>
            <a:endParaRPr lang="ar-SA"/>
          </a:p>
        </p:txBody>
      </p:sp>
      <p:sp>
        <p:nvSpPr>
          <p:cNvPr id="4" name="Footer Placeholder 3"/>
          <p:cNvSpPr>
            <a:spLocks noGrp="1"/>
          </p:cNvSpPr>
          <p:nvPr>
            <p:ph type="ftr" sz="quarter" idx="11"/>
          </p:nvPr>
        </p:nvSpPr>
        <p:spPr/>
        <p:txBody>
          <a:bodyPr/>
          <a:lstStyle>
            <a:lvl1pPr>
              <a:defRPr cap="all" baseline="0"/>
            </a:lvl1p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8036925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1B8ABB09-4A1D-463E-8065-109CC2B7EFAA}" type="datetimeFigureOut">
              <a:rPr lang="ar-SA" smtClean="0"/>
              <a:t>23/07/1446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1782056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1B8ABB09-4A1D-463E-8065-109CC2B7EFAA}" type="datetimeFigureOut">
              <a:rPr lang="ar-SA" smtClean="0"/>
              <a:t>23/07/1446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4182781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ar-SA"/>
              <a:t>انقر لتحرير نمط عنوان الشكل الرئيسي</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1B8ABB09-4A1D-463E-8065-109CC2B7EFAA}" type="datetimeFigureOut">
              <a:rPr lang="ar-SA" smtClean="0"/>
              <a:t>23/07/1446</a:t>
            </a:fld>
            <a:endParaRPr lang="ar-SA"/>
          </a:p>
        </p:txBody>
      </p:sp>
      <p:sp>
        <p:nvSpPr>
          <p:cNvPr id="50" name="Footer Placeholder 4"/>
          <p:cNvSpPr>
            <a:spLocks noGrp="1"/>
          </p:cNvSpPr>
          <p:nvPr>
            <p:ph type="ftr" sz="quarter" idx="11"/>
          </p:nvPr>
        </p:nvSpPr>
        <p:spPr>
          <a:xfrm>
            <a:off x="856059" y="5883276"/>
            <a:ext cx="4679482" cy="365125"/>
          </a:xfrm>
        </p:spPr>
        <p:txBody>
          <a:bodyPr/>
          <a:lstStyle/>
          <a:p>
            <a:endParaRPr lang="ar-SA"/>
          </a:p>
        </p:txBody>
      </p:sp>
      <p:sp>
        <p:nvSpPr>
          <p:cNvPr id="51" name="Slide Number Placeholder 5"/>
          <p:cNvSpPr>
            <a:spLocks noGrp="1"/>
          </p:cNvSpPr>
          <p:nvPr>
            <p:ph type="sldNum" sz="quarter" idx="12"/>
          </p:nvPr>
        </p:nvSpPr>
        <p:spPr>
          <a:xfrm>
            <a:off x="7707241" y="5883275"/>
            <a:ext cx="578317" cy="365125"/>
          </a:xfrm>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069198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23/07/1446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606033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1B8ABB09-4A1D-463E-8065-109CC2B7EFAA}" type="datetimeFigureOut">
              <a:rPr lang="ar-SA" smtClean="0"/>
              <a:t>23/07/1446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432794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856058" y="3073398"/>
            <a:ext cx="3658793" cy="2717801"/>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4629150" y="3073398"/>
            <a:ext cx="3656408" cy="2717801"/>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1B8ABB09-4A1D-463E-8065-109CC2B7EFAA}" type="datetimeFigureOut">
              <a:rPr lang="ar-SA" smtClean="0"/>
              <a:t>23/07/1446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687263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1B8ABB09-4A1D-463E-8065-109CC2B7EFAA}" type="datetimeFigureOut">
              <a:rPr lang="ar-SA" smtClean="0"/>
              <a:t>23/07/1446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4213885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23/07/1446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911167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23/07/1446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695623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ar-SA"/>
              <a:t>انقر فوق الأيقونة لإضافة صورة</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23/07/1446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253615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B8ABB09-4A1D-463E-8065-109CC2B7EFAA}" type="datetimeFigureOut">
              <a:rPr lang="ar-SA" smtClean="0"/>
              <a:t>23/07/1446</a:t>
            </a:fld>
            <a:endParaRPr lang="ar-SA"/>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B34F065-1154-456A-91E3-76DE8E75E17B}" type="slidenum">
              <a:rPr lang="ar-SA" smtClean="0"/>
              <a:t>‹#›</a:t>
            </a:fld>
            <a:endParaRPr lang="ar-SA"/>
          </a:p>
        </p:txBody>
      </p:sp>
    </p:spTree>
    <p:extLst>
      <p:ext uri="{BB962C8B-B14F-4D97-AF65-F5344CB8AC3E}">
        <p14:creationId xmlns:p14="http://schemas.microsoft.com/office/powerpoint/2010/main" val="179216092"/>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5976664"/>
          </a:xfrm>
        </p:spPr>
        <p:txBody>
          <a:bodyPr/>
          <a:lstStyle/>
          <a:p>
            <a:pPr algn="ctr"/>
            <a:r>
              <a:rPr lang="ar-IQ" b="1" dirty="0"/>
              <a:t>جامعة بغداد/ معهد الهندسة الوراثية والتقنيات الاحيائية</a:t>
            </a:r>
            <a:r>
              <a:rPr lang="ar-IQ" dirty="0"/>
              <a:t/>
            </a:r>
            <a:br>
              <a:rPr lang="ar-IQ" dirty="0"/>
            </a:br>
            <a:r>
              <a:rPr lang="ar-IQ" dirty="0"/>
              <a:t/>
            </a:r>
            <a:br>
              <a:rPr lang="ar-IQ" dirty="0"/>
            </a:br>
            <a:r>
              <a:rPr lang="ar-IQ" dirty="0"/>
              <a:t/>
            </a:r>
            <a:br>
              <a:rPr lang="ar-IQ" dirty="0"/>
            </a:br>
            <a:r>
              <a:rPr lang="ar-IQ" dirty="0"/>
              <a:t/>
            </a:r>
            <a:br>
              <a:rPr lang="ar-IQ" dirty="0"/>
            </a:br>
            <a:r>
              <a:rPr lang="ar-IQ" dirty="0"/>
              <a:t/>
            </a:r>
            <a:br>
              <a:rPr lang="ar-IQ" dirty="0"/>
            </a:br>
            <a:r>
              <a:rPr lang="ar-IQ" dirty="0"/>
              <a:t/>
            </a:r>
            <a:br>
              <a:rPr lang="ar-IQ" dirty="0"/>
            </a:br>
            <a:r>
              <a:rPr lang="ar-IQ" b="1" dirty="0"/>
              <a:t>يلقيها المحاضر</a:t>
            </a:r>
            <a:br>
              <a:rPr lang="ar-IQ" b="1" dirty="0"/>
            </a:br>
            <a:r>
              <a:rPr lang="ar-IQ" b="1" dirty="0"/>
              <a:t/>
            </a:r>
            <a:br>
              <a:rPr lang="ar-IQ" b="1" dirty="0"/>
            </a:br>
            <a:r>
              <a:rPr lang="ar-IQ" b="1" dirty="0" err="1"/>
              <a:t>م.د</a:t>
            </a:r>
            <a:r>
              <a:rPr lang="ar-IQ" b="1" dirty="0"/>
              <a:t> أمجد محمد نصيف</a:t>
            </a:r>
          </a:p>
        </p:txBody>
      </p:sp>
      <p:sp>
        <p:nvSpPr>
          <p:cNvPr id="3" name="مستطيل: زوايا مستديرة 2">
            <a:extLst>
              <a:ext uri="{FF2B5EF4-FFF2-40B4-BE49-F238E27FC236}">
                <a16:creationId xmlns:a16="http://schemas.microsoft.com/office/drawing/2014/main" id="{A359D4EE-8D1F-4326-B215-4EBB69F78FE6}"/>
              </a:ext>
            </a:extLst>
          </p:cNvPr>
          <p:cNvSpPr/>
          <p:nvPr/>
        </p:nvSpPr>
        <p:spPr>
          <a:xfrm>
            <a:off x="899592" y="2420888"/>
            <a:ext cx="7344816" cy="1368152"/>
          </a:xfrm>
          <a:prstGeom prst="roundRect">
            <a:avLst/>
          </a:prstGeom>
          <a:solidFill>
            <a:schemeClr val="accent2">
              <a:lumMod val="20000"/>
              <a:lumOff val="80000"/>
            </a:schemeClr>
          </a:solidFill>
          <a:effectLst>
            <a:glow rad="228600">
              <a:schemeClr val="accent4">
                <a:satMod val="175000"/>
                <a:alpha val="40000"/>
              </a:schemeClr>
            </a:glow>
          </a:effectLst>
          <a:scene3d>
            <a:camera prst="orthographicFront"/>
            <a:lightRig rig="threePt" dir="t"/>
          </a:scene3d>
          <a:sp3d>
            <a:bevelT prst="convex"/>
          </a:sp3d>
        </p:spPr>
        <p:style>
          <a:lnRef idx="2">
            <a:schemeClr val="accent6"/>
          </a:lnRef>
          <a:fillRef idx="1">
            <a:schemeClr val="lt1"/>
          </a:fillRef>
          <a:effectRef idx="0">
            <a:schemeClr val="accent6"/>
          </a:effectRef>
          <a:fontRef idx="minor">
            <a:schemeClr val="dk1"/>
          </a:fontRef>
        </p:style>
        <p:txBody>
          <a:bodyPr rtlCol="0" anchor="ctr"/>
          <a:lstStyle/>
          <a:p>
            <a:pPr algn="ctr"/>
            <a:r>
              <a:rPr lang="ar-IQ" sz="3600" b="1" dirty="0"/>
              <a:t>عنوان الندوة</a:t>
            </a:r>
            <a:br>
              <a:rPr lang="ar-IQ" sz="3600" b="1" dirty="0"/>
            </a:br>
            <a:r>
              <a:rPr lang="ar-IQ" sz="3600" b="1" dirty="0"/>
              <a:t>المسؤولية الجزائية عن جريمة الاتجار بالبشر </a:t>
            </a:r>
            <a:r>
              <a:rPr lang="ar-IQ" dirty="0"/>
              <a:t/>
            </a:r>
            <a:br>
              <a:rPr lang="ar-IQ" dirty="0"/>
            </a:br>
            <a:endParaRPr lang="en-US" dirty="0"/>
          </a:p>
        </p:txBody>
      </p:sp>
    </p:spTree>
    <p:extLst>
      <p:ext uri="{BB962C8B-B14F-4D97-AF65-F5344CB8AC3E}">
        <p14:creationId xmlns:p14="http://schemas.microsoft.com/office/powerpoint/2010/main" val="2608430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80928"/>
            <a:ext cx="8229600" cy="3528392"/>
          </a:xfrm>
        </p:spPr>
        <p:txBody>
          <a:bodyPr>
            <a:normAutofit fontScale="90000"/>
          </a:bodyPr>
          <a:lstStyle/>
          <a:p>
            <a:pPr algn="ctr">
              <a:lnSpc>
                <a:spcPct val="150000"/>
              </a:lnSpc>
            </a:pPr>
            <a:r>
              <a:rPr lang="ar-IQ" b="1" dirty="0"/>
              <a:t>نصت المادة (1/أولاً) من قانون مكافحة الاتجار بالبشر رقم 28لسنة 2012 على أن «تجنيد اشخاص أو نقلهم أو ايوائهم أو استقبالهم بواسطة التهديد والقوة أو غير ذلك من اشكال القسر بهدف استغلالهم لأعمال غير مشروعة»</a:t>
            </a:r>
            <a:r>
              <a:rPr lang="ar-IQ" dirty="0"/>
              <a:t/>
            </a:r>
            <a:br>
              <a:rPr lang="ar-IQ" dirty="0"/>
            </a:br>
            <a:r>
              <a:rPr lang="ar-IQ" dirty="0"/>
              <a:t/>
            </a:r>
            <a:br>
              <a:rPr lang="ar-IQ" dirty="0"/>
            </a:br>
            <a:endParaRPr lang="ar-IQ" dirty="0"/>
          </a:p>
        </p:txBody>
      </p:sp>
      <p:sp>
        <p:nvSpPr>
          <p:cNvPr id="3" name="وسيلة الشرح: سهم رباعي 2">
            <a:extLst>
              <a:ext uri="{FF2B5EF4-FFF2-40B4-BE49-F238E27FC236}">
                <a16:creationId xmlns:a16="http://schemas.microsoft.com/office/drawing/2014/main" id="{9393F5D9-8BE4-4775-88C5-2C94ACC81D9A}"/>
              </a:ext>
            </a:extLst>
          </p:cNvPr>
          <p:cNvSpPr/>
          <p:nvPr/>
        </p:nvSpPr>
        <p:spPr>
          <a:xfrm>
            <a:off x="457200" y="-2341"/>
            <a:ext cx="8229600" cy="2423229"/>
          </a:xfrm>
          <a:prstGeom prst="quadArrowCallout">
            <a:avLst/>
          </a:prstGeom>
          <a:solidFill>
            <a:schemeClr val="accent6">
              <a:lumMod val="20000"/>
              <a:lumOff val="80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800" b="1" dirty="0">
                <a:solidFill>
                  <a:schemeClr val="bg1"/>
                </a:solidFill>
              </a:rPr>
              <a:t>مفهوم جريمة الاتجار بالبشر</a:t>
            </a:r>
            <a:endParaRPr lang="en-US" sz="2800" b="1" dirty="0">
              <a:solidFill>
                <a:schemeClr val="bg1"/>
              </a:solidFill>
            </a:endParaRPr>
          </a:p>
        </p:txBody>
      </p:sp>
    </p:spTree>
    <p:extLst>
      <p:ext uri="{BB962C8B-B14F-4D97-AF65-F5344CB8AC3E}">
        <p14:creationId xmlns:p14="http://schemas.microsoft.com/office/powerpoint/2010/main" val="1880830503"/>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02634"/>
          </a:xfrm>
        </p:spPr>
        <p:txBody>
          <a:bodyPr>
            <a:normAutofit/>
          </a:bodyPr>
          <a:lstStyle/>
          <a:p>
            <a:pPr algn="ctr"/>
            <a:r>
              <a:rPr lang="ar-IQ" dirty="0"/>
              <a:t/>
            </a:r>
            <a:br>
              <a:rPr lang="ar-IQ" dirty="0"/>
            </a:br>
            <a:r>
              <a:rPr lang="ar-IQ" dirty="0"/>
              <a:t>تتكون من عنصرين</a:t>
            </a:r>
            <a:br>
              <a:rPr lang="ar-IQ" dirty="0"/>
            </a:br>
            <a:r>
              <a:rPr lang="ar-IQ" dirty="0"/>
              <a:t/>
            </a:r>
            <a:br>
              <a:rPr lang="ar-IQ" dirty="0"/>
            </a:br>
            <a:r>
              <a:rPr lang="ar-IQ" dirty="0"/>
              <a:t/>
            </a:r>
            <a:br>
              <a:rPr lang="ar-IQ" dirty="0"/>
            </a:br>
            <a:endParaRPr lang="ar-IQ" dirty="0"/>
          </a:p>
        </p:txBody>
      </p:sp>
      <p:sp>
        <p:nvSpPr>
          <p:cNvPr id="6" name="تمرير: أفقي 5">
            <a:extLst>
              <a:ext uri="{FF2B5EF4-FFF2-40B4-BE49-F238E27FC236}">
                <a16:creationId xmlns:a16="http://schemas.microsoft.com/office/drawing/2014/main" id="{448CF872-A4E6-41AA-AC28-99AFD1A8E089}"/>
              </a:ext>
            </a:extLst>
          </p:cNvPr>
          <p:cNvSpPr/>
          <p:nvPr/>
        </p:nvSpPr>
        <p:spPr>
          <a:xfrm>
            <a:off x="4067944" y="692696"/>
            <a:ext cx="45719" cy="45719"/>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تمرير: أفقي 6">
            <a:extLst>
              <a:ext uri="{FF2B5EF4-FFF2-40B4-BE49-F238E27FC236}">
                <a16:creationId xmlns:a16="http://schemas.microsoft.com/office/drawing/2014/main" id="{31D86424-63AA-4F4C-B185-B9BB9C7F2B70}"/>
              </a:ext>
            </a:extLst>
          </p:cNvPr>
          <p:cNvSpPr/>
          <p:nvPr/>
        </p:nvSpPr>
        <p:spPr>
          <a:xfrm>
            <a:off x="1907705" y="274638"/>
            <a:ext cx="5400600" cy="1667354"/>
          </a:xfrm>
          <a:prstGeom prst="horizontalScroll">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4800" b="1" dirty="0">
                <a:solidFill>
                  <a:schemeClr val="bg1"/>
                </a:solidFill>
              </a:rPr>
              <a:t>عناصر الجريمة </a:t>
            </a:r>
            <a:endParaRPr lang="en-US" sz="4800" b="1" dirty="0">
              <a:solidFill>
                <a:schemeClr val="bg1"/>
              </a:solidFill>
            </a:endParaRPr>
          </a:p>
        </p:txBody>
      </p:sp>
      <p:sp>
        <p:nvSpPr>
          <p:cNvPr id="8" name="مخطط انسيابي: قرص ممغنط 7">
            <a:extLst>
              <a:ext uri="{FF2B5EF4-FFF2-40B4-BE49-F238E27FC236}">
                <a16:creationId xmlns:a16="http://schemas.microsoft.com/office/drawing/2014/main" id="{2B87D2DB-3E3D-47DC-A04D-EDE3ECF96B53}"/>
              </a:ext>
            </a:extLst>
          </p:cNvPr>
          <p:cNvSpPr/>
          <p:nvPr/>
        </p:nvSpPr>
        <p:spPr>
          <a:xfrm>
            <a:off x="5364089" y="3140968"/>
            <a:ext cx="2210544" cy="2592288"/>
          </a:xfrm>
          <a:prstGeom prst="flowChartMagneticDisk">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3600" dirty="0">
                <a:solidFill>
                  <a:schemeClr val="bg1"/>
                </a:solidFill>
              </a:rPr>
              <a:t>الأول : </a:t>
            </a:r>
          </a:p>
          <a:p>
            <a:pPr algn="ctr"/>
            <a:r>
              <a:rPr lang="ar-IQ" sz="3600" dirty="0">
                <a:solidFill>
                  <a:schemeClr val="bg1"/>
                </a:solidFill>
              </a:rPr>
              <a:t>القصد العام</a:t>
            </a:r>
            <a:endParaRPr lang="en-US" sz="3600" dirty="0">
              <a:solidFill>
                <a:schemeClr val="bg1"/>
              </a:solidFill>
            </a:endParaRPr>
          </a:p>
        </p:txBody>
      </p:sp>
      <p:sp>
        <p:nvSpPr>
          <p:cNvPr id="9" name="مخطط انسيابي: قرص ممغنط 8">
            <a:extLst>
              <a:ext uri="{FF2B5EF4-FFF2-40B4-BE49-F238E27FC236}">
                <a16:creationId xmlns:a16="http://schemas.microsoft.com/office/drawing/2014/main" id="{8073966C-8C7E-48A9-8F9F-49C1D16B09C5}"/>
              </a:ext>
            </a:extLst>
          </p:cNvPr>
          <p:cNvSpPr/>
          <p:nvPr/>
        </p:nvSpPr>
        <p:spPr>
          <a:xfrm>
            <a:off x="1187624" y="3075955"/>
            <a:ext cx="2376264" cy="2801317"/>
          </a:xfrm>
          <a:prstGeom prst="flowChartMagneticDisk">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3600" dirty="0">
                <a:solidFill>
                  <a:schemeClr val="bg1"/>
                </a:solidFill>
              </a:rPr>
              <a:t>الثاني: </a:t>
            </a:r>
          </a:p>
          <a:p>
            <a:pPr algn="ctr"/>
            <a:r>
              <a:rPr lang="ar-IQ" sz="3600" dirty="0">
                <a:solidFill>
                  <a:schemeClr val="bg1"/>
                </a:solidFill>
              </a:rPr>
              <a:t>القصد الخاص </a:t>
            </a:r>
            <a:endParaRPr lang="en-US" sz="3600" dirty="0">
              <a:solidFill>
                <a:schemeClr val="bg1"/>
              </a:solidFill>
            </a:endParaRPr>
          </a:p>
        </p:txBody>
      </p:sp>
    </p:spTree>
    <p:extLst>
      <p:ext uri="{BB962C8B-B14F-4D97-AF65-F5344CB8AC3E}">
        <p14:creationId xmlns:p14="http://schemas.microsoft.com/office/powerpoint/2010/main" val="1735498954"/>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368"/>
            <a:ext cx="8229600" cy="5314602"/>
          </a:xfrm>
        </p:spPr>
        <p:txBody>
          <a:bodyPr>
            <a:normAutofit/>
          </a:bodyPr>
          <a:lstStyle/>
          <a:p>
            <a:r>
              <a:rPr lang="ar-IQ" dirty="0"/>
              <a:t/>
            </a:r>
            <a:br>
              <a:rPr lang="ar-IQ" dirty="0"/>
            </a:br>
            <a:r>
              <a:rPr lang="ar-IQ" dirty="0"/>
              <a:t/>
            </a:r>
            <a:br>
              <a:rPr lang="ar-IQ" dirty="0"/>
            </a:br>
            <a:r>
              <a:rPr lang="ar-IQ" dirty="0"/>
              <a:t/>
            </a:r>
            <a:br>
              <a:rPr lang="ar-IQ" dirty="0"/>
            </a:br>
            <a:endParaRPr lang="ar-IQ" dirty="0"/>
          </a:p>
        </p:txBody>
      </p:sp>
      <p:sp>
        <p:nvSpPr>
          <p:cNvPr id="5" name="مستطيل: مشطوف الحواف 4">
            <a:extLst>
              <a:ext uri="{FF2B5EF4-FFF2-40B4-BE49-F238E27FC236}">
                <a16:creationId xmlns:a16="http://schemas.microsoft.com/office/drawing/2014/main" id="{996B033D-0A89-47E0-AA54-BF793673D8B1}"/>
              </a:ext>
            </a:extLst>
          </p:cNvPr>
          <p:cNvSpPr/>
          <p:nvPr/>
        </p:nvSpPr>
        <p:spPr>
          <a:xfrm>
            <a:off x="1763688" y="495524"/>
            <a:ext cx="5184576" cy="1546472"/>
          </a:xfrm>
          <a:prstGeom prst="bevel">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4000" b="1" dirty="0">
                <a:solidFill>
                  <a:schemeClr val="bg1"/>
                </a:solidFill>
              </a:rPr>
              <a:t>طبيعة هذه الجرائم</a:t>
            </a:r>
            <a:endParaRPr lang="en-US" sz="4000" b="1" dirty="0">
              <a:solidFill>
                <a:schemeClr val="bg1"/>
              </a:solidFill>
            </a:endParaRPr>
          </a:p>
        </p:txBody>
      </p:sp>
      <p:sp>
        <p:nvSpPr>
          <p:cNvPr id="8" name="قوس كبير مزدوج 7">
            <a:extLst>
              <a:ext uri="{FF2B5EF4-FFF2-40B4-BE49-F238E27FC236}">
                <a16:creationId xmlns:a16="http://schemas.microsoft.com/office/drawing/2014/main" id="{48379D42-2D53-4EB9-BC8F-0B7F07C52526}"/>
              </a:ext>
            </a:extLst>
          </p:cNvPr>
          <p:cNvSpPr/>
          <p:nvPr/>
        </p:nvSpPr>
        <p:spPr>
          <a:xfrm>
            <a:off x="4860032" y="2628082"/>
            <a:ext cx="3158080" cy="1067246"/>
          </a:xfrm>
          <a:prstGeom prst="bracePair">
            <a:avLst/>
          </a:prstGeom>
          <a:solidFill>
            <a:schemeClr val="tx2">
              <a:lumMod val="90000"/>
            </a:schemeClr>
          </a:solidFill>
        </p:spPr>
        <p:style>
          <a:lnRef idx="1">
            <a:schemeClr val="accent1"/>
          </a:lnRef>
          <a:fillRef idx="0">
            <a:schemeClr val="accent1"/>
          </a:fillRef>
          <a:effectRef idx="0">
            <a:schemeClr val="accent1"/>
          </a:effectRef>
          <a:fontRef idx="minor">
            <a:schemeClr val="tx1"/>
          </a:fontRef>
        </p:style>
        <p:txBody>
          <a:bodyPr rtlCol="0" anchor="ctr"/>
          <a:lstStyle/>
          <a:p>
            <a:pPr algn="ctr"/>
            <a:r>
              <a:rPr lang="ar-IQ" sz="2800" b="1" dirty="0">
                <a:solidFill>
                  <a:schemeClr val="bg1"/>
                </a:solidFill>
              </a:rPr>
              <a:t>1- الاحتراف</a:t>
            </a:r>
            <a:endParaRPr lang="en-US" sz="2800" b="1" dirty="0">
              <a:solidFill>
                <a:schemeClr val="bg1"/>
              </a:solidFill>
            </a:endParaRPr>
          </a:p>
        </p:txBody>
      </p:sp>
      <p:sp>
        <p:nvSpPr>
          <p:cNvPr id="10" name="قوس كبير مزدوج 9">
            <a:extLst>
              <a:ext uri="{FF2B5EF4-FFF2-40B4-BE49-F238E27FC236}">
                <a16:creationId xmlns:a16="http://schemas.microsoft.com/office/drawing/2014/main" id="{CF7717CB-94F6-4ED6-AC52-A1260F12DFEA}"/>
              </a:ext>
            </a:extLst>
          </p:cNvPr>
          <p:cNvSpPr/>
          <p:nvPr/>
        </p:nvSpPr>
        <p:spPr>
          <a:xfrm>
            <a:off x="1475656" y="2628082"/>
            <a:ext cx="3384376" cy="1067246"/>
          </a:xfrm>
          <a:prstGeom prst="bracePair">
            <a:avLst/>
          </a:prstGeom>
          <a:solidFill>
            <a:schemeClr val="tx2">
              <a:lumMod val="90000"/>
            </a:schemeClr>
          </a:solidFill>
        </p:spPr>
        <p:style>
          <a:lnRef idx="1">
            <a:schemeClr val="accent1"/>
          </a:lnRef>
          <a:fillRef idx="0">
            <a:schemeClr val="accent1"/>
          </a:fillRef>
          <a:effectRef idx="0">
            <a:schemeClr val="accent1"/>
          </a:effectRef>
          <a:fontRef idx="minor">
            <a:schemeClr val="tx1"/>
          </a:fontRef>
        </p:style>
        <p:txBody>
          <a:bodyPr rtlCol="0" anchor="ctr"/>
          <a:lstStyle/>
          <a:p>
            <a:pPr algn="ctr"/>
            <a:r>
              <a:rPr lang="ar-IQ" sz="2400" b="1" dirty="0">
                <a:solidFill>
                  <a:schemeClr val="bg1"/>
                </a:solidFill>
              </a:rPr>
              <a:t>2- الاستمرارية</a:t>
            </a:r>
            <a:endParaRPr lang="en-US" sz="2400" b="1" dirty="0">
              <a:solidFill>
                <a:schemeClr val="bg1"/>
              </a:solidFill>
            </a:endParaRPr>
          </a:p>
        </p:txBody>
      </p:sp>
      <p:sp>
        <p:nvSpPr>
          <p:cNvPr id="11" name="قوس كبير مزدوج 10">
            <a:extLst>
              <a:ext uri="{FF2B5EF4-FFF2-40B4-BE49-F238E27FC236}">
                <a16:creationId xmlns:a16="http://schemas.microsoft.com/office/drawing/2014/main" id="{423E14AB-F04D-4176-A6DD-C0A9875315B6}"/>
              </a:ext>
            </a:extLst>
          </p:cNvPr>
          <p:cNvSpPr/>
          <p:nvPr/>
        </p:nvSpPr>
        <p:spPr>
          <a:xfrm>
            <a:off x="3131840" y="4281414"/>
            <a:ext cx="3384376" cy="1067246"/>
          </a:xfrm>
          <a:prstGeom prst="bracePair">
            <a:avLst/>
          </a:prstGeom>
          <a:solidFill>
            <a:schemeClr val="tx2">
              <a:lumMod val="90000"/>
            </a:schemeClr>
          </a:solidFill>
        </p:spPr>
        <p:style>
          <a:lnRef idx="1">
            <a:schemeClr val="accent1"/>
          </a:lnRef>
          <a:fillRef idx="0">
            <a:schemeClr val="accent1"/>
          </a:fillRef>
          <a:effectRef idx="0">
            <a:schemeClr val="accent1"/>
          </a:effectRef>
          <a:fontRef idx="minor">
            <a:schemeClr val="tx1"/>
          </a:fontRef>
        </p:style>
        <p:txBody>
          <a:bodyPr rtlCol="0" anchor="ctr"/>
          <a:lstStyle/>
          <a:p>
            <a:pPr algn="ctr"/>
            <a:r>
              <a:rPr lang="ar-IQ" sz="3200" b="1" dirty="0">
                <a:solidFill>
                  <a:schemeClr val="bg1"/>
                </a:solidFill>
              </a:rPr>
              <a:t>3- استخدام العنف</a:t>
            </a:r>
            <a:endParaRPr lang="en-US" sz="3200" b="1" dirty="0">
              <a:solidFill>
                <a:schemeClr val="bg1"/>
              </a:solidFill>
            </a:endParaRPr>
          </a:p>
        </p:txBody>
      </p:sp>
    </p:spTree>
    <p:extLst>
      <p:ext uri="{BB962C8B-B14F-4D97-AF65-F5344CB8AC3E}">
        <p14:creationId xmlns:p14="http://schemas.microsoft.com/office/powerpoint/2010/main" val="2896189640"/>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62674"/>
          </a:xfrm>
        </p:spPr>
        <p:txBody>
          <a:bodyPr/>
          <a:lstStyle/>
          <a:p>
            <a:pPr algn="ctr"/>
            <a:r>
              <a:rPr lang="ar-IQ" dirty="0"/>
              <a:t/>
            </a:r>
            <a:br>
              <a:rPr lang="ar-IQ" dirty="0"/>
            </a:br>
            <a:r>
              <a:rPr lang="ar-IQ" dirty="0"/>
              <a:t/>
            </a:r>
            <a:br>
              <a:rPr lang="ar-IQ" dirty="0"/>
            </a:br>
            <a:r>
              <a:rPr lang="ar-IQ" dirty="0"/>
              <a:t/>
            </a:r>
            <a:br>
              <a:rPr lang="ar-IQ" dirty="0"/>
            </a:br>
            <a:r>
              <a:rPr lang="ar-IQ" b="1" dirty="0"/>
              <a:t>تتكون من ركنين</a:t>
            </a:r>
            <a:r>
              <a:rPr lang="ar-IQ" dirty="0"/>
              <a:t/>
            </a:r>
            <a:br>
              <a:rPr lang="ar-IQ" dirty="0"/>
            </a:br>
            <a:r>
              <a:rPr lang="ar-IQ" dirty="0"/>
              <a:t/>
            </a:r>
            <a:br>
              <a:rPr lang="ar-IQ" dirty="0"/>
            </a:br>
            <a:r>
              <a:rPr lang="ar-IQ" dirty="0"/>
              <a:t/>
            </a:r>
            <a:br>
              <a:rPr lang="ar-IQ" dirty="0"/>
            </a:br>
            <a:endParaRPr lang="ar-IQ" dirty="0"/>
          </a:p>
        </p:txBody>
      </p:sp>
      <p:sp>
        <p:nvSpPr>
          <p:cNvPr id="5" name="مخطط انسيابي: متعدد المستندات 4">
            <a:extLst>
              <a:ext uri="{FF2B5EF4-FFF2-40B4-BE49-F238E27FC236}">
                <a16:creationId xmlns:a16="http://schemas.microsoft.com/office/drawing/2014/main" id="{65EC0E4C-4DBC-44D6-B05D-0370A72033A0}"/>
              </a:ext>
            </a:extLst>
          </p:cNvPr>
          <p:cNvSpPr/>
          <p:nvPr/>
        </p:nvSpPr>
        <p:spPr>
          <a:xfrm>
            <a:off x="2627784" y="764704"/>
            <a:ext cx="4608511" cy="2088232"/>
          </a:xfrm>
          <a:prstGeom prst="flowChartMultidocument">
            <a:avLst/>
          </a:prstGeom>
          <a:solidFill>
            <a:schemeClr val="tx1">
              <a:lumMod val="65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ar-IQ" sz="4400" b="1" dirty="0"/>
              <a:t>اركان الجريمة </a:t>
            </a:r>
            <a:endParaRPr lang="en-US" sz="4400" b="1" dirty="0"/>
          </a:p>
        </p:txBody>
      </p:sp>
      <p:sp>
        <p:nvSpPr>
          <p:cNvPr id="9" name="سهم: خماسي 8">
            <a:extLst>
              <a:ext uri="{FF2B5EF4-FFF2-40B4-BE49-F238E27FC236}">
                <a16:creationId xmlns:a16="http://schemas.microsoft.com/office/drawing/2014/main" id="{B3707B83-4BDD-4E6E-98A6-BE862292AD4F}"/>
              </a:ext>
            </a:extLst>
          </p:cNvPr>
          <p:cNvSpPr/>
          <p:nvPr/>
        </p:nvSpPr>
        <p:spPr>
          <a:xfrm>
            <a:off x="5915116" y="3789040"/>
            <a:ext cx="2778608" cy="1296144"/>
          </a:xfrm>
          <a:prstGeom prst="homePlat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3600" b="1" dirty="0">
                <a:solidFill>
                  <a:schemeClr val="bg1"/>
                </a:solidFill>
              </a:rPr>
              <a:t>1- المادي</a:t>
            </a:r>
            <a:endParaRPr lang="en-US" sz="3600" b="1" dirty="0">
              <a:solidFill>
                <a:schemeClr val="bg1"/>
              </a:solidFill>
            </a:endParaRPr>
          </a:p>
        </p:txBody>
      </p:sp>
      <p:sp>
        <p:nvSpPr>
          <p:cNvPr id="10" name="سهم: خماسي 9">
            <a:extLst>
              <a:ext uri="{FF2B5EF4-FFF2-40B4-BE49-F238E27FC236}">
                <a16:creationId xmlns:a16="http://schemas.microsoft.com/office/drawing/2014/main" id="{98A5BA37-514A-4ACA-A4E6-B23A9067B9D7}"/>
              </a:ext>
            </a:extLst>
          </p:cNvPr>
          <p:cNvSpPr/>
          <p:nvPr/>
        </p:nvSpPr>
        <p:spPr>
          <a:xfrm>
            <a:off x="1839580" y="3789040"/>
            <a:ext cx="2778608" cy="1296144"/>
          </a:xfrm>
          <a:prstGeom prst="homePlat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4000" b="1" dirty="0">
                <a:solidFill>
                  <a:schemeClr val="bg1"/>
                </a:solidFill>
              </a:rPr>
              <a:t>2- المعنوي</a:t>
            </a:r>
            <a:endParaRPr lang="en-US" sz="4000" b="1" dirty="0">
              <a:solidFill>
                <a:schemeClr val="bg1"/>
              </a:solidFill>
            </a:endParaRPr>
          </a:p>
        </p:txBody>
      </p:sp>
    </p:spTree>
    <p:extLst>
      <p:ext uri="{BB962C8B-B14F-4D97-AF65-F5344CB8AC3E}">
        <p14:creationId xmlns:p14="http://schemas.microsoft.com/office/powerpoint/2010/main" val="13329254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86610"/>
          </a:xfrm>
        </p:spPr>
        <p:txBody>
          <a:bodyPr>
            <a:normAutofit/>
          </a:bodyPr>
          <a:lstStyle/>
          <a:p>
            <a:pPr algn="ctr"/>
            <a:r>
              <a:rPr lang="ar-IQ" dirty="0"/>
              <a:t/>
            </a:r>
            <a:br>
              <a:rPr lang="ar-IQ" dirty="0"/>
            </a:br>
            <a:endParaRPr lang="ar-IQ" dirty="0"/>
          </a:p>
        </p:txBody>
      </p:sp>
      <p:sp>
        <p:nvSpPr>
          <p:cNvPr id="6" name="سحابة 5">
            <a:extLst>
              <a:ext uri="{FF2B5EF4-FFF2-40B4-BE49-F238E27FC236}">
                <a16:creationId xmlns:a16="http://schemas.microsoft.com/office/drawing/2014/main" id="{8A7CDBC8-A2B5-40D2-A33A-0CD5298E03AE}"/>
              </a:ext>
            </a:extLst>
          </p:cNvPr>
          <p:cNvSpPr/>
          <p:nvPr/>
        </p:nvSpPr>
        <p:spPr>
          <a:xfrm>
            <a:off x="1115616" y="274638"/>
            <a:ext cx="7056784" cy="1642193"/>
          </a:xfrm>
          <a:prstGeom prst="cloud">
            <a:avLst/>
          </a:prstGeom>
          <a:effectLst>
            <a:softEdge rad="317500"/>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ar-IQ" sz="3200" b="1" dirty="0">
                <a:solidFill>
                  <a:schemeClr val="bg1">
                    <a:lumMod val="95000"/>
                    <a:lumOff val="5000"/>
                  </a:schemeClr>
                </a:solidFill>
              </a:rPr>
              <a:t>صور السلوك الاجرامي لجريمة الاتجار بالبشر</a:t>
            </a:r>
            <a:endParaRPr lang="en-US" sz="3200" b="1" dirty="0">
              <a:solidFill>
                <a:schemeClr val="bg1">
                  <a:lumMod val="95000"/>
                  <a:lumOff val="5000"/>
                </a:schemeClr>
              </a:solidFill>
            </a:endParaRPr>
          </a:p>
        </p:txBody>
      </p:sp>
      <p:sp>
        <p:nvSpPr>
          <p:cNvPr id="7" name="شكل بيضاوي 6">
            <a:extLst>
              <a:ext uri="{FF2B5EF4-FFF2-40B4-BE49-F238E27FC236}">
                <a16:creationId xmlns:a16="http://schemas.microsoft.com/office/drawing/2014/main" id="{0497399F-06DC-4C6F-A744-6D29F00A63F8}"/>
              </a:ext>
            </a:extLst>
          </p:cNvPr>
          <p:cNvSpPr/>
          <p:nvPr/>
        </p:nvSpPr>
        <p:spPr>
          <a:xfrm>
            <a:off x="5337404" y="1772816"/>
            <a:ext cx="2808312" cy="1202431"/>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3200" b="1" dirty="0">
                <a:solidFill>
                  <a:schemeClr val="bg1"/>
                </a:solidFill>
              </a:rPr>
              <a:t>1- التجنيد</a:t>
            </a:r>
            <a:endParaRPr lang="en-US" sz="3200" b="1" dirty="0">
              <a:solidFill>
                <a:schemeClr val="bg1"/>
              </a:solidFill>
            </a:endParaRPr>
          </a:p>
        </p:txBody>
      </p:sp>
      <p:sp>
        <p:nvSpPr>
          <p:cNvPr id="8" name="شكل بيضاوي 7">
            <a:extLst>
              <a:ext uri="{FF2B5EF4-FFF2-40B4-BE49-F238E27FC236}">
                <a16:creationId xmlns:a16="http://schemas.microsoft.com/office/drawing/2014/main" id="{99B7B27E-FF78-48F3-8FA4-015214A31323}"/>
              </a:ext>
            </a:extLst>
          </p:cNvPr>
          <p:cNvSpPr/>
          <p:nvPr/>
        </p:nvSpPr>
        <p:spPr>
          <a:xfrm>
            <a:off x="5337404" y="3760439"/>
            <a:ext cx="2690980" cy="1058417"/>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800" b="1" dirty="0">
                <a:solidFill>
                  <a:schemeClr val="bg1"/>
                </a:solidFill>
              </a:rPr>
              <a:t>3- الترحيل</a:t>
            </a:r>
            <a:endParaRPr lang="en-US" sz="2800" b="1" dirty="0">
              <a:solidFill>
                <a:schemeClr val="bg1"/>
              </a:solidFill>
            </a:endParaRPr>
          </a:p>
        </p:txBody>
      </p:sp>
      <p:sp>
        <p:nvSpPr>
          <p:cNvPr id="9" name="شكل بيضاوي 8">
            <a:extLst>
              <a:ext uri="{FF2B5EF4-FFF2-40B4-BE49-F238E27FC236}">
                <a16:creationId xmlns:a16="http://schemas.microsoft.com/office/drawing/2014/main" id="{754B4258-2966-4BC1-9634-CE01489DFFB6}"/>
              </a:ext>
            </a:extLst>
          </p:cNvPr>
          <p:cNvSpPr/>
          <p:nvPr/>
        </p:nvSpPr>
        <p:spPr>
          <a:xfrm>
            <a:off x="3548726" y="4941170"/>
            <a:ext cx="2190564" cy="1202430"/>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3200" b="1" dirty="0">
                <a:solidFill>
                  <a:schemeClr val="bg1"/>
                </a:solidFill>
              </a:rPr>
              <a:t>5- الايواء</a:t>
            </a:r>
            <a:endParaRPr lang="en-US" sz="3200" b="1" dirty="0">
              <a:solidFill>
                <a:schemeClr val="bg1"/>
              </a:solidFill>
            </a:endParaRPr>
          </a:p>
        </p:txBody>
      </p:sp>
      <p:sp>
        <p:nvSpPr>
          <p:cNvPr id="10" name="شكل بيضاوي 9">
            <a:extLst>
              <a:ext uri="{FF2B5EF4-FFF2-40B4-BE49-F238E27FC236}">
                <a16:creationId xmlns:a16="http://schemas.microsoft.com/office/drawing/2014/main" id="{00AEDB2B-FF07-4897-9510-3B5116E987E4}"/>
              </a:ext>
            </a:extLst>
          </p:cNvPr>
          <p:cNvSpPr/>
          <p:nvPr/>
        </p:nvSpPr>
        <p:spPr>
          <a:xfrm>
            <a:off x="1099632" y="3815575"/>
            <a:ext cx="2968312" cy="1058417"/>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800" b="1" dirty="0">
                <a:solidFill>
                  <a:schemeClr val="bg1"/>
                </a:solidFill>
              </a:rPr>
              <a:t>4- الاستقبال</a:t>
            </a:r>
            <a:endParaRPr lang="en-US" sz="2800" b="1" dirty="0">
              <a:solidFill>
                <a:schemeClr val="bg1"/>
              </a:solidFill>
            </a:endParaRPr>
          </a:p>
        </p:txBody>
      </p:sp>
      <p:sp>
        <p:nvSpPr>
          <p:cNvPr id="11" name="شكل بيضاوي 10">
            <a:extLst>
              <a:ext uri="{FF2B5EF4-FFF2-40B4-BE49-F238E27FC236}">
                <a16:creationId xmlns:a16="http://schemas.microsoft.com/office/drawing/2014/main" id="{505EB92E-B3C6-4DBE-8C24-345E6D0272E9}"/>
              </a:ext>
            </a:extLst>
          </p:cNvPr>
          <p:cNvSpPr/>
          <p:nvPr/>
        </p:nvSpPr>
        <p:spPr>
          <a:xfrm>
            <a:off x="1259632" y="1916831"/>
            <a:ext cx="2808312" cy="1058417"/>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800" b="1" dirty="0">
                <a:solidFill>
                  <a:schemeClr val="bg1"/>
                </a:solidFill>
              </a:rPr>
              <a:t>2- النقل</a:t>
            </a:r>
            <a:endParaRPr lang="en-US" sz="2800" b="1" dirty="0">
              <a:solidFill>
                <a:schemeClr val="bg1"/>
              </a:solidFill>
            </a:endParaRPr>
          </a:p>
        </p:txBody>
      </p:sp>
    </p:spTree>
    <p:extLst>
      <p:ext uri="{BB962C8B-B14F-4D97-AF65-F5344CB8AC3E}">
        <p14:creationId xmlns:p14="http://schemas.microsoft.com/office/powerpoint/2010/main" val="1105867910"/>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5088"/>
            <a:ext cx="8147248" cy="4974232"/>
          </a:xfrm>
          <a:solidFill>
            <a:schemeClr val="accent6"/>
          </a:solidFill>
          <a:ln>
            <a:noFill/>
          </a:ln>
        </p:spPr>
        <p:style>
          <a:lnRef idx="0">
            <a:scrgbClr r="0" g="0" b="0"/>
          </a:lnRef>
          <a:fillRef idx="0">
            <a:scrgbClr r="0" g="0" b="0"/>
          </a:fillRef>
          <a:effectRef idx="0">
            <a:scrgbClr r="0" g="0" b="0"/>
          </a:effectRef>
          <a:fontRef idx="minor">
            <a:schemeClr val="lt1"/>
          </a:fontRef>
        </p:style>
        <p:txBody>
          <a:bodyPr>
            <a:noAutofit/>
          </a:bodyPr>
          <a:lstStyle/>
          <a:p>
            <a:pPr algn="ctr">
              <a:lnSpc>
                <a:spcPct val="100000"/>
              </a:lnSpc>
            </a:pPr>
            <a:r>
              <a:rPr lang="ar-IQ" sz="3200" dirty="0"/>
              <a:t/>
            </a:r>
            <a:br>
              <a:rPr lang="ar-IQ" sz="3200" dirty="0"/>
            </a:br>
            <a:r>
              <a:rPr lang="ar-IQ" sz="3200" b="1" dirty="0"/>
              <a:t>نصت المادة (5/ثانياً) من قانون مكافحة</a:t>
            </a:r>
            <a:br>
              <a:rPr lang="ar-IQ" sz="3200" b="1" dirty="0"/>
            </a:br>
            <a:r>
              <a:rPr lang="ar-IQ" sz="3200" b="1" dirty="0"/>
              <a:t>الاتجار بالبر رقم 28 لسنة 2012</a:t>
            </a:r>
            <a:br>
              <a:rPr lang="ar-IQ" sz="3200" b="1" dirty="0"/>
            </a:br>
            <a:r>
              <a:rPr lang="ar-IQ" sz="3200" b="1" dirty="0"/>
              <a:t>نصت على أن بالسجن لمدة خمسة عشر سنه وبغرامة لا تزيد عن عشرة ملايين</a:t>
            </a:r>
            <a:br>
              <a:rPr lang="ar-IQ" sz="3200" b="1" dirty="0"/>
            </a:br>
            <a:r>
              <a:rPr lang="ar-IQ" sz="3200" b="1" dirty="0"/>
              <a:t>1- استخدام أي شكل من اشكال الاكراه والابتزاز والتهديد </a:t>
            </a:r>
            <a:br>
              <a:rPr lang="ar-IQ" sz="3200" b="1" dirty="0"/>
            </a:br>
            <a:r>
              <a:rPr lang="ar-IQ" sz="3200" b="1" dirty="0"/>
              <a:t>2- استخدام اساليب احتيالية لخداع الضحايا أو التغرير بهم</a:t>
            </a:r>
            <a:br>
              <a:rPr lang="ar-IQ" sz="3200" b="1" dirty="0"/>
            </a:br>
            <a:r>
              <a:rPr lang="ar-IQ" sz="3200" b="1" dirty="0"/>
              <a:t>3- اعطاء أو تلفي مبالغ مالية أو منافع للحصول على موافقة من له السلطة </a:t>
            </a:r>
          </a:p>
        </p:txBody>
      </p:sp>
      <p:sp>
        <p:nvSpPr>
          <p:cNvPr id="3" name="مستطيل: زاوية واحدة مستديرة 2">
            <a:extLst>
              <a:ext uri="{FF2B5EF4-FFF2-40B4-BE49-F238E27FC236}">
                <a16:creationId xmlns:a16="http://schemas.microsoft.com/office/drawing/2014/main" id="{69CFBE9E-9807-4042-9197-D384AEB36F07}"/>
              </a:ext>
            </a:extLst>
          </p:cNvPr>
          <p:cNvSpPr/>
          <p:nvPr/>
        </p:nvSpPr>
        <p:spPr>
          <a:xfrm>
            <a:off x="1475656" y="268958"/>
            <a:ext cx="6264696" cy="1066130"/>
          </a:xfrm>
          <a:prstGeom prst="round1Rect">
            <a:avLst/>
          </a:prstGeom>
          <a:solidFill>
            <a:schemeClr val="tx2">
              <a:lumMod val="50000"/>
            </a:schemeClr>
          </a:solidFill>
          <a:ln>
            <a:solidFill>
              <a:schemeClr val="tx1">
                <a:lumMod val="85000"/>
              </a:schemeClr>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3600" b="1" dirty="0">
                <a:solidFill>
                  <a:schemeClr val="tx1"/>
                </a:solidFill>
              </a:rPr>
              <a:t>موقف المشرع العراقي من جريمة الاتجار بالبشر</a:t>
            </a:r>
            <a:endParaRPr lang="en-US" sz="3600" b="1" dirty="0">
              <a:solidFill>
                <a:schemeClr val="tx1"/>
              </a:solidFill>
            </a:endParaRPr>
          </a:p>
        </p:txBody>
      </p:sp>
    </p:spTree>
    <p:extLst>
      <p:ext uri="{BB962C8B-B14F-4D97-AF65-F5344CB8AC3E}">
        <p14:creationId xmlns:p14="http://schemas.microsoft.com/office/powerpoint/2010/main" val="9245624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30626"/>
          </a:xfrm>
        </p:spPr>
        <p:txBody>
          <a:bodyPr>
            <a:normAutofit/>
          </a:bodyPr>
          <a:lstStyle/>
          <a:p>
            <a:pPr algn="ctr"/>
            <a:r>
              <a:rPr lang="ar-IQ" sz="3200" dirty="0"/>
              <a:t/>
            </a:r>
            <a:br>
              <a:rPr lang="ar-IQ" sz="3200" dirty="0"/>
            </a:br>
            <a:endParaRPr lang="ar-IQ" sz="3200" dirty="0"/>
          </a:p>
        </p:txBody>
      </p:sp>
      <p:sp>
        <p:nvSpPr>
          <p:cNvPr id="3" name="مخطط انسيابي: قرص ممغنط 2">
            <a:extLst>
              <a:ext uri="{FF2B5EF4-FFF2-40B4-BE49-F238E27FC236}">
                <a16:creationId xmlns:a16="http://schemas.microsoft.com/office/drawing/2014/main" id="{FE76CB52-7DB7-4211-A1E4-0D2DE8963203}"/>
              </a:ext>
            </a:extLst>
          </p:cNvPr>
          <p:cNvSpPr/>
          <p:nvPr/>
        </p:nvSpPr>
        <p:spPr>
          <a:xfrm>
            <a:off x="755576" y="-33815"/>
            <a:ext cx="7200800" cy="1700808"/>
          </a:xfrm>
          <a:prstGeom prst="flowChartMagneticDisk">
            <a:avLst/>
          </a:prstGeom>
          <a:solidFill>
            <a:schemeClr val="accent5">
              <a:lumMod val="40000"/>
              <a:lumOff val="60000"/>
            </a:schemeClr>
          </a:solidFill>
          <a:ln>
            <a:solidFill>
              <a:schemeClr val="bg2">
                <a:lumMod val="90000"/>
                <a:lumOff val="10000"/>
              </a:schemeClr>
            </a:solidFill>
          </a:ln>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2000" b="1" dirty="0">
                <a:solidFill>
                  <a:schemeClr val="bg2"/>
                </a:solidFill>
              </a:rPr>
              <a:t>كما نصت المادة 6 من القانون المذكور </a:t>
            </a:r>
            <a:br>
              <a:rPr lang="ar-IQ" sz="2000" b="1" dirty="0">
                <a:solidFill>
                  <a:schemeClr val="bg2"/>
                </a:solidFill>
              </a:rPr>
            </a:br>
            <a:r>
              <a:rPr lang="ar-IQ" sz="2000" b="1" dirty="0">
                <a:solidFill>
                  <a:schemeClr val="bg2"/>
                </a:solidFill>
              </a:rPr>
              <a:t>يعاقب بالسجن المؤبد وبغرامة لا تزيد عن خمسة وعشرين مليون</a:t>
            </a:r>
            <a:endParaRPr lang="en-US" sz="2000" b="1" dirty="0">
              <a:solidFill>
                <a:schemeClr val="bg2"/>
              </a:solidFill>
            </a:endParaRPr>
          </a:p>
        </p:txBody>
      </p:sp>
      <p:sp>
        <p:nvSpPr>
          <p:cNvPr id="4" name="مستطيل: مشطوف الحواف 3">
            <a:extLst>
              <a:ext uri="{FF2B5EF4-FFF2-40B4-BE49-F238E27FC236}">
                <a16:creationId xmlns:a16="http://schemas.microsoft.com/office/drawing/2014/main" id="{C606AC31-A5D4-43B0-8556-53DEB7B46319}"/>
              </a:ext>
            </a:extLst>
          </p:cNvPr>
          <p:cNvSpPr/>
          <p:nvPr/>
        </p:nvSpPr>
        <p:spPr>
          <a:xfrm>
            <a:off x="323528" y="1700808"/>
            <a:ext cx="8229600" cy="4560218"/>
          </a:xfrm>
          <a:prstGeom prst="bevel">
            <a:avLst/>
          </a:prstGeom>
          <a:solidFill>
            <a:schemeClr val="tx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800" b="1" dirty="0"/>
              <a:t>1- إذا كان المجنى عليه لم يتم سن الثامنة عشر من العمر</a:t>
            </a:r>
            <a:br>
              <a:rPr lang="ar-IQ" sz="2800" b="1" dirty="0"/>
            </a:br>
            <a:r>
              <a:rPr lang="ar-IQ" sz="2800" b="1" dirty="0"/>
              <a:t>2- إذا كان المجنى عليه أثنى أو من ذوي علاقه</a:t>
            </a:r>
            <a:br>
              <a:rPr lang="ar-IQ" sz="2800" b="1" dirty="0"/>
            </a:br>
            <a:r>
              <a:rPr lang="ar-IQ" sz="2800" b="1" dirty="0"/>
              <a:t>3- إذا كانت الجريمة مرتكبة من جماعة إجرامية أو منظمة</a:t>
            </a:r>
            <a:br>
              <a:rPr lang="ar-IQ" sz="2800" b="1" dirty="0"/>
            </a:br>
            <a:r>
              <a:rPr lang="ar-IQ" sz="2800" b="1" dirty="0"/>
              <a:t>4- إذا ارتكبت الجريمة عن طريق الاختطاف والتعذيب</a:t>
            </a:r>
            <a:br>
              <a:rPr lang="ar-IQ" sz="2800" b="1" dirty="0"/>
            </a:br>
            <a:r>
              <a:rPr lang="ar-IQ" sz="2800" b="1" dirty="0"/>
              <a:t>5- إذا كان الجاني من أصول المجنى عليه وفروعه</a:t>
            </a:r>
            <a:br>
              <a:rPr lang="ar-IQ" sz="2800" b="1" dirty="0"/>
            </a:br>
            <a:r>
              <a:rPr lang="ar-IQ" sz="2800" b="1" dirty="0"/>
              <a:t>6- إذا وقع الاتجار على اشخاص أو لمرات متعددة</a:t>
            </a:r>
            <a:br>
              <a:rPr lang="ar-IQ" sz="2800" b="1" dirty="0"/>
            </a:br>
            <a:r>
              <a:rPr lang="ar-IQ" sz="2800" b="1" dirty="0"/>
              <a:t>7- استغلال النفوذ أو استغلال ضعف الضحايا</a:t>
            </a:r>
            <a:br>
              <a:rPr lang="ar-IQ" sz="2800" b="1" dirty="0"/>
            </a:br>
            <a:r>
              <a:rPr lang="ar-IQ" sz="2800" b="1" dirty="0"/>
              <a:t>8-إذا وقع الاتجار على موظف مكلف بخدمة عامة</a:t>
            </a:r>
            <a:endParaRPr lang="en-US" sz="2800" b="1" dirty="0"/>
          </a:p>
        </p:txBody>
      </p:sp>
    </p:spTree>
    <p:extLst>
      <p:ext uri="{BB962C8B-B14F-4D97-AF65-F5344CB8AC3E}">
        <p14:creationId xmlns:p14="http://schemas.microsoft.com/office/powerpoint/2010/main" val="3232580412"/>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دارة">
  <a:themeElements>
    <a:clrScheme name="دارة">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دارة">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ارة">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دارة</Template>
  <TotalTime>137</TotalTime>
  <Words>121</Words>
  <Application>Microsoft Office PowerPoint</Application>
  <PresentationFormat>On-screen Show (4:3)</PresentationFormat>
  <Paragraphs>31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Times New Roman</vt:lpstr>
      <vt:lpstr>Trebuchet MS</vt:lpstr>
      <vt:lpstr>Tw Cen MT</vt:lpstr>
      <vt:lpstr>دارة</vt:lpstr>
      <vt:lpstr>جامعة بغداد/ معهد الهندسة الوراثية والتقنيات الاحيائية      يلقيها المحاضر  م.د أمجد محمد نصيف</vt:lpstr>
      <vt:lpstr>نصت المادة (1/أولاً) من قانون مكافحة الاتجار بالبشر رقم 28لسنة 2012 على أن «تجنيد اشخاص أو نقلهم أو ايوائهم أو استقبالهم بواسطة التهديد والقوة أو غير ذلك من اشكال القسر بهدف استغلالهم لأعمال غير مشروعة»  </vt:lpstr>
      <vt:lpstr> تتكون من عنصرين   </vt:lpstr>
      <vt:lpstr>   </vt:lpstr>
      <vt:lpstr>   تتكون من ركنين   </vt:lpstr>
      <vt:lpstr> </vt:lpstr>
      <vt:lpstr> نصت المادة (5/ثانياً) من قانون مكافحة الاتجار بالبر رقم 28 لسنة 2012 نصت على أن بالسجن لمدة خمسة عشر سنه وبغرامة لا تزيد عن عشرة ملايين 1- استخدام أي شكل من اشكال الاكراه والابتزاز والتهديد  2- استخدام اساليب احتيالية لخداع الضحايا أو التغرير بهم 3- اعطاء أو تلفي مبالغ مالية أو منافع للحصول على موافقة من له السلطة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بغداد/ معهد الهندسة الوراثية والتقنيات الاحيائية عنوان الندوة المسؤولية الجزائية عن جريمة الاتجار بالبشر  يلقيها المحاضر م.م أمجد محمد نصيف</dc:title>
  <dc:creator>Dr.Amjed</dc:creator>
  <cp:lastModifiedBy>Maher</cp:lastModifiedBy>
  <cp:revision>26</cp:revision>
  <dcterms:created xsi:type="dcterms:W3CDTF">2025-01-18T14:18:43Z</dcterms:created>
  <dcterms:modified xsi:type="dcterms:W3CDTF">2025-01-22T07:52:01Z</dcterms:modified>
</cp:coreProperties>
</file>