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4" r:id="rId1"/>
  </p:sldMasterIdLst>
  <p:notesMasterIdLst>
    <p:notesMasterId r:id="rId44"/>
  </p:notesMasterIdLst>
  <p:sldIdLst>
    <p:sldId id="275" r:id="rId2"/>
    <p:sldId id="504" r:id="rId3"/>
    <p:sldId id="506" r:id="rId4"/>
    <p:sldId id="505" r:id="rId5"/>
    <p:sldId id="507" r:id="rId6"/>
    <p:sldId id="508" r:id="rId7"/>
    <p:sldId id="509" r:id="rId8"/>
    <p:sldId id="510" r:id="rId9"/>
    <p:sldId id="512" r:id="rId10"/>
    <p:sldId id="511" r:id="rId11"/>
    <p:sldId id="513" r:id="rId12"/>
    <p:sldId id="514" r:id="rId13"/>
    <p:sldId id="515" r:id="rId14"/>
    <p:sldId id="516" r:id="rId15"/>
    <p:sldId id="503" r:id="rId16"/>
    <p:sldId id="277" r:id="rId17"/>
    <p:sldId id="280" r:id="rId18"/>
    <p:sldId id="281" r:id="rId19"/>
    <p:sldId id="282" r:id="rId20"/>
    <p:sldId id="283" r:id="rId21"/>
    <p:sldId id="278" r:id="rId22"/>
    <p:sldId id="279" r:id="rId23"/>
    <p:sldId id="284" r:id="rId24"/>
    <p:sldId id="285" r:id="rId25"/>
    <p:sldId id="287" r:id="rId26"/>
    <p:sldId id="286" r:id="rId27"/>
    <p:sldId id="288" r:id="rId28"/>
    <p:sldId id="289" r:id="rId29"/>
    <p:sldId id="290" r:id="rId30"/>
    <p:sldId id="291" r:id="rId31"/>
    <p:sldId id="294" r:id="rId32"/>
    <p:sldId id="295" r:id="rId33"/>
    <p:sldId id="296" r:id="rId34"/>
    <p:sldId id="297" r:id="rId35"/>
    <p:sldId id="300" r:id="rId36"/>
    <p:sldId id="299" r:id="rId37"/>
    <p:sldId id="301" r:id="rId38"/>
    <p:sldId id="302" r:id="rId39"/>
    <p:sldId id="303" r:id="rId40"/>
    <p:sldId id="304" r:id="rId41"/>
    <p:sldId id="305" r:id="rId42"/>
    <p:sldId id="306" r:id="rId4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igh Tech" initials="HT" lastIdx="1" clrIdx="0">
    <p:extLst>
      <p:ext uri="{19B8F6BF-5375-455C-9EA6-DF929625EA0E}">
        <p15:presenceInfo xmlns:p15="http://schemas.microsoft.com/office/powerpoint/2012/main" xmlns="" userId="High Tec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124" autoAdjust="0"/>
    <p:restoredTop sz="96544" autoAdjust="0"/>
  </p:normalViewPr>
  <p:slideViewPr>
    <p:cSldViewPr snapToGrid="0">
      <p:cViewPr>
        <p:scale>
          <a:sx n="62" d="100"/>
          <a:sy n="62" d="100"/>
        </p:scale>
        <p:origin x="-90" y="-53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l">
              <a:defRPr sz="1200"/>
            </a:lvl1pPr>
          </a:lstStyle>
          <a:p>
            <a:endParaRPr lang="en-US"/>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r">
              <a:defRPr sz="1200"/>
            </a:lvl1pPr>
          </a:lstStyle>
          <a:p>
            <a:fld id="{DF1157E3-CAE2-4690-9B34-3A5E6D6758EA}" type="datetimeFigureOut">
              <a:rPr lang="en-US" smtClean="0"/>
              <a:t>11/10/2025</a:t>
            </a:fld>
            <a:endParaRPr lang="en-US"/>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en-US"/>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r">
              <a:defRPr sz="1200"/>
            </a:lvl1pPr>
          </a:lstStyle>
          <a:p>
            <a:fld id="{A537D7BA-03BB-41F0-9F9B-DE69849F19D2}" type="slidenum">
              <a:rPr lang="en-US" smtClean="0"/>
              <a:t>‹#›</a:t>
            </a:fld>
            <a:endParaRPr lang="en-US"/>
          </a:p>
        </p:txBody>
      </p:sp>
    </p:spTree>
    <p:extLst>
      <p:ext uri="{BB962C8B-B14F-4D97-AF65-F5344CB8AC3E}">
        <p14:creationId xmlns:p14="http://schemas.microsoft.com/office/powerpoint/2010/main" val="82810202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4B36CCA6-D11E-4A8F-BB7D-DB023152DE78}"/>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IQ"/>
          </a:p>
        </p:txBody>
      </p:sp>
      <p:sp>
        <p:nvSpPr>
          <p:cNvPr id="3" name="عنوان فرعي 2">
            <a:extLst>
              <a:ext uri="{FF2B5EF4-FFF2-40B4-BE49-F238E27FC236}">
                <a16:creationId xmlns:a16="http://schemas.microsoft.com/office/drawing/2014/main" xmlns="" id="{8B92AD2E-0A3D-407D-A769-E7494075C7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ar-IQ"/>
          </a:p>
        </p:txBody>
      </p:sp>
      <p:sp>
        <p:nvSpPr>
          <p:cNvPr id="4" name="عنصر نائب للتاريخ 3">
            <a:extLst>
              <a:ext uri="{FF2B5EF4-FFF2-40B4-BE49-F238E27FC236}">
                <a16:creationId xmlns:a16="http://schemas.microsoft.com/office/drawing/2014/main" xmlns="" id="{AE889561-5FBC-4E28-8D54-1360D9D576DC}"/>
              </a:ext>
            </a:extLst>
          </p:cNvPr>
          <p:cNvSpPr>
            <a:spLocks noGrp="1"/>
          </p:cNvSpPr>
          <p:nvPr>
            <p:ph type="dt" sz="half" idx="10"/>
          </p:nvPr>
        </p:nvSpPr>
        <p:spPr/>
        <p:txBody>
          <a:bodyPr/>
          <a:lstStyle/>
          <a:p>
            <a:fld id="{7586B531-BF5A-4869-B458-F7608DE04555}" type="datetime1">
              <a:rPr lang="en-US" smtClean="0"/>
              <a:t>11/10/2025</a:t>
            </a:fld>
            <a:endParaRPr lang="en-US"/>
          </a:p>
        </p:txBody>
      </p:sp>
      <p:sp>
        <p:nvSpPr>
          <p:cNvPr id="5" name="عنصر نائب للتذييل 4">
            <a:extLst>
              <a:ext uri="{FF2B5EF4-FFF2-40B4-BE49-F238E27FC236}">
                <a16:creationId xmlns:a16="http://schemas.microsoft.com/office/drawing/2014/main" xmlns="" id="{E3B54686-2AF8-4439-AE2B-31DDEB26F9FC}"/>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6" name="عنصر نائب لرقم الشريحة 5">
            <a:extLst>
              <a:ext uri="{FF2B5EF4-FFF2-40B4-BE49-F238E27FC236}">
                <a16:creationId xmlns:a16="http://schemas.microsoft.com/office/drawing/2014/main" xmlns="" id="{93875D11-CFD5-4E47-87D1-68764D72A15B}"/>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1521242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EB59AE4C-4000-481C-8327-A2ED994A41CF}"/>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xmlns="" id="{F7DF2CA1-59B9-495E-BB3D-91DEFFCE59AF}"/>
              </a:ext>
            </a:extLst>
          </p:cNvPr>
          <p:cNvSpPr>
            <a:spLocks noGrp="1"/>
          </p:cNvSpPr>
          <p:nvPr>
            <p:ph type="body" orient="vert" idx="1"/>
          </p:nvPr>
        </p:nvSpPr>
        <p:spPr/>
        <p:txBody>
          <a:bodyPr vert="eaVert"/>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xmlns="" id="{95B26B49-1901-40F0-A52F-182D2B1D0E41}"/>
              </a:ext>
            </a:extLst>
          </p:cNvPr>
          <p:cNvSpPr>
            <a:spLocks noGrp="1"/>
          </p:cNvSpPr>
          <p:nvPr>
            <p:ph type="dt" sz="half" idx="10"/>
          </p:nvPr>
        </p:nvSpPr>
        <p:spPr/>
        <p:txBody>
          <a:bodyPr/>
          <a:lstStyle/>
          <a:p>
            <a:fld id="{7330874F-D0C2-4C38-AA67-697465CBF01F}" type="datetime1">
              <a:rPr lang="en-US" smtClean="0"/>
              <a:t>11/10/2025</a:t>
            </a:fld>
            <a:endParaRPr lang="en-US"/>
          </a:p>
        </p:txBody>
      </p:sp>
      <p:sp>
        <p:nvSpPr>
          <p:cNvPr id="5" name="عنصر نائب للتذييل 4">
            <a:extLst>
              <a:ext uri="{FF2B5EF4-FFF2-40B4-BE49-F238E27FC236}">
                <a16:creationId xmlns:a16="http://schemas.microsoft.com/office/drawing/2014/main" xmlns="" id="{8C1C4641-089B-47B5-86D4-DDD57A68B1CF}"/>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6" name="عنصر نائب لرقم الشريحة 5">
            <a:extLst>
              <a:ext uri="{FF2B5EF4-FFF2-40B4-BE49-F238E27FC236}">
                <a16:creationId xmlns:a16="http://schemas.microsoft.com/office/drawing/2014/main" xmlns="" id="{4E6922A7-EDD9-4C96-A9FA-669056E002F2}"/>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1215217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xmlns="" id="{9B0C3E75-F8DF-4FF9-AD8E-B9504762E060}"/>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ar-IQ"/>
          </a:p>
        </p:txBody>
      </p:sp>
      <p:sp>
        <p:nvSpPr>
          <p:cNvPr id="3" name="عنصر نائب للعنوان العمودي 2">
            <a:extLst>
              <a:ext uri="{FF2B5EF4-FFF2-40B4-BE49-F238E27FC236}">
                <a16:creationId xmlns:a16="http://schemas.microsoft.com/office/drawing/2014/main" xmlns="" id="{78B55BD2-46C2-472F-A626-F0763BC4C458}"/>
              </a:ext>
            </a:extLst>
          </p:cNvPr>
          <p:cNvSpPr>
            <a:spLocks noGrp="1"/>
          </p:cNvSpPr>
          <p:nvPr>
            <p:ph type="body" orient="vert" idx="1"/>
          </p:nvPr>
        </p:nvSpPr>
        <p:spPr>
          <a:xfrm>
            <a:off x="838200" y="365125"/>
            <a:ext cx="7734300" cy="5811838"/>
          </a:xfrm>
        </p:spPr>
        <p:txBody>
          <a:bodyPr vert="eaVert"/>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xmlns="" id="{F50A7822-5D34-4FBF-AF0A-4D047C1D09AC}"/>
              </a:ext>
            </a:extLst>
          </p:cNvPr>
          <p:cNvSpPr>
            <a:spLocks noGrp="1"/>
          </p:cNvSpPr>
          <p:nvPr>
            <p:ph type="dt" sz="half" idx="10"/>
          </p:nvPr>
        </p:nvSpPr>
        <p:spPr/>
        <p:txBody>
          <a:bodyPr/>
          <a:lstStyle/>
          <a:p>
            <a:fld id="{D1AAA95B-8677-4BAA-8017-CC86B01FF787}" type="datetime1">
              <a:rPr lang="en-US" smtClean="0"/>
              <a:t>11/10/2025</a:t>
            </a:fld>
            <a:endParaRPr lang="en-US"/>
          </a:p>
        </p:txBody>
      </p:sp>
      <p:sp>
        <p:nvSpPr>
          <p:cNvPr id="5" name="عنصر نائب للتذييل 4">
            <a:extLst>
              <a:ext uri="{FF2B5EF4-FFF2-40B4-BE49-F238E27FC236}">
                <a16:creationId xmlns:a16="http://schemas.microsoft.com/office/drawing/2014/main" xmlns="" id="{798ED84E-71AF-416D-B6CF-452D3E7F8CC1}"/>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6" name="عنصر نائب لرقم الشريحة 5">
            <a:extLst>
              <a:ext uri="{FF2B5EF4-FFF2-40B4-BE49-F238E27FC236}">
                <a16:creationId xmlns:a16="http://schemas.microsoft.com/office/drawing/2014/main" xmlns="" id="{58490EFF-1120-4A8F-B35C-C33D461BC759}"/>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2473094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6562FC1E-1CB3-4058-82D9-0027ED0BE374}"/>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xmlns="" id="{D2F5FB90-B649-4452-9B8B-AE12E6AAC8BC}"/>
              </a:ext>
            </a:extLst>
          </p:cNvPr>
          <p:cNvSpPr>
            <a:spLocks noGrp="1"/>
          </p:cNvSpPr>
          <p:nvPr>
            <p:ph idx="1"/>
          </p:nvPr>
        </p:nvSpPr>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xmlns="" id="{D824BB55-EAA1-45E4-9807-D65FF4BBBB3D}"/>
              </a:ext>
            </a:extLst>
          </p:cNvPr>
          <p:cNvSpPr>
            <a:spLocks noGrp="1"/>
          </p:cNvSpPr>
          <p:nvPr>
            <p:ph type="dt" sz="half" idx="10"/>
          </p:nvPr>
        </p:nvSpPr>
        <p:spPr/>
        <p:txBody>
          <a:bodyPr/>
          <a:lstStyle/>
          <a:p>
            <a:fld id="{077F4F8A-DDEC-422D-AFE9-279FE5003565}" type="datetime1">
              <a:rPr lang="en-US" smtClean="0"/>
              <a:t>11/10/2025</a:t>
            </a:fld>
            <a:endParaRPr lang="en-US"/>
          </a:p>
        </p:txBody>
      </p:sp>
      <p:sp>
        <p:nvSpPr>
          <p:cNvPr id="5" name="عنصر نائب للتذييل 4">
            <a:extLst>
              <a:ext uri="{FF2B5EF4-FFF2-40B4-BE49-F238E27FC236}">
                <a16:creationId xmlns:a16="http://schemas.microsoft.com/office/drawing/2014/main" xmlns="" id="{0C783433-F8E3-42CE-8C15-F817CEC5D2F1}"/>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6" name="عنصر نائب لرقم الشريحة 5">
            <a:extLst>
              <a:ext uri="{FF2B5EF4-FFF2-40B4-BE49-F238E27FC236}">
                <a16:creationId xmlns:a16="http://schemas.microsoft.com/office/drawing/2014/main" xmlns="" id="{C318A7E7-6966-4AAC-AA8B-9D717429BB37}"/>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4030350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C780EDF3-77E0-4704-A925-FC6646F69210}"/>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xmlns="" id="{825AF97F-78EE-4D96-929C-7CAE2211421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حرر أنماط نص الشكل الرئيسي</a:t>
            </a:r>
          </a:p>
        </p:txBody>
      </p:sp>
      <p:sp>
        <p:nvSpPr>
          <p:cNvPr id="4" name="عنصر نائب للتاريخ 3">
            <a:extLst>
              <a:ext uri="{FF2B5EF4-FFF2-40B4-BE49-F238E27FC236}">
                <a16:creationId xmlns:a16="http://schemas.microsoft.com/office/drawing/2014/main" xmlns="" id="{D0D28168-5F35-495B-A663-275B465D07BC}"/>
              </a:ext>
            </a:extLst>
          </p:cNvPr>
          <p:cNvSpPr>
            <a:spLocks noGrp="1"/>
          </p:cNvSpPr>
          <p:nvPr>
            <p:ph type="dt" sz="half" idx="10"/>
          </p:nvPr>
        </p:nvSpPr>
        <p:spPr/>
        <p:txBody>
          <a:bodyPr/>
          <a:lstStyle/>
          <a:p>
            <a:fld id="{BEF78481-ED0C-4D19-B772-1C488C889F20}" type="datetime1">
              <a:rPr lang="en-US" smtClean="0"/>
              <a:t>11/10/2025</a:t>
            </a:fld>
            <a:endParaRPr lang="en-US"/>
          </a:p>
        </p:txBody>
      </p:sp>
      <p:sp>
        <p:nvSpPr>
          <p:cNvPr id="5" name="عنصر نائب للتذييل 4">
            <a:extLst>
              <a:ext uri="{FF2B5EF4-FFF2-40B4-BE49-F238E27FC236}">
                <a16:creationId xmlns:a16="http://schemas.microsoft.com/office/drawing/2014/main" xmlns="" id="{784E5ACA-285B-466E-80E2-248AB5553341}"/>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6" name="عنصر نائب لرقم الشريحة 5">
            <a:extLst>
              <a:ext uri="{FF2B5EF4-FFF2-40B4-BE49-F238E27FC236}">
                <a16:creationId xmlns:a16="http://schemas.microsoft.com/office/drawing/2014/main" xmlns="" id="{D1CDE8A8-D633-4D47-9246-37BCB17D7010}"/>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1325700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CC0B38BF-F502-4EE0-9ACA-53B48A98BB70}"/>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xmlns="" id="{69403743-BC85-43A3-9F87-C118C704B1EB}"/>
              </a:ext>
            </a:extLst>
          </p:cNvPr>
          <p:cNvSpPr>
            <a:spLocks noGrp="1"/>
          </p:cNvSpPr>
          <p:nvPr>
            <p:ph sz="half" idx="1"/>
          </p:nvPr>
        </p:nvSpPr>
        <p:spPr>
          <a:xfrm>
            <a:off x="838200" y="1825625"/>
            <a:ext cx="5181600" cy="4351338"/>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a:extLst>
              <a:ext uri="{FF2B5EF4-FFF2-40B4-BE49-F238E27FC236}">
                <a16:creationId xmlns:a16="http://schemas.microsoft.com/office/drawing/2014/main" xmlns="" id="{250A7D9C-40F3-491C-A533-5C82CA63521E}"/>
              </a:ext>
            </a:extLst>
          </p:cNvPr>
          <p:cNvSpPr>
            <a:spLocks noGrp="1"/>
          </p:cNvSpPr>
          <p:nvPr>
            <p:ph sz="half" idx="2"/>
          </p:nvPr>
        </p:nvSpPr>
        <p:spPr>
          <a:xfrm>
            <a:off x="6172200" y="1825625"/>
            <a:ext cx="5181600" cy="4351338"/>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a:extLst>
              <a:ext uri="{FF2B5EF4-FFF2-40B4-BE49-F238E27FC236}">
                <a16:creationId xmlns:a16="http://schemas.microsoft.com/office/drawing/2014/main" xmlns="" id="{DC855C21-B625-43A3-AAEB-9746599DEF55}"/>
              </a:ext>
            </a:extLst>
          </p:cNvPr>
          <p:cNvSpPr>
            <a:spLocks noGrp="1"/>
          </p:cNvSpPr>
          <p:nvPr>
            <p:ph type="dt" sz="half" idx="10"/>
          </p:nvPr>
        </p:nvSpPr>
        <p:spPr/>
        <p:txBody>
          <a:bodyPr/>
          <a:lstStyle/>
          <a:p>
            <a:fld id="{E3D1C4D0-B97A-4CDB-9E5E-E5972A1A827E}" type="datetime1">
              <a:rPr lang="en-US" smtClean="0"/>
              <a:t>11/10/2025</a:t>
            </a:fld>
            <a:endParaRPr lang="en-US"/>
          </a:p>
        </p:txBody>
      </p:sp>
      <p:sp>
        <p:nvSpPr>
          <p:cNvPr id="6" name="عنصر نائب للتذييل 5">
            <a:extLst>
              <a:ext uri="{FF2B5EF4-FFF2-40B4-BE49-F238E27FC236}">
                <a16:creationId xmlns:a16="http://schemas.microsoft.com/office/drawing/2014/main" xmlns="" id="{DD60DE7F-D434-4490-84C2-B04A43F5F2D5}"/>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7" name="عنصر نائب لرقم الشريحة 6">
            <a:extLst>
              <a:ext uri="{FF2B5EF4-FFF2-40B4-BE49-F238E27FC236}">
                <a16:creationId xmlns:a16="http://schemas.microsoft.com/office/drawing/2014/main" xmlns="" id="{2D9AD9E5-3984-4E3E-8075-58AAF5417F75}"/>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3671084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6B54F902-0A8C-4CD0-B594-7B434A11DE87}"/>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xmlns="" id="{463A5F2B-75DA-4D58-ADCA-13D585927F2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حرر أنماط نص الشكل الرئيسي</a:t>
            </a:r>
          </a:p>
        </p:txBody>
      </p:sp>
      <p:sp>
        <p:nvSpPr>
          <p:cNvPr id="4" name="عنصر نائب للمحتوى 3">
            <a:extLst>
              <a:ext uri="{FF2B5EF4-FFF2-40B4-BE49-F238E27FC236}">
                <a16:creationId xmlns:a16="http://schemas.microsoft.com/office/drawing/2014/main" xmlns="" id="{2E368AF0-E3E0-4740-ADA7-B6F41701FDA1}"/>
              </a:ext>
            </a:extLst>
          </p:cNvPr>
          <p:cNvSpPr>
            <a:spLocks noGrp="1"/>
          </p:cNvSpPr>
          <p:nvPr>
            <p:ph sz="half" idx="2"/>
          </p:nvPr>
        </p:nvSpPr>
        <p:spPr>
          <a:xfrm>
            <a:off x="839788" y="2505075"/>
            <a:ext cx="5157787" cy="3684588"/>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a:extLst>
              <a:ext uri="{FF2B5EF4-FFF2-40B4-BE49-F238E27FC236}">
                <a16:creationId xmlns:a16="http://schemas.microsoft.com/office/drawing/2014/main" xmlns="" id="{F2EE5495-2AC2-4799-9FF0-030AA002D1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حرر أنماط نص الشكل الرئيسي</a:t>
            </a:r>
          </a:p>
        </p:txBody>
      </p:sp>
      <p:sp>
        <p:nvSpPr>
          <p:cNvPr id="6" name="عنصر نائب للمحتوى 5">
            <a:extLst>
              <a:ext uri="{FF2B5EF4-FFF2-40B4-BE49-F238E27FC236}">
                <a16:creationId xmlns:a16="http://schemas.microsoft.com/office/drawing/2014/main" xmlns="" id="{F89227EC-3D61-4A95-9A74-024FE398332A}"/>
              </a:ext>
            </a:extLst>
          </p:cNvPr>
          <p:cNvSpPr>
            <a:spLocks noGrp="1"/>
          </p:cNvSpPr>
          <p:nvPr>
            <p:ph sz="quarter" idx="4"/>
          </p:nvPr>
        </p:nvSpPr>
        <p:spPr>
          <a:xfrm>
            <a:off x="6172200" y="2505075"/>
            <a:ext cx="5183188" cy="3684588"/>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a:extLst>
              <a:ext uri="{FF2B5EF4-FFF2-40B4-BE49-F238E27FC236}">
                <a16:creationId xmlns:a16="http://schemas.microsoft.com/office/drawing/2014/main" xmlns="" id="{4EB04E2A-77B6-48B6-865A-6F75184295D7}"/>
              </a:ext>
            </a:extLst>
          </p:cNvPr>
          <p:cNvSpPr>
            <a:spLocks noGrp="1"/>
          </p:cNvSpPr>
          <p:nvPr>
            <p:ph type="dt" sz="half" idx="10"/>
          </p:nvPr>
        </p:nvSpPr>
        <p:spPr/>
        <p:txBody>
          <a:bodyPr/>
          <a:lstStyle/>
          <a:p>
            <a:fld id="{3D00E77F-1E5D-4701-BDF5-8B26FA9D83D1}" type="datetime1">
              <a:rPr lang="en-US" smtClean="0"/>
              <a:t>11/10/2025</a:t>
            </a:fld>
            <a:endParaRPr lang="en-US"/>
          </a:p>
        </p:txBody>
      </p:sp>
      <p:sp>
        <p:nvSpPr>
          <p:cNvPr id="8" name="عنصر نائب للتذييل 7">
            <a:extLst>
              <a:ext uri="{FF2B5EF4-FFF2-40B4-BE49-F238E27FC236}">
                <a16:creationId xmlns:a16="http://schemas.microsoft.com/office/drawing/2014/main" xmlns="" id="{160488A2-C7D8-4D03-BADA-4707A5EBD68A}"/>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9" name="عنصر نائب لرقم الشريحة 8">
            <a:extLst>
              <a:ext uri="{FF2B5EF4-FFF2-40B4-BE49-F238E27FC236}">
                <a16:creationId xmlns:a16="http://schemas.microsoft.com/office/drawing/2014/main" xmlns="" id="{677EEB7C-4F31-44FE-BFD4-A3C0CEAB6EA7}"/>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523920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D55643B5-989C-4C10-9D12-F3C2D2203850}"/>
              </a:ext>
            </a:extLst>
          </p:cNvPr>
          <p:cNvSpPr>
            <a:spLocks noGrp="1"/>
          </p:cNvSpPr>
          <p:nvPr>
            <p:ph type="title"/>
          </p:nvPr>
        </p:nvSpPr>
        <p:spPr/>
        <p:txBody>
          <a:bodyPr/>
          <a:lstStyle/>
          <a:p>
            <a:r>
              <a:rPr lang="ar-SA"/>
              <a:t>انقر لتحرير نمط عنوان الشكل الرئيسي</a:t>
            </a:r>
            <a:endParaRPr lang="ar-IQ"/>
          </a:p>
        </p:txBody>
      </p:sp>
      <p:sp>
        <p:nvSpPr>
          <p:cNvPr id="3" name="عنصر نائب للتاريخ 2">
            <a:extLst>
              <a:ext uri="{FF2B5EF4-FFF2-40B4-BE49-F238E27FC236}">
                <a16:creationId xmlns:a16="http://schemas.microsoft.com/office/drawing/2014/main" xmlns="" id="{06541DD0-7B29-4113-A619-E944C26FD2CA}"/>
              </a:ext>
            </a:extLst>
          </p:cNvPr>
          <p:cNvSpPr>
            <a:spLocks noGrp="1"/>
          </p:cNvSpPr>
          <p:nvPr>
            <p:ph type="dt" sz="half" idx="10"/>
          </p:nvPr>
        </p:nvSpPr>
        <p:spPr/>
        <p:txBody>
          <a:bodyPr/>
          <a:lstStyle/>
          <a:p>
            <a:fld id="{0AD91DC9-7A7E-41C6-B0B0-8FC032E2EA4A}" type="datetime1">
              <a:rPr lang="en-US" smtClean="0"/>
              <a:t>11/10/2025</a:t>
            </a:fld>
            <a:endParaRPr lang="en-US"/>
          </a:p>
        </p:txBody>
      </p:sp>
      <p:sp>
        <p:nvSpPr>
          <p:cNvPr id="4" name="عنصر نائب للتذييل 3">
            <a:extLst>
              <a:ext uri="{FF2B5EF4-FFF2-40B4-BE49-F238E27FC236}">
                <a16:creationId xmlns:a16="http://schemas.microsoft.com/office/drawing/2014/main" xmlns="" id="{E6A9508D-F92A-467D-BA62-E61D08886F72}"/>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5" name="عنصر نائب لرقم الشريحة 4">
            <a:extLst>
              <a:ext uri="{FF2B5EF4-FFF2-40B4-BE49-F238E27FC236}">
                <a16:creationId xmlns:a16="http://schemas.microsoft.com/office/drawing/2014/main" xmlns="" id="{A0F9A9A7-0E98-4284-A350-91891B9D0DD1}"/>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1720582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xmlns="" id="{571F27A3-21E4-4CC8-B112-23D4CAF55307}"/>
              </a:ext>
            </a:extLst>
          </p:cNvPr>
          <p:cNvSpPr>
            <a:spLocks noGrp="1"/>
          </p:cNvSpPr>
          <p:nvPr>
            <p:ph type="dt" sz="half" idx="10"/>
          </p:nvPr>
        </p:nvSpPr>
        <p:spPr/>
        <p:txBody>
          <a:bodyPr/>
          <a:lstStyle/>
          <a:p>
            <a:fld id="{09DB215C-0039-4917-A1C9-74402A8D990F}" type="datetime1">
              <a:rPr lang="en-US" smtClean="0"/>
              <a:t>11/10/2025</a:t>
            </a:fld>
            <a:endParaRPr lang="en-US"/>
          </a:p>
        </p:txBody>
      </p:sp>
      <p:sp>
        <p:nvSpPr>
          <p:cNvPr id="3" name="عنصر نائب للتذييل 2">
            <a:extLst>
              <a:ext uri="{FF2B5EF4-FFF2-40B4-BE49-F238E27FC236}">
                <a16:creationId xmlns:a16="http://schemas.microsoft.com/office/drawing/2014/main" xmlns="" id="{B78269F5-4AC7-4F73-851F-D05028374064}"/>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4" name="عنصر نائب لرقم الشريحة 3">
            <a:extLst>
              <a:ext uri="{FF2B5EF4-FFF2-40B4-BE49-F238E27FC236}">
                <a16:creationId xmlns:a16="http://schemas.microsoft.com/office/drawing/2014/main" xmlns="" id="{F764588A-DD63-4728-BE44-EBD283C12A3C}"/>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1615441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5FC1B089-AA9A-45E6-8236-52C7D973BB4D}"/>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محتوى 2">
            <a:extLst>
              <a:ext uri="{FF2B5EF4-FFF2-40B4-BE49-F238E27FC236}">
                <a16:creationId xmlns:a16="http://schemas.microsoft.com/office/drawing/2014/main" xmlns="" id="{586B0836-4D3A-421B-818F-9AE3E6AA51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a:extLst>
              <a:ext uri="{FF2B5EF4-FFF2-40B4-BE49-F238E27FC236}">
                <a16:creationId xmlns:a16="http://schemas.microsoft.com/office/drawing/2014/main" xmlns="" id="{B637B423-4659-4529-867D-6B2078ABB9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حرر أنماط نص الشكل الرئيسي</a:t>
            </a:r>
          </a:p>
        </p:txBody>
      </p:sp>
      <p:sp>
        <p:nvSpPr>
          <p:cNvPr id="5" name="عنصر نائب للتاريخ 4">
            <a:extLst>
              <a:ext uri="{FF2B5EF4-FFF2-40B4-BE49-F238E27FC236}">
                <a16:creationId xmlns:a16="http://schemas.microsoft.com/office/drawing/2014/main" xmlns="" id="{D4D77C4B-B5D6-4A13-8AA6-341CE23B6EE3}"/>
              </a:ext>
            </a:extLst>
          </p:cNvPr>
          <p:cNvSpPr>
            <a:spLocks noGrp="1"/>
          </p:cNvSpPr>
          <p:nvPr>
            <p:ph type="dt" sz="half" idx="10"/>
          </p:nvPr>
        </p:nvSpPr>
        <p:spPr/>
        <p:txBody>
          <a:bodyPr/>
          <a:lstStyle/>
          <a:p>
            <a:fld id="{02167033-6E68-4B74-896D-E93ABA9282AB}" type="datetime1">
              <a:rPr lang="en-US" smtClean="0"/>
              <a:t>11/10/2025</a:t>
            </a:fld>
            <a:endParaRPr lang="en-US"/>
          </a:p>
        </p:txBody>
      </p:sp>
      <p:sp>
        <p:nvSpPr>
          <p:cNvPr id="6" name="عنصر نائب للتذييل 5">
            <a:extLst>
              <a:ext uri="{FF2B5EF4-FFF2-40B4-BE49-F238E27FC236}">
                <a16:creationId xmlns:a16="http://schemas.microsoft.com/office/drawing/2014/main" xmlns="" id="{0BAA60E5-7614-4332-AC3A-11F07EB73C31}"/>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7" name="عنصر نائب لرقم الشريحة 6">
            <a:extLst>
              <a:ext uri="{FF2B5EF4-FFF2-40B4-BE49-F238E27FC236}">
                <a16:creationId xmlns:a16="http://schemas.microsoft.com/office/drawing/2014/main" xmlns="" id="{8BEE852F-B725-42B5-9CD4-29EE8E40A5A9}"/>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993524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xmlns="" id="{76FCF566-A527-4F9A-AAD7-6721A56CCD8A}"/>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IQ"/>
          </a:p>
        </p:txBody>
      </p:sp>
      <p:sp>
        <p:nvSpPr>
          <p:cNvPr id="3" name="عنصر نائب للصورة 2">
            <a:extLst>
              <a:ext uri="{FF2B5EF4-FFF2-40B4-BE49-F238E27FC236}">
                <a16:creationId xmlns:a16="http://schemas.microsoft.com/office/drawing/2014/main" xmlns="" id="{7E33B742-EFA9-438E-A41E-6722846734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a:extLst>
              <a:ext uri="{FF2B5EF4-FFF2-40B4-BE49-F238E27FC236}">
                <a16:creationId xmlns:a16="http://schemas.microsoft.com/office/drawing/2014/main" xmlns="" id="{7847286A-BF63-41A4-A2E2-DF59925F82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حرر أنماط نص الشكل الرئيسي</a:t>
            </a:r>
          </a:p>
        </p:txBody>
      </p:sp>
      <p:sp>
        <p:nvSpPr>
          <p:cNvPr id="5" name="عنصر نائب للتاريخ 4">
            <a:extLst>
              <a:ext uri="{FF2B5EF4-FFF2-40B4-BE49-F238E27FC236}">
                <a16:creationId xmlns:a16="http://schemas.microsoft.com/office/drawing/2014/main" xmlns="" id="{4248B7F0-ED9D-47E7-9EA7-DFB333D841EF}"/>
              </a:ext>
            </a:extLst>
          </p:cNvPr>
          <p:cNvSpPr>
            <a:spLocks noGrp="1"/>
          </p:cNvSpPr>
          <p:nvPr>
            <p:ph type="dt" sz="half" idx="10"/>
          </p:nvPr>
        </p:nvSpPr>
        <p:spPr/>
        <p:txBody>
          <a:bodyPr/>
          <a:lstStyle/>
          <a:p>
            <a:fld id="{E42498BF-DEBD-485B-BF50-E4CADCFF3FA6}" type="datetime1">
              <a:rPr lang="en-US" smtClean="0"/>
              <a:t>11/10/2025</a:t>
            </a:fld>
            <a:endParaRPr lang="en-US"/>
          </a:p>
        </p:txBody>
      </p:sp>
      <p:sp>
        <p:nvSpPr>
          <p:cNvPr id="6" name="عنصر نائب للتذييل 5">
            <a:extLst>
              <a:ext uri="{FF2B5EF4-FFF2-40B4-BE49-F238E27FC236}">
                <a16:creationId xmlns:a16="http://schemas.microsoft.com/office/drawing/2014/main" xmlns="" id="{558C92EE-2ECD-4A33-8640-DB8C61E0CFF8}"/>
              </a:ext>
            </a:extLst>
          </p:cNvPr>
          <p:cNvSpPr>
            <a:spLocks noGrp="1"/>
          </p:cNvSpPr>
          <p:nvPr>
            <p:ph type="ftr" sz="quarter" idx="11"/>
          </p:nvPr>
        </p:nvSpPr>
        <p:spPr/>
        <p:txBody>
          <a:bodyPr/>
          <a:lstStyle/>
          <a:p>
            <a:r>
              <a:rPr lang="ar-IQ"/>
              <a:t>مدخل الى اصول الفقه                                                   د. ابراهيم سةنكةسةري</a:t>
            </a:r>
            <a:endParaRPr lang="en-US"/>
          </a:p>
        </p:txBody>
      </p:sp>
      <p:sp>
        <p:nvSpPr>
          <p:cNvPr id="7" name="عنصر نائب لرقم الشريحة 6">
            <a:extLst>
              <a:ext uri="{FF2B5EF4-FFF2-40B4-BE49-F238E27FC236}">
                <a16:creationId xmlns:a16="http://schemas.microsoft.com/office/drawing/2014/main" xmlns="" id="{DE393B06-C11A-421C-AF12-70EFF23DFD8F}"/>
              </a:ext>
            </a:extLst>
          </p:cNvPr>
          <p:cNvSpPr>
            <a:spLocks noGrp="1"/>
          </p:cNvSpPr>
          <p:nvPr>
            <p:ph type="sldNum" sz="quarter" idx="12"/>
          </p:nvPr>
        </p:nvSpPr>
        <p:spPr/>
        <p:txBody>
          <a:bodyPr/>
          <a:lstStyle/>
          <a:p>
            <a:fld id="{5D5C987B-FED1-4092-A56A-6525D121BDE4}" type="slidenum">
              <a:rPr lang="en-US" smtClean="0"/>
              <a:t>‹#›</a:t>
            </a:fld>
            <a:endParaRPr lang="en-US"/>
          </a:p>
        </p:txBody>
      </p:sp>
    </p:spTree>
    <p:extLst>
      <p:ext uri="{BB962C8B-B14F-4D97-AF65-F5344CB8AC3E}">
        <p14:creationId xmlns:p14="http://schemas.microsoft.com/office/powerpoint/2010/main" val="2223285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xmlns="" id="{CBA08576-435E-4E00-B93B-421CA3799C2C}"/>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IQ"/>
          </a:p>
        </p:txBody>
      </p:sp>
      <p:sp>
        <p:nvSpPr>
          <p:cNvPr id="3" name="عنصر نائب للنص 2">
            <a:extLst>
              <a:ext uri="{FF2B5EF4-FFF2-40B4-BE49-F238E27FC236}">
                <a16:creationId xmlns:a16="http://schemas.microsoft.com/office/drawing/2014/main" xmlns="" id="{4F9E6862-599F-4427-925E-1379BB7F2B9E}"/>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a:extLst>
              <a:ext uri="{FF2B5EF4-FFF2-40B4-BE49-F238E27FC236}">
                <a16:creationId xmlns:a16="http://schemas.microsoft.com/office/drawing/2014/main" xmlns="" id="{33427CDD-8C0A-4F8B-A5BD-EDC6D6CD88E3}"/>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DC03F81-78FE-48A0-87F2-B50B105A3AD2}" type="datetime1">
              <a:rPr lang="en-US" smtClean="0"/>
              <a:t>11/10/2025</a:t>
            </a:fld>
            <a:endParaRPr lang="en-US"/>
          </a:p>
        </p:txBody>
      </p:sp>
      <p:sp>
        <p:nvSpPr>
          <p:cNvPr id="5" name="عنصر نائب للتذييل 4">
            <a:extLst>
              <a:ext uri="{FF2B5EF4-FFF2-40B4-BE49-F238E27FC236}">
                <a16:creationId xmlns:a16="http://schemas.microsoft.com/office/drawing/2014/main" xmlns="" id="{21A7CCB7-4C78-4030-B7D7-58F22EA01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IQ"/>
              <a:t>مدخل الى اصول الفقه                                                   د. ابراهيم سةنكةسةري</a:t>
            </a:r>
            <a:endParaRPr lang="en-US"/>
          </a:p>
        </p:txBody>
      </p:sp>
      <p:sp>
        <p:nvSpPr>
          <p:cNvPr id="6" name="عنصر نائب لرقم الشريحة 5">
            <a:extLst>
              <a:ext uri="{FF2B5EF4-FFF2-40B4-BE49-F238E27FC236}">
                <a16:creationId xmlns:a16="http://schemas.microsoft.com/office/drawing/2014/main" xmlns="" id="{E6A786DF-9771-4F75-BA19-0CA5D4F8A5CB}"/>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D5C987B-FED1-4092-A56A-6525D121BDE4}" type="slidenum">
              <a:rPr lang="en-US" smtClean="0"/>
              <a:t>‹#›</a:t>
            </a:fld>
            <a:endParaRPr lang="en-US"/>
          </a:p>
        </p:txBody>
      </p:sp>
    </p:spTree>
    <p:extLst>
      <p:ext uri="{BB962C8B-B14F-4D97-AF65-F5344CB8AC3E}">
        <p14:creationId xmlns:p14="http://schemas.microsoft.com/office/powerpoint/2010/main" val="1043832660"/>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hf hdr="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13" panose="02040703060201020203" pitchFamily="18" charset="-78"/>
                <a:cs typeface="Rabar_013" panose="02040703060201020203" pitchFamily="18" charset="-78"/>
              </a:rPr>
              <a:t>تمهيد</a:t>
            </a:r>
            <a:endParaRPr lang="en-US" sz="4000" dirty="0">
              <a:solidFill>
                <a:srgbClr val="002060"/>
              </a:solidFill>
              <a:latin typeface="Rabar_013" panose="02040703060201020203" pitchFamily="18" charset="-78"/>
              <a:ea typeface="+mn-ea"/>
              <a:cs typeface="Rabar_013" panose="02040703060201020203" pitchFamily="18" charset="-78"/>
            </a:endParaRP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إن علم الأصول، أو علم أصول الفقه الإسلامي، هو علم ديني وفن شرعي، يُعنى بالاستنباط والاستخراج؛ أي استنباط الأحكام الشرعية واستخراجها، بواسطة جملة من القواعد والمبادئ المنتسبة إلى هذا العلم والمنتمية إليه.</a:t>
            </a:r>
          </a:p>
          <a:p>
            <a:pPr algn="r"/>
            <a:r>
              <a:rPr lang="ar-IQ" sz="3600" dirty="0">
                <a:solidFill>
                  <a:srgbClr val="002060"/>
                </a:solidFill>
                <a:latin typeface="Rabar_025" panose="02040703060201020203" pitchFamily="18" charset="-78"/>
                <a:cs typeface="Rabar_025" panose="02040703060201020203" pitchFamily="18" charset="-78"/>
              </a:rPr>
              <a:t>وهو محور عملية الاجتهاد والنظر في مصادر الشرع وأدلته، ومقاصده وتعاليمه، بغية إيجاد الحلول والمخارج لمشكلات الحياة كافة، في كل زمان، وكافة الأوطان والبدان.</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a:t>
            </a:fld>
            <a:endParaRPr lang="en-US"/>
          </a:p>
        </p:txBody>
      </p:sp>
    </p:spTree>
    <p:extLst>
      <p:ext uri="{BB962C8B-B14F-4D97-AF65-F5344CB8AC3E}">
        <p14:creationId xmlns:p14="http://schemas.microsoft.com/office/powerpoint/2010/main" val="3366791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3200" dirty="0">
                <a:solidFill>
                  <a:srgbClr val="002060"/>
                </a:solidFill>
                <a:latin typeface="Rabar_013" panose="02040703060201020203" pitchFamily="18" charset="-78"/>
                <a:cs typeface="Rabar_013" panose="02040703060201020203" pitchFamily="18" charset="-78"/>
              </a:rPr>
              <a:t>ب: المعلومات الظنية</a:t>
            </a:r>
          </a:p>
        </p:txBody>
      </p:sp>
      <p:sp>
        <p:nvSpPr>
          <p:cNvPr id="3" name="عنوان فرعي 2"/>
          <p:cNvSpPr>
            <a:spLocks noGrp="1"/>
          </p:cNvSpPr>
          <p:nvPr>
            <p:ph type="subTitle" idx="1"/>
          </p:nvPr>
        </p:nvSpPr>
        <p:spPr>
          <a:xfrm>
            <a:off x="605308" y="1175657"/>
            <a:ext cx="10093172" cy="5144466"/>
          </a:xfrm>
        </p:spPr>
        <p:txBody>
          <a:bodyPr>
            <a:normAutofit fontScale="77500" lnSpcReduction="20000"/>
          </a:bodyPr>
          <a:lstStyle/>
          <a:p>
            <a:pPr algn="r"/>
            <a:r>
              <a:rPr lang="ar-IQ" sz="3600" dirty="0">
                <a:solidFill>
                  <a:srgbClr val="002060"/>
                </a:solidFill>
                <a:latin typeface="Rabar_025" panose="02040703060201020203" pitchFamily="18" charset="-78"/>
                <a:cs typeface="Rabar_025" panose="02040703060201020203" pitchFamily="18" charset="-78"/>
              </a:rPr>
              <a:t>ما هو الظن؟</a:t>
            </a:r>
          </a:p>
          <a:p>
            <a:pPr algn="r"/>
            <a:r>
              <a:rPr lang="ar-IQ" sz="3600" dirty="0">
                <a:solidFill>
                  <a:srgbClr val="002060"/>
                </a:solidFill>
                <a:latin typeface="Rabar_025" panose="02040703060201020203" pitchFamily="18" charset="-78"/>
                <a:cs typeface="Rabar_025" panose="02040703060201020203" pitchFamily="18" charset="-78"/>
              </a:rPr>
              <a:t>الظَن: بفتح الظاء مصدر ظن، الجمع ظنون.</a:t>
            </a:r>
          </a:p>
          <a:p>
            <a:pPr algn="r"/>
            <a:r>
              <a:rPr lang="ar-IQ" sz="3600" dirty="0">
                <a:solidFill>
                  <a:srgbClr val="002060"/>
                </a:solidFill>
                <a:latin typeface="Rabar_025" panose="02040703060201020203" pitchFamily="18" charset="-78"/>
                <a:cs typeface="Rabar_025" panose="02040703060201020203" pitchFamily="18" charset="-78"/>
              </a:rPr>
              <a:t>اليَقِينُ: العلم الذي لا شك معه.</a:t>
            </a:r>
          </a:p>
          <a:p>
            <a:pPr algn="r"/>
            <a:r>
              <a:rPr lang="ar-IQ" sz="3600" dirty="0">
                <a:solidFill>
                  <a:srgbClr val="002060"/>
                </a:solidFill>
                <a:latin typeface="Rabar_025" panose="02040703060201020203" pitchFamily="18" charset="-78"/>
                <a:cs typeface="Rabar_025" panose="02040703060201020203" pitchFamily="18" charset="-78"/>
              </a:rPr>
              <a:t> الشَّك: تردد بَين أَمريْن لَا مزية لأَحَدهمَا على الآخر.</a:t>
            </a:r>
          </a:p>
          <a:p>
            <a:pPr algn="r"/>
            <a:r>
              <a:rPr lang="ar-IQ" sz="3600" dirty="0">
                <a:solidFill>
                  <a:srgbClr val="002060"/>
                </a:solidFill>
                <a:latin typeface="Rabar_025" panose="02040703060201020203" pitchFamily="18" charset="-78"/>
                <a:cs typeface="Rabar_025" panose="02040703060201020203" pitchFamily="18" charset="-78"/>
              </a:rPr>
              <a:t> الظَّنُّ: تَجْوِيز أَمريْن، أَحدهمَا أظهر من الآخر.</a:t>
            </a:r>
          </a:p>
          <a:p>
            <a:pPr algn="r"/>
            <a:r>
              <a:rPr lang="ar-IQ" sz="3600" dirty="0">
                <a:solidFill>
                  <a:srgbClr val="002060"/>
                </a:solidFill>
                <a:latin typeface="Rabar_025" panose="02040703060201020203" pitchFamily="18" charset="-78"/>
                <a:cs typeface="Rabar_025" panose="02040703060201020203" pitchFamily="18" charset="-78"/>
              </a:rPr>
              <a:t> الوَهْم: الطرف المرجوح للظن.</a:t>
            </a:r>
          </a:p>
          <a:p>
            <a:pPr algn="r"/>
            <a:r>
              <a:rPr lang="ar-IQ" sz="3600" dirty="0">
                <a:solidFill>
                  <a:srgbClr val="002060"/>
                </a:solidFill>
                <a:latin typeface="Rabar_025" panose="02040703060201020203" pitchFamily="18" charset="-78"/>
                <a:cs typeface="Rabar_025" panose="02040703060201020203" pitchFamily="18" charset="-78"/>
              </a:rPr>
              <a:t>المعلومات الظنية: هي المعلومات التي يتطرق إليها التأويل، أو التي تحتمل أكثر من رأي.</a:t>
            </a:r>
          </a:p>
          <a:p>
            <a:pPr algn="r"/>
            <a:r>
              <a:rPr lang="ar-IQ" sz="3600" dirty="0">
                <a:solidFill>
                  <a:srgbClr val="002060"/>
                </a:solidFill>
                <a:latin typeface="Rabar_025" panose="02040703060201020203" pitchFamily="18" charset="-78"/>
                <a:cs typeface="Rabar_025" panose="02040703060201020203" pitchFamily="18" charset="-78"/>
              </a:rPr>
              <a:t>مثل كلمة اللمس الوارد في قوله تعالى: (أو لامستم النساء).</a:t>
            </a:r>
          </a:p>
          <a:p>
            <a:pPr algn="r"/>
            <a:r>
              <a:rPr lang="ar-IQ" sz="3600" dirty="0">
                <a:solidFill>
                  <a:srgbClr val="002060"/>
                </a:solidFill>
                <a:latin typeface="Rabar_025" panose="02040703060201020203" pitchFamily="18" charset="-78"/>
                <a:cs typeface="Rabar_025" panose="02040703060201020203" pitchFamily="18" charset="-78"/>
              </a:rPr>
              <a:t>وهو لفظ يحتمل معنى: اللمس باليد، أي وضع الجلد على الجلد أو البشرة على البشرة.</a:t>
            </a:r>
          </a:p>
          <a:p>
            <a:pPr algn="r"/>
            <a:r>
              <a:rPr lang="ar-IQ" sz="3600" dirty="0">
                <a:solidFill>
                  <a:srgbClr val="002060"/>
                </a:solidFill>
                <a:latin typeface="Rabar_025" panose="02040703060201020203" pitchFamily="18" charset="-78"/>
                <a:cs typeface="Rabar_025" panose="02040703060201020203" pitchFamily="18" charset="-78"/>
              </a:rPr>
              <a:t>كما يحتمل الجماع ودواعيه.</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10</a:t>
            </a:fld>
            <a:endParaRPr lang="en-US"/>
          </a:p>
        </p:txBody>
      </p:sp>
    </p:spTree>
    <p:extLst>
      <p:ext uri="{BB962C8B-B14F-4D97-AF65-F5344CB8AC3E}">
        <p14:creationId xmlns:p14="http://schemas.microsoft.com/office/powerpoint/2010/main" val="2992101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
                                            <p:txEl>
                                              <p:pRg st="8" end="8"/>
                                            </p:txEl>
                                          </p:spTgt>
                                        </p:tgtEl>
                                        <p:attrNameLst>
                                          <p:attrName>style.visibility</p:attrName>
                                        </p:attrNameLst>
                                      </p:cBhvr>
                                      <p:to>
                                        <p:strVal val="visible"/>
                                      </p:to>
                                    </p:set>
                                    <p:animEffect transition="in" filter="fade">
                                      <p:cBhvr>
                                        <p:cTn id="68" dur="1000"/>
                                        <p:tgtEl>
                                          <p:spTgt spid="3">
                                            <p:txEl>
                                              <p:pRg st="8" end="8"/>
                                            </p:txEl>
                                          </p:spTgt>
                                        </p:tgtEl>
                                      </p:cBhvr>
                                    </p:animEffect>
                                    <p:anim calcmode="lin" valueType="num">
                                      <p:cBhvr>
                                        <p:cTn id="6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3">
                                            <p:txEl>
                                              <p:pRg st="9" end="9"/>
                                            </p:txEl>
                                          </p:spTgt>
                                        </p:tgtEl>
                                        <p:attrNameLst>
                                          <p:attrName>style.visibility</p:attrName>
                                        </p:attrNameLst>
                                      </p:cBhvr>
                                      <p:to>
                                        <p:strVal val="visible"/>
                                      </p:to>
                                    </p:set>
                                    <p:animEffect transition="in" filter="fade">
                                      <p:cBhvr>
                                        <p:cTn id="75" dur="1000"/>
                                        <p:tgtEl>
                                          <p:spTgt spid="3">
                                            <p:txEl>
                                              <p:pRg st="9" end="9"/>
                                            </p:txEl>
                                          </p:spTgt>
                                        </p:tgtEl>
                                      </p:cBhvr>
                                    </p:animEffect>
                                    <p:anim calcmode="lin" valueType="num">
                                      <p:cBhvr>
                                        <p:cTn id="76"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3600" dirty="0">
                <a:solidFill>
                  <a:srgbClr val="002060"/>
                </a:solidFill>
                <a:latin typeface="Rabar_025" panose="02040703060201020203" pitchFamily="18" charset="-78"/>
                <a:cs typeface="Rabar_025" panose="02040703060201020203" pitchFamily="18" charset="-78"/>
              </a:rPr>
              <a:t>فيم يكون الاجتهاد ؟</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الاجتهاد يكون في المعاني والمعلومات الظنية، ويبذل المجتهد جهده الأكبر فيها.</a:t>
            </a:r>
          </a:p>
          <a:p>
            <a:pPr algn="r"/>
            <a:r>
              <a:rPr lang="ar-IQ" sz="3600" dirty="0">
                <a:solidFill>
                  <a:srgbClr val="002060"/>
                </a:solidFill>
                <a:latin typeface="Rabar_025" panose="02040703060201020203" pitchFamily="18" charset="-78"/>
                <a:cs typeface="Rabar_025" panose="02040703060201020203" pitchFamily="18" charset="-78"/>
              </a:rPr>
              <a:t>فيقول اجتهدت ونظرت وتأملت، وهذا هو حكم الله في هذه المسألة حسب ظني، وهو يحتمل الخطأ والصواب.</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11</a:t>
            </a:fld>
            <a:endParaRPr lang="en-US"/>
          </a:p>
        </p:txBody>
      </p:sp>
    </p:spTree>
    <p:extLst>
      <p:ext uri="{BB962C8B-B14F-4D97-AF65-F5344CB8AC3E}">
        <p14:creationId xmlns:p14="http://schemas.microsoft.com/office/powerpoint/2010/main" val="3666313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تعريف الأحكام</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الأحكام لغة: جمع حكم، وهو في اللغة المنع والقضاء معا، يقال حكمتُ عليه كذا إذا منعتَه من خلافه، وحكمتُ بين القوم، فصلتُ بينهـم.</a:t>
            </a:r>
          </a:p>
          <a:p>
            <a:pPr algn="r"/>
            <a:r>
              <a:rPr lang="ar-IQ" sz="3600" dirty="0">
                <a:solidFill>
                  <a:srgbClr val="002060"/>
                </a:solidFill>
                <a:latin typeface="Rabar_025" panose="02040703060201020203" pitchFamily="18" charset="-78"/>
                <a:cs typeface="Rabar_025" panose="02040703060201020203" pitchFamily="18" charset="-78"/>
              </a:rPr>
              <a:t>والحكم في اصطلاح الأصوليين هو:</a:t>
            </a:r>
          </a:p>
          <a:p>
            <a:pPr algn="r"/>
            <a:r>
              <a:rPr lang="ar-IQ" sz="3600" dirty="0">
                <a:solidFill>
                  <a:srgbClr val="002060"/>
                </a:solidFill>
                <a:latin typeface="Rabar_025" panose="02040703060201020203" pitchFamily="18" charset="-78"/>
                <a:cs typeface="Rabar_025" panose="02040703060201020203" pitchFamily="18" charset="-78"/>
              </a:rPr>
              <a:t> (خطاب الله تعالى المتعلق بأفعال المكلفين اقتضاء أو تخييرا أو وضعا)</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12</a:t>
            </a:fld>
            <a:endParaRPr lang="en-US"/>
          </a:p>
        </p:txBody>
      </p:sp>
    </p:spTree>
    <p:extLst>
      <p:ext uri="{BB962C8B-B14F-4D97-AF65-F5344CB8AC3E}">
        <p14:creationId xmlns:p14="http://schemas.microsoft.com/office/powerpoint/2010/main" val="4138493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تعريف الأحكام</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الأحكام لغة: جمع حكم، وهو في اللغة المنع والقضاء معا، يقال حكمت عليه كذا إذا منعته من خلافة، وحكمت بين القوم فصلت بينهـم.</a:t>
            </a:r>
          </a:p>
          <a:p>
            <a:pPr algn="r"/>
            <a:r>
              <a:rPr lang="ar-IQ" sz="3600" dirty="0">
                <a:solidFill>
                  <a:srgbClr val="002060"/>
                </a:solidFill>
                <a:latin typeface="Rabar_025" panose="02040703060201020203" pitchFamily="18" charset="-78"/>
                <a:cs typeface="Rabar_025" panose="02040703060201020203" pitchFamily="18" charset="-78"/>
              </a:rPr>
              <a:t>والحكم في اصطلاح الأصوليين هو:</a:t>
            </a:r>
          </a:p>
          <a:p>
            <a:pPr algn="r"/>
            <a:r>
              <a:rPr lang="ar-IQ" sz="3600" dirty="0">
                <a:solidFill>
                  <a:srgbClr val="002060"/>
                </a:solidFill>
                <a:latin typeface="Rabar_025" panose="02040703060201020203" pitchFamily="18" charset="-78"/>
                <a:cs typeface="Rabar_025" panose="02040703060201020203" pitchFamily="18" charset="-78"/>
              </a:rPr>
              <a:t> (خطاب الله تعالى المتعلق بأفعال المكلفين اقتضاء أو تخييرا أو وضعا)</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13</a:t>
            </a:fld>
            <a:endParaRPr lang="en-US"/>
          </a:p>
        </p:txBody>
      </p:sp>
    </p:spTree>
    <p:extLst>
      <p:ext uri="{BB962C8B-B14F-4D97-AF65-F5344CB8AC3E}">
        <p14:creationId xmlns:p14="http://schemas.microsoft.com/office/powerpoint/2010/main" val="3622264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تعريف الأحكام</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شرح كلمة العملية</a:t>
            </a:r>
          </a:p>
          <a:p>
            <a:pPr algn="r"/>
            <a:r>
              <a:rPr lang="ar-IQ" sz="3600" dirty="0">
                <a:solidFill>
                  <a:srgbClr val="002060"/>
                </a:solidFill>
                <a:latin typeface="Rabar_025" panose="02040703060201020203" pitchFamily="18" charset="-78"/>
                <a:cs typeface="Rabar_025" panose="02040703060201020203" pitchFamily="18" charset="-78"/>
              </a:rPr>
              <a:t>أي المتعلقة بأفعال المكلَّفين وأعمالهم، كصلاتهم وبيوعهم وجناياتهم.</a:t>
            </a:r>
          </a:p>
          <a:p>
            <a:pPr algn="r"/>
            <a:r>
              <a:rPr lang="ar-IQ" sz="3600" dirty="0">
                <a:solidFill>
                  <a:srgbClr val="002060"/>
                </a:solidFill>
                <a:latin typeface="Rabar_025" panose="02040703060201020203" pitchFamily="18" charset="-78"/>
                <a:cs typeface="Rabar_025" panose="02040703060201020203" pitchFamily="18" charset="-78"/>
              </a:rPr>
              <a:t>فلا يدخل فيها:</a:t>
            </a:r>
          </a:p>
          <a:p>
            <a:pPr algn="r"/>
            <a:r>
              <a:rPr lang="ar-IQ" sz="3600" dirty="0">
                <a:solidFill>
                  <a:srgbClr val="002060"/>
                </a:solidFill>
                <a:latin typeface="Rabar_025" panose="02040703060201020203" pitchFamily="18" charset="-78"/>
                <a:cs typeface="Rabar_025" panose="02040703060201020203" pitchFamily="18" charset="-78"/>
              </a:rPr>
              <a:t>ما يتعلق بالاعتقاد كالإيمان بالله واليوم الآخر.</a:t>
            </a:r>
          </a:p>
          <a:p>
            <a:pPr algn="r"/>
            <a:r>
              <a:rPr lang="ar-IQ" sz="3600" dirty="0">
                <a:solidFill>
                  <a:srgbClr val="002060"/>
                </a:solidFill>
                <a:latin typeface="Rabar_025" panose="02040703060201020203" pitchFamily="18" charset="-78"/>
                <a:cs typeface="Rabar_025" panose="02040703060201020203" pitchFamily="18" charset="-78"/>
              </a:rPr>
              <a:t>ما تعلق بالأخلاق، كوجوب الصدق، وحركة الغش والكذب.</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14</a:t>
            </a:fld>
            <a:endParaRPr lang="en-US"/>
          </a:p>
        </p:txBody>
      </p:sp>
    </p:spTree>
    <p:extLst>
      <p:ext uri="{BB962C8B-B14F-4D97-AF65-F5344CB8AC3E}">
        <p14:creationId xmlns:p14="http://schemas.microsoft.com/office/powerpoint/2010/main" val="378505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13" panose="02040703060201020203" pitchFamily="18" charset="-78"/>
                <a:cs typeface="Rabar_013" panose="02040703060201020203" pitchFamily="18" charset="-78"/>
              </a:rPr>
              <a:t>شرح كلمة المكتسَب</a:t>
            </a:r>
            <a:endParaRPr lang="en-US" sz="4000" dirty="0">
              <a:solidFill>
                <a:srgbClr val="002060"/>
              </a:solidFill>
              <a:latin typeface="Rabar_013" panose="02040703060201020203" pitchFamily="18" charset="-78"/>
              <a:ea typeface="+mn-ea"/>
              <a:cs typeface="Rabar_013" panose="02040703060201020203" pitchFamily="18" charset="-78"/>
            </a:endParaRP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إن كلمة: (المكتسب): صفة للعلم، والعلم المكتسب هو الحادث الذي يحصل باجتهاد وعمل.</a:t>
            </a:r>
          </a:p>
          <a:p>
            <a:pPr algn="r"/>
            <a:r>
              <a:rPr lang="ar-IQ" sz="3600" dirty="0">
                <a:solidFill>
                  <a:srgbClr val="002060"/>
                </a:solidFill>
                <a:latin typeface="Rabar_025" panose="02040703060201020203" pitchFamily="18" charset="-78"/>
                <a:cs typeface="Rabar_025" panose="02040703060201020203" pitchFamily="18" charset="-78"/>
              </a:rPr>
              <a:t> فيخرج علم الله جل وعلا فإنه أزلي، وعلم جبريل عليه السلام فإنه حصل بإعلام الله له ولا كسب له فيه، وعلم الرسول صلى الله عليه وسلم بما أوحي إليه فإنه علم لدُنِّيٌّ، فلا يسمى فقها في الاصطلاح، وأما ما حصل باجتهاد من الرسول صلى الله عليه وسلم فيدخل في مسمى الفقه.</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15</a:t>
            </a:fld>
            <a:endParaRPr lang="en-US"/>
          </a:p>
        </p:txBody>
      </p:sp>
    </p:spTree>
    <p:extLst>
      <p:ext uri="{BB962C8B-B14F-4D97-AF65-F5344CB8AC3E}">
        <p14:creationId xmlns:p14="http://schemas.microsoft.com/office/powerpoint/2010/main" val="2547759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2" panose="02040503050201020203" pitchFamily="18" charset="-78"/>
                <a:cs typeface="Rabar_022" panose="02040503050201020203" pitchFamily="18" charset="-78"/>
              </a:rPr>
              <a:t>شرح كلمة من أدلتها التفصيلية</a:t>
            </a:r>
          </a:p>
        </p:txBody>
      </p:sp>
      <p:sp>
        <p:nvSpPr>
          <p:cNvPr id="3" name="عنوان فرعي 2"/>
          <p:cNvSpPr>
            <a:spLocks noGrp="1"/>
          </p:cNvSpPr>
          <p:nvPr>
            <p:ph type="subTitle" idx="1"/>
          </p:nvPr>
        </p:nvSpPr>
        <p:spPr>
          <a:xfrm>
            <a:off x="605308" y="1175657"/>
            <a:ext cx="10093172" cy="5144466"/>
          </a:xfrm>
        </p:spPr>
        <p:txBody>
          <a:bodyPr>
            <a:normAutofit lnSpcReduction="10000"/>
          </a:bodyPr>
          <a:lstStyle/>
          <a:p>
            <a:pPr algn="r"/>
            <a:r>
              <a:rPr lang="ar-IQ" sz="3600" dirty="0">
                <a:solidFill>
                  <a:srgbClr val="002060"/>
                </a:solidFill>
                <a:latin typeface="Rabar_025" panose="02040703060201020203" pitchFamily="18" charset="-78"/>
                <a:cs typeface="Rabar_025" panose="02040703060201020203" pitchFamily="18" charset="-78"/>
              </a:rPr>
              <a:t>وقولهم: (</a:t>
            </a:r>
            <a:r>
              <a:rPr lang="ar-IQ" sz="3300" dirty="0">
                <a:solidFill>
                  <a:srgbClr val="00B0F0"/>
                </a:solidFill>
                <a:latin typeface="Rabar_025" panose="02040703060201020203" pitchFamily="18" charset="-78"/>
                <a:cs typeface="Rabar_025" panose="02040703060201020203" pitchFamily="18" charset="-78"/>
              </a:rPr>
              <a:t>من</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أدلتها</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التفصيلية</a:t>
            </a:r>
            <a:r>
              <a:rPr lang="ar-IQ" sz="3600" dirty="0">
                <a:solidFill>
                  <a:srgbClr val="002060"/>
                </a:solidFill>
                <a:latin typeface="Rabar_025" panose="02040703060201020203" pitchFamily="18" charset="-78"/>
                <a:cs typeface="Rabar_025" panose="02040703060201020203" pitchFamily="18" charset="-78"/>
              </a:rPr>
              <a:t>)، متعلق بقولهم المكتسب، فالأدلة هي وسيلة اكتساب هذا العلم، وهذا القيد يُخرج علم المقلد فإنه ليس مكتسبا من الأدلة، بل اكتسبه بتقليد غيره.</a:t>
            </a:r>
          </a:p>
          <a:p>
            <a:pPr algn="r"/>
            <a:r>
              <a:rPr lang="ar-IQ" sz="3600" dirty="0">
                <a:solidFill>
                  <a:srgbClr val="002060"/>
                </a:solidFill>
                <a:latin typeface="Rabar_025" panose="02040703060201020203" pitchFamily="18" charset="-78"/>
                <a:cs typeface="Rabar_025" panose="02040703060201020203" pitchFamily="18" charset="-78"/>
              </a:rPr>
              <a:t>والأدلة </a:t>
            </a:r>
            <a:r>
              <a:rPr lang="ar-IQ" sz="3300" dirty="0">
                <a:solidFill>
                  <a:srgbClr val="00B0F0"/>
                </a:solidFill>
                <a:latin typeface="Rabar_025" panose="02040703060201020203" pitchFamily="18" charset="-78"/>
                <a:cs typeface="Rabar_025" panose="02040703060201020203" pitchFamily="18" charset="-78"/>
              </a:rPr>
              <a:t>التفصيلية</a:t>
            </a:r>
            <a:r>
              <a:rPr lang="ar-IQ" sz="3600" dirty="0">
                <a:solidFill>
                  <a:srgbClr val="002060"/>
                </a:solidFill>
                <a:latin typeface="Rabar_025" panose="02040703060201020203" pitchFamily="18" charset="-78"/>
                <a:cs typeface="Rabar_025" panose="02040703060201020203" pitchFamily="18" charset="-78"/>
              </a:rPr>
              <a:t>: هي الأدلة الجزئية الخاصة بكل مسألة فقهية، مثل آية: {حُرِّمَتْ عَلَيْكُمُ الْمَيْتَةُ} [المائدة 3] الدالة على تحريم كل أجزاء الميتة. </a:t>
            </a:r>
          </a:p>
          <a:p>
            <a:pPr algn="r"/>
            <a:r>
              <a:rPr lang="ar-IQ" sz="3300" dirty="0">
                <a:solidFill>
                  <a:srgbClr val="00B0F0"/>
                </a:solidFill>
                <a:latin typeface="Rabar_025" panose="02040703060201020203" pitchFamily="18" charset="-78"/>
                <a:cs typeface="Rabar_025" panose="02040703060201020203" pitchFamily="18" charset="-78"/>
              </a:rPr>
              <a:t>وحديث</a:t>
            </a:r>
            <a:r>
              <a:rPr lang="ar-IQ" sz="3600" dirty="0">
                <a:solidFill>
                  <a:srgbClr val="002060"/>
                </a:solidFill>
                <a:latin typeface="Rabar_025" panose="02040703060201020203" pitchFamily="18" charset="-78"/>
                <a:cs typeface="Rabar_025" panose="02040703060201020203" pitchFamily="18" charset="-78"/>
              </a:rPr>
              <a:t>: «أيما إهاب دبغ فقد طهر» (أخرجه أحمد وأصحاب السنن ) الدال على طهارة جلد الميتة بالدبغ، </a:t>
            </a:r>
          </a:p>
          <a:p>
            <a:pPr algn="r"/>
            <a:r>
              <a:rPr lang="ar-IQ" sz="3600" dirty="0">
                <a:solidFill>
                  <a:srgbClr val="002060"/>
                </a:solidFill>
                <a:latin typeface="Rabar_025" panose="02040703060201020203" pitchFamily="18" charset="-78"/>
                <a:cs typeface="Rabar_025" panose="02040703060201020203" pitchFamily="18" charset="-78"/>
              </a:rPr>
              <a:t>وقياس الخنزير على الكلب في وجوب غسل الإناء من سؤره سبعا، وهكذا سائر الأدلة التفصيلية.</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16</a:t>
            </a:fld>
            <a:endParaRPr lang="en-US"/>
          </a:p>
        </p:txBody>
      </p:sp>
    </p:spTree>
    <p:extLst>
      <p:ext uri="{BB962C8B-B14F-4D97-AF65-F5344CB8AC3E}">
        <p14:creationId xmlns:p14="http://schemas.microsoft.com/office/powerpoint/2010/main" val="861657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fontScale="90000"/>
          </a:bodyPr>
          <a:lstStyle/>
          <a:p>
            <a:r>
              <a:rPr lang="ar-IQ" sz="4000" dirty="0">
                <a:solidFill>
                  <a:srgbClr val="002060"/>
                </a:solidFill>
                <a:latin typeface="Rabar_025" panose="02040703060201020203" pitchFamily="18" charset="-78"/>
                <a:cs typeface="Rabar_025" panose="02040703060201020203" pitchFamily="18" charset="-78"/>
              </a:rPr>
              <a:t>مستوى 2</a:t>
            </a:r>
            <a:br>
              <a:rPr lang="ar-IQ" sz="4000" dirty="0">
                <a:solidFill>
                  <a:srgbClr val="002060"/>
                </a:solidFill>
                <a:latin typeface="Rabar_025" panose="02040703060201020203" pitchFamily="18" charset="-78"/>
                <a:cs typeface="Rabar_025" panose="02040703060201020203" pitchFamily="18" charset="-78"/>
              </a:rPr>
            </a:br>
            <a:r>
              <a:rPr lang="ar-IQ" sz="4000" dirty="0">
                <a:solidFill>
                  <a:srgbClr val="002060"/>
                </a:solidFill>
                <a:latin typeface="Rabar_025" panose="02040703060201020203" pitchFamily="18" charset="-78"/>
                <a:cs typeface="Rabar_025" panose="02040703060201020203" pitchFamily="18" charset="-78"/>
              </a:rPr>
              <a:t>تعريف أصول الفقه علًماً مركباً</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600" dirty="0">
                <a:solidFill>
                  <a:srgbClr val="002060"/>
                </a:solidFill>
                <a:latin typeface="Rabar_025" panose="02040703060201020203" pitchFamily="18" charset="-78"/>
                <a:cs typeface="Rabar_025" panose="02040703060201020203" pitchFamily="18" charset="-78"/>
              </a:rPr>
              <a:t>وأما أصول الفقه الذي هو علَم على علم من علوم الشريعة فهو، كما عرفه الإمام الرازي:</a:t>
            </a:r>
          </a:p>
          <a:p>
            <a:pPr algn="r"/>
            <a:r>
              <a:rPr lang="ar-IQ" sz="3600" dirty="0">
                <a:solidFill>
                  <a:srgbClr val="002060"/>
                </a:solidFill>
                <a:latin typeface="Rabar_025" panose="02040703060201020203" pitchFamily="18" charset="-78"/>
                <a:cs typeface="Rabar_025" panose="02040703060201020203" pitchFamily="18" charset="-78"/>
              </a:rPr>
              <a:t> «مجموع طرق الفقه الإجمالية، وكيفية الاستفادة منها، وحال المستفيد».</a:t>
            </a:r>
          </a:p>
          <a:p>
            <a:pPr algn="r"/>
            <a:endParaRPr lang="ar-IQ" sz="3600" dirty="0">
              <a:solidFill>
                <a:srgbClr val="002060"/>
              </a:solidFill>
              <a:latin typeface="Rabar_025" panose="02040703060201020203" pitchFamily="18" charset="-78"/>
              <a:cs typeface="Rabar_025" panose="02040703060201020203" pitchFamily="18" charset="-78"/>
            </a:endParaRPr>
          </a:p>
          <a:p>
            <a:pPr algn="r"/>
            <a:endParaRPr lang="ar-IQ" sz="3600" dirty="0">
              <a:solidFill>
                <a:srgbClr val="002060"/>
              </a:solidFill>
              <a:latin typeface="Rabar_025" panose="02040703060201020203" pitchFamily="18" charset="-78"/>
              <a:cs typeface="Rabar_025" panose="02040703060201020203" pitchFamily="18" charset="-78"/>
            </a:endParaRP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17</a:t>
            </a:fld>
            <a:endParaRPr lang="en-US"/>
          </a:p>
        </p:txBody>
      </p:sp>
    </p:spTree>
    <p:extLst>
      <p:ext uri="{BB962C8B-B14F-4D97-AF65-F5344CB8AC3E}">
        <p14:creationId xmlns:p14="http://schemas.microsoft.com/office/powerpoint/2010/main" val="3660743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شرح تعريف أصول الفقه علًماً مركباً</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قوله: (</a:t>
            </a:r>
            <a:r>
              <a:rPr lang="ar-IQ" sz="3300" dirty="0">
                <a:solidFill>
                  <a:srgbClr val="00B0F0"/>
                </a:solidFill>
                <a:latin typeface="Rabar_025" panose="02040703060201020203" pitchFamily="18" charset="-78"/>
                <a:cs typeface="Rabar_025" panose="02040703060201020203" pitchFamily="18" charset="-78"/>
              </a:rPr>
              <a:t>مجموع</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طرق</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الفقه</a:t>
            </a:r>
            <a:r>
              <a:rPr lang="ar-IQ" sz="3600" dirty="0">
                <a:solidFill>
                  <a:srgbClr val="002060"/>
                </a:solidFill>
                <a:latin typeface="Rabar_025" panose="02040703060201020203" pitchFamily="18" charset="-78"/>
                <a:cs typeface="Rabar_025" panose="02040703060201020203" pitchFamily="18" charset="-78"/>
              </a:rPr>
              <a:t>) أي: مجموع الطرق التي تُوصِل إلى إدراك الأحكام الشرعية العملية من أدلتها التفصيلية.</a:t>
            </a:r>
          </a:p>
          <a:p>
            <a:pPr algn="r"/>
            <a:r>
              <a:rPr lang="ar-IQ" sz="3600" dirty="0">
                <a:solidFill>
                  <a:srgbClr val="002060"/>
                </a:solidFill>
                <a:latin typeface="Rabar_025" panose="02040703060201020203" pitchFamily="18" charset="-78"/>
                <a:cs typeface="Rabar_025" panose="02040703060201020203" pitchFamily="18" charset="-78"/>
              </a:rPr>
              <a:t>وعبَّر </a:t>
            </a:r>
            <a:r>
              <a:rPr lang="ar-IQ" sz="3300" dirty="0">
                <a:solidFill>
                  <a:srgbClr val="00B0F0"/>
                </a:solidFill>
                <a:latin typeface="Rabar_025" panose="02040703060201020203" pitchFamily="18" charset="-78"/>
                <a:cs typeface="Rabar_025" panose="02040703060201020203" pitchFamily="18" charset="-78"/>
              </a:rPr>
              <a:t>بالطرق</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دون</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الأدلة</a:t>
            </a:r>
            <a:r>
              <a:rPr lang="ar-IQ" sz="3600" dirty="0">
                <a:solidFill>
                  <a:srgbClr val="002060"/>
                </a:solidFill>
                <a:latin typeface="Rabar_025" panose="02040703060201020203" pitchFamily="18" charset="-78"/>
                <a:cs typeface="Rabar_025" panose="02040703060201020203" pitchFamily="18" charset="-78"/>
              </a:rPr>
              <a:t>؛ لأن الأدلة عند كثير من العلماء لا تشمل ما يفيد الظن، مثل القياس والاستصلاح ونحوهما، من الطرق التي جعلها الفقهاء أمارات على الأحكام، وإنما تطلق على النصوص القطعية والإجماع القطعي فحسب.</a:t>
            </a:r>
          </a:p>
          <a:p>
            <a:pPr algn="r"/>
            <a:r>
              <a:rPr lang="ar-IQ" sz="3600" dirty="0">
                <a:solidFill>
                  <a:srgbClr val="002060"/>
                </a:solidFill>
                <a:latin typeface="Rabar_025" panose="02040703060201020203" pitchFamily="18" charset="-78"/>
                <a:cs typeface="Rabar_025" panose="02040703060201020203" pitchFamily="18" charset="-78"/>
              </a:rPr>
              <a:t>قوله: (</a:t>
            </a:r>
            <a:r>
              <a:rPr lang="ar-IQ" sz="3300" dirty="0">
                <a:solidFill>
                  <a:srgbClr val="00B0F0"/>
                </a:solidFill>
                <a:latin typeface="Rabar_025" panose="02040703060201020203" pitchFamily="18" charset="-78"/>
                <a:cs typeface="Rabar_025" panose="02040703060201020203" pitchFamily="18" charset="-78"/>
              </a:rPr>
              <a:t>الإجمالية</a:t>
            </a:r>
            <a:r>
              <a:rPr lang="ar-IQ" sz="3600" dirty="0">
                <a:solidFill>
                  <a:srgbClr val="002060"/>
                </a:solidFill>
                <a:latin typeface="Rabar_025" panose="02040703060201020203" pitchFamily="18" charset="-78"/>
                <a:cs typeface="Rabar_025" panose="02040703060201020203" pitchFamily="18" charset="-78"/>
              </a:rPr>
              <a:t>): نسبة إلى الإجمال وهو ضد التفصيل، وعبر بالإجمالية، ليخرج طرق الفقه التفصيلية التي يعد الاشتغال بها من عمل الفقيه كما أسلفنا.</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18</a:t>
            </a:fld>
            <a:endParaRPr lang="en-US"/>
          </a:p>
        </p:txBody>
      </p:sp>
    </p:spTree>
    <p:extLst>
      <p:ext uri="{BB962C8B-B14F-4D97-AF65-F5344CB8AC3E}">
        <p14:creationId xmlns:p14="http://schemas.microsoft.com/office/powerpoint/2010/main" val="3588066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تعريف آخر لعلم أصول الفقه مركَّباً</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وعرّفه </a:t>
            </a:r>
            <a:r>
              <a:rPr lang="ar-IQ" sz="3300" dirty="0">
                <a:solidFill>
                  <a:srgbClr val="00B0F0"/>
                </a:solidFill>
                <a:latin typeface="Rabar_025" panose="02040703060201020203" pitchFamily="18" charset="-78"/>
                <a:cs typeface="Rabar_025" panose="02040703060201020203" pitchFamily="18" charset="-78"/>
              </a:rPr>
              <a:t>آخرون</a:t>
            </a:r>
            <a:r>
              <a:rPr lang="ar-IQ" sz="3600" dirty="0">
                <a:solidFill>
                  <a:srgbClr val="002060"/>
                </a:solidFill>
                <a:latin typeface="Rabar_025" panose="02040703060201020203" pitchFamily="18" charset="-78"/>
                <a:cs typeface="Rabar_025" panose="02040703060201020203" pitchFamily="18" charset="-78"/>
              </a:rPr>
              <a:t> بأنه: العلم بالقواعد الكلية، التي يتوصل بها إلى استنباط الفقه.</a:t>
            </a:r>
          </a:p>
          <a:p>
            <a:pPr algn="r"/>
            <a:r>
              <a:rPr lang="ar-IQ" sz="3600" dirty="0">
                <a:solidFill>
                  <a:srgbClr val="002060"/>
                </a:solidFill>
                <a:latin typeface="Rabar_025" panose="02040703060201020203" pitchFamily="18" charset="-78"/>
                <a:cs typeface="Rabar_025" panose="02040703060201020203" pitchFamily="18" charset="-78"/>
              </a:rPr>
              <a:t>أو هو علم استنباط الأحكام.</a:t>
            </a:r>
          </a:p>
          <a:p>
            <a:pPr algn="r"/>
            <a:r>
              <a:rPr lang="ar-IQ" sz="3600" dirty="0">
                <a:solidFill>
                  <a:srgbClr val="002060"/>
                </a:solidFill>
                <a:latin typeface="Rabar_025" panose="02040703060201020203" pitchFamily="18" charset="-78"/>
                <a:cs typeface="Rabar_025" panose="02040703060201020203" pitchFamily="18" charset="-78"/>
              </a:rPr>
              <a:t>أي إن علم أصول الفقه هو علم شرعي يهدف إلى استنباط الأحكام الشرعية واستخراجها، بواسطة جملة من القواعد الإجمالية، التي تُعرَف بالقواعد الأصولية.</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19</a:t>
            </a:fld>
            <a:endParaRPr lang="en-US"/>
          </a:p>
        </p:txBody>
      </p:sp>
    </p:spTree>
    <p:extLst>
      <p:ext uri="{BB962C8B-B14F-4D97-AF65-F5344CB8AC3E}">
        <p14:creationId xmlns:p14="http://schemas.microsoft.com/office/powerpoint/2010/main" val="241607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13" panose="02040703060201020203" pitchFamily="18" charset="-78"/>
                <a:cs typeface="Rabar_013" panose="02040703060201020203" pitchFamily="18" charset="-78"/>
              </a:rPr>
              <a:t>أهمية علم أصول الفقه</a:t>
            </a:r>
            <a:endParaRPr lang="en-US" sz="4000" dirty="0">
              <a:solidFill>
                <a:srgbClr val="002060"/>
              </a:solidFill>
              <a:latin typeface="Rabar_013" panose="02040703060201020203" pitchFamily="18" charset="-78"/>
              <a:ea typeface="+mn-ea"/>
              <a:cs typeface="Rabar_013" panose="02040703060201020203" pitchFamily="18" charset="-78"/>
            </a:endParaRPr>
          </a:p>
        </p:txBody>
      </p:sp>
      <p:sp>
        <p:nvSpPr>
          <p:cNvPr id="3" name="عنوان فرعي 2"/>
          <p:cNvSpPr>
            <a:spLocks noGrp="1"/>
          </p:cNvSpPr>
          <p:nvPr>
            <p:ph type="subTitle" idx="1"/>
          </p:nvPr>
        </p:nvSpPr>
        <p:spPr>
          <a:xfrm>
            <a:off x="605308" y="1175657"/>
            <a:ext cx="10093172" cy="5144466"/>
          </a:xfrm>
        </p:spPr>
        <p:txBody>
          <a:bodyPr>
            <a:normAutofit lnSpcReduction="10000"/>
          </a:bodyPr>
          <a:lstStyle/>
          <a:p>
            <a:pPr algn="r"/>
            <a:r>
              <a:rPr lang="ar-IQ" sz="3600" dirty="0">
                <a:solidFill>
                  <a:srgbClr val="002060"/>
                </a:solidFill>
                <a:latin typeface="Rabar_025" panose="02040703060201020203" pitchFamily="18" charset="-78"/>
                <a:cs typeface="Rabar_025" panose="02040703060201020203" pitchFamily="18" charset="-78"/>
              </a:rPr>
              <a:t>يقول ابن خلدون -رحمه الله- في مقدمته: "اعلم أن أصول الفقه من أعظم العلوم الشرعية وأجلها قدراً وأكثرها فائدة، وهو النظر في الأدلة الشرعية من حيث تؤخذ منها الأحكام والتكاليف، وأصول الأدلة الشرعية هي الكتاب الذي هو القرآن، ثم السنة المبينة له..".</a:t>
            </a:r>
          </a:p>
          <a:p>
            <a:pPr algn="r"/>
            <a:r>
              <a:rPr lang="ar-IQ" sz="3600" dirty="0">
                <a:solidFill>
                  <a:srgbClr val="002060"/>
                </a:solidFill>
                <a:latin typeface="Rabar_025" panose="02040703060201020203" pitchFamily="18" charset="-78"/>
                <a:cs typeface="Rabar_025" panose="02040703060201020203" pitchFamily="18" charset="-78"/>
              </a:rPr>
              <a:t>“ويقول الزركشي: "فإن أولى ما صُرفت الهمم إلى تمهيده، وأحرى ما عَنِيَت بتسديد قواعده وتشييده؛ العلم الذي هو قوام الدين، والْمُرَقِّي إلى درجات المتقين. وكان علم أصول الفقه جواده الذي لا يُلحق، وحبله المتين الذي هو أقوى وأوثق، فإنه قاعدة الشرع، وأصل يُرَدُّ إليه كل فرع. وقد أشار المصطفى صلى الله عليه وسلم في جوامع كَلِمِه إليه، ونبَّه أرباب اللسان عليه، فصدر في الصدر الأول منه جملة سَنَيَّة، ورموز خفِيَّة".</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a:t>
            </a:fld>
            <a:endParaRPr lang="en-US"/>
          </a:p>
        </p:txBody>
      </p:sp>
    </p:spTree>
    <p:extLst>
      <p:ext uri="{BB962C8B-B14F-4D97-AF65-F5344CB8AC3E}">
        <p14:creationId xmlns:p14="http://schemas.microsoft.com/office/powerpoint/2010/main" val="2057237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أمثلة على القواعد الأصولية</a:t>
            </a:r>
          </a:p>
        </p:txBody>
      </p:sp>
      <p:sp>
        <p:nvSpPr>
          <p:cNvPr id="3" name="عنوان فرعي 2"/>
          <p:cNvSpPr>
            <a:spLocks noGrp="1"/>
          </p:cNvSpPr>
          <p:nvPr>
            <p:ph type="subTitle" idx="1"/>
          </p:nvPr>
        </p:nvSpPr>
        <p:spPr>
          <a:xfrm>
            <a:off x="605308" y="1175657"/>
            <a:ext cx="10093172" cy="5144466"/>
          </a:xfrm>
        </p:spPr>
        <p:txBody>
          <a:bodyPr>
            <a:normAutofit fontScale="92500" lnSpcReduction="10000"/>
          </a:bodyPr>
          <a:lstStyle/>
          <a:p>
            <a:pPr algn="r"/>
            <a:r>
              <a:rPr lang="ar-IQ" sz="3600" dirty="0">
                <a:solidFill>
                  <a:srgbClr val="00B0F0"/>
                </a:solidFill>
                <a:latin typeface="Rabar_025" panose="02040703060201020203" pitchFamily="18" charset="-78"/>
                <a:cs typeface="Rabar_025" panose="02040703060201020203" pitchFamily="18" charset="-78"/>
              </a:rPr>
              <a:t>الأمر</a:t>
            </a:r>
            <a:r>
              <a:rPr lang="ar-IQ" sz="3600" dirty="0">
                <a:solidFill>
                  <a:srgbClr val="002060"/>
                </a:solidFill>
                <a:latin typeface="Rabar_025" panose="02040703060201020203" pitchFamily="18" charset="-78"/>
                <a:cs typeface="Rabar_025" panose="02040703060201020203" pitchFamily="18" charset="-78"/>
              </a:rPr>
              <a:t> </a:t>
            </a:r>
            <a:r>
              <a:rPr lang="ar-IQ" sz="3600" dirty="0">
                <a:solidFill>
                  <a:srgbClr val="00B0F0"/>
                </a:solidFill>
                <a:latin typeface="Rabar_025" panose="02040703060201020203" pitchFamily="18" charset="-78"/>
                <a:cs typeface="Rabar_025" panose="02040703060201020203" pitchFamily="18" charset="-78"/>
              </a:rPr>
              <a:t>المطلق</a:t>
            </a:r>
            <a:r>
              <a:rPr lang="ar-IQ" sz="3600" dirty="0">
                <a:solidFill>
                  <a:srgbClr val="002060"/>
                </a:solidFill>
                <a:latin typeface="Rabar_025" panose="02040703060201020203" pitchFamily="18" charset="-78"/>
                <a:cs typeface="Rabar_025" panose="02040703060201020203" pitchFamily="18" charset="-78"/>
              </a:rPr>
              <a:t> </a:t>
            </a:r>
            <a:r>
              <a:rPr lang="ar-IQ" sz="3600" dirty="0">
                <a:solidFill>
                  <a:srgbClr val="00B0F0"/>
                </a:solidFill>
                <a:latin typeface="Rabar_025" panose="02040703060201020203" pitchFamily="18" charset="-78"/>
                <a:cs typeface="Rabar_025" panose="02040703060201020203" pitchFamily="18" charset="-78"/>
              </a:rPr>
              <a:t>للوجوب</a:t>
            </a:r>
            <a:r>
              <a:rPr lang="ar-IQ" sz="3600" dirty="0">
                <a:solidFill>
                  <a:srgbClr val="002060"/>
                </a:solidFill>
                <a:latin typeface="Rabar_025" panose="02040703060201020203" pitchFamily="18" charset="-78"/>
                <a:cs typeface="Rabar_025" panose="02040703060201020203" pitchFamily="18" charset="-78"/>
              </a:rPr>
              <a:t>.</a:t>
            </a:r>
          </a:p>
          <a:p>
            <a:pPr algn="r"/>
            <a:r>
              <a:rPr lang="ar-IQ" sz="3600" dirty="0">
                <a:solidFill>
                  <a:srgbClr val="002060"/>
                </a:solidFill>
                <a:latin typeface="Rabar_025" panose="02040703060201020203" pitchFamily="18" charset="-78"/>
                <a:cs typeface="Rabar_025" panose="02040703060201020203" pitchFamily="18" charset="-78"/>
              </a:rPr>
              <a:t>وهي قاعدة من القواعد المشهورة في أصول الفقه، وخلاصتها: أن الأمر الوارد في الكتاب أو في السنة يفيد الوجوب والإلزام.</a:t>
            </a:r>
          </a:p>
          <a:p>
            <a:pPr algn="r"/>
            <a:r>
              <a:rPr lang="ar-IQ" sz="3600" dirty="0">
                <a:solidFill>
                  <a:srgbClr val="002060"/>
                </a:solidFill>
                <a:latin typeface="Rabar_025" panose="02040703060201020203" pitchFamily="18" charset="-78"/>
                <a:cs typeface="Rabar_025" panose="02040703060201020203" pitchFamily="18" charset="-78"/>
              </a:rPr>
              <a:t>فالشارع عندما يأمر بفعل ما، لم يأمر إلا لأنه يريد فعله والقيام به.</a:t>
            </a:r>
          </a:p>
          <a:p>
            <a:pPr algn="r"/>
            <a:r>
              <a:rPr lang="ar-IQ" sz="3600" dirty="0">
                <a:solidFill>
                  <a:srgbClr val="002060"/>
                </a:solidFill>
                <a:latin typeface="Rabar_025" panose="02040703060201020203" pitchFamily="18" charset="-78"/>
                <a:cs typeface="Rabar_025" panose="02040703060201020203" pitchFamily="18" charset="-78"/>
              </a:rPr>
              <a:t>مثال: قوله تعالى: ( خذ من أموالهم صدقة ) خذ فعل أمر يفيد وجوب إخراج الزكاة عملاً بالقاعدة المذكورة الأمر المطلق يفيد الوجوب.</a:t>
            </a:r>
          </a:p>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600" dirty="0">
                <a:solidFill>
                  <a:srgbClr val="00B0F0"/>
                </a:solidFill>
                <a:latin typeface="Rabar_025" panose="02040703060201020203" pitchFamily="18" charset="-78"/>
                <a:cs typeface="Rabar_025" panose="02040703060201020203" pitchFamily="18" charset="-78"/>
              </a:rPr>
              <a:t>وقاعدة</a:t>
            </a:r>
            <a:r>
              <a:rPr lang="ar-IQ" sz="3600" dirty="0">
                <a:solidFill>
                  <a:srgbClr val="002060"/>
                </a:solidFill>
                <a:latin typeface="Rabar_025" panose="02040703060201020203" pitchFamily="18" charset="-78"/>
                <a:cs typeface="Rabar_025" panose="02040703060201020203" pitchFamily="18" charset="-78"/>
              </a:rPr>
              <a:t>: النهي المطلق للتحريم. مثاله: ( ولا تقربوا الزنى ).</a:t>
            </a:r>
          </a:p>
          <a:p>
            <a:pPr algn="r"/>
            <a:r>
              <a:rPr lang="ar-IQ" sz="3600" dirty="0">
                <a:solidFill>
                  <a:srgbClr val="00B0F0"/>
                </a:solidFill>
                <a:latin typeface="Rabar_025" panose="02040703060201020203" pitchFamily="18" charset="-78"/>
                <a:cs typeface="Rabar_025" panose="02040703060201020203" pitchFamily="18" charset="-78"/>
              </a:rPr>
              <a:t>وقاعدة</a:t>
            </a:r>
            <a:r>
              <a:rPr lang="ar-IQ" sz="3600" dirty="0">
                <a:solidFill>
                  <a:srgbClr val="002060"/>
                </a:solidFill>
                <a:latin typeface="Rabar_025" panose="02040703060201020203" pitchFamily="18" charset="-78"/>
                <a:cs typeface="Rabar_025" panose="02040703060201020203" pitchFamily="18" charset="-78"/>
              </a:rPr>
              <a:t>: القرآن مقدم على السنة.</a:t>
            </a:r>
          </a:p>
          <a:p>
            <a:pPr algn="r"/>
            <a:r>
              <a:rPr lang="ar-IQ" sz="3600" dirty="0">
                <a:solidFill>
                  <a:srgbClr val="00B0F0"/>
                </a:solidFill>
                <a:latin typeface="Rabar_025" panose="02040703060201020203" pitchFamily="18" charset="-78"/>
                <a:cs typeface="Rabar_025" panose="02040703060201020203" pitchFamily="18" charset="-78"/>
              </a:rPr>
              <a:t>وقاعدة</a:t>
            </a:r>
            <a:r>
              <a:rPr lang="ar-IQ" sz="3600" dirty="0">
                <a:solidFill>
                  <a:srgbClr val="002060"/>
                </a:solidFill>
                <a:latin typeface="Rabar_025" panose="02040703060201020203" pitchFamily="18" charset="-78"/>
                <a:cs typeface="Rabar_025" panose="02040703060201020203" pitchFamily="18" charset="-78"/>
              </a:rPr>
              <a:t>: السنة تبين القرآن وتوضحه.</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20</a:t>
            </a:fld>
            <a:endParaRPr lang="en-US"/>
          </a:p>
        </p:txBody>
      </p:sp>
    </p:spTree>
    <p:extLst>
      <p:ext uri="{BB962C8B-B14F-4D97-AF65-F5344CB8AC3E}">
        <p14:creationId xmlns:p14="http://schemas.microsoft.com/office/powerpoint/2010/main" val="3977590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1000"/>
                                        <p:tgtEl>
                                          <p:spTgt spid="3">
                                            <p:txEl>
                                              <p:pRg st="7" end="7"/>
                                            </p:txEl>
                                          </p:spTgt>
                                        </p:tgtEl>
                                      </p:cBhvr>
                                    </p:animEffect>
                                    <p:anim calcmode="lin" valueType="num">
                                      <p:cBhvr>
                                        <p:cTn id="5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تقسم الأدلة من الإجمال والتفصيل</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تنقسم الأدلة بهذا الاعتبار إلى الأدلة </a:t>
            </a:r>
            <a:r>
              <a:rPr lang="ar-IQ" sz="3300" dirty="0">
                <a:solidFill>
                  <a:srgbClr val="00B0F0"/>
                </a:solidFill>
                <a:latin typeface="Rabar_025" panose="02040703060201020203" pitchFamily="18" charset="-78"/>
                <a:cs typeface="Rabar_025" panose="02040703060201020203" pitchFamily="18" charset="-78"/>
              </a:rPr>
              <a:t>الإجمالية</a:t>
            </a:r>
            <a:r>
              <a:rPr lang="ar-IQ" sz="3600" dirty="0">
                <a:solidFill>
                  <a:srgbClr val="002060"/>
                </a:solidFill>
                <a:latin typeface="Rabar_025" panose="02040703060201020203" pitchFamily="18" charset="-78"/>
                <a:cs typeface="Rabar_025" panose="02040703060201020203" pitchFamily="18" charset="-78"/>
              </a:rPr>
              <a:t>، والأدلة </a:t>
            </a:r>
            <a:r>
              <a:rPr lang="ar-IQ" sz="3300" dirty="0">
                <a:solidFill>
                  <a:srgbClr val="00B0F0"/>
                </a:solidFill>
                <a:latin typeface="Rabar_025" panose="02040703060201020203" pitchFamily="18" charset="-78"/>
                <a:cs typeface="Rabar_025" panose="02040703060201020203" pitchFamily="18" charset="-78"/>
              </a:rPr>
              <a:t>التفصيلية</a:t>
            </a:r>
            <a:r>
              <a:rPr lang="ar-IQ" sz="3600" dirty="0">
                <a:solidFill>
                  <a:srgbClr val="002060"/>
                </a:solidFill>
                <a:latin typeface="Rabar_025" panose="02040703060201020203" pitchFamily="18" charset="-78"/>
                <a:cs typeface="Rabar_025" panose="02040703060201020203" pitchFamily="18" charset="-78"/>
              </a:rPr>
              <a:t>.</a:t>
            </a:r>
          </a:p>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300" dirty="0">
                <a:solidFill>
                  <a:srgbClr val="00B0F0"/>
                </a:solidFill>
                <a:latin typeface="Rabar_025" panose="02040703060201020203" pitchFamily="18" charset="-78"/>
                <a:cs typeface="Rabar_025" panose="02040703060201020203" pitchFamily="18" charset="-78"/>
              </a:rPr>
              <a:t>الأدلة</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الإجمالية</a:t>
            </a:r>
          </a:p>
          <a:p>
            <a:pPr algn="r"/>
            <a:r>
              <a:rPr lang="ar-IQ" sz="3600" dirty="0">
                <a:solidFill>
                  <a:srgbClr val="002060"/>
                </a:solidFill>
                <a:latin typeface="Rabar_025" panose="02040703060201020203" pitchFamily="18" charset="-78"/>
                <a:cs typeface="Rabar_025" panose="02040703060201020203" pitchFamily="18" charset="-78"/>
              </a:rPr>
              <a:t>ويقصد بها: المصادر التشريعية التي تؤخذ منها الأحكام الشرعية، وهي: القرآن والسنة الإجماع والقياس والاستحسان والاستصحاب والعرف.</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21</a:t>
            </a:fld>
            <a:endParaRPr lang="en-US"/>
          </a:p>
        </p:txBody>
      </p:sp>
    </p:spTree>
    <p:extLst>
      <p:ext uri="{BB962C8B-B14F-4D97-AF65-F5344CB8AC3E}">
        <p14:creationId xmlns:p14="http://schemas.microsoft.com/office/powerpoint/2010/main" val="2420828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تقسم الأدلة من الإجمال والتفصيل</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300" dirty="0">
                <a:solidFill>
                  <a:srgbClr val="00B0F0"/>
                </a:solidFill>
                <a:latin typeface="Rabar_025" panose="02040703060201020203" pitchFamily="18" charset="-78"/>
                <a:cs typeface="Rabar_025" panose="02040703060201020203" pitchFamily="18" charset="-78"/>
              </a:rPr>
              <a:t>الأدلة</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التفصيلية</a:t>
            </a:r>
            <a:r>
              <a:rPr lang="ar-IQ" sz="3600" dirty="0">
                <a:solidFill>
                  <a:srgbClr val="002060"/>
                </a:solidFill>
                <a:latin typeface="Rabar_025" panose="02040703060201020203" pitchFamily="18" charset="-78"/>
                <a:cs typeface="Rabar_025" panose="02040703060201020203" pitchFamily="18" charset="-78"/>
              </a:rPr>
              <a:t>:</a:t>
            </a:r>
          </a:p>
          <a:p>
            <a:pPr algn="r"/>
            <a:r>
              <a:rPr lang="ar-IQ" sz="3600" dirty="0">
                <a:solidFill>
                  <a:srgbClr val="002060"/>
                </a:solidFill>
                <a:latin typeface="Rabar_025" panose="02040703060201020203" pitchFamily="18" charset="-78"/>
                <a:cs typeface="Rabar_025" panose="02040703060201020203" pitchFamily="18" charset="-78"/>
              </a:rPr>
              <a:t>أي الأدلة الجزئية التي يتعلق كل منها بمسألة خاصة، وينصُّ على حكم معيَّن لها.</a:t>
            </a:r>
          </a:p>
          <a:p>
            <a:pPr algn="r"/>
            <a:r>
              <a:rPr lang="ar-IQ" sz="3600" dirty="0">
                <a:solidFill>
                  <a:srgbClr val="002060"/>
                </a:solidFill>
                <a:latin typeface="Rabar_025" panose="02040703060201020203" pitchFamily="18" charset="-78"/>
                <a:cs typeface="Rabar_025" panose="02040703060201020203" pitchFamily="18" charset="-78"/>
              </a:rPr>
              <a:t>مثل: قوله تعالى: ( كتب عليكم الصيام ) مع قوله تعالى: ( فمن شهد منكم الشهر فليصمه ).</a:t>
            </a:r>
          </a:p>
          <a:p>
            <a:pPr algn="r"/>
            <a:r>
              <a:rPr lang="ar-IQ" sz="3600" dirty="0">
                <a:solidFill>
                  <a:srgbClr val="002060"/>
                </a:solidFill>
                <a:latin typeface="Rabar_025" panose="02040703060201020203" pitchFamily="18" charset="-78"/>
                <a:cs typeface="Rabar_025" panose="02040703060201020203" pitchFamily="18" charset="-78"/>
              </a:rPr>
              <a:t>فهذا دليل </a:t>
            </a:r>
            <a:r>
              <a:rPr lang="ar-IQ" sz="3300" dirty="0">
                <a:solidFill>
                  <a:srgbClr val="00B0F0"/>
                </a:solidFill>
                <a:latin typeface="Rabar_025" panose="02040703060201020203" pitchFamily="18" charset="-78"/>
                <a:cs typeface="Rabar_025" panose="02040703060201020203" pitchFamily="18" charset="-78"/>
              </a:rPr>
              <a:t>تفصيلي</a:t>
            </a:r>
            <a:r>
              <a:rPr lang="ar-IQ" sz="3600" dirty="0">
                <a:solidFill>
                  <a:srgbClr val="002060"/>
                </a:solidFill>
                <a:latin typeface="Rabar_025" panose="02040703060201020203" pitchFamily="18" charset="-78"/>
                <a:cs typeface="Rabar_025" panose="02040703060201020203" pitchFamily="18" charset="-78"/>
              </a:rPr>
              <a:t>، جزئي يتعلق بمسألة خاصة وهي صيام رمضان، ويدل على حكم معيَّنٍ لها، وهو وجوب هذا الصيام. </a:t>
            </a:r>
          </a:p>
          <a:p>
            <a:pPr algn="r"/>
            <a:endParaRPr lang="ar-IQ" sz="3600" dirty="0">
              <a:solidFill>
                <a:srgbClr val="002060"/>
              </a:solidFill>
              <a:latin typeface="Rabar_025" panose="02040703060201020203" pitchFamily="18" charset="-78"/>
              <a:cs typeface="Rabar_025" panose="02040703060201020203" pitchFamily="18" charset="-78"/>
            </a:endParaRP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22</a:t>
            </a:fld>
            <a:endParaRPr lang="en-US"/>
          </a:p>
        </p:txBody>
      </p:sp>
    </p:spTree>
    <p:extLst>
      <p:ext uri="{BB962C8B-B14F-4D97-AF65-F5344CB8AC3E}">
        <p14:creationId xmlns:p14="http://schemas.microsoft.com/office/powerpoint/2010/main" val="3889978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من يضع القواعد الأصولية ومن يستعملها</a:t>
            </a:r>
          </a:p>
        </p:txBody>
      </p:sp>
      <p:sp>
        <p:nvSpPr>
          <p:cNvPr id="3" name="عنوان فرعي 2"/>
          <p:cNvSpPr>
            <a:spLocks noGrp="1"/>
          </p:cNvSpPr>
          <p:nvPr>
            <p:ph type="subTitle" idx="1"/>
          </p:nvPr>
        </p:nvSpPr>
        <p:spPr>
          <a:xfrm>
            <a:off x="605308" y="1175657"/>
            <a:ext cx="10093172" cy="5144466"/>
          </a:xfrm>
        </p:spPr>
        <p:txBody>
          <a:bodyPr>
            <a:normAutofit fontScale="85000" lnSpcReduction="20000"/>
          </a:bodyPr>
          <a:lstStyle/>
          <a:p>
            <a:pPr algn="r"/>
            <a:r>
              <a:rPr lang="ar-IQ" sz="3600" dirty="0">
                <a:solidFill>
                  <a:srgbClr val="002060"/>
                </a:solidFill>
                <a:latin typeface="Rabar_025" panose="02040703060201020203" pitchFamily="18" charset="-78"/>
                <a:cs typeface="Rabar_025" panose="02040703060201020203" pitchFamily="18" charset="-78"/>
              </a:rPr>
              <a:t>إن </a:t>
            </a:r>
            <a:r>
              <a:rPr lang="ar-IQ" sz="3900" dirty="0">
                <a:solidFill>
                  <a:srgbClr val="00B0F0"/>
                </a:solidFill>
                <a:latin typeface="Rabar_025" panose="02040703060201020203" pitchFamily="18" charset="-78"/>
                <a:cs typeface="Rabar_025" panose="02040703060201020203" pitchFamily="18" charset="-78"/>
              </a:rPr>
              <a:t>القواعد</a:t>
            </a:r>
            <a:r>
              <a:rPr lang="ar-IQ" sz="3600" dirty="0">
                <a:solidFill>
                  <a:srgbClr val="002060"/>
                </a:solidFill>
                <a:latin typeface="Rabar_025" panose="02040703060201020203" pitchFamily="18" charset="-78"/>
                <a:cs typeface="Rabar_025" panose="02040703060201020203" pitchFamily="18" charset="-78"/>
              </a:rPr>
              <a:t> </a:t>
            </a:r>
            <a:r>
              <a:rPr lang="ar-IQ" sz="3900" dirty="0">
                <a:solidFill>
                  <a:srgbClr val="00B0F0"/>
                </a:solidFill>
                <a:latin typeface="Rabar_025" panose="02040703060201020203" pitchFamily="18" charset="-78"/>
                <a:cs typeface="Rabar_025" panose="02040703060201020203" pitchFamily="18" charset="-78"/>
              </a:rPr>
              <a:t>الأصولية</a:t>
            </a:r>
            <a:r>
              <a:rPr lang="ar-IQ" sz="3600" dirty="0">
                <a:solidFill>
                  <a:srgbClr val="002060"/>
                </a:solidFill>
                <a:latin typeface="Rabar_025" panose="02040703060201020203" pitchFamily="18" charset="-78"/>
                <a:cs typeface="Rabar_025" panose="02040703060201020203" pitchFamily="18" charset="-78"/>
              </a:rPr>
              <a:t> </a:t>
            </a:r>
            <a:r>
              <a:rPr lang="ar-IQ" sz="3900" dirty="0">
                <a:solidFill>
                  <a:srgbClr val="00B0F0"/>
                </a:solidFill>
                <a:latin typeface="Rabar_025" panose="02040703060201020203" pitchFamily="18" charset="-78"/>
                <a:cs typeface="Rabar_025" panose="02040703060201020203" pitchFamily="18" charset="-78"/>
              </a:rPr>
              <a:t>يضعها</a:t>
            </a:r>
            <a:r>
              <a:rPr lang="ar-IQ" sz="3600" dirty="0">
                <a:solidFill>
                  <a:srgbClr val="002060"/>
                </a:solidFill>
                <a:latin typeface="Rabar_025" panose="02040703060201020203" pitchFamily="18" charset="-78"/>
                <a:cs typeface="Rabar_025" panose="02040703060201020203" pitchFamily="18" charset="-78"/>
              </a:rPr>
              <a:t> </a:t>
            </a:r>
            <a:r>
              <a:rPr lang="ar-IQ" sz="3900" dirty="0">
                <a:solidFill>
                  <a:srgbClr val="00B0F0"/>
                </a:solidFill>
                <a:latin typeface="Rabar_025" panose="02040703060201020203" pitchFamily="18" charset="-78"/>
                <a:cs typeface="Rabar_025" panose="02040703060201020203" pitchFamily="18" charset="-78"/>
              </a:rPr>
              <a:t>الأصولي</a:t>
            </a:r>
            <a:r>
              <a:rPr lang="ar-IQ" sz="3600" dirty="0">
                <a:solidFill>
                  <a:srgbClr val="002060"/>
                </a:solidFill>
                <a:latin typeface="Rabar_025" panose="02040703060201020203" pitchFamily="18" charset="-78"/>
                <a:cs typeface="Rabar_025" panose="02040703060201020203" pitchFamily="18" charset="-78"/>
              </a:rPr>
              <a:t>, </a:t>
            </a:r>
            <a:r>
              <a:rPr lang="ar-IQ" sz="3900" dirty="0">
                <a:solidFill>
                  <a:srgbClr val="00B0F0"/>
                </a:solidFill>
                <a:latin typeface="Rabar_025" panose="02040703060201020203" pitchFamily="18" charset="-78"/>
                <a:cs typeface="Rabar_025" panose="02040703060201020203" pitchFamily="18" charset="-78"/>
              </a:rPr>
              <a:t>ويستعملها</a:t>
            </a:r>
            <a:r>
              <a:rPr lang="ar-IQ" sz="3600" dirty="0">
                <a:solidFill>
                  <a:srgbClr val="002060"/>
                </a:solidFill>
                <a:latin typeface="Rabar_025" panose="02040703060201020203" pitchFamily="18" charset="-78"/>
                <a:cs typeface="Rabar_025" panose="02040703060201020203" pitchFamily="18" charset="-78"/>
              </a:rPr>
              <a:t> </a:t>
            </a:r>
            <a:r>
              <a:rPr lang="ar-IQ" sz="3900" dirty="0">
                <a:solidFill>
                  <a:srgbClr val="00B0F0"/>
                </a:solidFill>
                <a:latin typeface="Rabar_025" panose="02040703060201020203" pitchFamily="18" charset="-78"/>
                <a:cs typeface="Rabar_025" panose="02040703060201020203" pitchFamily="18" charset="-78"/>
              </a:rPr>
              <a:t>الفقيه</a:t>
            </a:r>
            <a:r>
              <a:rPr lang="ar-IQ" sz="3600" dirty="0">
                <a:solidFill>
                  <a:srgbClr val="002060"/>
                </a:solidFill>
                <a:latin typeface="Rabar_025" panose="02040703060201020203" pitchFamily="18" charset="-78"/>
                <a:cs typeface="Rabar_025" panose="02040703060201020203" pitchFamily="18" charset="-78"/>
              </a:rPr>
              <a:t>.</a:t>
            </a:r>
          </a:p>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600" dirty="0">
                <a:solidFill>
                  <a:srgbClr val="002060"/>
                </a:solidFill>
                <a:latin typeface="Rabar_025" panose="02040703060201020203" pitchFamily="18" charset="-78"/>
                <a:cs typeface="Rabar_025" panose="02040703060201020203" pitchFamily="18" charset="-78"/>
              </a:rPr>
              <a:t>فكما قلنا إن الأدلة تنقسم إلى قسمين: أدلةٍ </a:t>
            </a:r>
            <a:r>
              <a:rPr lang="ar-IQ" sz="3900" dirty="0">
                <a:solidFill>
                  <a:srgbClr val="00B0F0"/>
                </a:solidFill>
                <a:latin typeface="Rabar_025" panose="02040703060201020203" pitchFamily="18" charset="-78"/>
                <a:cs typeface="Rabar_025" panose="02040703060201020203" pitchFamily="18" charset="-78"/>
              </a:rPr>
              <a:t>إجمالية</a:t>
            </a:r>
            <a:r>
              <a:rPr lang="ar-IQ" sz="3600" dirty="0">
                <a:solidFill>
                  <a:srgbClr val="002060"/>
                </a:solidFill>
                <a:latin typeface="Rabar_025" panose="02040703060201020203" pitchFamily="18" charset="-78"/>
                <a:cs typeface="Rabar_025" panose="02040703060201020203" pitchFamily="18" charset="-78"/>
              </a:rPr>
              <a:t> وأدلةٍ </a:t>
            </a:r>
            <a:r>
              <a:rPr lang="ar-IQ" sz="3900" dirty="0">
                <a:solidFill>
                  <a:srgbClr val="00B0F0"/>
                </a:solidFill>
                <a:latin typeface="Rabar_025" panose="02040703060201020203" pitchFamily="18" charset="-78"/>
                <a:cs typeface="Rabar_025" panose="02040703060201020203" pitchFamily="18" charset="-78"/>
              </a:rPr>
              <a:t>تفصيلية</a:t>
            </a:r>
            <a:r>
              <a:rPr lang="ar-IQ" sz="3600" dirty="0">
                <a:solidFill>
                  <a:srgbClr val="002060"/>
                </a:solidFill>
                <a:latin typeface="Rabar_025" panose="02040703060201020203" pitchFamily="18" charset="-78"/>
                <a:cs typeface="Rabar_025" panose="02040703060201020203" pitchFamily="18" charset="-78"/>
              </a:rPr>
              <a:t>، </a:t>
            </a:r>
          </a:p>
          <a:p>
            <a:pPr algn="r"/>
            <a:r>
              <a:rPr lang="ar-IQ" sz="3600" dirty="0">
                <a:solidFill>
                  <a:srgbClr val="002060"/>
                </a:solidFill>
                <a:latin typeface="Rabar_025" panose="02040703060201020203" pitchFamily="18" charset="-78"/>
                <a:cs typeface="Rabar_025" panose="02040703060201020203" pitchFamily="18" charset="-78"/>
              </a:rPr>
              <a:t>فالأدلة </a:t>
            </a:r>
            <a:r>
              <a:rPr lang="ar-IQ" sz="3900" dirty="0">
                <a:solidFill>
                  <a:srgbClr val="00B0F0"/>
                </a:solidFill>
                <a:latin typeface="Rabar_025" panose="02040703060201020203" pitchFamily="18" charset="-78"/>
                <a:cs typeface="Rabar_025" panose="02040703060201020203" pitchFamily="18" charset="-78"/>
              </a:rPr>
              <a:t>الإجمالية</a:t>
            </a:r>
            <a:r>
              <a:rPr lang="ar-IQ" sz="3600" dirty="0">
                <a:solidFill>
                  <a:srgbClr val="002060"/>
                </a:solidFill>
                <a:latin typeface="Rabar_025" panose="02040703060201020203" pitchFamily="18" charset="-78"/>
                <a:cs typeface="Rabar_025" panose="02040703060201020203" pitchFamily="18" charset="-78"/>
              </a:rPr>
              <a:t> هي </a:t>
            </a:r>
            <a:r>
              <a:rPr lang="ar-IQ" sz="3900" dirty="0">
                <a:solidFill>
                  <a:srgbClr val="00B0F0"/>
                </a:solidFill>
                <a:latin typeface="Rabar_025" panose="02040703060201020203" pitchFamily="18" charset="-78"/>
                <a:cs typeface="Rabar_025" panose="02040703060201020203" pitchFamily="18" charset="-78"/>
              </a:rPr>
              <a:t>أجناس</a:t>
            </a:r>
            <a:r>
              <a:rPr lang="ar-IQ" sz="3600" dirty="0">
                <a:solidFill>
                  <a:srgbClr val="002060"/>
                </a:solidFill>
                <a:latin typeface="Rabar_025" panose="02040703060201020203" pitchFamily="18" charset="-78"/>
                <a:cs typeface="Rabar_025" panose="02040703060201020203" pitchFamily="18" charset="-78"/>
              </a:rPr>
              <a:t> الأدلة: كالكتاب، والسنة، والإجماع، والقياس.</a:t>
            </a:r>
          </a:p>
          <a:p>
            <a:pPr algn="r"/>
            <a:r>
              <a:rPr lang="ar-IQ" sz="3600" dirty="0">
                <a:solidFill>
                  <a:srgbClr val="002060"/>
                </a:solidFill>
                <a:latin typeface="Rabar_025" panose="02040703060201020203" pitchFamily="18" charset="-78"/>
                <a:cs typeface="Rabar_025" panose="02040703060201020203" pitchFamily="18" charset="-78"/>
              </a:rPr>
              <a:t>والأدلة </a:t>
            </a:r>
            <a:r>
              <a:rPr lang="ar-IQ" sz="3900" dirty="0">
                <a:solidFill>
                  <a:srgbClr val="00B0F0"/>
                </a:solidFill>
                <a:latin typeface="Rabar_025" panose="02040703060201020203" pitchFamily="18" charset="-78"/>
                <a:cs typeface="Rabar_025" panose="02040703060201020203" pitchFamily="18" charset="-78"/>
              </a:rPr>
              <a:t>التفصيلية</a:t>
            </a:r>
            <a:r>
              <a:rPr lang="ar-IQ" sz="3600" dirty="0">
                <a:solidFill>
                  <a:srgbClr val="002060"/>
                </a:solidFill>
                <a:latin typeface="Rabar_025" panose="02040703060201020203" pitchFamily="18" charset="-78"/>
                <a:cs typeface="Rabar_025" panose="02040703060201020203" pitchFamily="18" charset="-78"/>
              </a:rPr>
              <a:t>: هي </a:t>
            </a:r>
            <a:r>
              <a:rPr lang="ar-IQ" sz="3900" dirty="0">
                <a:solidFill>
                  <a:srgbClr val="00B0F0"/>
                </a:solidFill>
                <a:latin typeface="Rabar_025" panose="02040703060201020203" pitchFamily="18" charset="-78"/>
                <a:cs typeface="Rabar_025" panose="02040703060201020203" pitchFamily="18" charset="-78"/>
              </a:rPr>
              <a:t>جزئيات</a:t>
            </a:r>
            <a:r>
              <a:rPr lang="ar-IQ" sz="3600" dirty="0">
                <a:solidFill>
                  <a:srgbClr val="002060"/>
                </a:solidFill>
                <a:latin typeface="Rabar_025" panose="02040703060201020203" pitchFamily="18" charset="-78"/>
                <a:cs typeface="Rabar_025" panose="02040703060201020203" pitchFamily="18" charset="-78"/>
              </a:rPr>
              <a:t> هذه الأجناس.</a:t>
            </a:r>
          </a:p>
          <a:p>
            <a:pPr algn="r"/>
            <a:r>
              <a:rPr lang="ar-IQ" sz="3900" dirty="0">
                <a:solidFill>
                  <a:srgbClr val="00B0F0"/>
                </a:solidFill>
                <a:latin typeface="Rabar_025" panose="02040703060201020203" pitchFamily="18" charset="-78"/>
                <a:cs typeface="Rabar_025" panose="02040703060201020203" pitchFamily="18" charset="-78"/>
              </a:rPr>
              <a:t>فمثلاً</a:t>
            </a:r>
            <a:r>
              <a:rPr lang="ar-IQ" sz="3600" dirty="0">
                <a:solidFill>
                  <a:srgbClr val="002060"/>
                </a:solidFill>
                <a:latin typeface="Rabar_025" panose="02040703060201020203" pitchFamily="18" charset="-78"/>
                <a:cs typeface="Rabar_025" panose="02040703060201020203" pitchFamily="18" charset="-78"/>
              </a:rPr>
              <a:t>: الأدلة </a:t>
            </a:r>
            <a:r>
              <a:rPr lang="ar-IQ" sz="3900" dirty="0">
                <a:solidFill>
                  <a:srgbClr val="00B0F0"/>
                </a:solidFill>
                <a:latin typeface="Rabar_025" panose="02040703060201020203" pitchFamily="18" charset="-78"/>
                <a:cs typeface="Rabar_025" panose="02040703060201020203" pitchFamily="18" charset="-78"/>
              </a:rPr>
              <a:t>التفصيلية</a:t>
            </a:r>
            <a:r>
              <a:rPr lang="ar-IQ" sz="3600" dirty="0">
                <a:solidFill>
                  <a:srgbClr val="002060"/>
                </a:solidFill>
                <a:latin typeface="Rabar_025" panose="02040703060201020203" pitchFamily="18" charset="-78"/>
                <a:cs typeface="Rabar_025" panose="02040703060201020203" pitchFamily="18" charset="-78"/>
              </a:rPr>
              <a:t> من الكتاب مثل قوله تعالى: {يَا أَيُّهَا الَّذِينَ آمَنُوا إِذَا قُمْتُمْ إِلَى الصَّلاةِ فَاغْسِلُوا وُجُوهَكُمْ} [المائدة:6] ، فهذا دليل على وجوب غسل الوجه في الوضوء، والآية هي دليل وجوب الوضوء وهكذا، فهذا دليل تفصيلي لا دليل إجمالي.</a:t>
            </a:r>
          </a:p>
          <a:p>
            <a:pPr algn="r"/>
            <a:r>
              <a:rPr lang="ar-IQ" sz="3900" dirty="0">
                <a:solidFill>
                  <a:srgbClr val="00B0F0"/>
                </a:solidFill>
                <a:latin typeface="Rabar_025" panose="02040703060201020203" pitchFamily="18" charset="-78"/>
                <a:cs typeface="Rabar_025" panose="02040703060201020203" pitchFamily="18" charset="-78"/>
              </a:rPr>
              <a:t>والفقه</a:t>
            </a:r>
            <a:r>
              <a:rPr lang="ar-IQ" sz="3600" dirty="0">
                <a:solidFill>
                  <a:srgbClr val="002060"/>
                </a:solidFill>
                <a:latin typeface="Rabar_025" panose="02040703060201020203" pitchFamily="18" charset="-78"/>
                <a:cs typeface="Rabar_025" panose="02040703060201020203" pitchFamily="18" charset="-78"/>
              </a:rPr>
              <a:t> إنما يؤخذ من الأدلة </a:t>
            </a:r>
            <a:r>
              <a:rPr lang="ar-IQ" sz="3900" dirty="0">
                <a:solidFill>
                  <a:srgbClr val="00B0F0"/>
                </a:solidFill>
                <a:latin typeface="Rabar_025" panose="02040703060201020203" pitchFamily="18" charset="-78"/>
                <a:cs typeface="Rabar_025" panose="02040703060201020203" pitchFamily="18" charset="-78"/>
              </a:rPr>
              <a:t>التفصيلية</a:t>
            </a:r>
            <a:r>
              <a:rPr lang="ar-IQ" sz="3600" dirty="0">
                <a:solidFill>
                  <a:srgbClr val="002060"/>
                </a:solidFill>
                <a:latin typeface="Rabar_025" panose="02040703060201020203" pitchFamily="18" charset="-78"/>
                <a:cs typeface="Rabar_025" panose="02040703060201020203" pitchFamily="18" charset="-78"/>
              </a:rPr>
              <a:t>، فهي التي يبحث فيها في علم الفقه.</a:t>
            </a:r>
          </a:p>
          <a:p>
            <a:pPr algn="r"/>
            <a:r>
              <a:rPr lang="ar-IQ" sz="3600" dirty="0">
                <a:solidFill>
                  <a:srgbClr val="002060"/>
                </a:solidFill>
                <a:latin typeface="Rabar_025" panose="02040703060201020203" pitchFamily="18" charset="-78"/>
                <a:cs typeface="Rabar_025" panose="02040703060201020203" pitchFamily="18" charset="-78"/>
              </a:rPr>
              <a:t> وأما أصول الفقه فإنما يتعلق البحث فيه بالأصول الإجمالية، والبحث فيه عن الكتاب كجنس للأدلة التفصيلية، والسنة كذلك وهكذا.</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23</a:t>
            </a:fld>
            <a:endParaRPr lang="en-US"/>
          </a:p>
        </p:txBody>
      </p:sp>
    </p:spTree>
    <p:extLst>
      <p:ext uri="{BB962C8B-B14F-4D97-AF65-F5344CB8AC3E}">
        <p14:creationId xmlns:p14="http://schemas.microsoft.com/office/powerpoint/2010/main" val="1786457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1000"/>
                                        <p:tgtEl>
                                          <p:spTgt spid="3">
                                            <p:txEl>
                                              <p:pRg st="7" end="7"/>
                                            </p:txEl>
                                          </p:spTgt>
                                        </p:tgtEl>
                                      </p:cBhvr>
                                    </p:animEffect>
                                    <p:anim calcmode="lin" valueType="num">
                                      <p:cBhvr>
                                        <p:cTn id="5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3300" dirty="0">
                <a:solidFill>
                  <a:srgbClr val="00B0F0"/>
                </a:solidFill>
                <a:latin typeface="Rabar_025" panose="02040703060201020203" pitchFamily="18" charset="-78"/>
                <a:ea typeface="+mn-ea"/>
                <a:cs typeface="Rabar_025" panose="02040703060201020203" pitchFamily="18" charset="-78"/>
              </a:rPr>
              <a:t>موضوع</a:t>
            </a:r>
            <a:r>
              <a:rPr lang="ar-IQ" sz="4000" dirty="0">
                <a:solidFill>
                  <a:srgbClr val="002060"/>
                </a:solidFill>
                <a:latin typeface="Rabar_025" panose="02040703060201020203" pitchFamily="18" charset="-78"/>
                <a:cs typeface="Rabar_025" panose="02040703060201020203" pitchFamily="18" charset="-78"/>
              </a:rPr>
              <a:t> كلٍّ من علم أصول الفقه علم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300" dirty="0">
                <a:solidFill>
                  <a:srgbClr val="00B0F0"/>
                </a:solidFill>
                <a:latin typeface="Rabar_025" panose="02040703060201020203" pitchFamily="18" charset="-78"/>
                <a:cs typeface="Rabar_025" panose="02040703060201020203" pitchFamily="18" charset="-78"/>
              </a:rPr>
              <a:t>موضوع</a:t>
            </a:r>
            <a:r>
              <a:rPr lang="ar-IQ" sz="3600" dirty="0">
                <a:solidFill>
                  <a:srgbClr val="002060"/>
                </a:solidFill>
                <a:latin typeface="Rabar_025" panose="02040703060201020203" pitchFamily="18" charset="-78"/>
                <a:cs typeface="Rabar_025" panose="02040703060201020203" pitchFamily="18" charset="-78"/>
              </a:rPr>
              <a:t> علم </a:t>
            </a:r>
            <a:r>
              <a:rPr lang="ar-IQ" sz="3300" dirty="0">
                <a:solidFill>
                  <a:srgbClr val="00B0F0"/>
                </a:solidFill>
                <a:latin typeface="Rabar_025" panose="02040703060201020203" pitchFamily="18" charset="-78"/>
                <a:cs typeface="Rabar_025" panose="02040703060201020203" pitchFamily="18" charset="-78"/>
              </a:rPr>
              <a:t>أصول</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الفقه</a:t>
            </a:r>
            <a:r>
              <a:rPr lang="ar-IQ" sz="3600" dirty="0">
                <a:solidFill>
                  <a:srgbClr val="002060"/>
                </a:solidFill>
                <a:latin typeface="Rabar_025" panose="02040703060201020203" pitchFamily="18" charset="-78"/>
                <a:cs typeface="Rabar_025" panose="02040703060201020203" pitchFamily="18" charset="-78"/>
              </a:rPr>
              <a:t>: هو الأدلة الشرعية، من حيث كونها أداةَ الاستنباط، والأحكامُ الشرعية، من حيث كونها نتيجة الاستنباط، وأنها تثبت بالأدلة.</a:t>
            </a:r>
          </a:p>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600" dirty="0">
                <a:solidFill>
                  <a:srgbClr val="002060"/>
                </a:solidFill>
                <a:latin typeface="Rabar_025" panose="02040703060201020203" pitchFamily="18" charset="-78"/>
                <a:cs typeface="Rabar_025" panose="02040703060201020203" pitchFamily="18" charset="-78"/>
              </a:rPr>
              <a:t>وأما </a:t>
            </a:r>
            <a:r>
              <a:rPr lang="ar-IQ" sz="3300" dirty="0">
                <a:solidFill>
                  <a:srgbClr val="00B0F0"/>
                </a:solidFill>
                <a:latin typeface="Rabar_025" panose="02040703060201020203" pitchFamily="18" charset="-78"/>
                <a:cs typeface="Rabar_025" panose="02040703060201020203" pitchFamily="18" charset="-78"/>
              </a:rPr>
              <a:t>موضوع</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الفقه</a:t>
            </a:r>
            <a:r>
              <a:rPr lang="ar-IQ" sz="3600" dirty="0">
                <a:solidFill>
                  <a:srgbClr val="002060"/>
                </a:solidFill>
                <a:latin typeface="Rabar_025" panose="02040703060201020203" pitchFamily="18" charset="-78"/>
                <a:cs typeface="Rabar_025" panose="02040703060201020203" pitchFamily="18" charset="-78"/>
              </a:rPr>
              <a:t>، فهو فعل المكلف، من حيث ما يثبت له من الأحكام الشرعية.</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24</a:t>
            </a:fld>
            <a:endParaRPr lang="en-US"/>
          </a:p>
        </p:txBody>
      </p:sp>
    </p:spTree>
    <p:extLst>
      <p:ext uri="{BB962C8B-B14F-4D97-AF65-F5344CB8AC3E}">
        <p14:creationId xmlns:p14="http://schemas.microsoft.com/office/powerpoint/2010/main" val="3403158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عمل كلٍّ من الأصولي والفقيه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300" dirty="0">
                <a:solidFill>
                  <a:srgbClr val="00B0F0"/>
                </a:solidFill>
                <a:latin typeface="Rabar_025" panose="02040703060201020203" pitchFamily="18" charset="-78"/>
                <a:cs typeface="Rabar_025" panose="02040703060201020203" pitchFamily="18" charset="-78"/>
              </a:rPr>
              <a:t>الفقيه</a:t>
            </a:r>
            <a:r>
              <a:rPr lang="ar-IQ" sz="3600" dirty="0">
                <a:solidFill>
                  <a:srgbClr val="002060"/>
                </a:solidFill>
                <a:latin typeface="Rabar_025" panose="02040703060201020203" pitchFamily="18" charset="-78"/>
                <a:cs typeface="Rabar_025" panose="02040703060201020203" pitchFamily="18" charset="-78"/>
              </a:rPr>
              <a:t>: هو العالم بالفقه.</a:t>
            </a:r>
          </a:p>
          <a:p>
            <a:pPr algn="r"/>
            <a:r>
              <a:rPr lang="ar-IQ" sz="3300" dirty="0">
                <a:solidFill>
                  <a:srgbClr val="00B0F0"/>
                </a:solidFill>
                <a:latin typeface="Rabar_025" panose="02040703060201020203" pitchFamily="18" charset="-78"/>
                <a:cs typeface="Rabar_025" panose="02040703060201020203" pitchFamily="18" charset="-78"/>
              </a:rPr>
              <a:t>والأصولي</a:t>
            </a:r>
            <a:r>
              <a:rPr lang="ar-IQ" sz="3600" dirty="0">
                <a:solidFill>
                  <a:srgbClr val="002060"/>
                </a:solidFill>
                <a:latin typeface="Rabar_025" panose="02040703060201020203" pitchFamily="18" charset="-78"/>
                <a:cs typeface="Rabar_025" panose="02040703060201020203" pitchFamily="18" charset="-78"/>
              </a:rPr>
              <a:t>: هو العالم بعلم أصول الفقه.</a:t>
            </a:r>
          </a:p>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300" dirty="0">
                <a:solidFill>
                  <a:srgbClr val="00B0F0"/>
                </a:solidFill>
                <a:latin typeface="Rabar_025" panose="02040703060201020203" pitchFamily="18" charset="-78"/>
                <a:cs typeface="Rabar_025" panose="02040703060201020203" pitchFamily="18" charset="-78"/>
              </a:rPr>
              <a:t>فالأصولي</a:t>
            </a:r>
            <a:r>
              <a:rPr lang="ar-IQ" sz="3600" dirty="0">
                <a:solidFill>
                  <a:srgbClr val="002060"/>
                </a:solidFill>
                <a:latin typeface="Rabar_025" panose="02040703060201020203" pitchFamily="18" charset="-78"/>
                <a:cs typeface="Rabar_025" panose="02040703060201020203" pitchFamily="18" charset="-78"/>
              </a:rPr>
              <a:t> يبحث في الأدلة الإجمالية، ويضع القواعد ويؤصلها.</a:t>
            </a:r>
          </a:p>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300" dirty="0">
                <a:solidFill>
                  <a:srgbClr val="00B0F0"/>
                </a:solidFill>
                <a:latin typeface="Rabar_025" panose="02040703060201020203" pitchFamily="18" charset="-78"/>
                <a:cs typeface="Rabar_025" panose="02040703060201020203" pitchFamily="18" charset="-78"/>
              </a:rPr>
              <a:t>والفقيه</a:t>
            </a:r>
            <a:r>
              <a:rPr lang="ar-IQ" sz="3600" dirty="0">
                <a:solidFill>
                  <a:srgbClr val="002060"/>
                </a:solidFill>
                <a:latin typeface="Rabar_025" panose="02040703060201020203" pitchFamily="18" charset="-78"/>
                <a:cs typeface="Rabar_025" panose="02040703060201020203" pitchFamily="18" charset="-78"/>
              </a:rPr>
              <a:t>: إنما يبحث في الأدلة الجزئية، مطبقاً عليها القواعد الأصولية التي توصل إليها الأصولي وقعّدها ليصل من خلالها إلى الأحكام الجزئية.</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25</a:t>
            </a:fld>
            <a:endParaRPr lang="en-US"/>
          </a:p>
        </p:txBody>
      </p:sp>
    </p:spTree>
    <p:extLst>
      <p:ext uri="{BB962C8B-B14F-4D97-AF65-F5344CB8AC3E}">
        <p14:creationId xmlns:p14="http://schemas.microsoft.com/office/powerpoint/2010/main" val="2535698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مثال لعمل كلٍّ من الأصولي والفقيه</a:t>
            </a:r>
          </a:p>
        </p:txBody>
      </p:sp>
      <p:sp>
        <p:nvSpPr>
          <p:cNvPr id="3" name="عنوان فرعي 2"/>
          <p:cNvSpPr>
            <a:spLocks noGrp="1"/>
          </p:cNvSpPr>
          <p:nvPr>
            <p:ph type="subTitle" idx="1"/>
          </p:nvPr>
        </p:nvSpPr>
        <p:spPr>
          <a:xfrm>
            <a:off x="605308" y="1175657"/>
            <a:ext cx="10093172" cy="5144466"/>
          </a:xfrm>
        </p:spPr>
        <p:txBody>
          <a:bodyPr>
            <a:normAutofit fontScale="85000" lnSpcReduction="20000"/>
          </a:bodyPr>
          <a:lstStyle/>
          <a:p>
            <a:pPr algn="r"/>
            <a:r>
              <a:rPr lang="ar-IQ" sz="3900" dirty="0">
                <a:solidFill>
                  <a:srgbClr val="00B0F0"/>
                </a:solidFill>
                <a:latin typeface="Rabar_025" panose="02040703060201020203" pitchFamily="18" charset="-78"/>
                <a:cs typeface="Rabar_025" panose="02040703060201020203" pitchFamily="18" charset="-78"/>
              </a:rPr>
              <a:t>مثال</a:t>
            </a:r>
            <a:r>
              <a:rPr lang="ar-IQ" sz="3600" dirty="0">
                <a:solidFill>
                  <a:srgbClr val="002060"/>
                </a:solidFill>
                <a:latin typeface="Rabar_025" panose="02040703060201020203" pitchFamily="18" charset="-78"/>
                <a:cs typeface="Rabar_025" panose="02040703060201020203" pitchFamily="18" charset="-78"/>
              </a:rPr>
              <a:t> </a:t>
            </a:r>
            <a:r>
              <a:rPr lang="ar-IQ" sz="3900" dirty="0">
                <a:solidFill>
                  <a:srgbClr val="00B0F0"/>
                </a:solidFill>
                <a:latin typeface="Rabar_025" panose="02040703060201020203" pitchFamily="18" charset="-78"/>
                <a:cs typeface="Rabar_025" panose="02040703060201020203" pitchFamily="18" charset="-78"/>
              </a:rPr>
              <a:t>تطبيقي</a:t>
            </a:r>
          </a:p>
          <a:p>
            <a:pPr algn="r"/>
            <a:r>
              <a:rPr lang="ar-IQ" sz="3600" dirty="0">
                <a:solidFill>
                  <a:srgbClr val="002060"/>
                </a:solidFill>
                <a:latin typeface="Rabar_025" panose="02040703060201020203" pitchFamily="18" charset="-78"/>
                <a:cs typeface="Rabar_025" panose="02040703060201020203" pitchFamily="18" charset="-78"/>
              </a:rPr>
              <a:t>لو سأل أحدهم فقيها: ما حكم الزنى؟</a:t>
            </a:r>
          </a:p>
          <a:p>
            <a:pPr algn="r"/>
            <a:r>
              <a:rPr lang="ar-IQ" sz="3600" dirty="0">
                <a:solidFill>
                  <a:srgbClr val="002060"/>
                </a:solidFill>
                <a:latin typeface="Rabar_025" panose="02040703060201020203" pitchFamily="18" charset="-78"/>
                <a:cs typeface="Rabar_025" panose="02040703060201020203" pitchFamily="18" charset="-78"/>
              </a:rPr>
              <a:t>فيجيبه الفقيه: هو الحرام.</a:t>
            </a:r>
          </a:p>
          <a:p>
            <a:pPr algn="r"/>
            <a:r>
              <a:rPr lang="ar-IQ" sz="3600" dirty="0">
                <a:solidFill>
                  <a:srgbClr val="002060"/>
                </a:solidFill>
                <a:latin typeface="Rabar_025" panose="02040703060201020203" pitchFamily="18" charset="-78"/>
                <a:cs typeface="Rabar_025" panose="02040703060201020203" pitchFamily="18" charset="-78"/>
              </a:rPr>
              <a:t>لو سأله ما الدليل؟</a:t>
            </a:r>
          </a:p>
          <a:p>
            <a:pPr algn="r"/>
            <a:r>
              <a:rPr lang="ar-IQ" sz="3600" dirty="0">
                <a:solidFill>
                  <a:srgbClr val="002060"/>
                </a:solidFill>
                <a:latin typeface="Rabar_025" panose="02040703060201020203" pitchFamily="18" charset="-78"/>
                <a:cs typeface="Rabar_025" panose="02040703060201020203" pitchFamily="18" charset="-78"/>
              </a:rPr>
              <a:t>يقول الفقيه: قوله تعالى: ( ولا تقربوا الزنى )</a:t>
            </a:r>
          </a:p>
          <a:p>
            <a:pPr algn="r"/>
            <a:r>
              <a:rPr lang="ar-IQ" sz="3600" dirty="0">
                <a:solidFill>
                  <a:srgbClr val="002060"/>
                </a:solidFill>
                <a:latin typeface="Rabar_025" panose="02040703060201020203" pitchFamily="18" charset="-78"/>
                <a:cs typeface="Rabar_025" panose="02040703060201020203" pitchFamily="18" charset="-78"/>
              </a:rPr>
              <a:t>فإذا سأله كيف استنبطتَ من هذه الآية، حرمة الزنا؟</a:t>
            </a:r>
          </a:p>
          <a:p>
            <a:pPr algn="r"/>
            <a:r>
              <a:rPr lang="ar-IQ" sz="3600" dirty="0">
                <a:solidFill>
                  <a:srgbClr val="002060"/>
                </a:solidFill>
                <a:latin typeface="Rabar_025" panose="02040703060201020203" pitchFamily="18" charset="-78"/>
                <a:cs typeface="Rabar_025" panose="02040703060201020203" pitchFamily="18" charset="-78"/>
              </a:rPr>
              <a:t>هنا يرجع الفقيه إلى القاعدة الأصولية التي توصل إليها الأصولي، فيعتمد عليها في الوصول إلى الحكم، وهي القاعدة الأصولية التي تقول: إن النهي يفيد التحريم، فالله تعالى نهى عن الزنا، والنهي للتحريم، فالزنا حرام.</a:t>
            </a:r>
          </a:p>
          <a:p>
            <a:pPr algn="r"/>
            <a:r>
              <a:rPr lang="ar-IQ" sz="3600" dirty="0">
                <a:solidFill>
                  <a:srgbClr val="002060"/>
                </a:solidFill>
                <a:latin typeface="Rabar_025" panose="02040703060201020203" pitchFamily="18" charset="-78"/>
                <a:cs typeface="Rabar_025" panose="02040703060201020203" pitchFamily="18" charset="-78"/>
              </a:rPr>
              <a:t>إذاً: فعمل الفقيه يتلخص في إيصال السائل إلى حكم الله، فيما يتعلق بالفعل, بينما يتلخص عمل الأصولي، في بيان كيفية وضع قاعدة يستند إليها في الوصول إلى الحكم الشرعي.</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26</a:t>
            </a:fld>
            <a:endParaRPr lang="en-US"/>
          </a:p>
        </p:txBody>
      </p:sp>
    </p:spTree>
    <p:extLst>
      <p:ext uri="{BB962C8B-B14F-4D97-AF65-F5344CB8AC3E}">
        <p14:creationId xmlns:p14="http://schemas.microsoft.com/office/powerpoint/2010/main" val="3944310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استمداد علم أصول الفقه</a:t>
            </a:r>
          </a:p>
        </p:txBody>
      </p:sp>
      <p:sp>
        <p:nvSpPr>
          <p:cNvPr id="3" name="عنوان فرعي 2"/>
          <p:cNvSpPr>
            <a:spLocks noGrp="1"/>
          </p:cNvSpPr>
          <p:nvPr>
            <p:ph type="subTitle" idx="1"/>
          </p:nvPr>
        </p:nvSpPr>
        <p:spPr>
          <a:xfrm>
            <a:off x="605308" y="1175657"/>
            <a:ext cx="10093172" cy="5144466"/>
          </a:xfrm>
        </p:spPr>
        <p:txBody>
          <a:bodyPr>
            <a:normAutofit fontScale="92500" lnSpcReduction="10000"/>
          </a:bodyPr>
          <a:lstStyle/>
          <a:p>
            <a:pPr algn="r"/>
            <a:r>
              <a:rPr lang="ar-IQ" sz="3600" dirty="0">
                <a:solidFill>
                  <a:srgbClr val="002060"/>
                </a:solidFill>
                <a:latin typeface="Rabar_025" panose="02040703060201020203" pitchFamily="18" charset="-78"/>
                <a:cs typeface="Rabar_025" panose="02040703060201020203" pitchFamily="18" charset="-78"/>
              </a:rPr>
              <a:t>يستمد علم أصول الفقه مادته مما يلي:</a:t>
            </a:r>
          </a:p>
          <a:p>
            <a:pPr algn="r"/>
            <a:r>
              <a:rPr lang="ar-IQ" sz="3600" dirty="0">
                <a:solidFill>
                  <a:srgbClr val="002060"/>
                </a:solidFill>
                <a:latin typeface="Rabar_025" panose="02040703060201020203" pitchFamily="18" charset="-78"/>
                <a:cs typeface="Rabar_025" panose="02040703060201020203" pitchFamily="18" charset="-78"/>
              </a:rPr>
              <a:t>1 - </a:t>
            </a:r>
            <a:r>
              <a:rPr lang="ar-IQ" sz="3600" dirty="0">
                <a:solidFill>
                  <a:srgbClr val="00B0F0"/>
                </a:solidFill>
                <a:latin typeface="Rabar_025" panose="02040703060201020203" pitchFamily="18" charset="-78"/>
                <a:cs typeface="Rabar_025" panose="02040703060201020203" pitchFamily="18" charset="-78"/>
              </a:rPr>
              <a:t>القرآن</a:t>
            </a:r>
            <a:r>
              <a:rPr lang="ar-IQ" sz="3600" dirty="0">
                <a:solidFill>
                  <a:srgbClr val="002060"/>
                </a:solidFill>
                <a:latin typeface="Rabar_025" panose="02040703060201020203" pitchFamily="18" charset="-78"/>
                <a:cs typeface="Rabar_025" panose="02040703060201020203" pitchFamily="18" charset="-78"/>
              </a:rPr>
              <a:t> </a:t>
            </a:r>
            <a:r>
              <a:rPr lang="ar-IQ" sz="3600" dirty="0">
                <a:solidFill>
                  <a:srgbClr val="00B0F0"/>
                </a:solidFill>
                <a:latin typeface="Rabar_025" panose="02040703060201020203" pitchFamily="18" charset="-78"/>
                <a:cs typeface="Rabar_025" panose="02040703060201020203" pitchFamily="18" charset="-78"/>
              </a:rPr>
              <a:t>الكريم</a:t>
            </a:r>
            <a:r>
              <a:rPr lang="ar-IQ" sz="3600" dirty="0">
                <a:solidFill>
                  <a:srgbClr val="002060"/>
                </a:solidFill>
                <a:latin typeface="Rabar_025" panose="02040703060201020203" pitchFamily="18" charset="-78"/>
                <a:cs typeface="Rabar_025" panose="02040703060201020203" pitchFamily="18" charset="-78"/>
              </a:rPr>
              <a:t> والسنة النبوية: المصدران الأساسيان لعلوم الشرعية كلها، فكل علم لا أصل له في الكتاب والسنة فليس من علوم الشريعة.</a:t>
            </a:r>
          </a:p>
          <a:p>
            <a:pPr algn="r"/>
            <a:r>
              <a:rPr lang="ar-IQ" sz="3600" dirty="0">
                <a:solidFill>
                  <a:srgbClr val="00B0F0"/>
                </a:solidFill>
                <a:latin typeface="Rabar_025" panose="02040703060201020203" pitchFamily="18" charset="-78"/>
                <a:cs typeface="Rabar_025" panose="02040703060201020203" pitchFamily="18" charset="-78"/>
              </a:rPr>
              <a:t>ووجه</a:t>
            </a:r>
            <a:r>
              <a:rPr lang="ar-IQ" sz="3600" dirty="0">
                <a:solidFill>
                  <a:srgbClr val="002060"/>
                </a:solidFill>
                <a:latin typeface="Rabar_025" panose="02040703060201020203" pitchFamily="18" charset="-78"/>
                <a:cs typeface="Rabar_025" panose="02040703060201020203" pitchFamily="18" charset="-78"/>
              </a:rPr>
              <a:t> </a:t>
            </a:r>
            <a:r>
              <a:rPr lang="ar-IQ" sz="3600" dirty="0">
                <a:solidFill>
                  <a:srgbClr val="00B0F0"/>
                </a:solidFill>
                <a:latin typeface="Rabar_025" panose="02040703060201020203" pitchFamily="18" charset="-78"/>
                <a:cs typeface="Rabar_025" panose="02040703060201020203" pitchFamily="18" charset="-78"/>
              </a:rPr>
              <a:t>استمداده</a:t>
            </a:r>
            <a:r>
              <a:rPr lang="ar-IQ" sz="3600" dirty="0">
                <a:solidFill>
                  <a:srgbClr val="002060"/>
                </a:solidFill>
                <a:latin typeface="Rabar_025" panose="02040703060201020203" pitchFamily="18" charset="-78"/>
                <a:cs typeface="Rabar_025" panose="02040703060201020203" pitchFamily="18" charset="-78"/>
              </a:rPr>
              <a:t> من هذين المصدرين أن موضوعات علم أصول الفقه ثلاثة، أهمها أدلة الأحكام، والقرآن والسنة ترجع إليهما جميع الأدلة التي يذكرها الأصوليون سواء أكانت نقلية أم عقلية، محل اتفاق أم محل اختلاف، فحجية الإجماع والقياس والمصالح والاستحسان والعرف وشرع من قبلنا وأقوال الصحابة، راجعة إلى الكتاب والسنة، وطرق الدلالة، وطرق دفع التعارض بين الأدلة، وبيان منزلة كل دليل، راجع إلى الكتاب والسنة، ولهذا نجد أن أكثر القواعد الأصولية قد استدل عليها بالقرآن أو بالسنة أو بهما معاً.</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27</a:t>
            </a:fld>
            <a:endParaRPr lang="en-US"/>
          </a:p>
        </p:txBody>
      </p:sp>
    </p:spTree>
    <p:extLst>
      <p:ext uri="{BB962C8B-B14F-4D97-AF65-F5344CB8AC3E}">
        <p14:creationId xmlns:p14="http://schemas.microsoft.com/office/powerpoint/2010/main" val="64020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استمداد علم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2 - علم </a:t>
            </a:r>
            <a:r>
              <a:rPr lang="ar-IQ" sz="3300" dirty="0">
                <a:solidFill>
                  <a:srgbClr val="00B0F0"/>
                </a:solidFill>
                <a:latin typeface="Rabar_025" panose="02040703060201020203" pitchFamily="18" charset="-78"/>
                <a:cs typeface="Rabar_025" panose="02040703060201020203" pitchFamily="18" charset="-78"/>
              </a:rPr>
              <a:t>أصول</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الدين</a:t>
            </a:r>
            <a:r>
              <a:rPr lang="ar-IQ" sz="3600" dirty="0">
                <a:solidFill>
                  <a:srgbClr val="002060"/>
                </a:solidFill>
                <a:latin typeface="Rabar_025" panose="02040703060201020203" pitchFamily="18" charset="-78"/>
                <a:cs typeface="Rabar_025" panose="02040703060201020203" pitchFamily="18" charset="-78"/>
              </a:rPr>
              <a:t>، ويعبر عنه أكثرهم بعلم </a:t>
            </a:r>
            <a:r>
              <a:rPr lang="ar-IQ" sz="3300" dirty="0">
                <a:solidFill>
                  <a:srgbClr val="00B0F0"/>
                </a:solidFill>
                <a:latin typeface="Rabar_025" panose="02040703060201020203" pitchFamily="18" charset="-78"/>
                <a:cs typeface="Rabar_025" panose="02040703060201020203" pitchFamily="18" charset="-78"/>
              </a:rPr>
              <a:t>الكلام</a:t>
            </a:r>
            <a:r>
              <a:rPr lang="ar-IQ" sz="3600" dirty="0">
                <a:solidFill>
                  <a:srgbClr val="002060"/>
                </a:solidFill>
                <a:latin typeface="Rabar_025" panose="02040703060201020203" pitchFamily="18" charset="-78"/>
                <a:cs typeface="Rabar_025" panose="02040703060201020203" pitchFamily="18" charset="-78"/>
              </a:rPr>
              <a:t>:</a:t>
            </a:r>
          </a:p>
          <a:p>
            <a:pPr algn="r"/>
            <a:r>
              <a:rPr lang="ar-IQ" sz="3300" dirty="0">
                <a:solidFill>
                  <a:srgbClr val="00B0F0"/>
                </a:solidFill>
                <a:latin typeface="Rabar_025" panose="02040703060201020203" pitchFamily="18" charset="-78"/>
                <a:cs typeface="Rabar_025" panose="02040703060201020203" pitchFamily="18" charset="-78"/>
              </a:rPr>
              <a:t>ووجه</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استمداد</a:t>
            </a:r>
            <a:r>
              <a:rPr lang="ar-IQ" sz="3600" dirty="0">
                <a:solidFill>
                  <a:srgbClr val="002060"/>
                </a:solidFill>
                <a:latin typeface="Rabar_025" panose="02040703060201020203" pitchFamily="18" charset="-78"/>
                <a:cs typeface="Rabar_025" panose="02040703060201020203" pitchFamily="18" charset="-78"/>
              </a:rPr>
              <a:t> أصول الفقه منه، أن العلم بالأدلة الإجمالية وصحة الاستدلال بها، مبني على معرفة الله تعالى وصفاته وما يجب له سبحانه، وما يجوز له، وما يمتنع إطلاقه عليه، والعلم بصدق الرسول </a:t>
            </a:r>
            <a:r>
              <a:rPr lang="ar-IQ" sz="3600" dirty="0" err="1">
                <a:solidFill>
                  <a:srgbClr val="002060"/>
                </a:solidFill>
                <a:latin typeface="Rabar_025" panose="02040703060201020203" pitchFamily="18" charset="-78"/>
                <a:cs typeface="Rabar_025" panose="02040703060201020203" pitchFamily="18" charset="-78"/>
              </a:rPr>
              <a:t>ﷺفيما</a:t>
            </a:r>
            <a:r>
              <a:rPr lang="ar-IQ" sz="3600" dirty="0">
                <a:solidFill>
                  <a:srgbClr val="002060"/>
                </a:solidFill>
                <a:latin typeface="Rabar_025" panose="02040703060201020203" pitchFamily="18" charset="-78"/>
                <a:cs typeface="Rabar_025" panose="02040703060201020203" pitchFamily="18" charset="-78"/>
              </a:rPr>
              <a:t> جاء به عن ربه وما يجوز أن يقع من الرسول صلى الله عليه وسلم وما لا يجوز.</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28</a:t>
            </a:fld>
            <a:endParaRPr lang="en-US"/>
          </a:p>
        </p:txBody>
      </p:sp>
    </p:spTree>
    <p:extLst>
      <p:ext uri="{BB962C8B-B14F-4D97-AF65-F5344CB8AC3E}">
        <p14:creationId xmlns:p14="http://schemas.microsoft.com/office/powerpoint/2010/main" val="3964488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استمداد علم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3 ـ </a:t>
            </a:r>
            <a:r>
              <a:rPr lang="ar-IQ" sz="3300" dirty="0">
                <a:solidFill>
                  <a:srgbClr val="00B0F0"/>
                </a:solidFill>
                <a:latin typeface="Rabar_025" panose="02040703060201020203" pitchFamily="18" charset="-78"/>
                <a:cs typeface="Rabar_025" panose="02040703060201020203" pitchFamily="18" charset="-78"/>
              </a:rPr>
              <a:t>اللغة</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العربية</a:t>
            </a:r>
            <a:r>
              <a:rPr lang="ar-IQ" sz="3600" dirty="0">
                <a:solidFill>
                  <a:srgbClr val="002060"/>
                </a:solidFill>
                <a:latin typeface="Rabar_025" panose="02040703060201020203" pitchFamily="18" charset="-78"/>
                <a:cs typeface="Rabar_025" panose="02040703060201020203" pitchFamily="18" charset="-78"/>
              </a:rPr>
              <a:t>:</a:t>
            </a:r>
          </a:p>
          <a:p>
            <a:pPr algn="r"/>
            <a:r>
              <a:rPr lang="ar-IQ" sz="3300" dirty="0">
                <a:solidFill>
                  <a:srgbClr val="00B0F0"/>
                </a:solidFill>
                <a:latin typeface="Rabar_025" panose="02040703060201020203" pitchFamily="18" charset="-78"/>
                <a:cs typeface="Rabar_025" panose="02040703060201020203" pitchFamily="18" charset="-78"/>
              </a:rPr>
              <a:t>ووجه</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استمداده</a:t>
            </a:r>
            <a:r>
              <a:rPr lang="ar-IQ" sz="3600" dirty="0">
                <a:solidFill>
                  <a:srgbClr val="002060"/>
                </a:solidFill>
                <a:latin typeface="Rabar_025" panose="02040703060201020203" pitchFamily="18" charset="-78"/>
                <a:cs typeface="Rabar_025" panose="02040703060201020203" pitchFamily="18" charset="-78"/>
              </a:rPr>
              <a:t> من اللغة العربية: أن اللغة هي وعاء الكتاب والسنة، والكتاب نزل بلغة العرب، والسنة القولية جاءت بلسان الرسول العربي، والاستدلال بهما مبني على معرفة طرق العرب في الإفهام والفهم، ومن جملة أصول الفقه؛ طرق دلالة الألفاظ على المعاني من عموم وخصوص...</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29</a:t>
            </a:fld>
            <a:endParaRPr lang="en-US"/>
          </a:p>
        </p:txBody>
      </p:sp>
    </p:spTree>
    <p:extLst>
      <p:ext uri="{BB962C8B-B14F-4D97-AF65-F5344CB8AC3E}">
        <p14:creationId xmlns:p14="http://schemas.microsoft.com/office/powerpoint/2010/main" val="18321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13" panose="02040703060201020203" pitchFamily="18" charset="-78"/>
                <a:cs typeface="Rabar_013" panose="02040703060201020203" pitchFamily="18" charset="-78"/>
              </a:rPr>
              <a:t>أهمية علم أصول الفقه</a:t>
            </a:r>
            <a:endParaRPr lang="en-US" sz="4000" dirty="0">
              <a:solidFill>
                <a:srgbClr val="002060"/>
              </a:solidFill>
              <a:latin typeface="Rabar_013" panose="02040703060201020203" pitchFamily="18" charset="-78"/>
              <a:ea typeface="+mn-ea"/>
              <a:cs typeface="Rabar_013" panose="02040703060201020203" pitchFamily="18" charset="-78"/>
            </a:endParaRP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ويقول السًّبكي مبيِّنًا أهميته في الاجتهاد وضرورته: "وكل العلماء في حضيض عنه (أي الاجتهاد) إلا من تغلغل بأصل الفقه، وكَرَعَ من مناهله الصافية بكل الموارد، وسَبَحَ في بحره، وترَوّى من زلاله، وبات يعلًّ به وطرفه ساهد".</a:t>
            </a:r>
          </a:p>
          <a:p>
            <a:pPr algn="r"/>
            <a:r>
              <a:rPr lang="ar-IQ" sz="3600" dirty="0">
                <a:solidFill>
                  <a:srgbClr val="002060"/>
                </a:solidFill>
                <a:latin typeface="Rabar_025" panose="02040703060201020203" pitchFamily="18" charset="-78"/>
                <a:cs typeface="Rabar_025" panose="02040703060201020203" pitchFamily="18" charset="-78"/>
              </a:rPr>
              <a:t>ويؤكد ابن تيمية رحمه الله هذا المعنى فيقول: "لا بد أن يكون مع الإنسان أصول كلية تُردُّ إليها الجزئيات؛ ليتكلَّم بعلم وعدل، ثم يعرف الجزئيات كيف وقعت؟ وإلا فيبقى في كذب وجهل في الجزئيات، وجهل وظلم في الكليات، فيتولد فساد عظيم".</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a:t>
            </a:fld>
            <a:endParaRPr lang="en-US"/>
          </a:p>
        </p:txBody>
      </p:sp>
    </p:spTree>
    <p:extLst>
      <p:ext uri="{BB962C8B-B14F-4D97-AF65-F5344CB8AC3E}">
        <p14:creationId xmlns:p14="http://schemas.microsoft.com/office/powerpoint/2010/main" val="3269895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استمداد علم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4 ـ </a:t>
            </a:r>
            <a:r>
              <a:rPr lang="ar-IQ" sz="3300" dirty="0">
                <a:solidFill>
                  <a:srgbClr val="00B0F0"/>
                </a:solidFill>
                <a:latin typeface="Rabar_025" panose="02040703060201020203" pitchFamily="18" charset="-78"/>
                <a:cs typeface="Rabar_025" panose="02040703060201020203" pitchFamily="18" charset="-78"/>
              </a:rPr>
              <a:t>علم</a:t>
            </a:r>
            <a:r>
              <a:rPr lang="ar-IQ" sz="3600" dirty="0">
                <a:solidFill>
                  <a:srgbClr val="002060"/>
                </a:solidFill>
                <a:latin typeface="Rabar_025" panose="02040703060201020203" pitchFamily="18" charset="-78"/>
                <a:cs typeface="Rabar_025" panose="02040703060201020203" pitchFamily="18" charset="-78"/>
              </a:rPr>
              <a:t> </a:t>
            </a:r>
            <a:r>
              <a:rPr lang="ar-IQ" sz="3300" dirty="0">
                <a:solidFill>
                  <a:srgbClr val="00B0F0"/>
                </a:solidFill>
                <a:latin typeface="Rabar_025" panose="02040703060201020203" pitchFamily="18" charset="-78"/>
                <a:cs typeface="Rabar_025" panose="02040703060201020203" pitchFamily="18" charset="-78"/>
              </a:rPr>
              <a:t>المنطق</a:t>
            </a:r>
            <a:r>
              <a:rPr lang="ar-IQ" sz="3600" dirty="0">
                <a:solidFill>
                  <a:srgbClr val="002060"/>
                </a:solidFill>
                <a:latin typeface="Rabar_025" panose="02040703060201020203" pitchFamily="18" charset="-78"/>
                <a:cs typeface="Rabar_025" panose="02040703060201020203" pitchFamily="18" charset="-78"/>
              </a:rPr>
              <a:t>، للاستعانة بالأقيسة المنطقية.</a:t>
            </a:r>
          </a:p>
          <a:p>
            <a:pPr algn="r"/>
            <a:r>
              <a:rPr lang="ar-IQ" sz="3300" dirty="0">
                <a:solidFill>
                  <a:srgbClr val="00B0F0"/>
                </a:solidFill>
                <a:latin typeface="Rabar_025" panose="02040703060201020203" pitchFamily="18" charset="-78"/>
                <a:cs typeface="Rabar_025" panose="02040703060201020203" pitchFamily="18" charset="-78"/>
              </a:rPr>
              <a:t>مثال</a:t>
            </a:r>
            <a:r>
              <a:rPr lang="ar-IQ" sz="3600" dirty="0">
                <a:solidFill>
                  <a:srgbClr val="002060"/>
                </a:solidFill>
                <a:latin typeface="Rabar_025" panose="02040703060201020203" pitchFamily="18" charset="-78"/>
                <a:cs typeface="Rabar_025" panose="02040703060201020203" pitchFamily="18" charset="-78"/>
              </a:rPr>
              <a:t>: الحرام </a:t>
            </a:r>
            <a:r>
              <a:rPr lang="ar-IQ" sz="3600" dirty="0" err="1">
                <a:solidFill>
                  <a:srgbClr val="002060"/>
                </a:solidFill>
                <a:latin typeface="Rabar_025" panose="02040703060201020203" pitchFamily="18" charset="-78"/>
                <a:cs typeface="Rabar_025" panose="02040703060201020203" pitchFamily="18" charset="-78"/>
              </a:rPr>
              <a:t>لايكون</a:t>
            </a:r>
            <a:r>
              <a:rPr lang="ar-IQ" sz="3600" dirty="0">
                <a:solidFill>
                  <a:srgbClr val="002060"/>
                </a:solidFill>
                <a:latin typeface="Rabar_025" panose="02040703060201020203" pitchFamily="18" charset="-78"/>
                <a:cs typeface="Rabar_025" panose="02040703060201020203" pitchFamily="18" charset="-78"/>
              </a:rPr>
              <a:t> حلالا، لشخص واحد في آن واحد، عملا بقاعدة اجتماع النقيضين مستحيل.</a:t>
            </a:r>
          </a:p>
          <a:p>
            <a:pPr algn="r"/>
            <a:r>
              <a:rPr lang="ar-IQ" sz="3300" dirty="0">
                <a:solidFill>
                  <a:srgbClr val="00B0F0"/>
                </a:solidFill>
                <a:latin typeface="Rabar_025" panose="02040703060201020203" pitchFamily="18" charset="-78"/>
                <a:cs typeface="Rabar_025" panose="02040703060201020203" pitchFamily="18" charset="-78"/>
              </a:rPr>
              <a:t>وكقاعدة</a:t>
            </a:r>
            <a:r>
              <a:rPr lang="ar-IQ" sz="3600" dirty="0">
                <a:solidFill>
                  <a:srgbClr val="002060"/>
                </a:solidFill>
                <a:latin typeface="Rabar_025" panose="02040703060201020203" pitchFamily="18" charset="-78"/>
                <a:cs typeface="Rabar_025" panose="02040703060201020203" pitchFamily="18" charset="-78"/>
              </a:rPr>
              <a:t>: مقدمتان تنتج نتيجة، كقول المنطقي: </a:t>
            </a:r>
          </a:p>
          <a:p>
            <a:pPr algn="r"/>
            <a:r>
              <a:rPr lang="ar-IQ" sz="3600" dirty="0">
                <a:solidFill>
                  <a:srgbClr val="002060"/>
                </a:solidFill>
                <a:latin typeface="Rabar_025" panose="02040703060201020203" pitchFamily="18" charset="-78"/>
                <a:cs typeface="Rabar_025" panose="02040703060201020203" pitchFamily="18" charset="-78"/>
              </a:rPr>
              <a:t>كل إنسان فانٍ، ومحمد إنسان = محمد فانٍ</a:t>
            </a:r>
          </a:p>
          <a:p>
            <a:pPr algn="r"/>
            <a:r>
              <a:rPr lang="ar-IQ" sz="3600" dirty="0">
                <a:solidFill>
                  <a:srgbClr val="002060"/>
                </a:solidFill>
                <a:latin typeface="Rabar_025" panose="02040703060201020203" pitchFamily="18" charset="-78"/>
                <a:cs typeface="Rabar_025" panose="02040703060201020203" pitchFamily="18" charset="-78"/>
              </a:rPr>
              <a:t>طبق الأصوليون هذه </a:t>
            </a:r>
            <a:r>
              <a:rPr lang="ar-IQ" sz="3300" dirty="0">
                <a:solidFill>
                  <a:srgbClr val="00B0F0"/>
                </a:solidFill>
                <a:latin typeface="Rabar_025" panose="02040703060201020203" pitchFamily="18" charset="-78"/>
                <a:cs typeface="Rabar_025" panose="02040703060201020203" pitchFamily="18" charset="-78"/>
              </a:rPr>
              <a:t>القاعدة</a:t>
            </a:r>
            <a:r>
              <a:rPr lang="ar-IQ" sz="3600" dirty="0">
                <a:solidFill>
                  <a:srgbClr val="002060"/>
                </a:solidFill>
                <a:latin typeface="Rabar_025" panose="02040703060201020203" pitchFamily="18" charset="-78"/>
                <a:cs typeface="Rabar_025" panose="02040703060201020203" pitchFamily="18" charset="-78"/>
              </a:rPr>
              <a:t>:</a:t>
            </a:r>
          </a:p>
          <a:p>
            <a:pPr algn="r"/>
            <a:r>
              <a:rPr lang="ar-IQ" sz="3600" dirty="0">
                <a:solidFill>
                  <a:srgbClr val="002060"/>
                </a:solidFill>
                <a:latin typeface="Rabar_025" panose="02040703060201020203" pitchFamily="18" charset="-78"/>
                <a:cs typeface="Rabar_025" panose="02040703060201020203" pitchFamily="18" charset="-78"/>
              </a:rPr>
              <a:t>كل حكم فيه مصلحة+ وجوب الزكاة حكم = وجوب الزكاة فيه مصلحة.</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30</a:t>
            </a:fld>
            <a:endParaRPr lang="en-US"/>
          </a:p>
        </p:txBody>
      </p:sp>
    </p:spTree>
    <p:extLst>
      <p:ext uri="{BB962C8B-B14F-4D97-AF65-F5344CB8AC3E}">
        <p14:creationId xmlns:p14="http://schemas.microsoft.com/office/powerpoint/2010/main" val="1729998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نشأة علم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300" dirty="0">
                <a:solidFill>
                  <a:srgbClr val="00B0F0"/>
                </a:solidFill>
                <a:latin typeface="Rabar_025" panose="02040703060201020203" pitchFamily="18" charset="-78"/>
                <a:cs typeface="Rabar_025" panose="02040703060201020203" pitchFamily="18" charset="-78"/>
              </a:rPr>
              <a:t>أولاً: نشأة الأحكام الفقهية</a:t>
            </a:r>
          </a:p>
          <a:p>
            <a:pPr algn="r"/>
            <a:r>
              <a:rPr lang="ar-IQ" sz="3600" dirty="0">
                <a:solidFill>
                  <a:srgbClr val="002060"/>
                </a:solidFill>
                <a:latin typeface="Rabar_025" panose="02040703060201020203" pitchFamily="18" charset="-78"/>
                <a:cs typeface="Rabar_025" panose="02040703060201020203" pitchFamily="18" charset="-78"/>
              </a:rPr>
              <a:t>نشأت أحكام الفقه مع نشأة الإسلام؛ لأن الإسلام هو مجموعة من العقائد والأخلاق والأحكام العملية.</a:t>
            </a:r>
          </a:p>
          <a:p>
            <a:pPr algn="r"/>
            <a:r>
              <a:rPr lang="ar-IQ" sz="3600" dirty="0">
                <a:solidFill>
                  <a:srgbClr val="002060"/>
                </a:solidFill>
                <a:latin typeface="Rabar_025" panose="02040703060201020203" pitchFamily="18" charset="-78"/>
                <a:cs typeface="Rabar_025" panose="02040703060201020203" pitchFamily="18" charset="-78"/>
              </a:rPr>
              <a:t> وقد كانت هذه الأحكام العملية في عهد الرسول مكونة من الأحكام التي وردت في القرآن. </a:t>
            </a:r>
          </a:p>
          <a:p>
            <a:pPr algn="r"/>
            <a:r>
              <a:rPr lang="ar-IQ" sz="3600" dirty="0">
                <a:solidFill>
                  <a:srgbClr val="002060"/>
                </a:solidFill>
                <a:latin typeface="Rabar_025" panose="02040703060201020203" pitchFamily="18" charset="-78"/>
                <a:cs typeface="Rabar_025" panose="02040703060201020203" pitchFamily="18" charset="-78"/>
              </a:rPr>
              <a:t>ومن الأحكام التي صدرت من الرسول فتوى في واقعة أو قضاء في خصومة أو جوابا عن سؤال، </a:t>
            </a:r>
          </a:p>
          <a:p>
            <a:pPr algn="r"/>
            <a:r>
              <a:rPr lang="ar-IQ" sz="3600" dirty="0">
                <a:solidFill>
                  <a:srgbClr val="002060"/>
                </a:solidFill>
                <a:latin typeface="Rabar_025" panose="02040703060201020203" pitchFamily="18" charset="-78"/>
                <a:cs typeface="Rabar_025" panose="02040703060201020203" pitchFamily="18" charset="-78"/>
              </a:rPr>
              <a:t>فكانت مجموعة الأحكام الفقهية في طورها الأول مكونة من:</a:t>
            </a:r>
          </a:p>
          <a:p>
            <a:pPr algn="r"/>
            <a:r>
              <a:rPr lang="ar-IQ" sz="3600" dirty="0">
                <a:solidFill>
                  <a:srgbClr val="002060"/>
                </a:solidFill>
                <a:latin typeface="Rabar_025" panose="02040703060201020203" pitchFamily="18" charset="-78"/>
                <a:cs typeface="Rabar_025" panose="02040703060201020203" pitchFamily="18" charset="-78"/>
              </a:rPr>
              <a:t> أحكام الله ورسوله، ومصدرها القرآن والسنة.</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31</a:t>
            </a:fld>
            <a:endParaRPr lang="en-US"/>
          </a:p>
        </p:txBody>
      </p:sp>
    </p:spTree>
    <p:extLst>
      <p:ext uri="{BB962C8B-B14F-4D97-AF65-F5344CB8AC3E}">
        <p14:creationId xmlns:p14="http://schemas.microsoft.com/office/powerpoint/2010/main" val="765267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نشأة علم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300" dirty="0">
                <a:solidFill>
                  <a:srgbClr val="00B0F0"/>
                </a:solidFill>
                <a:latin typeface="Rabar_025" panose="02040703060201020203" pitchFamily="18" charset="-78"/>
                <a:cs typeface="Rabar_025" panose="02040703060201020203" pitchFamily="18" charset="-78"/>
              </a:rPr>
              <a:t>ثانياً: الاجتهاد في زمن الصحابة –رضي الله عنهم-.</a:t>
            </a:r>
          </a:p>
          <a:p>
            <a:pPr algn="r"/>
            <a:r>
              <a:rPr lang="ar-IQ" sz="3600" dirty="0">
                <a:solidFill>
                  <a:srgbClr val="002060"/>
                </a:solidFill>
                <a:latin typeface="Rabar_025" panose="02040703060201020203" pitchFamily="18" charset="-78"/>
                <a:cs typeface="Rabar_025" panose="02040703060201020203" pitchFamily="18" charset="-78"/>
              </a:rPr>
              <a:t>وفي عهد الصحابة واجهتهم وقائع وطرأت لهم طوارئ، لم  تطرأ في عهد الرسول، فاجتهد فيها أهل الاجتهاد منهم وقضوا وأفتوا، وأضافوا إلى المجموعة الأولى عدة أحكام استنبطوها باجتهادهم.</a:t>
            </a:r>
          </a:p>
          <a:p>
            <a:pPr algn="r"/>
            <a:r>
              <a:rPr lang="ar-IQ" sz="3600" dirty="0">
                <a:solidFill>
                  <a:srgbClr val="002060"/>
                </a:solidFill>
                <a:latin typeface="Rabar_025" panose="02040703060201020203" pitchFamily="18" charset="-78"/>
                <a:cs typeface="Rabar_025" panose="02040703060201020203" pitchFamily="18" charset="-78"/>
              </a:rPr>
              <a:t> فكانت مجموعة الأحكام الفقهية في طورها الثاني مكونة من: أحكام الله ورسوله، وفتاوى الصحابة، وأقضيتهم. </a:t>
            </a:r>
          </a:p>
          <a:p>
            <a:pPr algn="r"/>
            <a:r>
              <a:rPr lang="ar-IQ" sz="3600" dirty="0">
                <a:solidFill>
                  <a:srgbClr val="002060"/>
                </a:solidFill>
                <a:latin typeface="Rabar_025" panose="02040703060201020203" pitchFamily="18" charset="-78"/>
                <a:cs typeface="Rabar_025" panose="02040703060201020203" pitchFamily="18" charset="-78"/>
              </a:rPr>
              <a:t>ومصادرها القرآن والسنة. واجتهاد الصحابة.</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32</a:t>
            </a:fld>
            <a:endParaRPr lang="en-US"/>
          </a:p>
        </p:txBody>
      </p:sp>
    </p:spTree>
    <p:extLst>
      <p:ext uri="{BB962C8B-B14F-4D97-AF65-F5344CB8AC3E}">
        <p14:creationId xmlns:p14="http://schemas.microsoft.com/office/powerpoint/2010/main" val="188073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نشأة علم أصول الفقه</a:t>
            </a:r>
          </a:p>
        </p:txBody>
      </p:sp>
      <p:sp>
        <p:nvSpPr>
          <p:cNvPr id="3" name="عنوان فرعي 2"/>
          <p:cNvSpPr>
            <a:spLocks noGrp="1"/>
          </p:cNvSpPr>
          <p:nvPr>
            <p:ph type="subTitle" idx="1"/>
          </p:nvPr>
        </p:nvSpPr>
        <p:spPr>
          <a:xfrm>
            <a:off x="605308" y="1175657"/>
            <a:ext cx="10093172" cy="5144466"/>
          </a:xfrm>
        </p:spPr>
        <p:txBody>
          <a:bodyPr>
            <a:normAutofit fontScale="85000" lnSpcReduction="20000"/>
          </a:bodyPr>
          <a:lstStyle/>
          <a:p>
            <a:pPr algn="r"/>
            <a:r>
              <a:rPr lang="ar-IQ" sz="3900" dirty="0">
                <a:solidFill>
                  <a:srgbClr val="00B0F0"/>
                </a:solidFill>
                <a:latin typeface="Rabar_025" panose="02040703060201020203" pitchFamily="18" charset="-78"/>
                <a:cs typeface="Rabar_025" panose="02040703060201020203" pitchFamily="18" charset="-78"/>
              </a:rPr>
              <a:t>ثالثاً: الاجتهاد في زمن التابعين وتابعيهم والأئمة المجتهدين</a:t>
            </a:r>
            <a:r>
              <a:rPr lang="ar-IQ" sz="3600" dirty="0">
                <a:solidFill>
                  <a:srgbClr val="002060"/>
                </a:solidFill>
                <a:latin typeface="Rabar_025" panose="02040703060201020203" pitchFamily="18" charset="-78"/>
                <a:cs typeface="Rabar_025" panose="02040703060201020203" pitchFamily="18" charset="-78"/>
              </a:rPr>
              <a:t>، وهو بالتقريب القرنان الهجريان الثاني، والثالث.</a:t>
            </a:r>
          </a:p>
          <a:p>
            <a:pPr algn="r"/>
            <a:r>
              <a:rPr lang="ar-IQ" sz="3600" dirty="0">
                <a:solidFill>
                  <a:srgbClr val="002060"/>
                </a:solidFill>
                <a:latin typeface="Rabar_025" panose="02040703060201020203" pitchFamily="18" charset="-78"/>
                <a:cs typeface="Rabar_025" panose="02040703060201020203" pitchFamily="18" charset="-78"/>
              </a:rPr>
              <a:t> اتسعت الدولة الإسلامية ودخل في الإسلام كثيرون من غير العرب، وواجهت المسلمين طارئ ومشاكل وبحوث ونظريات، وحركة عمرانية وعقلية حملت المجتهدين على السعة في ميدان التشريع للأحكام الفقهية وشرعت أحكام كثيرة لوقائع فرضية.</a:t>
            </a:r>
          </a:p>
          <a:p>
            <a:pPr algn="r"/>
            <a:r>
              <a:rPr lang="ar-IQ" sz="3600" dirty="0">
                <a:solidFill>
                  <a:srgbClr val="002060"/>
                </a:solidFill>
                <a:latin typeface="Rabar_025" panose="02040703060201020203" pitchFamily="18" charset="-78"/>
                <a:cs typeface="Rabar_025" panose="02040703060201020203" pitchFamily="18" charset="-78"/>
              </a:rPr>
              <a:t> وأضيفت إلى المجموعتين السابقتين أحكام كثيرة،</a:t>
            </a:r>
          </a:p>
          <a:p>
            <a:pPr algn="r"/>
            <a:r>
              <a:rPr lang="ar-IQ" sz="3600" dirty="0">
                <a:solidFill>
                  <a:srgbClr val="002060"/>
                </a:solidFill>
                <a:latin typeface="Rabar_025" panose="02040703060201020203" pitchFamily="18" charset="-78"/>
                <a:cs typeface="Rabar_025" panose="02040703060201020203" pitchFamily="18" charset="-78"/>
              </a:rPr>
              <a:t> فكانت مجموعة الأحكام الفقهية في طورها الثالث مكونة من:</a:t>
            </a:r>
          </a:p>
          <a:p>
            <a:pPr algn="r"/>
            <a:r>
              <a:rPr lang="ar-IQ" sz="3600" dirty="0">
                <a:solidFill>
                  <a:srgbClr val="002060"/>
                </a:solidFill>
                <a:latin typeface="Rabar_025" panose="02040703060201020203" pitchFamily="18" charset="-78"/>
                <a:cs typeface="Rabar_025" panose="02040703060201020203" pitchFamily="18" charset="-78"/>
              </a:rPr>
              <a:t> أحكام الله ورسوله، وفتاوى المجتهدين واستنباطهم ومصادرها القرآن والسنة، واجتهاد الصحابة والأئمة المجتهدين. </a:t>
            </a:r>
          </a:p>
          <a:p>
            <a:pPr algn="r"/>
            <a:r>
              <a:rPr lang="ar-IQ" sz="3600" dirty="0">
                <a:solidFill>
                  <a:srgbClr val="002060"/>
                </a:solidFill>
                <a:latin typeface="Rabar_025" panose="02040703060201020203" pitchFamily="18" charset="-78"/>
                <a:cs typeface="Rabar_025" panose="02040703060201020203" pitchFamily="18" charset="-78"/>
              </a:rPr>
              <a:t>وفي هذا العهد بدئ بتدوين هذه الأحكام مع البدء بتدوين السنة، واصطبغت الأحكام بالصبغة العلمية؛ لأنها ذكرت معها أدلتها وعللها والأصول العامة التي تتفرع عنها. وسمى رجالها الفقهاء وسمى العلم بها علم الفقه. </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33</a:t>
            </a:fld>
            <a:endParaRPr lang="en-US"/>
          </a:p>
        </p:txBody>
      </p:sp>
    </p:spTree>
    <p:extLst>
      <p:ext uri="{BB962C8B-B14F-4D97-AF65-F5344CB8AC3E}">
        <p14:creationId xmlns:p14="http://schemas.microsoft.com/office/powerpoint/2010/main" val="465666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نشأة علم أصول الفقه</a:t>
            </a:r>
          </a:p>
        </p:txBody>
      </p:sp>
      <p:sp>
        <p:nvSpPr>
          <p:cNvPr id="3" name="عنوان فرعي 2"/>
          <p:cNvSpPr>
            <a:spLocks noGrp="1"/>
          </p:cNvSpPr>
          <p:nvPr>
            <p:ph type="subTitle" idx="1"/>
          </p:nvPr>
        </p:nvSpPr>
        <p:spPr>
          <a:xfrm>
            <a:off x="605308" y="1175657"/>
            <a:ext cx="10093172" cy="5144466"/>
          </a:xfrm>
        </p:spPr>
        <p:txBody>
          <a:bodyPr>
            <a:normAutofit fontScale="77500" lnSpcReduction="20000"/>
          </a:bodyPr>
          <a:lstStyle/>
          <a:p>
            <a:pPr algn="r"/>
            <a:r>
              <a:rPr lang="ar-IQ" sz="4300" dirty="0">
                <a:solidFill>
                  <a:srgbClr val="00B0F0"/>
                </a:solidFill>
                <a:latin typeface="Rabar_025" panose="02040703060201020203" pitchFamily="18" charset="-78"/>
                <a:cs typeface="Rabar_025" panose="02040703060201020203" pitchFamily="18" charset="-78"/>
              </a:rPr>
              <a:t>رابعاً: نشأة علم أصول الفقه.</a:t>
            </a:r>
          </a:p>
          <a:p>
            <a:pPr algn="r"/>
            <a:r>
              <a:rPr lang="ar-IQ" sz="3600" dirty="0">
                <a:solidFill>
                  <a:srgbClr val="002060"/>
                </a:solidFill>
                <a:latin typeface="Rabar_025" panose="02040703060201020203" pitchFamily="18" charset="-78"/>
                <a:cs typeface="Rabar_025" panose="02040703060201020203" pitchFamily="18" charset="-78"/>
              </a:rPr>
              <a:t>لم ينشأ إلا في القرن الثاني الهجري؛ لأنه في القرن الهجري الأول لم تدع حاجة إليه، فالرسول كان يفتي ويقضي بما يوحي به إليه ربه من القرآن، وبما يلهم به من السنن. وبما يؤديه إليه اجتهاده.</a:t>
            </a:r>
          </a:p>
          <a:p>
            <a:pPr algn="r"/>
            <a:r>
              <a:rPr lang="ar-IQ" sz="3600" dirty="0">
                <a:solidFill>
                  <a:srgbClr val="002060"/>
                </a:solidFill>
                <a:latin typeface="Rabar_025" panose="02040703060201020203" pitchFamily="18" charset="-78"/>
                <a:cs typeface="Rabar_025" panose="02040703060201020203" pitchFamily="18" charset="-78"/>
              </a:rPr>
              <a:t> وأصحابه كانوا يفتون ويقضون بالنصوص التي يفهمونها بملكتهم العربية السليمة من غير حاجة إلى قواعد لغوية يهتدون بها إلى فهم النصوص. وبصحبتهم للرسول، ووقوفهم على أسباب نزول الآيات وورود الأحاديث، وفهمهم مقاصد الشارع ومبادئ التشريع، </a:t>
            </a:r>
          </a:p>
          <a:p>
            <a:pPr algn="r"/>
            <a:r>
              <a:rPr lang="ar-IQ" sz="3600" dirty="0">
                <a:solidFill>
                  <a:srgbClr val="002060"/>
                </a:solidFill>
                <a:latin typeface="Rabar_025" panose="02040703060201020203" pitchFamily="18" charset="-78"/>
                <a:cs typeface="Rabar_025" panose="02040703060201020203" pitchFamily="18" charset="-78"/>
              </a:rPr>
              <a:t>ولكن لما اتسعت الفتوح الإسلامية واختلط </a:t>
            </a:r>
            <a:r>
              <a:rPr lang="ar-IQ" sz="3600">
                <a:solidFill>
                  <a:srgbClr val="002060"/>
                </a:solidFill>
                <a:latin typeface="Rabar_025" panose="02040703060201020203" pitchFamily="18" charset="-78"/>
                <a:cs typeface="Rabar_025" panose="02040703060201020203" pitchFamily="18" charset="-78"/>
              </a:rPr>
              <a:t>العرب العرب بغيرهم</a:t>
            </a:r>
            <a:r>
              <a:rPr lang="ar-IQ" sz="3600" dirty="0">
                <a:solidFill>
                  <a:srgbClr val="002060"/>
                </a:solidFill>
                <a:latin typeface="Rabar_025" panose="02040703060201020203" pitchFamily="18" charset="-78"/>
                <a:cs typeface="Rabar_025" panose="02040703060201020203" pitchFamily="18" charset="-78"/>
              </a:rPr>
              <a:t>، وتشافهوا وتكاتبوا ودخل في العربية كثير من المفردات والأساليب غير العربية، ولم تبق الملكة اللسانية على سلامتها وكثرت الاشتباهات والاحتمالات في فهم النصوص -.</a:t>
            </a:r>
          </a:p>
          <a:p>
            <a:pPr algn="r"/>
            <a:r>
              <a:rPr lang="ar-IQ" sz="3600" dirty="0">
                <a:solidFill>
                  <a:srgbClr val="002060"/>
                </a:solidFill>
                <a:latin typeface="Rabar_025" panose="02040703060201020203" pitchFamily="18" charset="-78"/>
                <a:cs typeface="Rabar_025" panose="02040703060201020203" pitchFamily="18" charset="-78"/>
              </a:rPr>
              <a:t>دعت الحاجة إلى وضع ضوابط وقواعد لغوية يقتدر بها على فهم النصوص كما يفهمها العربي الذي وردت النصوص بلغته. كما دعت إلى وضع قواعد نحوية يقتدر بها على صحة النطق.</a:t>
            </a:r>
          </a:p>
          <a:p>
            <a:pPr algn="r"/>
            <a:endParaRPr lang="ar-IQ" sz="3600" dirty="0">
              <a:solidFill>
                <a:srgbClr val="002060"/>
              </a:solidFill>
              <a:latin typeface="Rabar_025" panose="02040703060201020203" pitchFamily="18" charset="-78"/>
              <a:cs typeface="Rabar_025" panose="02040703060201020203" pitchFamily="18" charset="-78"/>
            </a:endParaRP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34</a:t>
            </a:fld>
            <a:endParaRPr lang="en-US"/>
          </a:p>
        </p:txBody>
      </p:sp>
    </p:spTree>
    <p:extLst>
      <p:ext uri="{BB962C8B-B14F-4D97-AF65-F5344CB8AC3E}">
        <p14:creationId xmlns:p14="http://schemas.microsoft.com/office/powerpoint/2010/main" val="2713244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نشأة علم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300" dirty="0">
                <a:solidFill>
                  <a:srgbClr val="00B0F0"/>
                </a:solidFill>
                <a:latin typeface="Rabar_025" panose="02040703060201020203" pitchFamily="18" charset="-78"/>
                <a:cs typeface="Rabar_025" panose="02040703060201020203" pitchFamily="18" charset="-78"/>
              </a:rPr>
              <a:t>خامساً: أول من ألف في علم أصول الفقه</a:t>
            </a:r>
          </a:p>
          <a:p>
            <a:pPr algn="r"/>
            <a:r>
              <a:rPr lang="ar-IQ" sz="3600" dirty="0">
                <a:solidFill>
                  <a:srgbClr val="002060"/>
                </a:solidFill>
                <a:latin typeface="Rabar_025" panose="02040703060201020203" pitchFamily="18" charset="-78"/>
                <a:cs typeface="Rabar_025" panose="02040703060201020203" pitchFamily="18" charset="-78"/>
              </a:rPr>
              <a:t>وأول من دون قواعد هذا العلم مستقلة مرتبة مؤيدا بالأدلة، هو الإمام محمد بن إدريس الشافعي المتوفى سنة 204 للهجرة. </a:t>
            </a:r>
          </a:p>
          <a:p>
            <a:pPr algn="r"/>
            <a:r>
              <a:rPr lang="ar-IQ" sz="3600" dirty="0">
                <a:solidFill>
                  <a:srgbClr val="002060"/>
                </a:solidFill>
                <a:latin typeface="Rabar_025" panose="02040703060201020203" pitchFamily="18" charset="-78"/>
                <a:cs typeface="Rabar_025" panose="02040703060201020203" pitchFamily="18" charset="-78"/>
              </a:rPr>
              <a:t>فقد كتب في أصول الفقه كتابه ( الرسالة )، وهو أول مدون في هذا العلم، وصل إلينا فيما نعلم، ولهذا اشتهر على ألسنة العلماء أن واضع أصول علم أصول الفقه هو الإمام الشافعي.</a:t>
            </a:r>
          </a:p>
          <a:p>
            <a:pPr algn="r"/>
            <a:r>
              <a:rPr lang="ar-IQ" sz="3600" dirty="0">
                <a:solidFill>
                  <a:srgbClr val="002060"/>
                </a:solidFill>
                <a:latin typeface="Rabar_025" panose="02040703060201020203" pitchFamily="18" charset="-78"/>
                <a:cs typeface="Rabar_025" panose="02040703060201020203" pitchFamily="18" charset="-78"/>
              </a:rPr>
              <a:t>وتتابع العلماء على التأليف في هذا العلم بين إسهاب وإيجاز.</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35</a:t>
            </a:fld>
            <a:endParaRPr lang="en-US"/>
          </a:p>
        </p:txBody>
      </p:sp>
    </p:spTree>
    <p:extLst>
      <p:ext uri="{BB962C8B-B14F-4D97-AF65-F5344CB8AC3E}">
        <p14:creationId xmlns:p14="http://schemas.microsoft.com/office/powerpoint/2010/main" val="2033961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طرق التأليف في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300" dirty="0">
                <a:solidFill>
                  <a:srgbClr val="00B0F0"/>
                </a:solidFill>
                <a:latin typeface="Rabar_025" panose="02040703060201020203" pitchFamily="18" charset="-78"/>
                <a:cs typeface="Rabar_025" panose="02040703060201020203" pitchFamily="18" charset="-78"/>
              </a:rPr>
              <a:t>للتأليف في علم أصول الفقه طرقاً ثلاثة:</a:t>
            </a:r>
          </a:p>
          <a:p>
            <a:pPr algn="r"/>
            <a:r>
              <a:rPr lang="ar-IQ" sz="3600" dirty="0">
                <a:solidFill>
                  <a:srgbClr val="002060"/>
                </a:solidFill>
                <a:latin typeface="Rabar_025" panose="02040703060201020203" pitchFamily="18" charset="-78"/>
                <a:cs typeface="Rabar_025" panose="02040703060201020203" pitchFamily="18" charset="-78"/>
              </a:rPr>
              <a:t>1- منهج الجمهور أو طريقة المتكلمين أو الشافعية .</a:t>
            </a:r>
          </a:p>
          <a:p>
            <a:pPr algn="r"/>
            <a:r>
              <a:rPr lang="ar-IQ" sz="3600" dirty="0">
                <a:solidFill>
                  <a:srgbClr val="002060"/>
                </a:solidFill>
                <a:latin typeface="Rabar_025" panose="02040703060201020203" pitchFamily="18" charset="-78"/>
                <a:cs typeface="Rabar_025" panose="02040703060201020203" pitchFamily="18" charset="-78"/>
              </a:rPr>
              <a:t>2- منهج الفقهاء أو طريقة الحنفية</a:t>
            </a:r>
          </a:p>
          <a:p>
            <a:pPr algn="r"/>
            <a:r>
              <a:rPr lang="ar-IQ" sz="3600" dirty="0">
                <a:solidFill>
                  <a:srgbClr val="002060"/>
                </a:solidFill>
                <a:latin typeface="Rabar_025" panose="02040703060201020203" pitchFamily="18" charset="-78"/>
                <a:cs typeface="Rabar_025" panose="02040703060201020203" pitchFamily="18" charset="-78"/>
              </a:rPr>
              <a:t>3- منهج الجمع بين الطريقتين.</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36</a:t>
            </a:fld>
            <a:endParaRPr lang="en-US"/>
          </a:p>
        </p:txBody>
      </p:sp>
    </p:spTree>
    <p:extLst>
      <p:ext uri="{BB962C8B-B14F-4D97-AF65-F5344CB8AC3E}">
        <p14:creationId xmlns:p14="http://schemas.microsoft.com/office/powerpoint/2010/main" val="3276406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طرق التأليف في أصول الفقه</a:t>
            </a:r>
          </a:p>
        </p:txBody>
      </p:sp>
      <p:sp>
        <p:nvSpPr>
          <p:cNvPr id="3" name="عنوان فرعي 2"/>
          <p:cNvSpPr>
            <a:spLocks noGrp="1"/>
          </p:cNvSpPr>
          <p:nvPr>
            <p:ph type="subTitle" idx="1"/>
          </p:nvPr>
        </p:nvSpPr>
        <p:spPr>
          <a:xfrm>
            <a:off x="605308" y="1211884"/>
            <a:ext cx="10093172" cy="5144466"/>
          </a:xfrm>
        </p:spPr>
        <p:txBody>
          <a:bodyPr>
            <a:normAutofit fontScale="92500" lnSpcReduction="20000"/>
          </a:bodyPr>
          <a:lstStyle/>
          <a:p>
            <a:pPr algn="r"/>
            <a:r>
              <a:rPr lang="ar-IQ" sz="3600" dirty="0">
                <a:solidFill>
                  <a:srgbClr val="00B0F0"/>
                </a:solidFill>
                <a:latin typeface="Rabar_025" panose="02040703060201020203" pitchFamily="18" charset="-78"/>
                <a:cs typeface="Rabar_025" panose="02040703060201020203" pitchFamily="18" charset="-78"/>
              </a:rPr>
              <a:t>الطريقة الأولى :منهج الجمهور</a:t>
            </a:r>
          </a:p>
          <a:p>
            <a:pPr algn="r"/>
            <a:r>
              <a:rPr lang="ar-IQ" sz="3600" dirty="0">
                <a:solidFill>
                  <a:srgbClr val="002060"/>
                </a:solidFill>
                <a:latin typeface="Rabar_025" panose="02040703060201020203" pitchFamily="18" charset="-78"/>
                <a:cs typeface="Rabar_025" panose="02040703060201020203" pitchFamily="18" charset="-78"/>
              </a:rPr>
              <a:t>يقوم هذا المنهج على إثبات القواعد الأصولية بالأدلة النقلية والعقلية، من غير التفات إلى موافقة فروع المذاهب لها، أو مخالفتها إياها .</a:t>
            </a:r>
          </a:p>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600" dirty="0">
                <a:solidFill>
                  <a:srgbClr val="002060"/>
                </a:solidFill>
                <a:latin typeface="Rabar_025" panose="02040703060201020203" pitchFamily="18" charset="-78"/>
                <a:cs typeface="Rabar_025" panose="02040703060201020203" pitchFamily="18" charset="-78"/>
              </a:rPr>
              <a:t>وسبب تسميته بمنهج الجمهور: أن أغلب المذاهب الفقهية من المالكية والشافعية والحنابلة وغيرهم، من أهل المذاهب الأخرى التزموا هذا المنهج في التأليف الأصولي .</a:t>
            </a:r>
          </a:p>
          <a:p>
            <a:pPr algn="r"/>
            <a:r>
              <a:rPr lang="ar-IQ" sz="3600" dirty="0">
                <a:solidFill>
                  <a:srgbClr val="002060"/>
                </a:solidFill>
                <a:latin typeface="Rabar_025" panose="02040703060201020203" pitchFamily="18" charset="-78"/>
                <a:cs typeface="Rabar_025" panose="02040703060201020203" pitchFamily="18" charset="-78"/>
              </a:rPr>
              <a:t>وسمي بطريقة المتكلمين، لأن المؤلفين فيها نهجوا في دراسة المسائل الأصولية منهج البحث في علم الكلام، ولأن أكثر المؤلفين فيها من علماء الكلام.</a:t>
            </a:r>
          </a:p>
          <a:p>
            <a:pPr algn="r"/>
            <a:r>
              <a:rPr lang="ar-IQ" sz="3600" dirty="0">
                <a:solidFill>
                  <a:srgbClr val="002060"/>
                </a:solidFill>
                <a:latin typeface="Rabar_025" panose="02040703060201020203" pitchFamily="18" charset="-78"/>
                <a:cs typeface="Rabar_025" panose="02040703060201020203" pitchFamily="18" charset="-78"/>
              </a:rPr>
              <a:t>كما سمي بطرقة الشافعية ،لأن أول من ألف على وفقها الإمام الشافعي في رسالته المشهورة .</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37</a:t>
            </a:fld>
            <a:endParaRPr lang="en-US"/>
          </a:p>
        </p:txBody>
      </p:sp>
    </p:spTree>
    <p:extLst>
      <p:ext uri="{BB962C8B-B14F-4D97-AF65-F5344CB8AC3E}">
        <p14:creationId xmlns:p14="http://schemas.microsoft.com/office/powerpoint/2010/main" val="2582620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طرق التأليف في أصول الفقه</a:t>
            </a:r>
          </a:p>
        </p:txBody>
      </p:sp>
      <p:sp>
        <p:nvSpPr>
          <p:cNvPr id="3" name="عنوان فرعي 2"/>
          <p:cNvSpPr>
            <a:spLocks noGrp="1"/>
          </p:cNvSpPr>
          <p:nvPr>
            <p:ph type="subTitle" idx="1"/>
          </p:nvPr>
        </p:nvSpPr>
        <p:spPr>
          <a:xfrm>
            <a:off x="605308" y="1175657"/>
            <a:ext cx="10093172" cy="5144466"/>
          </a:xfrm>
        </p:spPr>
        <p:txBody>
          <a:bodyPr>
            <a:normAutofit fontScale="92500" lnSpcReduction="10000"/>
          </a:bodyPr>
          <a:lstStyle/>
          <a:p>
            <a:pPr algn="r"/>
            <a:r>
              <a:rPr lang="ar-IQ" sz="3600" dirty="0">
                <a:solidFill>
                  <a:srgbClr val="00B0F0"/>
                </a:solidFill>
                <a:latin typeface="Rabar_025" panose="02040703060201020203" pitchFamily="18" charset="-78"/>
                <a:cs typeface="Rabar_025" panose="02040703060201020203" pitchFamily="18" charset="-78"/>
              </a:rPr>
              <a:t>المؤلفات على طريقة الجمهور:</a:t>
            </a:r>
          </a:p>
          <a:p>
            <a:pPr algn="r"/>
            <a:r>
              <a:rPr lang="ar-IQ" sz="3600" dirty="0">
                <a:solidFill>
                  <a:srgbClr val="002060"/>
                </a:solidFill>
                <a:latin typeface="Rabar_025" panose="02040703060201020203" pitchFamily="18" charset="-78"/>
                <a:cs typeface="Rabar_025" panose="02040703060201020203" pitchFamily="18" charset="-78"/>
              </a:rPr>
              <a:t>1- التقريب والإرشاد للباقلاني 403هـ</a:t>
            </a:r>
          </a:p>
          <a:p>
            <a:pPr algn="r"/>
            <a:r>
              <a:rPr lang="ar-IQ" sz="3600" dirty="0">
                <a:solidFill>
                  <a:srgbClr val="002060"/>
                </a:solidFill>
                <a:latin typeface="Rabar_025" panose="02040703060201020203" pitchFamily="18" charset="-78"/>
                <a:cs typeface="Rabar_025" panose="02040703060201020203" pitchFamily="18" charset="-78"/>
              </a:rPr>
              <a:t>2-المعتمد لأبي الحسين البصري 436هـ</a:t>
            </a:r>
          </a:p>
          <a:p>
            <a:pPr algn="r"/>
            <a:r>
              <a:rPr lang="ar-IQ" sz="3600" dirty="0">
                <a:solidFill>
                  <a:srgbClr val="002060"/>
                </a:solidFill>
                <a:latin typeface="Rabar_025" panose="02040703060201020203" pitchFamily="18" charset="-78"/>
                <a:cs typeface="Rabar_025" panose="02040703060201020203" pitchFamily="18" charset="-78"/>
              </a:rPr>
              <a:t>3- البرهان لأبي المعالي الجويي478</a:t>
            </a:r>
          </a:p>
          <a:p>
            <a:pPr algn="r"/>
            <a:r>
              <a:rPr lang="ar-IQ" sz="3600" dirty="0">
                <a:solidFill>
                  <a:srgbClr val="002060"/>
                </a:solidFill>
                <a:latin typeface="Rabar_025" panose="02040703060201020203" pitchFamily="18" charset="-78"/>
                <a:cs typeface="Rabar_025" panose="02040703060201020203" pitchFamily="18" charset="-78"/>
              </a:rPr>
              <a:t>5- المستصفى لأبي حامد الغزالي505هـ</a:t>
            </a:r>
          </a:p>
          <a:p>
            <a:pPr algn="r"/>
            <a:r>
              <a:rPr lang="ar-IQ" sz="3600" dirty="0">
                <a:solidFill>
                  <a:srgbClr val="002060"/>
                </a:solidFill>
                <a:latin typeface="Rabar_025" panose="02040703060201020203" pitchFamily="18" charset="-78"/>
                <a:cs typeface="Rabar_025" panose="02040703060201020203" pitchFamily="18" charset="-78"/>
              </a:rPr>
              <a:t>6- العدة للقاضي أبي يعلى الحنبلي 458هـ</a:t>
            </a:r>
          </a:p>
          <a:p>
            <a:pPr algn="r"/>
            <a:r>
              <a:rPr lang="ar-IQ" sz="3600" dirty="0">
                <a:solidFill>
                  <a:srgbClr val="002060"/>
                </a:solidFill>
                <a:latin typeface="Rabar_025" panose="02040703060201020203" pitchFamily="18" charset="-78"/>
                <a:cs typeface="Rabar_025" panose="02040703060201020203" pitchFamily="18" charset="-78"/>
              </a:rPr>
              <a:t>7-إحكام الفصول لأبي الوليد الباجي 474هـ</a:t>
            </a:r>
          </a:p>
          <a:p>
            <a:pPr algn="r"/>
            <a:r>
              <a:rPr lang="ar-IQ" sz="3600" dirty="0">
                <a:solidFill>
                  <a:srgbClr val="002060"/>
                </a:solidFill>
                <a:latin typeface="Rabar_025" panose="02040703060201020203" pitchFamily="18" charset="-78"/>
                <a:cs typeface="Rabar_025" panose="02040703060201020203" pitchFamily="18" charset="-78"/>
              </a:rPr>
              <a:t>8-التبصرة لأبي اسحاق الشيرازي</a:t>
            </a:r>
          </a:p>
          <a:p>
            <a:pPr algn="r"/>
            <a:r>
              <a:rPr lang="ar-IQ" sz="3600" dirty="0">
                <a:solidFill>
                  <a:srgbClr val="002060"/>
                </a:solidFill>
                <a:latin typeface="Rabar_025" panose="02040703060201020203" pitchFamily="18" charset="-78"/>
                <a:cs typeface="Rabar_025" panose="02040703060201020203" pitchFamily="18" charset="-78"/>
              </a:rPr>
              <a:t>9-شرح اللمع لأبي اسحاق الشيرازي.</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38</a:t>
            </a:fld>
            <a:endParaRPr lang="en-US"/>
          </a:p>
        </p:txBody>
      </p:sp>
    </p:spTree>
    <p:extLst>
      <p:ext uri="{BB962C8B-B14F-4D97-AF65-F5344CB8AC3E}">
        <p14:creationId xmlns:p14="http://schemas.microsoft.com/office/powerpoint/2010/main" val="3815389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grpId="0" nodeType="clickEffect">
                                  <p:stCondLst>
                                    <p:cond delay="0"/>
                                  </p:stCondLst>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42" presetClass="entr" presetSubtype="0" fill="hold" grpId="0" nodeType="clickEffect">
                                  <p:stCondLst>
                                    <p:cond delay="0"/>
                                  </p:stCondLst>
                                  <p:childTnLst>
                                    <p:set>
                                      <p:cBhvr>
                                        <p:cTn id="67" dur="1" fill="hold">
                                          <p:stCondLst>
                                            <p:cond delay="0"/>
                                          </p:stCondLst>
                                        </p:cTn>
                                        <p:tgtEl>
                                          <p:spTgt spid="3">
                                            <p:txEl>
                                              <p:pRg st="8" end="8"/>
                                            </p:txEl>
                                          </p:spTgt>
                                        </p:tgtEl>
                                        <p:attrNameLst>
                                          <p:attrName>style.visibility</p:attrName>
                                        </p:attrNameLst>
                                      </p:cBhvr>
                                      <p:to>
                                        <p:strVal val="visible"/>
                                      </p:to>
                                    </p:set>
                                    <p:animEffect transition="in" filter="fade">
                                      <p:cBhvr>
                                        <p:cTn id="68" dur="1000"/>
                                        <p:tgtEl>
                                          <p:spTgt spid="3">
                                            <p:txEl>
                                              <p:pRg st="8" end="8"/>
                                            </p:txEl>
                                          </p:spTgt>
                                        </p:tgtEl>
                                      </p:cBhvr>
                                    </p:animEffect>
                                    <p:anim calcmode="lin" valueType="num">
                                      <p:cBhvr>
                                        <p:cTn id="6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7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طرق التأليف في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endParaRPr lang="ar-IQ" sz="2000" dirty="0">
              <a:solidFill>
                <a:srgbClr val="002060"/>
              </a:solidFill>
              <a:latin typeface="Rabar_025" panose="02040703060201020203" pitchFamily="18" charset="-78"/>
              <a:cs typeface="Rabar_025" panose="02040703060201020203" pitchFamily="18" charset="-78"/>
            </a:endParaRPr>
          </a:p>
          <a:p>
            <a:pPr algn="r"/>
            <a:r>
              <a:rPr lang="ar-IQ" sz="3300" dirty="0">
                <a:solidFill>
                  <a:srgbClr val="00B0F0"/>
                </a:solidFill>
                <a:latin typeface="Rabar_025" panose="02040703060201020203" pitchFamily="18" charset="-78"/>
                <a:cs typeface="Rabar_025" panose="02040703060201020203" pitchFamily="18" charset="-78"/>
              </a:rPr>
              <a:t>الطريقة الثانية :منهج الفقهاء أو طريقة الحنفية</a:t>
            </a:r>
          </a:p>
          <a:p>
            <a:pPr algn="r"/>
            <a:r>
              <a:rPr lang="ar-IQ" sz="3600" dirty="0">
                <a:solidFill>
                  <a:srgbClr val="002060"/>
                </a:solidFill>
                <a:latin typeface="Rabar_025" panose="02040703060201020203" pitchFamily="18" charset="-78"/>
                <a:cs typeface="Rabar_025" panose="02040703060201020203" pitchFamily="18" charset="-78"/>
              </a:rPr>
              <a:t>وخلاصة هذا المنهج : إثبات القواعد الأصولية من خلال استقراء وتتبع الفروع الفقهية المروية عنهم .</a:t>
            </a:r>
          </a:p>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600" dirty="0">
                <a:solidFill>
                  <a:srgbClr val="002060"/>
                </a:solidFill>
                <a:latin typeface="Rabar_025" panose="02040703060201020203" pitchFamily="18" charset="-78"/>
                <a:cs typeface="Rabar_025" panose="02040703060201020203" pitchFamily="18" charset="-78"/>
              </a:rPr>
              <a:t>وسميت بمنهج الفقهاء أو طريقة الحنفية، لأنها من نتاج كتاباتهم، ولأن التأليف بها شاع في علماء المذهب الحنفي، وقد عرفوا بالفقهاء في مقابل المتكلمين.</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39</a:t>
            </a:fld>
            <a:endParaRPr lang="en-US"/>
          </a:p>
        </p:txBody>
      </p:sp>
    </p:spTree>
    <p:extLst>
      <p:ext uri="{BB962C8B-B14F-4D97-AF65-F5344CB8AC3E}">
        <p14:creationId xmlns:p14="http://schemas.microsoft.com/office/powerpoint/2010/main" val="879693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style>
          <a:lnRef idx="1">
            <a:schemeClr val="accent1"/>
          </a:lnRef>
          <a:fillRef idx="2">
            <a:schemeClr val="accent1"/>
          </a:fillRef>
          <a:effectRef idx="1">
            <a:schemeClr val="accent1"/>
          </a:effectRef>
          <a:fontRef idx="minor">
            <a:schemeClr val="dk1"/>
          </a:fontRef>
        </p:style>
        <p:txBody>
          <a:bodyPr anchor="ctr">
            <a:normAutofit/>
          </a:bodyPr>
          <a:lstStyle/>
          <a:p>
            <a:r>
              <a:rPr lang="ar-IQ" sz="4000" dirty="0">
                <a:solidFill>
                  <a:srgbClr val="002060"/>
                </a:solidFill>
                <a:latin typeface="Rabar_013" panose="02040703060201020203" pitchFamily="18" charset="-78"/>
                <a:cs typeface="Rabar_013" panose="02040703060201020203" pitchFamily="18" charset="-78"/>
              </a:rPr>
              <a:t>تعريف أصول الفقه</a:t>
            </a:r>
            <a:endParaRPr lang="en-US" sz="4000" dirty="0">
              <a:solidFill>
                <a:srgbClr val="002060"/>
              </a:solidFill>
              <a:latin typeface="Rabar_013" panose="02040703060201020203" pitchFamily="18" charset="-78"/>
              <a:ea typeface="+mn-ea"/>
              <a:cs typeface="Rabar_013" panose="02040703060201020203" pitchFamily="18" charset="-78"/>
            </a:endParaRP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جرت عادة علماء الأصول أن يعرفوا علم أصول الفقه على مستويين:</a:t>
            </a:r>
          </a:p>
          <a:p>
            <a:pPr algn="r"/>
            <a:r>
              <a:rPr lang="ar-IQ" sz="3600" dirty="0">
                <a:solidFill>
                  <a:srgbClr val="002060"/>
                </a:solidFill>
                <a:latin typeface="Rabar_025" panose="02040703060201020203" pitchFamily="18" charset="-78"/>
                <a:cs typeface="Rabar_025" panose="02040703060201020203" pitchFamily="18" charset="-78"/>
              </a:rPr>
              <a:t>المستوى 1: باعتبار اللفظين اللذين يتركب منهما اسمه ولقبه، وهما " أصول " و " الفقه ".</a:t>
            </a:r>
          </a:p>
          <a:p>
            <a:pPr algn="r"/>
            <a:r>
              <a:rPr lang="ar-IQ" sz="3600" dirty="0">
                <a:solidFill>
                  <a:srgbClr val="002060"/>
                </a:solidFill>
                <a:latin typeface="Rabar_025" panose="02040703060201020203" pitchFamily="18" charset="-78"/>
                <a:cs typeface="Rabar_025" panose="02040703060201020203" pitchFamily="18" charset="-78"/>
              </a:rPr>
              <a:t>المستوى2: باعتبار كونه لفظاً مركبا منهما ( أصول الفقه )، واسماً معروفاً يدل على مسماه، ومصطلحا مشهورا يدل على كونه علما شرعيا، وفنا قائم الذات</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4</a:t>
            </a:fld>
            <a:endParaRPr lang="en-US"/>
          </a:p>
        </p:txBody>
      </p:sp>
    </p:spTree>
    <p:extLst>
      <p:ext uri="{BB962C8B-B14F-4D97-AF65-F5344CB8AC3E}">
        <p14:creationId xmlns:p14="http://schemas.microsoft.com/office/powerpoint/2010/main" val="4256231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طرق التأليف في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300" dirty="0">
                <a:solidFill>
                  <a:srgbClr val="00B0F0"/>
                </a:solidFill>
                <a:latin typeface="Rabar_025" panose="02040703060201020203" pitchFamily="18" charset="-78"/>
                <a:cs typeface="Rabar_025" panose="02040703060201020203" pitchFamily="18" charset="-78"/>
              </a:rPr>
              <a:t>المؤلفات على طريقة الحنفية:</a:t>
            </a:r>
          </a:p>
          <a:p>
            <a:pPr algn="r"/>
            <a:r>
              <a:rPr lang="ar-IQ" sz="3200" dirty="0">
                <a:solidFill>
                  <a:srgbClr val="002060"/>
                </a:solidFill>
                <a:latin typeface="Rabar_025" panose="02040703060201020203" pitchFamily="18" charset="-78"/>
                <a:cs typeface="Rabar_025" panose="02040703060201020203" pitchFamily="18" charset="-78"/>
              </a:rPr>
              <a:t>1-الفصول في الأصول لأبي بكر الجصاص370هـ</a:t>
            </a:r>
          </a:p>
          <a:p>
            <a:pPr algn="r"/>
            <a:r>
              <a:rPr lang="ar-IQ" sz="3200" dirty="0">
                <a:solidFill>
                  <a:srgbClr val="002060"/>
                </a:solidFill>
                <a:latin typeface="Rabar_025" panose="02040703060201020203" pitchFamily="18" charset="-78"/>
                <a:cs typeface="Rabar_025" panose="02040703060201020203" pitchFamily="18" charset="-78"/>
              </a:rPr>
              <a:t>2- تقويم الأدلة </a:t>
            </a:r>
            <a:r>
              <a:rPr lang="ar-IQ" sz="3200" dirty="0" err="1">
                <a:solidFill>
                  <a:srgbClr val="002060"/>
                </a:solidFill>
                <a:latin typeface="Rabar_025" panose="02040703060201020203" pitchFamily="18" charset="-78"/>
                <a:cs typeface="Rabar_025" panose="02040703060201020203" pitchFamily="18" charset="-78"/>
              </a:rPr>
              <a:t>للدبوسي</a:t>
            </a:r>
            <a:r>
              <a:rPr lang="ar-IQ" sz="3200" dirty="0">
                <a:solidFill>
                  <a:srgbClr val="002060"/>
                </a:solidFill>
                <a:latin typeface="Rabar_025" panose="02040703060201020203" pitchFamily="18" charset="-78"/>
                <a:cs typeface="Rabar_025" panose="02040703060201020203" pitchFamily="18" charset="-78"/>
              </a:rPr>
              <a:t> 430</a:t>
            </a:r>
          </a:p>
          <a:p>
            <a:pPr algn="r"/>
            <a:r>
              <a:rPr lang="ar-IQ" sz="3200" dirty="0">
                <a:solidFill>
                  <a:srgbClr val="002060"/>
                </a:solidFill>
                <a:latin typeface="Rabar_025" panose="02040703060201020203" pitchFamily="18" charset="-78"/>
                <a:cs typeface="Rabar_025" panose="02040703060201020203" pitchFamily="18" charset="-78"/>
              </a:rPr>
              <a:t>3-كنز الوصول </a:t>
            </a:r>
            <a:r>
              <a:rPr lang="ar-IQ" sz="3200" dirty="0" err="1">
                <a:solidFill>
                  <a:srgbClr val="002060"/>
                </a:solidFill>
                <a:latin typeface="Rabar_025" panose="02040703060201020203" pitchFamily="18" charset="-78"/>
                <a:cs typeface="Rabar_025" panose="02040703060201020203" pitchFamily="18" charset="-78"/>
              </a:rPr>
              <a:t>للبزدوي</a:t>
            </a:r>
            <a:r>
              <a:rPr lang="ar-IQ" sz="3200" dirty="0">
                <a:solidFill>
                  <a:srgbClr val="002060"/>
                </a:solidFill>
                <a:latin typeface="Rabar_025" panose="02040703060201020203" pitchFamily="18" charset="-78"/>
                <a:cs typeface="Rabar_025" panose="02040703060201020203" pitchFamily="18" charset="-78"/>
              </a:rPr>
              <a:t> 482هـ</a:t>
            </a:r>
          </a:p>
          <a:p>
            <a:pPr algn="r"/>
            <a:r>
              <a:rPr lang="ar-IQ" sz="3200" dirty="0">
                <a:solidFill>
                  <a:srgbClr val="002060"/>
                </a:solidFill>
                <a:latin typeface="Rabar_025" panose="02040703060201020203" pitchFamily="18" charset="-78"/>
                <a:cs typeface="Rabar_025" panose="02040703060201020203" pitchFamily="18" charset="-78"/>
              </a:rPr>
              <a:t>4- تمهيد الفصول لأبي بكر السرخسي 490هـ</a:t>
            </a:r>
          </a:p>
          <a:p>
            <a:pPr algn="r"/>
            <a:r>
              <a:rPr lang="ar-IQ" sz="3200" dirty="0">
                <a:solidFill>
                  <a:srgbClr val="002060"/>
                </a:solidFill>
                <a:latin typeface="Rabar_025" panose="02040703060201020203" pitchFamily="18" charset="-78"/>
                <a:cs typeface="Rabar_025" panose="02040703060201020203" pitchFamily="18" charset="-78"/>
              </a:rPr>
              <a:t>5- المنار للنسفي</a:t>
            </a:r>
          </a:p>
          <a:p>
            <a:pPr algn="r"/>
            <a:r>
              <a:rPr lang="ar-IQ" sz="3200" dirty="0">
                <a:solidFill>
                  <a:srgbClr val="002060"/>
                </a:solidFill>
                <a:latin typeface="Rabar_025" panose="02040703060201020203" pitchFamily="18" charset="-78"/>
                <a:cs typeface="Rabar_025" panose="02040703060201020203" pitchFamily="18" charset="-78"/>
              </a:rPr>
              <a:t>6-المغني للخبازي</a:t>
            </a:r>
            <a:endParaRPr lang="ar-IQ" sz="4800" dirty="0">
              <a:solidFill>
                <a:srgbClr val="002060"/>
              </a:solidFill>
              <a:latin typeface="Rabar_025" panose="02040703060201020203" pitchFamily="18" charset="-78"/>
              <a:cs typeface="Rabar_025" panose="02040703060201020203" pitchFamily="18" charset="-78"/>
            </a:endParaRP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40</a:t>
            </a:fld>
            <a:endParaRPr lang="en-US"/>
          </a:p>
        </p:txBody>
      </p:sp>
    </p:spTree>
    <p:extLst>
      <p:ext uri="{BB962C8B-B14F-4D97-AF65-F5344CB8AC3E}">
        <p14:creationId xmlns:p14="http://schemas.microsoft.com/office/powerpoint/2010/main" val="1679365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طرق التأليف في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300" dirty="0">
                <a:solidFill>
                  <a:srgbClr val="00B0F0"/>
                </a:solidFill>
                <a:latin typeface="Rabar_025" panose="02040703060201020203" pitchFamily="18" charset="-78"/>
                <a:cs typeface="Rabar_025" panose="02040703060201020203" pitchFamily="18" charset="-78"/>
              </a:rPr>
              <a:t>الطريقة الثالثة :منهج الجمع بين الطريقتين</a:t>
            </a:r>
          </a:p>
          <a:p>
            <a:pPr algn="r"/>
            <a:endParaRPr lang="ar-IQ" sz="3200" dirty="0">
              <a:solidFill>
                <a:srgbClr val="002060"/>
              </a:solidFill>
              <a:latin typeface="Rabar_025" panose="02040703060201020203" pitchFamily="18" charset="-78"/>
              <a:cs typeface="Rabar_025" panose="02040703060201020203" pitchFamily="18" charset="-78"/>
            </a:endParaRPr>
          </a:p>
          <a:p>
            <a:pPr algn="r"/>
            <a:r>
              <a:rPr lang="ar-IQ" sz="3200" dirty="0">
                <a:solidFill>
                  <a:srgbClr val="002060"/>
                </a:solidFill>
                <a:latin typeface="Rabar_025" panose="02040703060201020203" pitchFamily="18" charset="-78"/>
                <a:cs typeface="Rabar_025" panose="02040703060201020203" pitchFamily="18" charset="-78"/>
              </a:rPr>
              <a:t>يقوم هذا المنهج في التأليف الأصولي على الجمع بين طريقتي المتكلمين والفقهاء، ويطلق عليها أيضا طريقة المتأخرين، لأنها لم تظهر إلا في حدود القرن السابع الهجري، فكانت بذلك متأخرة عن سابقتها.</a:t>
            </a:r>
          </a:p>
          <a:p>
            <a:pPr algn="r"/>
            <a:endParaRPr lang="ar-IQ" sz="3200" dirty="0">
              <a:solidFill>
                <a:srgbClr val="002060"/>
              </a:solidFill>
              <a:latin typeface="Rabar_025" panose="02040703060201020203" pitchFamily="18" charset="-78"/>
              <a:cs typeface="Rabar_025" panose="02040703060201020203" pitchFamily="18" charset="-78"/>
            </a:endParaRPr>
          </a:p>
          <a:p>
            <a:pPr algn="r"/>
            <a:r>
              <a:rPr lang="ar-IQ" sz="3200" dirty="0">
                <a:solidFill>
                  <a:srgbClr val="002060"/>
                </a:solidFill>
                <a:latin typeface="Rabar_025" panose="02040703060201020203" pitchFamily="18" charset="-78"/>
                <a:cs typeface="Rabar_025" panose="02040703060201020203" pitchFamily="18" charset="-78"/>
              </a:rPr>
              <a:t>وخلاصة هذا المنهج :إثبات القواعد الأصولية بالأدلة النقلية والعقلية ،وتطبيق تلك القواعد على الفروع الفقهية .</a:t>
            </a:r>
            <a:endParaRPr lang="ar-IQ" sz="4800" dirty="0">
              <a:solidFill>
                <a:srgbClr val="002060"/>
              </a:solidFill>
              <a:latin typeface="Rabar_025" panose="02040703060201020203" pitchFamily="18" charset="-78"/>
              <a:cs typeface="Rabar_025" panose="02040703060201020203" pitchFamily="18" charset="-78"/>
            </a:endParaRP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41</a:t>
            </a:fld>
            <a:endParaRPr lang="en-US"/>
          </a:p>
        </p:txBody>
      </p:sp>
    </p:spTree>
    <p:extLst>
      <p:ext uri="{BB962C8B-B14F-4D97-AF65-F5344CB8AC3E}">
        <p14:creationId xmlns:p14="http://schemas.microsoft.com/office/powerpoint/2010/main" val="313431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4000" dirty="0">
                <a:solidFill>
                  <a:srgbClr val="002060"/>
                </a:solidFill>
                <a:latin typeface="Rabar_025" panose="02040703060201020203" pitchFamily="18" charset="-78"/>
                <a:cs typeface="Rabar_025" panose="02040703060201020203" pitchFamily="18" charset="-78"/>
              </a:rPr>
              <a:t>طرق التأليف في أصول الفقه</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300" dirty="0">
                <a:solidFill>
                  <a:srgbClr val="00B0F0"/>
                </a:solidFill>
                <a:latin typeface="Rabar_025" panose="02040703060201020203" pitchFamily="18" charset="-78"/>
                <a:cs typeface="Rabar_025" panose="02040703060201020203" pitchFamily="18" charset="-78"/>
              </a:rPr>
              <a:t>من الكتب المؤلفة على طريقة الجمع بين المنهجين :</a:t>
            </a:r>
          </a:p>
          <a:p>
            <a:pPr algn="r"/>
            <a:r>
              <a:rPr lang="ar-IQ" sz="3200" dirty="0">
                <a:solidFill>
                  <a:srgbClr val="002060"/>
                </a:solidFill>
                <a:latin typeface="Rabar_025" panose="02040703060201020203" pitchFamily="18" charset="-78"/>
                <a:cs typeface="Rabar_025" panose="02040703060201020203" pitchFamily="18" charset="-78"/>
              </a:rPr>
              <a:t>1- نهاية الوصول إلى علم الأصول، أو بديع النظام الجامع بين كتابي </a:t>
            </a:r>
            <a:r>
              <a:rPr lang="ar-IQ" sz="3200" dirty="0" err="1">
                <a:solidFill>
                  <a:srgbClr val="002060"/>
                </a:solidFill>
                <a:latin typeface="Rabar_025" panose="02040703060201020203" pitchFamily="18" charset="-78"/>
                <a:cs typeface="Rabar_025" panose="02040703060201020203" pitchFamily="18" charset="-78"/>
              </a:rPr>
              <a:t>البزدوي</a:t>
            </a:r>
            <a:r>
              <a:rPr lang="ar-IQ" sz="3200" dirty="0">
                <a:solidFill>
                  <a:srgbClr val="002060"/>
                </a:solidFill>
                <a:latin typeface="Rabar_025" panose="02040703060201020203" pitchFamily="18" charset="-78"/>
                <a:cs typeface="Rabar_025" panose="02040703060201020203" pitchFamily="18" charset="-78"/>
              </a:rPr>
              <a:t> والإحكام للآمدي، لأحمد بن علي الساعاتي 694هـ</a:t>
            </a:r>
          </a:p>
          <a:p>
            <a:pPr algn="r"/>
            <a:r>
              <a:rPr lang="ar-IQ" sz="3200" dirty="0">
                <a:solidFill>
                  <a:srgbClr val="002060"/>
                </a:solidFill>
                <a:latin typeface="Rabar_025" panose="02040703060201020203" pitchFamily="18" charset="-78"/>
                <a:cs typeface="Rabar_025" panose="02040703060201020203" pitchFamily="18" charset="-78"/>
              </a:rPr>
              <a:t>2-جمع الجوامع لتاج الدين السبكي (771هـ</a:t>
            </a:r>
          </a:p>
          <a:p>
            <a:pPr algn="r"/>
            <a:r>
              <a:rPr lang="ar-IQ" sz="3200" dirty="0">
                <a:solidFill>
                  <a:srgbClr val="002060"/>
                </a:solidFill>
                <a:latin typeface="Rabar_025" panose="02040703060201020203" pitchFamily="18" charset="-78"/>
                <a:cs typeface="Rabar_025" panose="02040703060201020203" pitchFamily="18" charset="-78"/>
              </a:rPr>
              <a:t>3-التوضيح في حل غوامض التنقيح لصدر الشريعة </a:t>
            </a:r>
            <a:r>
              <a:rPr lang="ar-IQ" sz="3200" dirty="0" err="1">
                <a:solidFill>
                  <a:srgbClr val="002060"/>
                </a:solidFill>
                <a:latin typeface="Rabar_025" panose="02040703060201020203" pitchFamily="18" charset="-78"/>
                <a:cs typeface="Rabar_025" panose="02040703060201020203" pitchFamily="18" charset="-78"/>
              </a:rPr>
              <a:t>المحبوبي</a:t>
            </a:r>
            <a:r>
              <a:rPr lang="ar-IQ" sz="3200" dirty="0">
                <a:solidFill>
                  <a:srgbClr val="002060"/>
                </a:solidFill>
                <a:latin typeface="Rabar_025" panose="02040703060201020203" pitchFamily="18" charset="-78"/>
                <a:cs typeface="Rabar_025" panose="02040703060201020203" pitchFamily="18" charset="-78"/>
              </a:rPr>
              <a:t> 747هـ</a:t>
            </a:r>
          </a:p>
          <a:p>
            <a:pPr algn="r"/>
            <a:r>
              <a:rPr lang="ar-IQ" sz="3200" dirty="0">
                <a:solidFill>
                  <a:srgbClr val="002060"/>
                </a:solidFill>
                <a:latin typeface="Rabar_025" panose="02040703060201020203" pitchFamily="18" charset="-78"/>
                <a:cs typeface="Rabar_025" panose="02040703060201020203" pitchFamily="18" charset="-78"/>
              </a:rPr>
              <a:t>الإحكام لابن حزم 456هـ</a:t>
            </a:r>
          </a:p>
          <a:p>
            <a:pPr algn="r"/>
            <a:r>
              <a:rPr lang="ar-IQ" sz="3200" dirty="0">
                <a:solidFill>
                  <a:srgbClr val="002060"/>
                </a:solidFill>
                <a:latin typeface="Rabar_025" panose="02040703060201020203" pitchFamily="18" charset="-78"/>
                <a:cs typeface="Rabar_025" panose="02040703060201020203" pitchFamily="18" charset="-78"/>
              </a:rPr>
              <a:t>ويذكر الباحثون في تاريخ علم أصول الفقه أن هذه الطريقة قد تغلبت على الطريقتين السابقتين ،وغدت الأسلوب الأمثل للتأليف في أصول الفقه منذ نهاية القرن السابع حتى العصر الحاضر .</a:t>
            </a:r>
            <a:endParaRPr lang="ar-IQ" sz="4800" dirty="0">
              <a:solidFill>
                <a:srgbClr val="002060"/>
              </a:solidFill>
              <a:latin typeface="Rabar_025" panose="02040703060201020203" pitchFamily="18" charset="-78"/>
              <a:cs typeface="Rabar_025" panose="02040703060201020203" pitchFamily="18" charset="-78"/>
            </a:endParaRP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42</a:t>
            </a:fld>
            <a:endParaRPr lang="en-US"/>
          </a:p>
        </p:txBody>
      </p:sp>
    </p:spTree>
    <p:extLst>
      <p:ext uri="{BB962C8B-B14F-4D97-AF65-F5344CB8AC3E}">
        <p14:creationId xmlns:p14="http://schemas.microsoft.com/office/powerpoint/2010/main" val="959162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style>
          <a:lnRef idx="1">
            <a:schemeClr val="accent1"/>
          </a:lnRef>
          <a:fillRef idx="2">
            <a:schemeClr val="accent1"/>
          </a:fillRef>
          <a:effectRef idx="1">
            <a:schemeClr val="accent1"/>
          </a:effectRef>
          <a:fontRef idx="minor">
            <a:schemeClr val="dk1"/>
          </a:fontRef>
        </p:style>
        <p:txBody>
          <a:bodyPr anchor="ctr">
            <a:normAutofit/>
          </a:bodyPr>
          <a:lstStyle/>
          <a:p>
            <a:r>
              <a:rPr lang="ar-IQ" sz="4000" dirty="0">
                <a:solidFill>
                  <a:srgbClr val="002060"/>
                </a:solidFill>
                <a:latin typeface="Rabar_013" panose="02040703060201020203" pitchFamily="18" charset="-78"/>
                <a:cs typeface="Rabar_013" panose="02040703060201020203" pitchFamily="18" charset="-78"/>
              </a:rPr>
              <a:t>المستوى 1</a:t>
            </a:r>
          </a:p>
        </p:txBody>
      </p:sp>
      <p:sp>
        <p:nvSpPr>
          <p:cNvPr id="3" name="عنوان فرعي 2"/>
          <p:cNvSpPr>
            <a:spLocks noGrp="1"/>
          </p:cNvSpPr>
          <p:nvPr>
            <p:ph type="subTitle" idx="1"/>
          </p:nvPr>
        </p:nvSpPr>
        <p:spPr>
          <a:xfrm>
            <a:off x="605308" y="1175657"/>
            <a:ext cx="10093172" cy="5144466"/>
          </a:xfrm>
        </p:spPr>
        <p:txBody>
          <a:bodyPr>
            <a:normAutofit lnSpcReduction="10000"/>
          </a:bodyPr>
          <a:lstStyle/>
          <a:p>
            <a:pPr algn="r"/>
            <a:r>
              <a:rPr lang="ar-IQ" sz="3600" dirty="0">
                <a:solidFill>
                  <a:srgbClr val="002060"/>
                </a:solidFill>
                <a:latin typeface="Rabar_025" panose="02040703060201020203" pitchFamily="18" charset="-78"/>
                <a:cs typeface="Rabar_025" panose="02040703060201020203" pitchFamily="18" charset="-78"/>
              </a:rPr>
              <a:t>تعريف لفظي أصول و الفقه</a:t>
            </a:r>
          </a:p>
          <a:p>
            <a:pPr algn="r"/>
            <a:endParaRPr lang="ar-IQ" sz="3600" dirty="0">
              <a:solidFill>
                <a:srgbClr val="002060"/>
              </a:solidFill>
              <a:latin typeface="Rabar_025" panose="02040703060201020203" pitchFamily="18" charset="-78"/>
              <a:cs typeface="Rabar_025" panose="02040703060201020203" pitchFamily="18" charset="-78"/>
            </a:endParaRPr>
          </a:p>
          <a:p>
            <a:pPr algn="r"/>
            <a:r>
              <a:rPr lang="ar-IQ" sz="3600" dirty="0">
                <a:solidFill>
                  <a:srgbClr val="002060"/>
                </a:solidFill>
                <a:latin typeface="Rabar_025" panose="02040703060201020203" pitchFamily="18" charset="-78"/>
                <a:cs typeface="Rabar_025" panose="02040703060201020203" pitchFamily="18" charset="-78"/>
              </a:rPr>
              <a:t>أولاً: تعريف لفظ " أصول "</a:t>
            </a:r>
          </a:p>
          <a:p>
            <a:pPr algn="r"/>
            <a:r>
              <a:rPr lang="ar-IQ" sz="3600" dirty="0">
                <a:solidFill>
                  <a:srgbClr val="002060"/>
                </a:solidFill>
                <a:latin typeface="Rabar_025" panose="02040703060201020203" pitchFamily="18" charset="-78"/>
                <a:cs typeface="Rabar_025" panose="02040703060201020203" pitchFamily="18" charset="-78"/>
              </a:rPr>
              <a:t>تعريف كلمة أصول لغة: </a:t>
            </a:r>
          </a:p>
          <a:p>
            <a:pPr algn="r"/>
            <a:r>
              <a:rPr lang="ar-IQ" sz="3600" dirty="0">
                <a:solidFill>
                  <a:srgbClr val="002060"/>
                </a:solidFill>
                <a:latin typeface="Rabar_025" panose="02040703060201020203" pitchFamily="18" charset="-78"/>
                <a:cs typeface="Rabar_025" panose="02040703060201020203" pitchFamily="18" charset="-78"/>
              </a:rPr>
              <a:t>الأصول في اللغة جمع أصل، وهو أسفل الشيء وأساسه، يقال: أصل الحائط ويقصد به الجزء الأسفل منه.</a:t>
            </a:r>
          </a:p>
          <a:p>
            <a:pPr algn="r"/>
            <a:r>
              <a:rPr lang="ar-IQ" sz="3600" dirty="0">
                <a:solidFill>
                  <a:srgbClr val="002060"/>
                </a:solidFill>
                <a:latin typeface="Rabar_025" panose="02040703060201020203" pitchFamily="18" charset="-78"/>
                <a:cs typeface="Rabar_025" panose="02040703060201020203" pitchFamily="18" charset="-78"/>
              </a:rPr>
              <a:t> ثم أطلق بعد ذلك على كل ما يستند ذلك الشيء إليه حسا أو معنى، فقيل أصل الابن أبوه، وأصل الحكم آية كذا أو حديث كذا، والمراد ما يستند إليه.</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5</a:t>
            </a:fld>
            <a:endParaRPr lang="en-US"/>
          </a:p>
        </p:txBody>
      </p:sp>
    </p:spTree>
    <p:extLst>
      <p:ext uri="{BB962C8B-B14F-4D97-AF65-F5344CB8AC3E}">
        <p14:creationId xmlns:p14="http://schemas.microsoft.com/office/powerpoint/2010/main" val="3262508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3200" dirty="0">
                <a:solidFill>
                  <a:srgbClr val="002060"/>
                </a:solidFill>
                <a:latin typeface="Rabar_013" panose="02040703060201020203" pitchFamily="18" charset="-78"/>
                <a:cs typeface="Rabar_013" panose="02040703060201020203" pitchFamily="18" charset="-78"/>
              </a:rPr>
              <a:t>تعريف كلمة "أصول" اصطلاحاً</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يطلق الأصول في الاصطلاح على معان عدة، أهمهــا:</a:t>
            </a:r>
          </a:p>
          <a:p>
            <a:pPr algn="r"/>
            <a:r>
              <a:rPr lang="ar-IQ" sz="3600" dirty="0">
                <a:solidFill>
                  <a:srgbClr val="002060"/>
                </a:solidFill>
                <a:latin typeface="Rabar_025" panose="02040703060201020203" pitchFamily="18" charset="-78"/>
                <a:cs typeface="Rabar_025" panose="02040703060201020203" pitchFamily="18" charset="-78"/>
              </a:rPr>
              <a:t>1- الدليل الشرعي، فيقال أصل وجوب الصوم قوله تعالى: (فَمَنْ شَهِدَ مِنْكُمُ الشَّهْرَ فَلْيَصُمْهُ وَمَنْ كَانَ مَرِيضاً أَوْ عَلَى سَفَرٍ فَعِدَّةٌ مِنْ أَيَّامٍ أُخَرَ) (البقرة:185). أي دليله.</a:t>
            </a:r>
          </a:p>
          <a:p>
            <a:pPr algn="r"/>
            <a:r>
              <a:rPr lang="ar-IQ" sz="3600" dirty="0">
                <a:solidFill>
                  <a:srgbClr val="002060"/>
                </a:solidFill>
                <a:latin typeface="Rabar_025" panose="02040703060201020203" pitchFamily="18" charset="-78"/>
                <a:cs typeface="Rabar_025" panose="02040703060201020203" pitchFamily="18" charset="-78"/>
              </a:rPr>
              <a:t>2- القاعدة، كقولنا: (الضرر يزال) أصل من أصول الشريعة، أي قاعدة من قواعدها.</a:t>
            </a:r>
          </a:p>
          <a:p>
            <a:pPr algn="r"/>
            <a:r>
              <a:rPr lang="ar-IQ" sz="3600" dirty="0">
                <a:solidFill>
                  <a:srgbClr val="002060"/>
                </a:solidFill>
                <a:latin typeface="Rabar_025" panose="02040703060201020203" pitchFamily="18" charset="-78"/>
                <a:cs typeface="Rabar_025" panose="02040703060201020203" pitchFamily="18" charset="-78"/>
              </a:rPr>
              <a:t>والمعنى المراد للأصوليين من إطلاق كلمة أصل هو المعنى الأول، وهو الدليل، وعلى ذلك فإن معنى أصول الفقه هو أدلة الفقه.</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6</a:t>
            </a:fld>
            <a:endParaRPr lang="en-US"/>
          </a:p>
        </p:txBody>
      </p:sp>
    </p:spTree>
    <p:extLst>
      <p:ext uri="{BB962C8B-B14F-4D97-AF65-F5344CB8AC3E}">
        <p14:creationId xmlns:p14="http://schemas.microsoft.com/office/powerpoint/2010/main" val="274974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3200" dirty="0">
                <a:solidFill>
                  <a:srgbClr val="002060"/>
                </a:solidFill>
                <a:latin typeface="Rabar_013" panose="02040703060201020203" pitchFamily="18" charset="-78"/>
                <a:cs typeface="Rabar_013" panose="02040703060201020203" pitchFamily="18" charset="-78"/>
              </a:rPr>
              <a:t>ثانيا: تعريف لفظ " الفقه "</a:t>
            </a:r>
          </a:p>
        </p:txBody>
      </p:sp>
      <p:sp>
        <p:nvSpPr>
          <p:cNvPr id="3" name="عنوان فرعي 2"/>
          <p:cNvSpPr>
            <a:spLocks noGrp="1"/>
          </p:cNvSpPr>
          <p:nvPr>
            <p:ph type="subTitle" idx="1"/>
          </p:nvPr>
        </p:nvSpPr>
        <p:spPr>
          <a:xfrm>
            <a:off x="3809612" y="1175657"/>
            <a:ext cx="6888867" cy="4564057"/>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الفقه لغة: الفهم، أو العلم بالشيء، وقيل هو العلم الدقيق بالأشياء ومعرفة أعماقها وأسرارها، وقيل هو السبق في الفهم.</a:t>
            </a:r>
          </a:p>
          <a:p>
            <a:pPr algn="r"/>
            <a:r>
              <a:rPr lang="ar-IQ" sz="3600" dirty="0">
                <a:solidFill>
                  <a:srgbClr val="002060"/>
                </a:solidFill>
                <a:latin typeface="Rabar_025" panose="02040703060201020203" pitchFamily="18" charset="-78"/>
                <a:cs typeface="Rabar_025" panose="02040703060201020203" pitchFamily="18" charset="-78"/>
              </a:rPr>
              <a:t>ومعنى: تفقه، طلب الفقه وتخصص وتعمق فيه، وأحاط بجميع جزئياته وفروعه وأدلته أو أغلبها.</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7</a:t>
            </a:fld>
            <a:endParaRPr lang="en-US"/>
          </a:p>
        </p:txBody>
      </p:sp>
      <p:pic>
        <p:nvPicPr>
          <p:cNvPr id="7" name="صورة 6">
            <a:extLst>
              <a:ext uri="{FF2B5EF4-FFF2-40B4-BE49-F238E27FC236}">
                <a16:creationId xmlns:a16="http://schemas.microsoft.com/office/drawing/2014/main" xmlns="" id="{6BF3C5F7-DE47-9D89-FCEB-5138B97E73DD}"/>
              </a:ext>
            </a:extLst>
          </p:cNvPr>
          <p:cNvPicPr>
            <a:picLocks noChangeAspect="1"/>
          </p:cNvPicPr>
          <p:nvPr/>
        </p:nvPicPr>
        <p:blipFill>
          <a:blip r:embed="rId2"/>
          <a:stretch>
            <a:fillRect/>
          </a:stretch>
        </p:blipFill>
        <p:spPr>
          <a:xfrm>
            <a:off x="980688" y="918965"/>
            <a:ext cx="2828925" cy="2828925"/>
          </a:xfrm>
          <a:prstGeom prst="rect">
            <a:avLst/>
          </a:prstGeom>
        </p:spPr>
      </p:pic>
    </p:spTree>
    <p:extLst>
      <p:ext uri="{BB962C8B-B14F-4D97-AF65-F5344CB8AC3E}">
        <p14:creationId xmlns:p14="http://schemas.microsoft.com/office/powerpoint/2010/main" val="2470820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1000"/>
                                        <p:tgtEl>
                                          <p:spTgt spid="3">
                                            <p:txEl>
                                              <p:pRg st="0" end="0"/>
                                            </p:txEl>
                                          </p:spTgt>
                                        </p:tgtEl>
                                      </p:cBhvr>
                                    </p:animEffect>
                                    <p:anim calcmode="lin" valueType="num">
                                      <p:cBhvr>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3200" dirty="0">
                <a:solidFill>
                  <a:srgbClr val="002060"/>
                </a:solidFill>
                <a:latin typeface="Rabar_013" panose="02040703060201020203" pitchFamily="18" charset="-78"/>
                <a:cs typeface="Rabar_013" panose="02040703060201020203" pitchFamily="18" charset="-78"/>
              </a:rPr>
              <a:t>تعريف الفقه اصطلاحاً</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هو العلم بالأحكام الشرعية العملية، المكتسب من أدلتها التفصيلية.</a:t>
            </a:r>
          </a:p>
          <a:p>
            <a:pPr algn="r"/>
            <a:r>
              <a:rPr lang="ar-IQ" sz="3600" dirty="0">
                <a:solidFill>
                  <a:srgbClr val="002060"/>
                </a:solidFill>
                <a:latin typeface="Rabar_025" panose="02040703060201020203" pitchFamily="18" charset="-78"/>
                <a:cs typeface="Rabar_025" panose="02040703060201020203" pitchFamily="18" charset="-78"/>
              </a:rPr>
              <a:t>أو هو العلم بأحكام الحلال والحرام والواجب والمستحب والمكروه.</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8</a:t>
            </a:fld>
            <a:endParaRPr lang="en-US"/>
          </a:p>
        </p:txBody>
      </p:sp>
    </p:spTree>
    <p:extLst>
      <p:ext uri="{BB962C8B-B14F-4D97-AF65-F5344CB8AC3E}">
        <p14:creationId xmlns:p14="http://schemas.microsoft.com/office/powerpoint/2010/main" val="3108194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05308" y="141669"/>
            <a:ext cx="9311423" cy="1033988"/>
          </a:xfrm>
        </p:spPr>
        <p:txBody>
          <a:bodyPr anchor="ctr">
            <a:normAutofit/>
          </a:bodyPr>
          <a:lstStyle/>
          <a:p>
            <a:r>
              <a:rPr lang="ar-IQ" sz="3200" dirty="0">
                <a:solidFill>
                  <a:srgbClr val="002060"/>
                </a:solidFill>
                <a:latin typeface="Rabar_013" panose="02040703060201020203" pitchFamily="18" charset="-78"/>
                <a:cs typeface="Rabar_013" panose="02040703060201020203" pitchFamily="18" charset="-78"/>
              </a:rPr>
              <a:t>معنى العلم</a:t>
            </a:r>
          </a:p>
        </p:txBody>
      </p:sp>
      <p:sp>
        <p:nvSpPr>
          <p:cNvPr id="3" name="عنوان فرعي 2"/>
          <p:cNvSpPr>
            <a:spLocks noGrp="1"/>
          </p:cNvSpPr>
          <p:nvPr>
            <p:ph type="subTitle" idx="1"/>
          </p:nvPr>
        </p:nvSpPr>
        <p:spPr>
          <a:xfrm>
            <a:off x="605308" y="1175657"/>
            <a:ext cx="10093172" cy="5144466"/>
          </a:xfrm>
        </p:spPr>
        <p:txBody>
          <a:bodyPr>
            <a:normAutofit/>
          </a:bodyPr>
          <a:lstStyle/>
          <a:p>
            <a:pPr algn="r"/>
            <a:r>
              <a:rPr lang="ar-IQ" sz="3600" dirty="0">
                <a:solidFill>
                  <a:srgbClr val="002060"/>
                </a:solidFill>
                <a:latin typeface="Rabar_025" panose="02040703060201020203" pitchFamily="18" charset="-78"/>
                <a:cs typeface="Rabar_025" panose="02040703060201020203" pitchFamily="18" charset="-78"/>
              </a:rPr>
              <a:t>شرح لفظ العلم</a:t>
            </a:r>
          </a:p>
          <a:p>
            <a:pPr algn="r"/>
            <a:r>
              <a:rPr lang="ar-IQ" sz="3600" dirty="0">
                <a:solidFill>
                  <a:srgbClr val="002060"/>
                </a:solidFill>
                <a:latin typeface="Rabar_025" panose="02040703060201020203" pitchFamily="18" charset="-78"/>
                <a:cs typeface="Rabar_025" panose="02040703060201020203" pitchFamily="18" charset="-78"/>
              </a:rPr>
              <a:t>العلم: يراد به إدراك الأشياء أو المعلومات اليقينية أو الظنية.</a:t>
            </a:r>
          </a:p>
          <a:p>
            <a:pPr algn="r"/>
            <a:r>
              <a:rPr lang="ar-IQ" sz="3600" dirty="0">
                <a:solidFill>
                  <a:srgbClr val="002060"/>
                </a:solidFill>
                <a:latin typeface="Rabar_025" panose="02040703060201020203" pitchFamily="18" charset="-78"/>
                <a:cs typeface="Rabar_025" panose="02040703060201020203" pitchFamily="18" charset="-78"/>
              </a:rPr>
              <a:t>بالمعلومات التي يدركها العقل نوعان:</a:t>
            </a:r>
          </a:p>
          <a:p>
            <a:pPr algn="r"/>
            <a:r>
              <a:rPr lang="ar-IQ" sz="3600" dirty="0">
                <a:solidFill>
                  <a:srgbClr val="002060"/>
                </a:solidFill>
                <a:latin typeface="Rabar_025" panose="02040703060201020203" pitchFamily="18" charset="-78"/>
                <a:cs typeface="Rabar_025" panose="02040703060201020203" pitchFamily="18" charset="-78"/>
              </a:rPr>
              <a:t>أ: معلومات يقينية وقطعية، وهي التي </a:t>
            </a:r>
            <a:r>
              <a:rPr lang="ar-IQ" sz="3600" dirty="0" err="1">
                <a:solidFill>
                  <a:srgbClr val="002060"/>
                </a:solidFill>
                <a:latin typeface="Rabar_025" panose="02040703060201020203" pitchFamily="18" charset="-78"/>
                <a:cs typeface="Rabar_025" panose="02040703060201020203" pitchFamily="18" charset="-78"/>
              </a:rPr>
              <a:t>لاتتعدد</a:t>
            </a:r>
            <a:r>
              <a:rPr lang="ar-IQ" sz="3600" dirty="0">
                <a:solidFill>
                  <a:srgbClr val="002060"/>
                </a:solidFill>
                <a:latin typeface="Rabar_025" panose="02040703060201020203" pitchFamily="18" charset="-78"/>
                <a:cs typeface="Rabar_025" panose="02040703060201020203" pitchFamily="18" charset="-78"/>
              </a:rPr>
              <a:t> فيها الآراء ولا تختلف فيها الأنظار، والتي لا تقبل التأويل أو التفسير.</a:t>
            </a:r>
          </a:p>
          <a:p>
            <a:pPr algn="r"/>
            <a:r>
              <a:rPr lang="ar-IQ" sz="3600" dirty="0">
                <a:solidFill>
                  <a:srgbClr val="002060"/>
                </a:solidFill>
                <a:latin typeface="Rabar_025" panose="02040703060201020203" pitchFamily="18" charset="-78"/>
                <a:cs typeface="Rabar_025" panose="02040703060201020203" pitchFamily="18" charset="-78"/>
              </a:rPr>
              <a:t>مثالها: وحدانية الله تعالى. واتصافه بجميع صفات </a:t>
            </a:r>
            <a:r>
              <a:rPr lang="ar-IQ" sz="3600" dirty="0" err="1">
                <a:solidFill>
                  <a:srgbClr val="002060"/>
                </a:solidFill>
                <a:latin typeface="Rabar_025" panose="02040703060201020203" pitchFamily="18" charset="-78"/>
                <a:cs typeface="Rabar_025" panose="02040703060201020203" pitchFamily="18" charset="-78"/>
              </a:rPr>
              <a:t>الكمال.صدف</a:t>
            </a:r>
            <a:r>
              <a:rPr lang="ar-IQ" sz="3600" dirty="0">
                <a:solidFill>
                  <a:srgbClr val="002060"/>
                </a:solidFill>
                <a:latin typeface="Rabar_025" panose="02040703060201020203" pitchFamily="18" charset="-78"/>
                <a:cs typeface="Rabar_025" panose="02040703060201020203" pitchFamily="18" charset="-78"/>
              </a:rPr>
              <a:t> نبوة سيدنا محمد صلى الله عليه وسلم. تحريم الربا والكذب.</a:t>
            </a:r>
          </a:p>
        </p:txBody>
      </p:sp>
      <p:sp>
        <p:nvSpPr>
          <p:cNvPr id="4" name="عنصر نائب للتاريخ 3"/>
          <p:cNvSpPr>
            <a:spLocks noGrp="1"/>
          </p:cNvSpPr>
          <p:nvPr>
            <p:ph type="dt" sz="half" idx="10"/>
          </p:nvPr>
        </p:nvSpPr>
        <p:spPr>
          <a:xfrm>
            <a:off x="10266546" y="6223924"/>
            <a:ext cx="1470871" cy="365125"/>
          </a:xfrm>
        </p:spPr>
        <p:txBody>
          <a:bodyPr/>
          <a:lstStyle/>
          <a:p>
            <a:pPr algn="ctr"/>
            <a:fld id="{7324D0C4-A9D9-444A-B985-032922AEAB8E}" type="datetime1">
              <a:rPr lang="en-US" sz="1050" smtClean="0"/>
              <a:t>11/10/2025</a:t>
            </a:fld>
            <a:endParaRPr lang="en-US" dirty="0"/>
          </a:p>
        </p:txBody>
      </p:sp>
      <p:sp>
        <p:nvSpPr>
          <p:cNvPr id="5" name="عنصر نائب للتذييل 4"/>
          <p:cNvSpPr>
            <a:spLocks noGrp="1"/>
          </p:cNvSpPr>
          <p:nvPr>
            <p:ph type="ftr" sz="quarter" idx="11"/>
          </p:nvPr>
        </p:nvSpPr>
        <p:spPr>
          <a:xfrm>
            <a:off x="255494" y="6406487"/>
            <a:ext cx="8471647" cy="316284"/>
          </a:xfrm>
        </p:spPr>
        <p:txBody>
          <a:bodyPr/>
          <a:lstStyle/>
          <a:p>
            <a:pPr algn="r"/>
            <a:r>
              <a:rPr lang="ar-IQ" sz="1100">
                <a:solidFill>
                  <a:schemeClr val="tx2"/>
                </a:solidFill>
              </a:rPr>
              <a:t>مدخل الى اصول الفقه                                                   د. ابراهيم سةنكةسةري</a:t>
            </a:r>
            <a:endParaRPr lang="en-US" sz="1100" dirty="0">
              <a:solidFill>
                <a:schemeClr val="tx2"/>
              </a:solidFill>
            </a:endParaRPr>
          </a:p>
        </p:txBody>
      </p:sp>
      <p:sp>
        <p:nvSpPr>
          <p:cNvPr id="6" name="عنصر نائب لرقم الشريحة 5"/>
          <p:cNvSpPr>
            <a:spLocks noGrp="1"/>
          </p:cNvSpPr>
          <p:nvPr>
            <p:ph type="sldNum" sz="quarter" idx="12"/>
          </p:nvPr>
        </p:nvSpPr>
        <p:spPr/>
        <p:txBody>
          <a:bodyPr/>
          <a:lstStyle/>
          <a:p>
            <a:fld id="{ED633F8D-5A62-4B3E-9AE7-608C236255CC}" type="slidenum">
              <a:rPr lang="en-US" smtClean="0"/>
              <a:t>9</a:t>
            </a:fld>
            <a:endParaRPr lang="en-US"/>
          </a:p>
        </p:txBody>
      </p:sp>
    </p:spTree>
    <p:extLst>
      <p:ext uri="{BB962C8B-B14F-4D97-AF65-F5344CB8AC3E}">
        <p14:creationId xmlns:p14="http://schemas.microsoft.com/office/powerpoint/2010/main" val="575978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9686</TotalTime>
  <Words>3612</Words>
  <Application>Microsoft Office PowerPoint</Application>
  <PresentationFormat>مخصص</PresentationFormat>
  <Paragraphs>356</Paragraphs>
  <Slides>42</Slides>
  <Notes>0</Notes>
  <HiddenSlides>0</HiddenSlides>
  <MMClips>0</MMClips>
  <ScaleCrop>false</ScaleCrop>
  <HeadingPairs>
    <vt:vector size="4" baseType="variant">
      <vt:variant>
        <vt:lpstr>نسق</vt:lpstr>
      </vt:variant>
      <vt:variant>
        <vt:i4>1</vt:i4>
      </vt:variant>
      <vt:variant>
        <vt:lpstr>عناوين الشرائح</vt:lpstr>
      </vt:variant>
      <vt:variant>
        <vt:i4>42</vt:i4>
      </vt:variant>
    </vt:vector>
  </HeadingPairs>
  <TitlesOfParts>
    <vt:vector size="43" baseType="lpstr">
      <vt:lpstr>نسق Office</vt:lpstr>
      <vt:lpstr>تمهيد</vt:lpstr>
      <vt:lpstr>أهمية علم أصول الفقه</vt:lpstr>
      <vt:lpstr>أهمية علم أصول الفقه</vt:lpstr>
      <vt:lpstr>تعريف أصول الفقه</vt:lpstr>
      <vt:lpstr>المستوى 1</vt:lpstr>
      <vt:lpstr>تعريف كلمة "أصول" اصطلاحاً</vt:lpstr>
      <vt:lpstr>ثانيا: تعريف لفظ " الفقه "</vt:lpstr>
      <vt:lpstr>تعريف الفقه اصطلاحاً</vt:lpstr>
      <vt:lpstr>معنى العلم</vt:lpstr>
      <vt:lpstr>ب: المعلومات الظنية</vt:lpstr>
      <vt:lpstr>فيم يكون الاجتهاد ؟</vt:lpstr>
      <vt:lpstr>تعريف الأحكام</vt:lpstr>
      <vt:lpstr>تعريف الأحكام</vt:lpstr>
      <vt:lpstr>تعريف الأحكام</vt:lpstr>
      <vt:lpstr>شرح كلمة المكتسَب</vt:lpstr>
      <vt:lpstr>شرح كلمة من أدلتها التفصيلية</vt:lpstr>
      <vt:lpstr>مستوى 2 تعريف أصول الفقه علًماً مركباً</vt:lpstr>
      <vt:lpstr>شرح تعريف أصول الفقه علًماً مركباً</vt:lpstr>
      <vt:lpstr>تعريف آخر لعلم أصول الفقه مركَّباً</vt:lpstr>
      <vt:lpstr>أمثلة على القواعد الأصولية</vt:lpstr>
      <vt:lpstr>تقسم الأدلة من الإجمال والتفصيل</vt:lpstr>
      <vt:lpstr>تقسم الأدلة من الإجمال والتفصيل</vt:lpstr>
      <vt:lpstr>من يضع القواعد الأصولية ومن يستعملها</vt:lpstr>
      <vt:lpstr>موضوع كلٍّ من علم أصول الفقه علم الفقه</vt:lpstr>
      <vt:lpstr>عمل كلٍّ من الأصولي والفقيه</vt:lpstr>
      <vt:lpstr>مثال لعمل كلٍّ من الأصولي والفقيه</vt:lpstr>
      <vt:lpstr>استمداد علم أصول الفقه</vt:lpstr>
      <vt:lpstr>استمداد علم أصول الفقه</vt:lpstr>
      <vt:lpstr>استمداد علم أصول الفقه</vt:lpstr>
      <vt:lpstr>استمداد علم أصول الفقه</vt:lpstr>
      <vt:lpstr>نشأة علم أصول الفقه</vt:lpstr>
      <vt:lpstr>نشأة علم أصول الفقه</vt:lpstr>
      <vt:lpstr>نشأة علم أصول الفقه</vt:lpstr>
      <vt:lpstr>نشأة علم أصول الفقه</vt:lpstr>
      <vt:lpstr>نشأة علم أصول الفقه</vt:lpstr>
      <vt:lpstr>طرق التأليف في أصول الفقه</vt:lpstr>
      <vt:lpstr>طرق التأليف في أصول الفقه</vt:lpstr>
      <vt:lpstr>طرق التأليف في أصول الفقه</vt:lpstr>
      <vt:lpstr>طرق التأليف في أصول الفقه</vt:lpstr>
      <vt:lpstr>طرق التأليف في أصول الفقه</vt:lpstr>
      <vt:lpstr>طرق التأليف في أصول الفقه</vt:lpstr>
      <vt:lpstr>طرق التأليف في أصول الفقه</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High Tech</dc:creator>
  <cp:lastModifiedBy>Maher</cp:lastModifiedBy>
  <cp:revision>591</cp:revision>
  <dcterms:created xsi:type="dcterms:W3CDTF">2020-12-05T08:45:42Z</dcterms:created>
  <dcterms:modified xsi:type="dcterms:W3CDTF">2025-11-10T09:44:03Z</dcterms:modified>
</cp:coreProperties>
</file>