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lvl="0">
      <a:defRPr lang="ar-IQ"/>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C3AC-C047-B7A4-4A24-8F537373778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IQ"/>
          </a:p>
        </p:txBody>
      </p:sp>
      <p:sp>
        <p:nvSpPr>
          <p:cNvPr id="3" name="Subtitle 2">
            <a:extLst>
              <a:ext uri="{FF2B5EF4-FFF2-40B4-BE49-F238E27FC236}">
                <a16:creationId xmlns:a16="http://schemas.microsoft.com/office/drawing/2014/main" id="{6868EDDF-6F86-7DD1-1157-4006A0392D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IQ"/>
          </a:p>
        </p:txBody>
      </p:sp>
      <p:sp>
        <p:nvSpPr>
          <p:cNvPr id="4" name="Date Placeholder 3">
            <a:extLst>
              <a:ext uri="{FF2B5EF4-FFF2-40B4-BE49-F238E27FC236}">
                <a16:creationId xmlns:a16="http://schemas.microsoft.com/office/drawing/2014/main" id="{5C974AF1-7963-73BE-36F3-353BC9C4CCCD}"/>
              </a:ext>
            </a:extLst>
          </p:cNvPr>
          <p:cNvSpPr>
            <a:spLocks noGrp="1"/>
          </p:cNvSpPr>
          <p:nvPr>
            <p:ph type="dt" sz="half" idx="10"/>
          </p:nvPr>
        </p:nvSpPr>
        <p:spPr/>
        <p:txBody>
          <a:bodyPr/>
          <a:lstStyle/>
          <a:p>
            <a:fld id="{0FBEA13B-035B-4164-9BC5-744F137C32B4}" type="datetimeFigureOut">
              <a:rPr lang="ar-IQ" smtClean="0"/>
              <a:t>22/07/1446</a:t>
            </a:fld>
            <a:endParaRPr lang="ar-IQ"/>
          </a:p>
        </p:txBody>
      </p:sp>
      <p:sp>
        <p:nvSpPr>
          <p:cNvPr id="5" name="Footer Placeholder 4">
            <a:extLst>
              <a:ext uri="{FF2B5EF4-FFF2-40B4-BE49-F238E27FC236}">
                <a16:creationId xmlns:a16="http://schemas.microsoft.com/office/drawing/2014/main" id="{F888DE95-22A8-27E6-529B-BFBFB9D1D724}"/>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5DAA3D31-DBAA-6553-A8EA-6BCDABD9EA0E}"/>
              </a:ext>
            </a:extLst>
          </p:cNvPr>
          <p:cNvSpPr>
            <a:spLocks noGrp="1"/>
          </p:cNvSpPr>
          <p:nvPr>
            <p:ph type="sldNum" sz="quarter" idx="12"/>
          </p:nvPr>
        </p:nvSpPr>
        <p:spPr/>
        <p:txBody>
          <a:bodyPr/>
          <a:lstStyle/>
          <a:p>
            <a:fld id="{7CAB4E8B-72ED-4268-9AAF-0D27D5CC5149}" type="slidenum">
              <a:rPr lang="ar-IQ" smtClean="0"/>
              <a:t>‹#›</a:t>
            </a:fld>
            <a:endParaRPr lang="ar-IQ"/>
          </a:p>
        </p:txBody>
      </p:sp>
    </p:spTree>
    <p:extLst>
      <p:ext uri="{BB962C8B-B14F-4D97-AF65-F5344CB8AC3E}">
        <p14:creationId xmlns:p14="http://schemas.microsoft.com/office/powerpoint/2010/main" val="1467614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F3B2B-B492-263D-526D-FC4B44A147A5}"/>
              </a:ext>
            </a:extLst>
          </p:cNvPr>
          <p:cNvSpPr>
            <a:spLocks noGrp="1"/>
          </p:cNvSpPr>
          <p:nvPr>
            <p:ph type="title"/>
          </p:nvPr>
        </p:nvSpPr>
        <p:spPr/>
        <p:txBody>
          <a:bodyPr/>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21062D16-9FAE-7103-0D64-7AEA2162AC4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4AA7C086-39E8-9BC9-585E-03E067F8DAFD}"/>
              </a:ext>
            </a:extLst>
          </p:cNvPr>
          <p:cNvSpPr>
            <a:spLocks noGrp="1"/>
          </p:cNvSpPr>
          <p:nvPr>
            <p:ph type="dt" sz="half" idx="10"/>
          </p:nvPr>
        </p:nvSpPr>
        <p:spPr/>
        <p:txBody>
          <a:bodyPr/>
          <a:lstStyle/>
          <a:p>
            <a:fld id="{0FBEA13B-035B-4164-9BC5-744F137C32B4}" type="datetimeFigureOut">
              <a:rPr lang="ar-IQ" smtClean="0"/>
              <a:t>22/07/1446</a:t>
            </a:fld>
            <a:endParaRPr lang="ar-IQ"/>
          </a:p>
        </p:txBody>
      </p:sp>
      <p:sp>
        <p:nvSpPr>
          <p:cNvPr id="5" name="Footer Placeholder 4">
            <a:extLst>
              <a:ext uri="{FF2B5EF4-FFF2-40B4-BE49-F238E27FC236}">
                <a16:creationId xmlns:a16="http://schemas.microsoft.com/office/drawing/2014/main" id="{174CC6CD-3250-7D8C-970C-0CAE4AF1A317}"/>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E980547E-E402-770A-411A-ABBB2F14B36E}"/>
              </a:ext>
            </a:extLst>
          </p:cNvPr>
          <p:cNvSpPr>
            <a:spLocks noGrp="1"/>
          </p:cNvSpPr>
          <p:nvPr>
            <p:ph type="sldNum" sz="quarter" idx="12"/>
          </p:nvPr>
        </p:nvSpPr>
        <p:spPr/>
        <p:txBody>
          <a:bodyPr/>
          <a:lstStyle/>
          <a:p>
            <a:fld id="{7CAB4E8B-72ED-4268-9AAF-0D27D5CC5149}" type="slidenum">
              <a:rPr lang="ar-IQ" smtClean="0"/>
              <a:t>‹#›</a:t>
            </a:fld>
            <a:endParaRPr lang="ar-IQ"/>
          </a:p>
        </p:txBody>
      </p:sp>
    </p:spTree>
    <p:extLst>
      <p:ext uri="{BB962C8B-B14F-4D97-AF65-F5344CB8AC3E}">
        <p14:creationId xmlns:p14="http://schemas.microsoft.com/office/powerpoint/2010/main" val="3111261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E3AA6A-7FAD-C8FF-091B-FE504D372B4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CCCB6572-3C12-54FA-0CF7-7CC73DA3ED7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B203A416-1C46-24A9-35C6-271130FDE159}"/>
              </a:ext>
            </a:extLst>
          </p:cNvPr>
          <p:cNvSpPr>
            <a:spLocks noGrp="1"/>
          </p:cNvSpPr>
          <p:nvPr>
            <p:ph type="dt" sz="half" idx="10"/>
          </p:nvPr>
        </p:nvSpPr>
        <p:spPr/>
        <p:txBody>
          <a:bodyPr/>
          <a:lstStyle/>
          <a:p>
            <a:fld id="{0FBEA13B-035B-4164-9BC5-744F137C32B4}" type="datetimeFigureOut">
              <a:rPr lang="ar-IQ" smtClean="0"/>
              <a:t>22/07/1446</a:t>
            </a:fld>
            <a:endParaRPr lang="ar-IQ"/>
          </a:p>
        </p:txBody>
      </p:sp>
      <p:sp>
        <p:nvSpPr>
          <p:cNvPr id="5" name="Footer Placeholder 4">
            <a:extLst>
              <a:ext uri="{FF2B5EF4-FFF2-40B4-BE49-F238E27FC236}">
                <a16:creationId xmlns:a16="http://schemas.microsoft.com/office/drawing/2014/main" id="{62513E31-8A44-5383-CB75-C98B81007D81}"/>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B63376F7-ACF7-9C84-C494-94EDF05B757E}"/>
              </a:ext>
            </a:extLst>
          </p:cNvPr>
          <p:cNvSpPr>
            <a:spLocks noGrp="1"/>
          </p:cNvSpPr>
          <p:nvPr>
            <p:ph type="sldNum" sz="quarter" idx="12"/>
          </p:nvPr>
        </p:nvSpPr>
        <p:spPr/>
        <p:txBody>
          <a:bodyPr/>
          <a:lstStyle/>
          <a:p>
            <a:fld id="{7CAB4E8B-72ED-4268-9AAF-0D27D5CC5149}" type="slidenum">
              <a:rPr lang="ar-IQ" smtClean="0"/>
              <a:t>‹#›</a:t>
            </a:fld>
            <a:endParaRPr lang="ar-IQ"/>
          </a:p>
        </p:txBody>
      </p:sp>
    </p:spTree>
    <p:extLst>
      <p:ext uri="{BB962C8B-B14F-4D97-AF65-F5344CB8AC3E}">
        <p14:creationId xmlns:p14="http://schemas.microsoft.com/office/powerpoint/2010/main" val="1529719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1B2FA-FA1A-B0E6-699E-D6E4D11F7632}"/>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4B595873-FEFF-65F8-4093-8B0FD681342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40A06FDD-F2A9-449B-A3D6-F1F6194705B3}"/>
              </a:ext>
            </a:extLst>
          </p:cNvPr>
          <p:cNvSpPr>
            <a:spLocks noGrp="1"/>
          </p:cNvSpPr>
          <p:nvPr>
            <p:ph type="dt" sz="half" idx="10"/>
          </p:nvPr>
        </p:nvSpPr>
        <p:spPr/>
        <p:txBody>
          <a:bodyPr/>
          <a:lstStyle/>
          <a:p>
            <a:fld id="{0FBEA13B-035B-4164-9BC5-744F137C32B4}" type="datetimeFigureOut">
              <a:rPr lang="ar-IQ" smtClean="0"/>
              <a:t>22/07/1446</a:t>
            </a:fld>
            <a:endParaRPr lang="ar-IQ"/>
          </a:p>
        </p:txBody>
      </p:sp>
      <p:sp>
        <p:nvSpPr>
          <p:cNvPr id="5" name="Footer Placeholder 4">
            <a:extLst>
              <a:ext uri="{FF2B5EF4-FFF2-40B4-BE49-F238E27FC236}">
                <a16:creationId xmlns:a16="http://schemas.microsoft.com/office/drawing/2014/main" id="{74EC3530-381F-0177-47DA-33748ED84462}"/>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B28CEAAA-389B-1981-D74C-6A6C616B1E41}"/>
              </a:ext>
            </a:extLst>
          </p:cNvPr>
          <p:cNvSpPr>
            <a:spLocks noGrp="1"/>
          </p:cNvSpPr>
          <p:nvPr>
            <p:ph type="sldNum" sz="quarter" idx="12"/>
          </p:nvPr>
        </p:nvSpPr>
        <p:spPr/>
        <p:txBody>
          <a:bodyPr/>
          <a:lstStyle/>
          <a:p>
            <a:fld id="{7CAB4E8B-72ED-4268-9AAF-0D27D5CC5149}" type="slidenum">
              <a:rPr lang="ar-IQ" smtClean="0"/>
              <a:t>‹#›</a:t>
            </a:fld>
            <a:endParaRPr lang="ar-IQ"/>
          </a:p>
        </p:txBody>
      </p:sp>
    </p:spTree>
    <p:extLst>
      <p:ext uri="{BB962C8B-B14F-4D97-AF65-F5344CB8AC3E}">
        <p14:creationId xmlns:p14="http://schemas.microsoft.com/office/powerpoint/2010/main" val="1572718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BD859-0B98-76F5-E719-50B2F400922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IQ"/>
          </a:p>
        </p:txBody>
      </p:sp>
      <p:sp>
        <p:nvSpPr>
          <p:cNvPr id="3" name="Text Placeholder 2">
            <a:extLst>
              <a:ext uri="{FF2B5EF4-FFF2-40B4-BE49-F238E27FC236}">
                <a16:creationId xmlns:a16="http://schemas.microsoft.com/office/drawing/2014/main" id="{54C5A47C-2F49-B62A-D37D-2F79DAE591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A0DFBE8-FB9F-5476-FBDF-532079D6BF6A}"/>
              </a:ext>
            </a:extLst>
          </p:cNvPr>
          <p:cNvSpPr>
            <a:spLocks noGrp="1"/>
          </p:cNvSpPr>
          <p:nvPr>
            <p:ph type="dt" sz="half" idx="10"/>
          </p:nvPr>
        </p:nvSpPr>
        <p:spPr/>
        <p:txBody>
          <a:bodyPr/>
          <a:lstStyle/>
          <a:p>
            <a:fld id="{0FBEA13B-035B-4164-9BC5-744F137C32B4}" type="datetimeFigureOut">
              <a:rPr lang="ar-IQ" smtClean="0"/>
              <a:t>22/07/1446</a:t>
            </a:fld>
            <a:endParaRPr lang="ar-IQ"/>
          </a:p>
        </p:txBody>
      </p:sp>
      <p:sp>
        <p:nvSpPr>
          <p:cNvPr id="5" name="Footer Placeholder 4">
            <a:extLst>
              <a:ext uri="{FF2B5EF4-FFF2-40B4-BE49-F238E27FC236}">
                <a16:creationId xmlns:a16="http://schemas.microsoft.com/office/drawing/2014/main" id="{8A92987B-6729-8D9B-191F-B819A563DDAE}"/>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2DBC2B43-48E0-332F-E9E6-BFC2745E0D7E}"/>
              </a:ext>
            </a:extLst>
          </p:cNvPr>
          <p:cNvSpPr>
            <a:spLocks noGrp="1"/>
          </p:cNvSpPr>
          <p:nvPr>
            <p:ph type="sldNum" sz="quarter" idx="12"/>
          </p:nvPr>
        </p:nvSpPr>
        <p:spPr/>
        <p:txBody>
          <a:bodyPr/>
          <a:lstStyle/>
          <a:p>
            <a:fld id="{7CAB4E8B-72ED-4268-9AAF-0D27D5CC5149}" type="slidenum">
              <a:rPr lang="ar-IQ" smtClean="0"/>
              <a:t>‹#›</a:t>
            </a:fld>
            <a:endParaRPr lang="ar-IQ"/>
          </a:p>
        </p:txBody>
      </p:sp>
    </p:spTree>
    <p:extLst>
      <p:ext uri="{BB962C8B-B14F-4D97-AF65-F5344CB8AC3E}">
        <p14:creationId xmlns:p14="http://schemas.microsoft.com/office/powerpoint/2010/main" val="575075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D958E-A7FF-31CE-56DC-1EBE82B77297}"/>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06E56F01-8752-856A-7638-A03A66B4DE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Content Placeholder 3">
            <a:extLst>
              <a:ext uri="{FF2B5EF4-FFF2-40B4-BE49-F238E27FC236}">
                <a16:creationId xmlns:a16="http://schemas.microsoft.com/office/drawing/2014/main" id="{939BAAEF-C25B-4F9F-AD8A-9D8556F41CE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Date Placeholder 4">
            <a:extLst>
              <a:ext uri="{FF2B5EF4-FFF2-40B4-BE49-F238E27FC236}">
                <a16:creationId xmlns:a16="http://schemas.microsoft.com/office/drawing/2014/main" id="{B4D0E3C6-35CA-666A-46F0-29367740D849}"/>
              </a:ext>
            </a:extLst>
          </p:cNvPr>
          <p:cNvSpPr>
            <a:spLocks noGrp="1"/>
          </p:cNvSpPr>
          <p:nvPr>
            <p:ph type="dt" sz="half" idx="10"/>
          </p:nvPr>
        </p:nvSpPr>
        <p:spPr/>
        <p:txBody>
          <a:bodyPr/>
          <a:lstStyle/>
          <a:p>
            <a:fld id="{0FBEA13B-035B-4164-9BC5-744F137C32B4}" type="datetimeFigureOut">
              <a:rPr lang="ar-IQ" smtClean="0"/>
              <a:t>22/07/1446</a:t>
            </a:fld>
            <a:endParaRPr lang="ar-IQ"/>
          </a:p>
        </p:txBody>
      </p:sp>
      <p:sp>
        <p:nvSpPr>
          <p:cNvPr id="6" name="Footer Placeholder 5">
            <a:extLst>
              <a:ext uri="{FF2B5EF4-FFF2-40B4-BE49-F238E27FC236}">
                <a16:creationId xmlns:a16="http://schemas.microsoft.com/office/drawing/2014/main" id="{7A45631D-EBB0-9C19-6754-C6D336CDBC2C}"/>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C6A3E648-64FD-5149-C0CC-2B6F2344C9D1}"/>
              </a:ext>
            </a:extLst>
          </p:cNvPr>
          <p:cNvSpPr>
            <a:spLocks noGrp="1"/>
          </p:cNvSpPr>
          <p:nvPr>
            <p:ph type="sldNum" sz="quarter" idx="12"/>
          </p:nvPr>
        </p:nvSpPr>
        <p:spPr/>
        <p:txBody>
          <a:bodyPr/>
          <a:lstStyle/>
          <a:p>
            <a:fld id="{7CAB4E8B-72ED-4268-9AAF-0D27D5CC5149}" type="slidenum">
              <a:rPr lang="ar-IQ" smtClean="0"/>
              <a:t>‹#›</a:t>
            </a:fld>
            <a:endParaRPr lang="ar-IQ"/>
          </a:p>
        </p:txBody>
      </p:sp>
    </p:spTree>
    <p:extLst>
      <p:ext uri="{BB962C8B-B14F-4D97-AF65-F5344CB8AC3E}">
        <p14:creationId xmlns:p14="http://schemas.microsoft.com/office/powerpoint/2010/main" val="4300028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1B7C9-EF91-A6C5-924D-8ACB820A8AD6}"/>
              </a:ext>
            </a:extLst>
          </p:cNvPr>
          <p:cNvSpPr>
            <a:spLocks noGrp="1"/>
          </p:cNvSpPr>
          <p:nvPr>
            <p:ph type="title"/>
          </p:nvPr>
        </p:nvSpPr>
        <p:spPr>
          <a:xfrm>
            <a:off x="839788" y="365125"/>
            <a:ext cx="10515600" cy="1325563"/>
          </a:xfrm>
        </p:spPr>
        <p:txBody>
          <a:bodyPr/>
          <a:lstStyle/>
          <a:p>
            <a:r>
              <a:rPr lang="en-US"/>
              <a:t>Click to edit Master title style</a:t>
            </a:r>
            <a:endParaRPr lang="ar-IQ"/>
          </a:p>
        </p:txBody>
      </p:sp>
      <p:sp>
        <p:nvSpPr>
          <p:cNvPr id="3" name="Text Placeholder 2">
            <a:extLst>
              <a:ext uri="{FF2B5EF4-FFF2-40B4-BE49-F238E27FC236}">
                <a16:creationId xmlns:a16="http://schemas.microsoft.com/office/drawing/2014/main" id="{FAD802E1-FCC0-884D-E3E3-FE1F50A77B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AD28705-F7DC-52B8-6358-386838E2A2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Text Placeholder 4">
            <a:extLst>
              <a:ext uri="{FF2B5EF4-FFF2-40B4-BE49-F238E27FC236}">
                <a16:creationId xmlns:a16="http://schemas.microsoft.com/office/drawing/2014/main" id="{BA23DF45-2137-B4A0-D503-B2867D51B2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E02369-90AB-C452-7847-96F752F0E12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7" name="Date Placeholder 6">
            <a:extLst>
              <a:ext uri="{FF2B5EF4-FFF2-40B4-BE49-F238E27FC236}">
                <a16:creationId xmlns:a16="http://schemas.microsoft.com/office/drawing/2014/main" id="{45C2C732-685A-3450-4A2F-4701378692FA}"/>
              </a:ext>
            </a:extLst>
          </p:cNvPr>
          <p:cNvSpPr>
            <a:spLocks noGrp="1"/>
          </p:cNvSpPr>
          <p:nvPr>
            <p:ph type="dt" sz="half" idx="10"/>
          </p:nvPr>
        </p:nvSpPr>
        <p:spPr/>
        <p:txBody>
          <a:bodyPr/>
          <a:lstStyle/>
          <a:p>
            <a:fld id="{0FBEA13B-035B-4164-9BC5-744F137C32B4}" type="datetimeFigureOut">
              <a:rPr lang="ar-IQ" smtClean="0"/>
              <a:t>22/07/1446</a:t>
            </a:fld>
            <a:endParaRPr lang="ar-IQ"/>
          </a:p>
        </p:txBody>
      </p:sp>
      <p:sp>
        <p:nvSpPr>
          <p:cNvPr id="8" name="Footer Placeholder 7">
            <a:extLst>
              <a:ext uri="{FF2B5EF4-FFF2-40B4-BE49-F238E27FC236}">
                <a16:creationId xmlns:a16="http://schemas.microsoft.com/office/drawing/2014/main" id="{F5F7AEA1-8AA6-99BE-51B0-D1A948CC0D5A}"/>
              </a:ext>
            </a:extLst>
          </p:cNvPr>
          <p:cNvSpPr>
            <a:spLocks noGrp="1"/>
          </p:cNvSpPr>
          <p:nvPr>
            <p:ph type="ftr" sz="quarter" idx="11"/>
          </p:nvPr>
        </p:nvSpPr>
        <p:spPr/>
        <p:txBody>
          <a:bodyPr/>
          <a:lstStyle/>
          <a:p>
            <a:endParaRPr lang="ar-IQ"/>
          </a:p>
        </p:txBody>
      </p:sp>
      <p:sp>
        <p:nvSpPr>
          <p:cNvPr id="9" name="Slide Number Placeholder 8">
            <a:extLst>
              <a:ext uri="{FF2B5EF4-FFF2-40B4-BE49-F238E27FC236}">
                <a16:creationId xmlns:a16="http://schemas.microsoft.com/office/drawing/2014/main" id="{A993E987-5B61-9164-9155-64CA4CCC4B4D}"/>
              </a:ext>
            </a:extLst>
          </p:cNvPr>
          <p:cNvSpPr>
            <a:spLocks noGrp="1"/>
          </p:cNvSpPr>
          <p:nvPr>
            <p:ph type="sldNum" sz="quarter" idx="12"/>
          </p:nvPr>
        </p:nvSpPr>
        <p:spPr/>
        <p:txBody>
          <a:bodyPr/>
          <a:lstStyle/>
          <a:p>
            <a:fld id="{7CAB4E8B-72ED-4268-9AAF-0D27D5CC5149}" type="slidenum">
              <a:rPr lang="ar-IQ" smtClean="0"/>
              <a:t>‹#›</a:t>
            </a:fld>
            <a:endParaRPr lang="ar-IQ"/>
          </a:p>
        </p:txBody>
      </p:sp>
    </p:spTree>
    <p:extLst>
      <p:ext uri="{BB962C8B-B14F-4D97-AF65-F5344CB8AC3E}">
        <p14:creationId xmlns:p14="http://schemas.microsoft.com/office/powerpoint/2010/main" val="335914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44C06-2D9F-3A87-CB47-D5FDEBC009E1}"/>
              </a:ext>
            </a:extLst>
          </p:cNvPr>
          <p:cNvSpPr>
            <a:spLocks noGrp="1"/>
          </p:cNvSpPr>
          <p:nvPr>
            <p:ph type="title"/>
          </p:nvPr>
        </p:nvSpPr>
        <p:spPr/>
        <p:txBody>
          <a:bodyPr/>
          <a:lstStyle/>
          <a:p>
            <a:r>
              <a:rPr lang="en-US"/>
              <a:t>Click to edit Master title style</a:t>
            </a:r>
            <a:endParaRPr lang="ar-IQ"/>
          </a:p>
        </p:txBody>
      </p:sp>
      <p:sp>
        <p:nvSpPr>
          <p:cNvPr id="3" name="Date Placeholder 2">
            <a:extLst>
              <a:ext uri="{FF2B5EF4-FFF2-40B4-BE49-F238E27FC236}">
                <a16:creationId xmlns:a16="http://schemas.microsoft.com/office/drawing/2014/main" id="{A5118096-8B5B-2189-E8C9-A04128663BD4}"/>
              </a:ext>
            </a:extLst>
          </p:cNvPr>
          <p:cNvSpPr>
            <a:spLocks noGrp="1"/>
          </p:cNvSpPr>
          <p:nvPr>
            <p:ph type="dt" sz="half" idx="10"/>
          </p:nvPr>
        </p:nvSpPr>
        <p:spPr/>
        <p:txBody>
          <a:bodyPr/>
          <a:lstStyle/>
          <a:p>
            <a:fld id="{0FBEA13B-035B-4164-9BC5-744F137C32B4}" type="datetimeFigureOut">
              <a:rPr lang="ar-IQ" smtClean="0"/>
              <a:t>22/07/1446</a:t>
            </a:fld>
            <a:endParaRPr lang="ar-IQ"/>
          </a:p>
        </p:txBody>
      </p:sp>
      <p:sp>
        <p:nvSpPr>
          <p:cNvPr id="4" name="Footer Placeholder 3">
            <a:extLst>
              <a:ext uri="{FF2B5EF4-FFF2-40B4-BE49-F238E27FC236}">
                <a16:creationId xmlns:a16="http://schemas.microsoft.com/office/drawing/2014/main" id="{572398A1-FE16-A641-6C09-55B04E172A5A}"/>
              </a:ext>
            </a:extLst>
          </p:cNvPr>
          <p:cNvSpPr>
            <a:spLocks noGrp="1"/>
          </p:cNvSpPr>
          <p:nvPr>
            <p:ph type="ftr" sz="quarter" idx="11"/>
          </p:nvPr>
        </p:nvSpPr>
        <p:spPr/>
        <p:txBody>
          <a:bodyPr/>
          <a:lstStyle/>
          <a:p>
            <a:endParaRPr lang="ar-IQ"/>
          </a:p>
        </p:txBody>
      </p:sp>
      <p:sp>
        <p:nvSpPr>
          <p:cNvPr id="5" name="Slide Number Placeholder 4">
            <a:extLst>
              <a:ext uri="{FF2B5EF4-FFF2-40B4-BE49-F238E27FC236}">
                <a16:creationId xmlns:a16="http://schemas.microsoft.com/office/drawing/2014/main" id="{666F6D9E-1608-2DE4-DF17-B6C8505F9547}"/>
              </a:ext>
            </a:extLst>
          </p:cNvPr>
          <p:cNvSpPr>
            <a:spLocks noGrp="1"/>
          </p:cNvSpPr>
          <p:nvPr>
            <p:ph type="sldNum" sz="quarter" idx="12"/>
          </p:nvPr>
        </p:nvSpPr>
        <p:spPr/>
        <p:txBody>
          <a:bodyPr/>
          <a:lstStyle/>
          <a:p>
            <a:fld id="{7CAB4E8B-72ED-4268-9AAF-0D27D5CC5149}" type="slidenum">
              <a:rPr lang="ar-IQ" smtClean="0"/>
              <a:t>‹#›</a:t>
            </a:fld>
            <a:endParaRPr lang="ar-IQ"/>
          </a:p>
        </p:txBody>
      </p:sp>
    </p:spTree>
    <p:extLst>
      <p:ext uri="{BB962C8B-B14F-4D97-AF65-F5344CB8AC3E}">
        <p14:creationId xmlns:p14="http://schemas.microsoft.com/office/powerpoint/2010/main" val="3221461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1E383C-E86A-29E4-CDDD-5AA8102208BE}"/>
              </a:ext>
            </a:extLst>
          </p:cNvPr>
          <p:cNvSpPr>
            <a:spLocks noGrp="1"/>
          </p:cNvSpPr>
          <p:nvPr>
            <p:ph type="dt" sz="half" idx="10"/>
          </p:nvPr>
        </p:nvSpPr>
        <p:spPr/>
        <p:txBody>
          <a:bodyPr/>
          <a:lstStyle/>
          <a:p>
            <a:fld id="{0FBEA13B-035B-4164-9BC5-744F137C32B4}" type="datetimeFigureOut">
              <a:rPr lang="ar-IQ" smtClean="0"/>
              <a:t>22/07/1446</a:t>
            </a:fld>
            <a:endParaRPr lang="ar-IQ"/>
          </a:p>
        </p:txBody>
      </p:sp>
      <p:sp>
        <p:nvSpPr>
          <p:cNvPr id="3" name="Footer Placeholder 2">
            <a:extLst>
              <a:ext uri="{FF2B5EF4-FFF2-40B4-BE49-F238E27FC236}">
                <a16:creationId xmlns:a16="http://schemas.microsoft.com/office/drawing/2014/main" id="{C213DC02-D2E8-7F57-AFA2-617087677577}"/>
              </a:ext>
            </a:extLst>
          </p:cNvPr>
          <p:cNvSpPr>
            <a:spLocks noGrp="1"/>
          </p:cNvSpPr>
          <p:nvPr>
            <p:ph type="ftr" sz="quarter" idx="11"/>
          </p:nvPr>
        </p:nvSpPr>
        <p:spPr/>
        <p:txBody>
          <a:bodyPr/>
          <a:lstStyle/>
          <a:p>
            <a:endParaRPr lang="ar-IQ"/>
          </a:p>
        </p:txBody>
      </p:sp>
      <p:sp>
        <p:nvSpPr>
          <p:cNvPr id="4" name="Slide Number Placeholder 3">
            <a:extLst>
              <a:ext uri="{FF2B5EF4-FFF2-40B4-BE49-F238E27FC236}">
                <a16:creationId xmlns:a16="http://schemas.microsoft.com/office/drawing/2014/main" id="{D1071E78-AFE9-4E3F-F518-7F5593B72300}"/>
              </a:ext>
            </a:extLst>
          </p:cNvPr>
          <p:cNvSpPr>
            <a:spLocks noGrp="1"/>
          </p:cNvSpPr>
          <p:nvPr>
            <p:ph type="sldNum" sz="quarter" idx="12"/>
          </p:nvPr>
        </p:nvSpPr>
        <p:spPr/>
        <p:txBody>
          <a:bodyPr/>
          <a:lstStyle/>
          <a:p>
            <a:fld id="{7CAB4E8B-72ED-4268-9AAF-0D27D5CC5149}" type="slidenum">
              <a:rPr lang="ar-IQ" smtClean="0"/>
              <a:t>‹#›</a:t>
            </a:fld>
            <a:endParaRPr lang="ar-IQ"/>
          </a:p>
        </p:txBody>
      </p:sp>
    </p:spTree>
    <p:extLst>
      <p:ext uri="{BB962C8B-B14F-4D97-AF65-F5344CB8AC3E}">
        <p14:creationId xmlns:p14="http://schemas.microsoft.com/office/powerpoint/2010/main" val="475289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36AA9-97E1-4683-BD97-AFF5C58FEB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Content Placeholder 2">
            <a:extLst>
              <a:ext uri="{FF2B5EF4-FFF2-40B4-BE49-F238E27FC236}">
                <a16:creationId xmlns:a16="http://schemas.microsoft.com/office/drawing/2014/main" id="{6F9E6C18-6558-E3BB-536F-CCCE527AA3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Text Placeholder 3">
            <a:extLst>
              <a:ext uri="{FF2B5EF4-FFF2-40B4-BE49-F238E27FC236}">
                <a16:creationId xmlns:a16="http://schemas.microsoft.com/office/drawing/2014/main" id="{99B11042-4906-2D9E-4413-5F430C77D1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FCA016-D7A8-6E8F-BAB6-3EA1E81F04D1}"/>
              </a:ext>
            </a:extLst>
          </p:cNvPr>
          <p:cNvSpPr>
            <a:spLocks noGrp="1"/>
          </p:cNvSpPr>
          <p:nvPr>
            <p:ph type="dt" sz="half" idx="10"/>
          </p:nvPr>
        </p:nvSpPr>
        <p:spPr/>
        <p:txBody>
          <a:bodyPr/>
          <a:lstStyle/>
          <a:p>
            <a:fld id="{0FBEA13B-035B-4164-9BC5-744F137C32B4}" type="datetimeFigureOut">
              <a:rPr lang="ar-IQ" smtClean="0"/>
              <a:t>22/07/1446</a:t>
            </a:fld>
            <a:endParaRPr lang="ar-IQ"/>
          </a:p>
        </p:txBody>
      </p:sp>
      <p:sp>
        <p:nvSpPr>
          <p:cNvPr id="6" name="Footer Placeholder 5">
            <a:extLst>
              <a:ext uri="{FF2B5EF4-FFF2-40B4-BE49-F238E27FC236}">
                <a16:creationId xmlns:a16="http://schemas.microsoft.com/office/drawing/2014/main" id="{910BB5E6-EDF2-1261-2C13-AAD70ED3672F}"/>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85482CEF-ECEE-A1F1-08ED-EA5878998DF9}"/>
              </a:ext>
            </a:extLst>
          </p:cNvPr>
          <p:cNvSpPr>
            <a:spLocks noGrp="1"/>
          </p:cNvSpPr>
          <p:nvPr>
            <p:ph type="sldNum" sz="quarter" idx="12"/>
          </p:nvPr>
        </p:nvSpPr>
        <p:spPr/>
        <p:txBody>
          <a:bodyPr/>
          <a:lstStyle/>
          <a:p>
            <a:fld id="{7CAB4E8B-72ED-4268-9AAF-0D27D5CC5149}" type="slidenum">
              <a:rPr lang="ar-IQ" smtClean="0"/>
              <a:t>‹#›</a:t>
            </a:fld>
            <a:endParaRPr lang="ar-IQ"/>
          </a:p>
        </p:txBody>
      </p:sp>
    </p:spTree>
    <p:extLst>
      <p:ext uri="{BB962C8B-B14F-4D97-AF65-F5344CB8AC3E}">
        <p14:creationId xmlns:p14="http://schemas.microsoft.com/office/powerpoint/2010/main" val="2437420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2FD4C-2BC6-0AF6-9F40-DAD18B4064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Picture Placeholder 2">
            <a:extLst>
              <a:ext uri="{FF2B5EF4-FFF2-40B4-BE49-F238E27FC236}">
                <a16:creationId xmlns:a16="http://schemas.microsoft.com/office/drawing/2014/main" id="{014BF295-9799-CEE1-B6BD-00D3237550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a:extLst>
              <a:ext uri="{FF2B5EF4-FFF2-40B4-BE49-F238E27FC236}">
                <a16:creationId xmlns:a16="http://schemas.microsoft.com/office/drawing/2014/main" id="{4F59DB29-FFAD-BFD5-AAE1-06DC1F5084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9F784E-674F-F2E9-EA29-553D348F959F}"/>
              </a:ext>
            </a:extLst>
          </p:cNvPr>
          <p:cNvSpPr>
            <a:spLocks noGrp="1"/>
          </p:cNvSpPr>
          <p:nvPr>
            <p:ph type="dt" sz="half" idx="10"/>
          </p:nvPr>
        </p:nvSpPr>
        <p:spPr/>
        <p:txBody>
          <a:bodyPr/>
          <a:lstStyle/>
          <a:p>
            <a:fld id="{0FBEA13B-035B-4164-9BC5-744F137C32B4}" type="datetimeFigureOut">
              <a:rPr lang="ar-IQ" smtClean="0"/>
              <a:t>22/07/1446</a:t>
            </a:fld>
            <a:endParaRPr lang="ar-IQ"/>
          </a:p>
        </p:txBody>
      </p:sp>
      <p:sp>
        <p:nvSpPr>
          <p:cNvPr id="6" name="Footer Placeholder 5">
            <a:extLst>
              <a:ext uri="{FF2B5EF4-FFF2-40B4-BE49-F238E27FC236}">
                <a16:creationId xmlns:a16="http://schemas.microsoft.com/office/drawing/2014/main" id="{F7D2D166-8564-EB37-16A4-C97DFA2293FD}"/>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16271684-F724-8565-E1C9-1B753EB170FB}"/>
              </a:ext>
            </a:extLst>
          </p:cNvPr>
          <p:cNvSpPr>
            <a:spLocks noGrp="1"/>
          </p:cNvSpPr>
          <p:nvPr>
            <p:ph type="sldNum" sz="quarter" idx="12"/>
          </p:nvPr>
        </p:nvSpPr>
        <p:spPr/>
        <p:txBody>
          <a:bodyPr/>
          <a:lstStyle/>
          <a:p>
            <a:fld id="{7CAB4E8B-72ED-4268-9AAF-0D27D5CC5149}" type="slidenum">
              <a:rPr lang="ar-IQ" smtClean="0"/>
              <a:t>‹#›</a:t>
            </a:fld>
            <a:endParaRPr lang="ar-IQ"/>
          </a:p>
        </p:txBody>
      </p:sp>
    </p:spTree>
    <p:extLst>
      <p:ext uri="{BB962C8B-B14F-4D97-AF65-F5344CB8AC3E}">
        <p14:creationId xmlns:p14="http://schemas.microsoft.com/office/powerpoint/2010/main" val="3543918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8D19BA-C966-A365-4FD8-1D6115EFAD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IQ"/>
          </a:p>
        </p:txBody>
      </p:sp>
      <p:sp>
        <p:nvSpPr>
          <p:cNvPr id="3" name="Text Placeholder 2">
            <a:extLst>
              <a:ext uri="{FF2B5EF4-FFF2-40B4-BE49-F238E27FC236}">
                <a16:creationId xmlns:a16="http://schemas.microsoft.com/office/drawing/2014/main" id="{AB60812C-D1F8-3678-21D7-DEAAC0B430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46AE5347-0754-4E74-3DED-898A09622E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EA13B-035B-4164-9BC5-744F137C32B4}" type="datetimeFigureOut">
              <a:rPr lang="ar-IQ" smtClean="0"/>
              <a:t>22/07/1446</a:t>
            </a:fld>
            <a:endParaRPr lang="ar-IQ"/>
          </a:p>
        </p:txBody>
      </p:sp>
      <p:sp>
        <p:nvSpPr>
          <p:cNvPr id="5" name="Footer Placeholder 4">
            <a:extLst>
              <a:ext uri="{FF2B5EF4-FFF2-40B4-BE49-F238E27FC236}">
                <a16:creationId xmlns:a16="http://schemas.microsoft.com/office/drawing/2014/main" id="{06528698-73DA-6205-64DF-614B9DDF5C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a:extLst>
              <a:ext uri="{FF2B5EF4-FFF2-40B4-BE49-F238E27FC236}">
                <a16:creationId xmlns:a16="http://schemas.microsoft.com/office/drawing/2014/main" id="{C6FDCBC8-19C1-02DE-19B9-40505C51B9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AB4E8B-72ED-4268-9AAF-0D27D5CC5149}" type="slidenum">
              <a:rPr lang="ar-IQ" smtClean="0"/>
              <a:t>‹#›</a:t>
            </a:fld>
            <a:endParaRPr lang="ar-IQ"/>
          </a:p>
        </p:txBody>
      </p:sp>
    </p:spTree>
    <p:extLst>
      <p:ext uri="{BB962C8B-B14F-4D97-AF65-F5344CB8AC3E}">
        <p14:creationId xmlns:p14="http://schemas.microsoft.com/office/powerpoint/2010/main" val="19370810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
        <p:cNvGrpSpPr/>
        <p:nvPr/>
      </p:nvGrpSpPr>
      <p:grpSpPr>
        <a:xfrm>
          <a:off x="0" y="0"/>
          <a:ext cx="0" cy="0"/>
          <a:chOff x="0" y="0"/>
          <a:chExt cx="0" cy="0"/>
        </a:xfrm>
      </p:grpSpPr>
      <p:sp>
        <p:nvSpPr>
          <p:cNvPr id="17" name="Google Shape;17;p1"/>
          <p:cNvSpPr txBox="1">
            <a:spLocks noGrp="1"/>
          </p:cNvSpPr>
          <p:nvPr>
            <p:ph type="body" idx="2"/>
          </p:nvPr>
        </p:nvSpPr>
        <p:spPr>
          <a:xfrm>
            <a:off x="839788" y="987425"/>
            <a:ext cx="4218900" cy="48816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r>
              <a:rPr lang="en-US" sz="6000" b="1"/>
              <a:t>Multimodal Learning</a:t>
            </a:r>
            <a:endParaRPr/>
          </a:p>
          <a:p>
            <a:pPr marL="0" lvl="0" indent="0" algn="l" rtl="0">
              <a:lnSpc>
                <a:spcPct val="90000"/>
              </a:lnSpc>
              <a:spcBef>
                <a:spcPts val="1000"/>
              </a:spcBef>
              <a:spcAft>
                <a:spcPts val="0"/>
              </a:spcAft>
              <a:buClr>
                <a:schemeClr val="dk1"/>
              </a:buClr>
              <a:buSzPts val="6000"/>
              <a:buNone/>
            </a:pPr>
            <a:r>
              <a:rPr lang="en-US" sz="6000" b="1"/>
              <a:t>        </a:t>
            </a:r>
            <a:r>
              <a:rPr lang="en-US" sz="3200" b="1"/>
              <a:t>presented by:</a:t>
            </a:r>
            <a:endParaRPr/>
          </a:p>
          <a:p>
            <a:pPr marL="0" lvl="0" indent="0" algn="l" rtl="0">
              <a:lnSpc>
                <a:spcPct val="90000"/>
              </a:lnSpc>
              <a:spcBef>
                <a:spcPts val="1000"/>
              </a:spcBef>
              <a:spcAft>
                <a:spcPts val="0"/>
              </a:spcAft>
              <a:buClr>
                <a:schemeClr val="dk1"/>
              </a:buClr>
              <a:buSzPts val="3200"/>
              <a:buNone/>
            </a:pPr>
            <a:r>
              <a:rPr lang="en-US" sz="3200" b="1"/>
              <a:t>Hiba Kareem Neamah</a:t>
            </a:r>
            <a:endParaRPr sz="3200" b="1"/>
          </a:p>
          <a:p>
            <a:pPr marL="0" lvl="0" indent="0" algn="l" rtl="0">
              <a:lnSpc>
                <a:spcPct val="90000"/>
              </a:lnSpc>
              <a:spcBef>
                <a:spcPts val="1000"/>
              </a:spcBef>
              <a:spcAft>
                <a:spcPts val="0"/>
              </a:spcAft>
              <a:buClr>
                <a:schemeClr val="dk1"/>
              </a:buClr>
              <a:buSzPts val="3200"/>
              <a:buNone/>
            </a:pPr>
            <a:r>
              <a:rPr lang="en-US" sz="3200" b="1"/>
              <a:t>Nawal Mahmood Abid</a:t>
            </a:r>
            <a:endParaRPr sz="3200" b="1"/>
          </a:p>
          <a:p>
            <a:pPr marL="0" lvl="0" indent="0" algn="l" rtl="0">
              <a:lnSpc>
                <a:spcPct val="90000"/>
              </a:lnSpc>
              <a:spcBef>
                <a:spcPts val="1000"/>
              </a:spcBef>
              <a:spcAft>
                <a:spcPts val="0"/>
              </a:spcAft>
              <a:buClr>
                <a:schemeClr val="dk1"/>
              </a:buClr>
              <a:buSzPts val="3200"/>
              <a:buNone/>
            </a:pPr>
            <a:r>
              <a:rPr lang="en-US" sz="3200" b="1"/>
              <a:t> </a:t>
            </a:r>
            <a:endParaRPr sz="3200" b="1"/>
          </a:p>
        </p:txBody>
      </p:sp>
      <p:pic>
        <p:nvPicPr>
          <p:cNvPr id="18" name="Google Shape;18;p1"/>
          <p:cNvPicPr preferRelativeResize="0">
            <a:picLocks noGrp="1"/>
          </p:cNvPicPr>
          <p:nvPr>
            <p:ph type="pic" idx="1"/>
          </p:nvPr>
        </p:nvPicPr>
        <p:blipFill rotWithShape="1">
          <a:blip r:embed="rId2">
            <a:alphaModFix/>
          </a:blip>
          <a:srcRect l="3130" r="3139"/>
          <a:stretch/>
        </p:blipFill>
        <p:spPr>
          <a:xfrm>
            <a:off x="5183188" y="987425"/>
            <a:ext cx="6172201" cy="48736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CE7D2-1CCF-5638-496C-052BEF1E2AD4}"/>
              </a:ext>
            </a:extLst>
          </p:cNvPr>
          <p:cNvSpPr>
            <a:spLocks noGrp="1"/>
          </p:cNvSpPr>
          <p:nvPr>
            <p:ph type="title"/>
          </p:nvPr>
        </p:nvSpPr>
        <p:spPr>
          <a:xfrm>
            <a:off x="839788" y="457200"/>
            <a:ext cx="4661360" cy="855406"/>
          </a:xfrm>
        </p:spPr>
        <p:txBody>
          <a:bodyPr>
            <a:normAutofit fontScale="90000"/>
          </a:bodyPr>
          <a:lstStyle/>
          <a:p>
            <a:r>
              <a:rPr lang="en-US" b="1" dirty="0"/>
              <a:t>How can you create a multimodal approach to learning.</a:t>
            </a:r>
            <a:endParaRPr lang="ar-IQ" dirty="0"/>
          </a:p>
        </p:txBody>
      </p:sp>
      <p:pic>
        <p:nvPicPr>
          <p:cNvPr id="6" name="Picture Placeholder 5">
            <a:extLst>
              <a:ext uri="{FF2B5EF4-FFF2-40B4-BE49-F238E27FC236}">
                <a16:creationId xmlns:a16="http://schemas.microsoft.com/office/drawing/2014/main" id="{2443FB95-F256-21D9-3644-5D9AC2D57E83}"/>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1573" b="1573"/>
          <a:stretch>
            <a:fillRect/>
          </a:stretch>
        </p:blipFill>
        <p:spPr>
          <a:xfrm>
            <a:off x="5501148" y="589935"/>
            <a:ext cx="5854240" cy="5271115"/>
          </a:xfrm>
        </p:spPr>
      </p:pic>
      <p:sp>
        <p:nvSpPr>
          <p:cNvPr id="4" name="Text Placeholder 3">
            <a:extLst>
              <a:ext uri="{FF2B5EF4-FFF2-40B4-BE49-F238E27FC236}">
                <a16:creationId xmlns:a16="http://schemas.microsoft.com/office/drawing/2014/main" id="{8209A610-C531-B6D5-585D-D6EAE5DAE831}"/>
              </a:ext>
            </a:extLst>
          </p:cNvPr>
          <p:cNvSpPr>
            <a:spLocks noGrp="1"/>
          </p:cNvSpPr>
          <p:nvPr>
            <p:ph type="body" sz="half" idx="2"/>
          </p:nvPr>
        </p:nvSpPr>
        <p:spPr>
          <a:xfrm>
            <a:off x="839787" y="1312606"/>
            <a:ext cx="4661360" cy="4556382"/>
          </a:xfrm>
        </p:spPr>
        <p:txBody>
          <a:bodyPr/>
          <a:lstStyle/>
          <a:p>
            <a:pPr algn="just">
              <a:lnSpc>
                <a:spcPct val="150000"/>
              </a:lnSpc>
            </a:pPr>
            <a:r>
              <a:rPr lang="en-US" b="1" dirty="0"/>
              <a:t>4</a:t>
            </a:r>
            <a:r>
              <a:rPr lang="en-US" dirty="0"/>
              <a:t>- </a:t>
            </a:r>
            <a:r>
              <a:rPr lang="en-US" b="1" dirty="0">
                <a:solidFill>
                  <a:srgbClr val="FF0000"/>
                </a:solidFill>
              </a:rPr>
              <a:t>Providing feedback </a:t>
            </a:r>
            <a:r>
              <a:rPr lang="en-US" dirty="0"/>
              <a:t>through different media. It’s possible for the instructors to give their group of students feedback in person. If the students work remotely or offsite, or </a:t>
            </a:r>
            <a:r>
              <a:rPr lang="en-US" dirty="0" smtClean="0"/>
              <a:t>if you </a:t>
            </a:r>
            <a:r>
              <a:rPr lang="en-US" dirty="0"/>
              <a:t>want to </a:t>
            </a:r>
            <a:r>
              <a:rPr lang="en-US" dirty="0" smtClean="0"/>
              <a:t>provide information </a:t>
            </a:r>
            <a:r>
              <a:rPr lang="en-US" dirty="0"/>
              <a:t>to a large group and don’t have the capacity to speak to everyone individually, recording a short video and posting it can be a great solution. With </a:t>
            </a:r>
            <a:r>
              <a:rPr lang="en-US" dirty="0" smtClean="0"/>
              <a:t>the teacher's </a:t>
            </a:r>
            <a:r>
              <a:rPr lang="en-US" dirty="0"/>
              <a:t>videos, learners  can hear the teacher’s encouraging tone of voice and their relaxed body language, and </a:t>
            </a:r>
            <a:r>
              <a:rPr lang="en-US" dirty="0" smtClean="0"/>
              <a:t>they will </a:t>
            </a:r>
            <a:r>
              <a:rPr lang="en-US" dirty="0"/>
              <a:t>understand  </a:t>
            </a:r>
            <a:r>
              <a:rPr lang="en-US" dirty="0" smtClean="0"/>
              <a:t>the teachers</a:t>
            </a:r>
            <a:r>
              <a:rPr lang="en-US" dirty="0"/>
              <a:t>’ feedback is constructive and well meant.</a:t>
            </a:r>
            <a:endParaRPr lang="ar-IQ" dirty="0"/>
          </a:p>
        </p:txBody>
      </p:sp>
    </p:spTree>
    <p:extLst>
      <p:ext uri="{BB962C8B-B14F-4D97-AF65-F5344CB8AC3E}">
        <p14:creationId xmlns:p14="http://schemas.microsoft.com/office/powerpoint/2010/main" val="4193520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BEFDB-2CD2-574B-7B4F-D6530891D93B}"/>
              </a:ext>
            </a:extLst>
          </p:cNvPr>
          <p:cNvSpPr>
            <a:spLocks noGrp="1"/>
          </p:cNvSpPr>
          <p:nvPr>
            <p:ph type="title"/>
          </p:nvPr>
        </p:nvSpPr>
        <p:spPr>
          <a:xfrm>
            <a:off x="838200" y="365126"/>
            <a:ext cx="10515600" cy="1050720"/>
          </a:xfrm>
          <a:solidFill>
            <a:schemeClr val="accent2">
              <a:lumMod val="20000"/>
              <a:lumOff val="80000"/>
            </a:schemeClr>
          </a:solidFill>
        </p:spPr>
        <p:txBody>
          <a:bodyPr/>
          <a:lstStyle/>
          <a:p>
            <a:r>
              <a:rPr lang="en-US" dirty="0"/>
              <a:t>Benefits of Multimodal Learning</a:t>
            </a:r>
            <a:endParaRPr lang="ar-IQ" dirty="0"/>
          </a:p>
        </p:txBody>
      </p:sp>
      <p:sp>
        <p:nvSpPr>
          <p:cNvPr id="3" name="Content Placeholder 2">
            <a:extLst>
              <a:ext uri="{FF2B5EF4-FFF2-40B4-BE49-F238E27FC236}">
                <a16:creationId xmlns:a16="http://schemas.microsoft.com/office/drawing/2014/main" id="{F90D01C4-DAF9-55CE-3B58-980539DD6E3A}"/>
              </a:ext>
            </a:extLst>
          </p:cNvPr>
          <p:cNvSpPr>
            <a:spLocks noGrp="1"/>
          </p:cNvSpPr>
          <p:nvPr>
            <p:ph idx="1"/>
          </p:nvPr>
        </p:nvSpPr>
        <p:spPr>
          <a:xfrm>
            <a:off x="838200" y="1666568"/>
            <a:ext cx="10515600" cy="4510395"/>
          </a:xfrm>
        </p:spPr>
        <p:txBody>
          <a:bodyPr>
            <a:normAutofit fontScale="77500" lnSpcReduction="20000"/>
          </a:bodyPr>
          <a:lstStyle/>
          <a:p>
            <a:pPr>
              <a:lnSpc>
                <a:spcPct val="150000"/>
              </a:lnSpc>
            </a:pPr>
            <a:r>
              <a:rPr lang="en-US" dirty="0"/>
              <a:t>Students learn best when educators appeal to different learning styles at the same time, which is possible through multimodal learning. </a:t>
            </a:r>
            <a:r>
              <a:rPr lang="en-US" b="1" dirty="0">
                <a:solidFill>
                  <a:schemeClr val="accent2"/>
                </a:solidFill>
              </a:rPr>
              <a:t>Multimodal learning engages the brain in multiple learning styles at the same time through the use of various media</a:t>
            </a:r>
            <a:r>
              <a:rPr lang="en-US" b="1" dirty="0" smtClean="0"/>
              <a:t>. </a:t>
            </a:r>
            <a:r>
              <a:rPr lang="en-US" dirty="0" smtClean="0"/>
              <a:t>For </a:t>
            </a:r>
            <a:r>
              <a:rPr lang="en-US" dirty="0"/>
              <a:t>example, a video lesson with subtitles and a downloadable information sheet leverages visual, auditory, and written learning styles.</a:t>
            </a:r>
          </a:p>
          <a:p>
            <a:pPr>
              <a:lnSpc>
                <a:spcPct val="170000"/>
              </a:lnSpc>
            </a:pPr>
            <a:r>
              <a:rPr lang="en-US" dirty="0"/>
              <a:t>Furthermore, </a:t>
            </a:r>
            <a:r>
              <a:rPr lang="en-US" dirty="0">
                <a:solidFill>
                  <a:schemeClr val="accent2"/>
                </a:solidFill>
              </a:rPr>
              <a:t>a multimodal learning strategy is more effective than using only one learning style for knowledge acquisition</a:t>
            </a:r>
            <a:r>
              <a:rPr lang="en-US" dirty="0"/>
              <a:t>. </a:t>
            </a:r>
            <a:r>
              <a:rPr lang="en-US" dirty="0" err="1"/>
              <a:t>Lazear</a:t>
            </a:r>
            <a:r>
              <a:rPr lang="en-US" dirty="0"/>
              <a:t> (2018) values a multimodal learning strategy when he says: "The more different ways you learn something, the more you will learn it"</a:t>
            </a:r>
          </a:p>
          <a:p>
            <a:pPr marL="0" indent="0">
              <a:buNone/>
            </a:pPr>
            <a:endParaRPr lang="en-US" dirty="0"/>
          </a:p>
          <a:p>
            <a:pPr marL="0" indent="0">
              <a:buNone/>
            </a:pPr>
            <a:endParaRPr lang="ar-IQ" dirty="0"/>
          </a:p>
        </p:txBody>
      </p:sp>
    </p:spTree>
    <p:extLst>
      <p:ext uri="{BB962C8B-B14F-4D97-AF65-F5344CB8AC3E}">
        <p14:creationId xmlns:p14="http://schemas.microsoft.com/office/powerpoint/2010/main" val="1800749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C1C8E-942D-645D-D6E4-A6641D291802}"/>
              </a:ext>
            </a:extLst>
          </p:cNvPr>
          <p:cNvSpPr>
            <a:spLocks noGrp="1"/>
          </p:cNvSpPr>
          <p:nvPr>
            <p:ph type="title"/>
          </p:nvPr>
        </p:nvSpPr>
        <p:spPr>
          <a:xfrm>
            <a:off x="-1" y="0"/>
            <a:ext cx="6095999" cy="1150374"/>
          </a:xfrm>
          <a:solidFill>
            <a:schemeClr val="accent2">
              <a:lumMod val="20000"/>
              <a:lumOff val="80000"/>
            </a:schemeClr>
          </a:solidFill>
        </p:spPr>
        <p:txBody>
          <a:bodyPr/>
          <a:lstStyle/>
          <a:p>
            <a:r>
              <a:rPr lang="en-US" dirty="0"/>
              <a:t>Benefits of Multimodalities</a:t>
            </a:r>
            <a:endParaRPr lang="ar-IQ" dirty="0"/>
          </a:p>
        </p:txBody>
      </p:sp>
      <p:sp>
        <p:nvSpPr>
          <p:cNvPr id="4" name="Text Placeholder 3">
            <a:extLst>
              <a:ext uri="{FF2B5EF4-FFF2-40B4-BE49-F238E27FC236}">
                <a16:creationId xmlns:a16="http://schemas.microsoft.com/office/drawing/2014/main" id="{6B2DBB56-EEF5-16FF-65A8-1377F99CFA9E}"/>
              </a:ext>
            </a:extLst>
          </p:cNvPr>
          <p:cNvSpPr>
            <a:spLocks noGrp="1"/>
          </p:cNvSpPr>
          <p:nvPr>
            <p:ph type="body" sz="half" idx="2"/>
          </p:nvPr>
        </p:nvSpPr>
        <p:spPr>
          <a:xfrm>
            <a:off x="0" y="1150374"/>
            <a:ext cx="6096000" cy="5707626"/>
          </a:xfrm>
        </p:spPr>
        <p:txBody>
          <a:bodyPr>
            <a:normAutofit lnSpcReduction="10000"/>
          </a:bodyPr>
          <a:lstStyle/>
          <a:p>
            <a:endParaRPr lang="en-US" dirty="0"/>
          </a:p>
          <a:p>
            <a:pPr algn="just">
              <a:lnSpc>
                <a:spcPct val="150000"/>
              </a:lnSpc>
            </a:pPr>
            <a:r>
              <a:rPr lang="en-US" sz="1800" b="1" dirty="0"/>
              <a:t>1- All students are involved in the learning process: Teaching with </a:t>
            </a:r>
            <a:r>
              <a:rPr lang="en-US" sz="1800" dirty="0"/>
              <a:t>one mode risks alienating students who cannot fully comprehend the content of the chosen method. With multimodal learning, every student is guaranteed to have at least two of her preferences met at some point during the lesson</a:t>
            </a:r>
            <a:r>
              <a:rPr lang="en-US" sz="1800" dirty="0" smtClean="0"/>
              <a:t>.</a:t>
            </a:r>
          </a:p>
          <a:p>
            <a:pPr algn="just">
              <a:lnSpc>
                <a:spcPct val="150000"/>
              </a:lnSpc>
            </a:pPr>
            <a:r>
              <a:rPr lang="en-US" sz="1800" b="1" dirty="0" smtClean="0"/>
              <a:t>2- </a:t>
            </a:r>
            <a:r>
              <a:rPr lang="en-US" sz="1800" b="1" dirty="0"/>
              <a:t>Improves learning quality: </a:t>
            </a:r>
            <a:r>
              <a:rPr lang="en-US" sz="1800" dirty="0"/>
              <a:t>regardless of how many or which learning styles students prefer, multiple modes of communication improve content retention</a:t>
            </a:r>
            <a:r>
              <a:rPr lang="en-US" sz="1800" b="1" dirty="0"/>
              <a:t>. </a:t>
            </a:r>
            <a:endParaRPr lang="en-US" sz="1800" b="1" dirty="0" smtClean="0"/>
          </a:p>
          <a:p>
            <a:pPr algn="just">
              <a:lnSpc>
                <a:spcPct val="150000"/>
              </a:lnSpc>
            </a:pPr>
            <a:r>
              <a:rPr lang="en-US" sz="1800" b="1" dirty="0" smtClean="0"/>
              <a:t>3- People rarely experience the world in one dimension; </a:t>
            </a:r>
            <a:r>
              <a:rPr lang="en-US" sz="1800" b="1" dirty="0"/>
              <a:t>instead, they are immersed in pictures, videos, </a:t>
            </a:r>
            <a:r>
              <a:rPr lang="en-US" sz="1800" b="1" dirty="0" smtClean="0"/>
              <a:t>words</a:t>
            </a:r>
            <a:r>
              <a:rPr lang="en-US" sz="1800" b="1" dirty="0"/>
              <a:t>, and movements. </a:t>
            </a:r>
            <a:r>
              <a:rPr lang="en-US" sz="1800" dirty="0"/>
              <a:t>Such learning mirrors students’ experiences inside and outside the classroom.</a:t>
            </a:r>
            <a:endParaRPr lang="ar-IQ" sz="1800" b="1" dirty="0"/>
          </a:p>
        </p:txBody>
      </p:sp>
      <p:pic>
        <p:nvPicPr>
          <p:cNvPr id="10" name="Picture Placeholder 9">
            <a:extLst>
              <a:ext uri="{FF2B5EF4-FFF2-40B4-BE49-F238E27FC236}">
                <a16:creationId xmlns:a16="http://schemas.microsoft.com/office/drawing/2014/main" id="{AECB33A6-C198-74C0-CC61-4DB4E5FD6B6D}"/>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22000" b="22000"/>
          <a:stretch>
            <a:fillRect/>
          </a:stretch>
        </p:blipFill>
        <p:spPr>
          <a:xfrm>
            <a:off x="6096000" y="0"/>
            <a:ext cx="6096000" cy="6858000"/>
          </a:xfrm>
        </p:spPr>
      </p:pic>
    </p:spTree>
    <p:extLst>
      <p:ext uri="{BB962C8B-B14F-4D97-AF65-F5344CB8AC3E}">
        <p14:creationId xmlns:p14="http://schemas.microsoft.com/office/powerpoint/2010/main" val="2133430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E2734B0-4348-4F8F-C8F5-B23619B8B79E}"/>
              </a:ext>
            </a:extLst>
          </p:cNvPr>
          <p:cNvSpPr>
            <a:spLocks noGrp="1"/>
          </p:cNvSpPr>
          <p:nvPr>
            <p:ph type="body" sz="half" idx="2"/>
          </p:nvPr>
        </p:nvSpPr>
        <p:spPr>
          <a:xfrm>
            <a:off x="349250" y="992189"/>
            <a:ext cx="5843998" cy="4876800"/>
          </a:xfrm>
        </p:spPr>
        <p:txBody>
          <a:bodyPr>
            <a:normAutofit lnSpcReduction="10000"/>
          </a:bodyPr>
          <a:lstStyle/>
          <a:p>
            <a:pPr algn="just">
              <a:lnSpc>
                <a:spcPct val="150000"/>
              </a:lnSpc>
            </a:pPr>
            <a:r>
              <a:rPr lang="en-US" dirty="0"/>
              <a:t>4- </a:t>
            </a:r>
            <a:r>
              <a:rPr lang="en-US" sz="1800" b="1" dirty="0"/>
              <a:t>Develops students’ skills in all modes: </a:t>
            </a:r>
            <a:r>
              <a:rPr lang="en-US" sz="1800" dirty="0"/>
              <a:t>this strategy introduces students to all modalities, which prepares them for the real-life challenges they will face as they venture beyond the walls of the classroom into universities, relationships, and careers</a:t>
            </a:r>
            <a:r>
              <a:rPr lang="en-US" sz="1800" b="1" dirty="0" smtClean="0"/>
              <a:t>.</a:t>
            </a:r>
          </a:p>
          <a:p>
            <a:pPr algn="just">
              <a:lnSpc>
                <a:spcPct val="150000"/>
              </a:lnSpc>
            </a:pPr>
            <a:r>
              <a:rPr lang="en-US" sz="1800" b="1" dirty="0" smtClean="0"/>
              <a:t>5- </a:t>
            </a:r>
            <a:r>
              <a:rPr lang="en-US" sz="1800" b="1" dirty="0"/>
              <a:t>Increases teachers' and students' creativity: teachers rely on the best resources to supplement their lessons. </a:t>
            </a:r>
            <a:r>
              <a:rPr lang="en-US" sz="1800" dirty="0"/>
              <a:t>Some teachers even go so far as to create media themselves. Likewise, students get to demonstrate their knowledge through thought-provoking projects that challenge them to approach problems in new ways and highlight their unique abilities.</a:t>
            </a:r>
            <a:endParaRPr lang="ar-IQ" sz="1800" dirty="0"/>
          </a:p>
        </p:txBody>
      </p:sp>
      <p:pic>
        <p:nvPicPr>
          <p:cNvPr id="10" name="Picture Placeholder 9">
            <a:extLst>
              <a:ext uri="{FF2B5EF4-FFF2-40B4-BE49-F238E27FC236}">
                <a16:creationId xmlns:a16="http://schemas.microsoft.com/office/drawing/2014/main" id="{2644DEA6-210B-0235-4C6C-1D44D68FAF0D}"/>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10695" b="10695"/>
          <a:stretch>
            <a:fillRect/>
          </a:stretch>
        </p:blipFill>
        <p:spPr>
          <a:xfrm>
            <a:off x="6489290" y="992188"/>
            <a:ext cx="5353460" cy="4873625"/>
          </a:xfrm>
        </p:spPr>
      </p:pic>
    </p:spTree>
    <p:extLst>
      <p:ext uri="{BB962C8B-B14F-4D97-AF65-F5344CB8AC3E}">
        <p14:creationId xmlns:p14="http://schemas.microsoft.com/office/powerpoint/2010/main" val="33578825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49942BD9-3CA3-A22E-8FB5-9973358A27DA}"/>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6612" r="6612"/>
          <a:stretch>
            <a:fillRect/>
          </a:stretch>
        </p:blipFill>
        <p:spPr>
          <a:xfrm>
            <a:off x="5183188" y="1"/>
            <a:ext cx="7008812" cy="6858000"/>
          </a:xfrm>
        </p:spPr>
      </p:pic>
      <p:sp>
        <p:nvSpPr>
          <p:cNvPr id="4" name="Text Placeholder 3">
            <a:extLst>
              <a:ext uri="{FF2B5EF4-FFF2-40B4-BE49-F238E27FC236}">
                <a16:creationId xmlns:a16="http://schemas.microsoft.com/office/drawing/2014/main" id="{C31505B7-C5C3-CA54-1F0C-B49607D2BD4F}"/>
              </a:ext>
            </a:extLst>
          </p:cNvPr>
          <p:cNvSpPr>
            <a:spLocks noGrp="1"/>
          </p:cNvSpPr>
          <p:nvPr>
            <p:ph type="body" sz="half" idx="2"/>
          </p:nvPr>
        </p:nvSpPr>
        <p:spPr>
          <a:xfrm>
            <a:off x="0" y="-44244"/>
            <a:ext cx="5183188" cy="6725264"/>
          </a:xfrm>
        </p:spPr>
        <p:txBody>
          <a:bodyPr>
            <a:normAutofit fontScale="92500" lnSpcReduction="20000"/>
          </a:bodyPr>
          <a:lstStyle/>
          <a:p>
            <a:pPr algn="just">
              <a:lnSpc>
                <a:spcPct val="150000"/>
              </a:lnSpc>
            </a:pPr>
            <a:r>
              <a:rPr lang="en-US" dirty="0"/>
              <a:t>6- </a:t>
            </a:r>
            <a:r>
              <a:rPr lang="en-US" sz="2000" b="1" dirty="0"/>
              <a:t>Maintains novelty in the classroom.</a:t>
            </a:r>
            <a:r>
              <a:rPr lang="en-US" sz="2000" dirty="0"/>
              <a:t> Students need variety. Without it, learning becomes predictable and causes them to disengage from the content. </a:t>
            </a:r>
            <a:r>
              <a:rPr lang="en-US" sz="2000" b="1" dirty="0">
                <a:solidFill>
                  <a:srgbClr val="FF0000"/>
                </a:solidFill>
              </a:rPr>
              <a:t>Multimodal learning </a:t>
            </a:r>
            <a:r>
              <a:rPr lang="en-US" sz="2000" dirty="0"/>
              <a:t>makes every lesson feel new and exciting because it offers increased sensory stimulation and frequent transitions.</a:t>
            </a:r>
          </a:p>
          <a:p>
            <a:pPr algn="just"/>
            <a:endParaRPr lang="en-US" sz="2000" dirty="0"/>
          </a:p>
          <a:p>
            <a:pPr algn="just">
              <a:lnSpc>
                <a:spcPct val="150000"/>
              </a:lnSpc>
            </a:pPr>
            <a:r>
              <a:rPr lang="en-US" sz="2000" b="1" dirty="0" smtClean="0"/>
              <a:t>7- Inspires </a:t>
            </a:r>
            <a:r>
              <a:rPr lang="en-US" sz="2000" b="1" dirty="0"/>
              <a:t>cooperative learning. </a:t>
            </a:r>
            <a:r>
              <a:rPr lang="en-US" sz="2000" dirty="0"/>
              <a:t>When teachers focus on content delivery and assessment on individual content, every student has the opportunity to become an expert in that content in a unique way. </a:t>
            </a:r>
            <a:r>
              <a:rPr lang="en-US" sz="2000" dirty="0" err="1"/>
              <a:t>Alowing</a:t>
            </a:r>
            <a:r>
              <a:rPr lang="en-US" sz="2000" dirty="0"/>
              <a:t> students to present concepts according to their learning style. </a:t>
            </a:r>
            <a:r>
              <a:rPr lang="en-US" sz="2000" b="1" dirty="0">
                <a:solidFill>
                  <a:schemeClr val="accent2"/>
                </a:solidFill>
              </a:rPr>
              <a:t>Multimodal learning </a:t>
            </a:r>
            <a:r>
              <a:rPr lang="en-US" sz="2000" dirty="0"/>
              <a:t>affords the students the chance to reinforce their learning and gain perspective through peer interactions.</a:t>
            </a:r>
            <a:endParaRPr lang="ar-IQ" sz="2000" dirty="0"/>
          </a:p>
        </p:txBody>
      </p:sp>
    </p:spTree>
    <p:extLst>
      <p:ext uri="{BB962C8B-B14F-4D97-AF65-F5344CB8AC3E}">
        <p14:creationId xmlns:p14="http://schemas.microsoft.com/office/powerpoint/2010/main" val="1793732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78AEB14C-17D5-4B09-564F-DA0754E5005A}"/>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20765" r="20765"/>
          <a:stretch>
            <a:fillRect/>
          </a:stretch>
        </p:blipFill>
        <p:spPr>
          <a:xfrm>
            <a:off x="6096000" y="987425"/>
            <a:ext cx="5259388" cy="4873625"/>
          </a:xfrm>
        </p:spPr>
      </p:pic>
      <p:sp>
        <p:nvSpPr>
          <p:cNvPr id="4" name="Text Placeholder 3">
            <a:extLst>
              <a:ext uri="{FF2B5EF4-FFF2-40B4-BE49-F238E27FC236}">
                <a16:creationId xmlns:a16="http://schemas.microsoft.com/office/drawing/2014/main" id="{4E24FCFC-CB58-F727-3E21-E4F1481B8953}"/>
              </a:ext>
            </a:extLst>
          </p:cNvPr>
          <p:cNvSpPr>
            <a:spLocks noGrp="1"/>
          </p:cNvSpPr>
          <p:nvPr>
            <p:ph type="body" sz="half" idx="2"/>
          </p:nvPr>
        </p:nvSpPr>
        <p:spPr>
          <a:xfrm>
            <a:off x="839788" y="995363"/>
            <a:ext cx="5044818" cy="4873625"/>
          </a:xfrm>
        </p:spPr>
        <p:txBody>
          <a:bodyPr>
            <a:normAutofit/>
          </a:bodyPr>
          <a:lstStyle/>
          <a:p>
            <a:pPr algn="just">
              <a:lnSpc>
                <a:spcPct val="150000"/>
              </a:lnSpc>
            </a:pPr>
            <a:r>
              <a:rPr lang="en-US" sz="1800" dirty="0"/>
              <a:t>    Teachers intend to activate different ways of meaning-making, and learners tend to reinforce certain knowledge by using the multiple modes within their preferences. The multiple modes used by teachers and learners are considered "activated signs" through which it is easier to learn and improve attention. Mayer (2003) contends that students learn more deeply from a combination of words, pictures, and images than from words alone. This is called the "</a:t>
            </a:r>
            <a:r>
              <a:rPr lang="en-US" sz="1800" b="1" dirty="0">
                <a:solidFill>
                  <a:schemeClr val="accent2"/>
                </a:solidFill>
              </a:rPr>
              <a:t>multimedia effect</a:t>
            </a:r>
            <a:r>
              <a:rPr lang="en-US" sz="1800" dirty="0"/>
              <a:t>" for its different ways of meaning-making.</a:t>
            </a:r>
            <a:endParaRPr lang="ar-IQ" sz="1800" dirty="0"/>
          </a:p>
        </p:txBody>
      </p:sp>
    </p:spTree>
    <p:extLst>
      <p:ext uri="{BB962C8B-B14F-4D97-AF65-F5344CB8AC3E}">
        <p14:creationId xmlns:p14="http://schemas.microsoft.com/office/powerpoint/2010/main" val="1264542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20B4F-D878-040C-8EB3-41C054D4BC32}"/>
              </a:ext>
            </a:extLst>
          </p:cNvPr>
          <p:cNvSpPr>
            <a:spLocks noGrp="1"/>
          </p:cNvSpPr>
          <p:nvPr>
            <p:ph type="title"/>
          </p:nvPr>
        </p:nvSpPr>
        <p:spPr>
          <a:solidFill>
            <a:schemeClr val="accent2">
              <a:lumMod val="20000"/>
              <a:lumOff val="80000"/>
            </a:schemeClr>
          </a:solidFill>
        </p:spPr>
        <p:txBody>
          <a:bodyPr/>
          <a:lstStyle/>
          <a:p>
            <a:r>
              <a:rPr lang="en-US" dirty="0"/>
              <a:t>                	</a:t>
            </a:r>
            <a:r>
              <a:rPr lang="en-US" sz="8000" dirty="0"/>
              <a:t>THANK YOU</a:t>
            </a:r>
            <a:endParaRPr lang="ar-IQ" sz="8000" dirty="0"/>
          </a:p>
        </p:txBody>
      </p:sp>
      <p:pic>
        <p:nvPicPr>
          <p:cNvPr id="5" name="Content Placeholder 4">
            <a:extLst>
              <a:ext uri="{FF2B5EF4-FFF2-40B4-BE49-F238E27FC236}">
                <a16:creationId xmlns:a16="http://schemas.microsoft.com/office/drawing/2014/main" id="{2E31DE0B-B4FB-8940-CBA3-37E4D9DBBAB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902542"/>
            <a:ext cx="10515600" cy="4247535"/>
          </a:xfrm>
        </p:spPr>
      </p:pic>
    </p:spTree>
    <p:extLst>
      <p:ext uri="{BB962C8B-B14F-4D97-AF65-F5344CB8AC3E}">
        <p14:creationId xmlns:p14="http://schemas.microsoft.com/office/powerpoint/2010/main" val="2472778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3E27083-9BC8-D2FF-9AA9-E4969AEF095D}"/>
              </a:ext>
            </a:extLst>
          </p:cNvPr>
          <p:cNvSpPr>
            <a:spLocks noGrp="1"/>
          </p:cNvSpPr>
          <p:nvPr>
            <p:ph type="pic" idx="1"/>
          </p:nvPr>
        </p:nvSpPr>
        <p:spPr>
          <a:xfrm>
            <a:off x="5419671" y="877066"/>
            <a:ext cx="6172200" cy="4873625"/>
          </a:xfrm>
        </p:spPr>
      </p:sp>
      <p:pic>
        <p:nvPicPr>
          <p:cNvPr id="7" name="Picture 6">
            <a:extLst>
              <a:ext uri="{FF2B5EF4-FFF2-40B4-BE49-F238E27FC236}">
                <a16:creationId xmlns:a16="http://schemas.microsoft.com/office/drawing/2014/main" id="{9E6BD05E-1F3E-7F96-3FC1-178864E18496}"/>
              </a:ext>
            </a:extLst>
          </p:cNvPr>
          <p:cNvPicPr>
            <a:picLocks noChangeAspect="1"/>
          </p:cNvPicPr>
          <p:nvPr/>
        </p:nvPicPr>
        <p:blipFill>
          <a:blip r:embed="rId2"/>
          <a:stretch>
            <a:fillRect/>
          </a:stretch>
        </p:blipFill>
        <p:spPr>
          <a:xfrm>
            <a:off x="5419671" y="-1"/>
            <a:ext cx="6772329" cy="6371303"/>
          </a:xfrm>
          <a:prstGeom prst="rect">
            <a:avLst/>
          </a:prstGeom>
        </p:spPr>
      </p:pic>
      <p:sp>
        <p:nvSpPr>
          <p:cNvPr id="4" name="Text Placeholder 3">
            <a:extLst>
              <a:ext uri="{FF2B5EF4-FFF2-40B4-BE49-F238E27FC236}">
                <a16:creationId xmlns:a16="http://schemas.microsoft.com/office/drawing/2014/main" id="{52DDA884-0FF0-BAFF-8AC0-BFED045D5734}"/>
              </a:ext>
            </a:extLst>
          </p:cNvPr>
          <p:cNvSpPr>
            <a:spLocks noGrp="1"/>
          </p:cNvSpPr>
          <p:nvPr>
            <p:ph type="body" sz="half" idx="2"/>
          </p:nvPr>
        </p:nvSpPr>
        <p:spPr>
          <a:xfrm>
            <a:off x="0" y="0"/>
            <a:ext cx="5419671" cy="6371302"/>
          </a:xfrm>
        </p:spPr>
        <p:txBody>
          <a:bodyPr>
            <a:normAutofit/>
          </a:bodyPr>
          <a:lstStyle/>
          <a:p>
            <a:pPr algn="just"/>
            <a:r>
              <a:rPr lang="en-US" sz="1800" dirty="0">
                <a:effectLst/>
                <a:latin typeface="Calibri" panose="020F0502020204030204" pitchFamily="34" charset="0"/>
                <a:ea typeface="Calibri" panose="020F0502020204030204" pitchFamily="34" charset="0"/>
                <a:cs typeface="Calibri" panose="020F0502020204030204" pitchFamily="34" charset="0"/>
              </a:rPr>
              <a:t>        </a:t>
            </a:r>
          </a:p>
          <a:p>
            <a:pPr algn="just"/>
            <a:endParaRPr lang="en-US" sz="1800" b="1"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algn="ctr"/>
            <a:r>
              <a:rPr lang="en-US" sz="2800" b="1" dirty="0">
                <a:latin typeface="Calibri" panose="020F0502020204030204" pitchFamily="34" charset="0"/>
                <a:ea typeface="Calibri" panose="020F0502020204030204" pitchFamily="34" charset="0"/>
                <a:cs typeface="Calibri" panose="020F0502020204030204" pitchFamily="34" charset="0"/>
              </a:rPr>
              <a:t>What is multimodality?</a:t>
            </a:r>
            <a:endParaRPr lang="en-US" sz="2800" b="1" dirty="0">
              <a:effectLst/>
              <a:latin typeface="Calibri" panose="020F0502020204030204" pitchFamily="34" charset="0"/>
              <a:ea typeface="Calibri" panose="020F0502020204030204" pitchFamily="34" charset="0"/>
              <a:cs typeface="Calibri" panose="020F0502020204030204" pitchFamily="34" charset="0"/>
            </a:endParaRPr>
          </a:p>
          <a:p>
            <a:pPr algn="just"/>
            <a:endPar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r>
              <a:rPr lang="en-US" sz="5500" b="1" dirty="0" smtClean="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en-US" sz="2000" b="1" dirty="0">
                <a:solidFill>
                  <a:srgbClr val="FF0000"/>
                </a:solidFill>
                <a:latin typeface="Times New Roman" panose="02020603050405020304" pitchFamily="18" charset="0"/>
                <a:cs typeface="Times New Roman" panose="02020603050405020304" pitchFamily="18" charset="0"/>
              </a:rPr>
              <a:t>Multimodality </a:t>
            </a:r>
            <a:r>
              <a:rPr lang="en-US" sz="2000" dirty="0">
                <a:latin typeface="Times New Roman" panose="02020603050405020304" pitchFamily="18" charset="0"/>
                <a:cs typeface="Times New Roman" panose="02020603050405020304" pitchFamily="18" charset="0"/>
              </a:rPr>
              <a:t>is a term that was first coined in the 1990s and is used in the academic world where it tackles such disciplines as semiotics, linguistics, media studies, education, and other sciences.</a:t>
            </a:r>
          </a:p>
          <a:p>
            <a:r>
              <a:rPr lang="en-US" sz="2000" b="1" dirty="0" smtClean="0">
                <a:solidFill>
                  <a:srgbClr val="FF0000"/>
                </a:solidFill>
                <a:latin typeface="Times New Roman" panose="02020603050405020304" pitchFamily="18" charset="0"/>
                <a:cs typeface="Times New Roman" panose="02020603050405020304" pitchFamily="18" charset="0"/>
              </a:rPr>
              <a:t>Multimodality</a:t>
            </a:r>
            <a:r>
              <a:rPr lang="en-US" sz="2000" b="1"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can be referred to as making meaning in a variety of ways or communicating in different ways. Bateman (2017, p. 2) defines it as "a way of </a:t>
            </a:r>
            <a:r>
              <a:rPr lang="en-US" sz="2000" dirty="0" smtClean="0">
                <a:latin typeface="Times New Roman" panose="02020603050405020304" pitchFamily="18" charset="0"/>
                <a:cs typeface="Times New Roman" panose="02020603050405020304" pitchFamily="18" charset="0"/>
              </a:rPr>
              <a:t>characterizing </a:t>
            </a:r>
            <a:r>
              <a:rPr lang="en-US" sz="2000" dirty="0">
                <a:latin typeface="Times New Roman" panose="02020603050405020304" pitchFamily="18" charset="0"/>
                <a:cs typeface="Times New Roman" panose="02020603050405020304" pitchFamily="18" charset="0"/>
              </a:rPr>
              <a:t>communicative situations that relies upon a combination of different forms of communication to be effective. For example, the TV program uses spoken language, pictures, and texts; the book uses written language and diagrams; and the learning process may include the use of different educational techniques</a:t>
            </a:r>
            <a:r>
              <a:rPr lang="en-US" sz="800" dirty="0"/>
              <a:t>.</a:t>
            </a:r>
          </a:p>
        </p:txBody>
      </p:sp>
      <p:sp>
        <p:nvSpPr>
          <p:cNvPr id="6" name="Picture Placeholder 2">
            <a:extLst>
              <a:ext uri="{FF2B5EF4-FFF2-40B4-BE49-F238E27FC236}">
                <a16:creationId xmlns:a16="http://schemas.microsoft.com/office/drawing/2014/main" id="{4382403C-44F1-0C48-8C72-AC3FEEA99100}"/>
              </a:ext>
            </a:extLst>
          </p:cNvPr>
          <p:cNvSpPr txBox="1">
            <a:spLocks/>
          </p:cNvSpPr>
          <p:nvPr/>
        </p:nvSpPr>
        <p:spPr>
          <a:xfrm>
            <a:off x="5419671" y="954909"/>
            <a:ext cx="6172200" cy="4873625"/>
          </a:xfrm>
          <a:prstGeom prst="rect">
            <a:avLst/>
          </a:prstGeom>
        </p:spPr>
      </p:sp>
    </p:spTree>
    <p:extLst>
      <p:ext uri="{BB962C8B-B14F-4D97-AF65-F5344CB8AC3E}">
        <p14:creationId xmlns:p14="http://schemas.microsoft.com/office/powerpoint/2010/main" val="632301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
        <p:cNvGrpSpPr/>
        <p:nvPr/>
      </p:nvGrpSpPr>
      <p:grpSpPr>
        <a:xfrm>
          <a:off x="0" y="0"/>
          <a:ext cx="0" cy="0"/>
          <a:chOff x="0" y="0"/>
          <a:chExt cx="0" cy="0"/>
        </a:xfrm>
      </p:grpSpPr>
      <p:sp>
        <p:nvSpPr>
          <p:cNvPr id="20" name="Google Shape;20;p2"/>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6000"/>
              <a:buFont typeface="Calibri"/>
              <a:buNone/>
            </a:pPr>
            <a:r>
              <a:rPr lang="en-US" sz="6000" b="1"/>
              <a:t>Multimodal Learning</a:t>
            </a:r>
            <a:endParaRPr sz="6000" b="1"/>
          </a:p>
        </p:txBody>
      </p:sp>
      <p:sp>
        <p:nvSpPr>
          <p:cNvPr id="21" name="Google Shape;21;p2"/>
          <p:cNvSpPr txBox="1">
            <a:spLocks noGrp="1"/>
          </p:cNvSpPr>
          <p:nvPr>
            <p:ph type="body" idx="1"/>
          </p:nvPr>
        </p:nvSpPr>
        <p:spPr>
          <a:xfrm>
            <a:off x="0" y="1473945"/>
            <a:ext cx="10515600" cy="4667400"/>
          </a:xfrm>
          <a:prstGeom prst="rect">
            <a:avLst/>
          </a:prstGeom>
          <a:noFill/>
          <a:ln>
            <a:noFill/>
          </a:ln>
        </p:spPr>
        <p:txBody>
          <a:bodyPr spcFirstLastPara="1" wrap="square" lIns="91425" tIns="45700" rIns="91425" bIns="45700" anchor="t" anchorCtr="0">
            <a:normAutofit fontScale="92500" lnSpcReduction="10000"/>
          </a:bodyPr>
          <a:lstStyle/>
          <a:p>
            <a:pPr marL="228600" lvl="0" indent="-219075" algn="l" rtl="0">
              <a:lnSpc>
                <a:spcPct val="150000"/>
              </a:lnSpc>
              <a:spcBef>
                <a:spcPts val="0"/>
              </a:spcBef>
              <a:spcAft>
                <a:spcPts val="0"/>
              </a:spcAft>
              <a:buClr>
                <a:srgbClr val="FF0000"/>
              </a:buClr>
              <a:buSzPct val="100000"/>
              <a:buChar char="•"/>
            </a:pPr>
            <a:r>
              <a:rPr lang="en-US" sz="2000" b="1">
                <a:solidFill>
                  <a:srgbClr val="FF0000"/>
                </a:solidFill>
                <a:latin typeface="Calibri"/>
                <a:ea typeface="Calibri"/>
                <a:cs typeface="Calibri"/>
                <a:sym typeface="Calibri"/>
              </a:rPr>
              <a:t>Multimodal learning </a:t>
            </a:r>
            <a:r>
              <a:rPr lang="en-US" sz="2000">
                <a:latin typeface="Calibri"/>
                <a:ea typeface="Calibri"/>
                <a:cs typeface="Calibri"/>
                <a:sym typeface="Calibri"/>
              </a:rPr>
              <a:t>is the teaching of a concept using more than one mode. By engaging the mind in multiple learning styles at the same time, learners experience a diverse learning style that collectively suits all of them. According to Jewett (2014, p. 4), the term "mode" is identified as a "sign system," "sign repertoire," or "semiotic system" to be used by communicators to express their communicative intention. Accordingly, multimodality means a combination of multiple sensory and communicative modes, such as; images, videos, sight, music, and so on.</a:t>
            </a:r>
            <a:endParaRPr/>
          </a:p>
          <a:p>
            <a:pPr marL="228600" lvl="0" indent="-219075" algn="just" rtl="0">
              <a:lnSpc>
                <a:spcPct val="150000"/>
              </a:lnSpc>
              <a:spcBef>
                <a:spcPts val="1000"/>
              </a:spcBef>
              <a:spcAft>
                <a:spcPts val="0"/>
              </a:spcAft>
              <a:buClr>
                <a:srgbClr val="FF0000"/>
              </a:buClr>
              <a:buSzPct val="100000"/>
              <a:buChar char="•"/>
            </a:pPr>
            <a:r>
              <a:rPr lang="en-US" sz="2000" b="1">
                <a:solidFill>
                  <a:srgbClr val="FF0000"/>
                </a:solidFill>
              </a:rPr>
              <a:t>The multimodal learning process </a:t>
            </a:r>
            <a:r>
              <a:rPr lang="en-US" sz="2000"/>
              <a:t>is based on the concept that teachers' courses are supposed to embrace different learning formats and ways to learn in order to increase learners' engagement with the learning environment, and it is a helpful methodology to memorize when creating learning content.</a:t>
            </a:r>
            <a:r>
              <a:rPr lang="en-US" sz="2000">
                <a:latin typeface="Calibri"/>
                <a:ea typeface="Calibri"/>
                <a:cs typeface="Calibri"/>
                <a:sym typeface="Calibri"/>
              </a:rPr>
              <a:t>.</a:t>
            </a:r>
            <a:endParaRPr sz="2000">
              <a:latin typeface="Calibri"/>
              <a:ea typeface="Calibri"/>
              <a:cs typeface="Calibri"/>
              <a:sym typeface="Calibri"/>
            </a:endParaRPr>
          </a:p>
          <a:p>
            <a:pPr marL="0" lvl="0" indent="0" algn="just" rtl="0">
              <a:lnSpc>
                <a:spcPct val="150000"/>
              </a:lnSpc>
              <a:spcBef>
                <a:spcPts val="1000"/>
              </a:spcBef>
              <a:spcAft>
                <a:spcPts val="0"/>
              </a:spcAft>
              <a:buClr>
                <a:schemeClr val="dk1"/>
              </a:buClr>
              <a:buSzPct val="100000"/>
              <a:buNone/>
            </a:pPr>
            <a:endParaRPr sz="18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20614-CD3C-1DDB-7E04-A5A9D3993CC8}"/>
              </a:ext>
            </a:extLst>
          </p:cNvPr>
          <p:cNvSpPr>
            <a:spLocks noGrp="1"/>
          </p:cNvSpPr>
          <p:nvPr>
            <p:ph type="title"/>
          </p:nvPr>
        </p:nvSpPr>
        <p:spPr>
          <a:xfrm>
            <a:off x="839788" y="412955"/>
            <a:ext cx="3932237" cy="839788"/>
          </a:xfrm>
        </p:spPr>
        <p:txBody>
          <a:bodyPr>
            <a:normAutofit fontScale="90000"/>
          </a:bodyPr>
          <a:lstStyle/>
          <a:p>
            <a:r>
              <a:rPr lang="en-US" b="1" dirty="0"/>
              <a:t>Multimodal Learning Strategies </a:t>
            </a:r>
            <a:endParaRPr lang="ar-IQ" dirty="0"/>
          </a:p>
        </p:txBody>
      </p:sp>
      <p:pic>
        <p:nvPicPr>
          <p:cNvPr id="6" name="Content Placeholder 5">
            <a:extLst>
              <a:ext uri="{FF2B5EF4-FFF2-40B4-BE49-F238E27FC236}">
                <a16:creationId xmlns:a16="http://schemas.microsoft.com/office/drawing/2014/main" id="{C515FFA1-9046-F80A-1A3E-5C38A87C538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83187" y="722670"/>
            <a:ext cx="6748257" cy="5604387"/>
          </a:xfrm>
        </p:spPr>
        <p:style>
          <a:lnRef idx="3">
            <a:schemeClr val="lt1"/>
          </a:lnRef>
          <a:fillRef idx="1">
            <a:schemeClr val="dk1"/>
          </a:fillRef>
          <a:effectRef idx="1">
            <a:schemeClr val="dk1"/>
          </a:effectRef>
          <a:fontRef idx="minor">
            <a:schemeClr val="lt1"/>
          </a:fontRef>
        </p:style>
      </p:pic>
      <p:sp>
        <p:nvSpPr>
          <p:cNvPr id="4" name="Text Placeholder 3">
            <a:extLst>
              <a:ext uri="{FF2B5EF4-FFF2-40B4-BE49-F238E27FC236}">
                <a16:creationId xmlns:a16="http://schemas.microsoft.com/office/drawing/2014/main" id="{8E2C8A2B-BD60-B088-6228-F32FD7BCA369}"/>
              </a:ext>
            </a:extLst>
          </p:cNvPr>
          <p:cNvSpPr>
            <a:spLocks noGrp="1"/>
          </p:cNvSpPr>
          <p:nvPr>
            <p:ph type="body" sz="half" idx="2"/>
          </p:nvPr>
        </p:nvSpPr>
        <p:spPr>
          <a:xfrm>
            <a:off x="839788" y="1386347"/>
            <a:ext cx="4343399" cy="4940710"/>
          </a:xfrm>
        </p:spPr>
        <p:txBody>
          <a:bodyPr>
            <a:normAutofit fontScale="85000" lnSpcReduction="10000"/>
          </a:bodyPr>
          <a:lstStyle/>
          <a:p>
            <a:pPr>
              <a:lnSpc>
                <a:spcPct val="150000"/>
              </a:lnSpc>
            </a:pPr>
            <a:r>
              <a:rPr lang="en-US" dirty="0"/>
              <a:t>   </a:t>
            </a:r>
            <a:r>
              <a:rPr lang="en-US" sz="2000" dirty="0"/>
              <a:t>Caroline (2012, p. 12) suggests that when a number of our </a:t>
            </a:r>
            <a:r>
              <a:rPr lang="en-US" sz="2000" dirty="0">
                <a:solidFill>
                  <a:srgbClr val="FF0000"/>
                </a:solidFill>
              </a:rPr>
              <a:t>senses—</a:t>
            </a:r>
            <a:r>
              <a:rPr lang="en-US" sz="2000" b="1" dirty="0">
                <a:solidFill>
                  <a:srgbClr val="FF0000"/>
                </a:solidFill>
              </a:rPr>
              <a:t>visua</a:t>
            </a:r>
            <a:r>
              <a:rPr lang="en-US" sz="2000" dirty="0">
                <a:solidFill>
                  <a:srgbClr val="FF0000"/>
                </a:solidFill>
              </a:rPr>
              <a:t>l, </a:t>
            </a:r>
            <a:r>
              <a:rPr lang="en-US" sz="2000" b="1" dirty="0">
                <a:solidFill>
                  <a:srgbClr val="FF0000"/>
                </a:solidFill>
              </a:rPr>
              <a:t>auditory</a:t>
            </a:r>
            <a:r>
              <a:rPr lang="en-US" sz="2000" dirty="0">
                <a:solidFill>
                  <a:srgbClr val="FF0000"/>
                </a:solidFill>
              </a:rPr>
              <a:t>, </a:t>
            </a:r>
            <a:r>
              <a:rPr lang="en-US" sz="2000" b="1" dirty="0">
                <a:solidFill>
                  <a:srgbClr val="FF0000"/>
                </a:solidFill>
              </a:rPr>
              <a:t>and kinesthetic</a:t>
            </a:r>
            <a:r>
              <a:rPr lang="en-US" sz="2000" b="1" dirty="0"/>
              <a:t>—</a:t>
            </a:r>
            <a:r>
              <a:rPr lang="en-US" sz="2000" dirty="0"/>
              <a:t>are being engaged during learning, we understand and remember more. By combining these modes, learners experience learning in a variety of ways to create a diverse learning style.</a:t>
            </a:r>
          </a:p>
          <a:p>
            <a:pPr>
              <a:lnSpc>
                <a:spcPct val="150000"/>
              </a:lnSpc>
            </a:pPr>
            <a:r>
              <a:rPr lang="en-US" sz="2000" dirty="0"/>
              <a:t>There are four main methods of multimodal learning: visual, auditory, reading and writing, and kinesthetic (</a:t>
            </a:r>
            <a:r>
              <a:rPr lang="en-US" sz="2000" b="1" dirty="0"/>
              <a:t>VARK</a:t>
            </a:r>
            <a:r>
              <a:rPr lang="en-US" sz="2000" dirty="0"/>
              <a:t>). </a:t>
            </a:r>
            <a:r>
              <a:rPr lang="en-US" sz="2000" b="1" dirty="0"/>
              <a:t>VARK</a:t>
            </a:r>
            <a:r>
              <a:rPr lang="en-US" sz="2000" dirty="0"/>
              <a:t> is a valuable model to keep top-of-mind when trying to create diverse learning content to engage learners.</a:t>
            </a:r>
          </a:p>
        </p:txBody>
      </p:sp>
    </p:spTree>
    <p:extLst>
      <p:ext uri="{BB962C8B-B14F-4D97-AF65-F5344CB8AC3E}">
        <p14:creationId xmlns:p14="http://schemas.microsoft.com/office/powerpoint/2010/main" val="2390204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3BD09-653B-7617-5148-4E5F88F87AE9}"/>
              </a:ext>
            </a:extLst>
          </p:cNvPr>
          <p:cNvSpPr>
            <a:spLocks noGrp="1"/>
          </p:cNvSpPr>
          <p:nvPr>
            <p:ph type="title"/>
          </p:nvPr>
        </p:nvSpPr>
        <p:spPr>
          <a:xfrm>
            <a:off x="839788" y="457200"/>
            <a:ext cx="3932237" cy="530225"/>
          </a:xfrm>
        </p:spPr>
        <p:txBody>
          <a:bodyPr>
            <a:normAutofit fontScale="90000"/>
          </a:bodyPr>
          <a:lstStyle/>
          <a:p>
            <a:r>
              <a:rPr lang="en-US" b="1" dirty="0"/>
              <a:t>Methods of Learning</a:t>
            </a:r>
            <a:endParaRPr lang="ar-IQ" b="1" dirty="0"/>
          </a:p>
        </p:txBody>
      </p:sp>
      <p:pic>
        <p:nvPicPr>
          <p:cNvPr id="6" name="Picture Placeholder 5">
            <a:extLst>
              <a:ext uri="{FF2B5EF4-FFF2-40B4-BE49-F238E27FC236}">
                <a16:creationId xmlns:a16="http://schemas.microsoft.com/office/drawing/2014/main" id="{74D517AB-3A7B-5152-18D9-69BE10CB1893}"/>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6580" b="6580"/>
          <a:stretch>
            <a:fillRect/>
          </a:stretch>
        </p:blipFill>
        <p:spPr/>
      </p:pic>
      <p:sp>
        <p:nvSpPr>
          <p:cNvPr id="4" name="Text Placeholder 3">
            <a:extLst>
              <a:ext uri="{FF2B5EF4-FFF2-40B4-BE49-F238E27FC236}">
                <a16:creationId xmlns:a16="http://schemas.microsoft.com/office/drawing/2014/main" id="{2C354B06-A85E-958D-C0F1-B03D06B90AAC}"/>
              </a:ext>
            </a:extLst>
          </p:cNvPr>
          <p:cNvSpPr>
            <a:spLocks noGrp="1"/>
          </p:cNvSpPr>
          <p:nvPr>
            <p:ph type="body" sz="half" idx="2"/>
          </p:nvPr>
        </p:nvSpPr>
        <p:spPr>
          <a:xfrm>
            <a:off x="839788" y="1253613"/>
            <a:ext cx="4572870" cy="5147187"/>
          </a:xfrm>
        </p:spPr>
        <p:txBody>
          <a:bodyPr>
            <a:noAutofit/>
          </a:bodyPr>
          <a:lstStyle/>
          <a:p>
            <a:pPr>
              <a:lnSpc>
                <a:spcPct val="150000"/>
              </a:lnSpc>
            </a:pPr>
            <a:r>
              <a:rPr lang="en-US" sz="1800" b="1" dirty="0">
                <a:solidFill>
                  <a:schemeClr val="accent1">
                    <a:lumMod val="75000"/>
                  </a:schemeClr>
                </a:solidFill>
              </a:rPr>
              <a:t>Visual Learning</a:t>
            </a:r>
            <a:r>
              <a:rPr lang="en-US" sz="1800" b="1" dirty="0"/>
              <a:t>: This method of learning involves the use of graphs, infographics, cartoons, illustrations, videos, artwork, and diagrams—anything that primarily stimulates the learner’s eyes. Techniques like colour coding information, using different fonts, and labelling important points with stickers are all part of the learning process.</a:t>
            </a:r>
            <a:endParaRPr lang="en-US" sz="1800" dirty="0"/>
          </a:p>
          <a:p>
            <a:pPr>
              <a:lnSpc>
                <a:spcPct val="150000"/>
              </a:lnSpc>
            </a:pPr>
            <a:r>
              <a:rPr lang="en-US" sz="1800" b="1" dirty="0">
                <a:solidFill>
                  <a:schemeClr val="accent6">
                    <a:lumMod val="75000"/>
                  </a:schemeClr>
                </a:solidFill>
              </a:rPr>
              <a:t>Auditory Learning</a:t>
            </a:r>
            <a:r>
              <a:rPr lang="en-US" sz="1800" b="1" dirty="0"/>
              <a:t>: This method is mostly concerned with what we listen to. This can be in the form of a webinar, an audiobook, or an instructor talking to learners face-to-face.</a:t>
            </a:r>
            <a:endParaRPr lang="en-US" sz="1800" dirty="0"/>
          </a:p>
        </p:txBody>
      </p:sp>
    </p:spTree>
    <p:extLst>
      <p:ext uri="{BB962C8B-B14F-4D97-AF65-F5344CB8AC3E}">
        <p14:creationId xmlns:p14="http://schemas.microsoft.com/office/powerpoint/2010/main" val="15484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F63BE-3F64-C27C-DD1A-5F37E34F9DA6}"/>
              </a:ext>
            </a:extLst>
          </p:cNvPr>
          <p:cNvSpPr>
            <a:spLocks noGrp="1"/>
          </p:cNvSpPr>
          <p:nvPr>
            <p:ph type="title"/>
          </p:nvPr>
        </p:nvSpPr>
        <p:spPr>
          <a:xfrm>
            <a:off x="839788" y="457200"/>
            <a:ext cx="3932237" cy="530225"/>
          </a:xfrm>
        </p:spPr>
        <p:txBody>
          <a:bodyPr>
            <a:normAutofit fontScale="90000"/>
          </a:bodyPr>
          <a:lstStyle/>
          <a:p>
            <a:r>
              <a:rPr lang="en-US" b="1" dirty="0"/>
              <a:t>Multimodal Learning Strategies</a:t>
            </a:r>
            <a:endParaRPr lang="ar-IQ" b="1" dirty="0"/>
          </a:p>
        </p:txBody>
      </p:sp>
      <p:sp>
        <p:nvSpPr>
          <p:cNvPr id="4" name="Text Placeholder 3">
            <a:extLst>
              <a:ext uri="{FF2B5EF4-FFF2-40B4-BE49-F238E27FC236}">
                <a16:creationId xmlns:a16="http://schemas.microsoft.com/office/drawing/2014/main" id="{EF436EB6-0449-1C8A-A486-9450732BA4BC}"/>
              </a:ext>
            </a:extLst>
          </p:cNvPr>
          <p:cNvSpPr>
            <a:spLocks noGrp="1"/>
          </p:cNvSpPr>
          <p:nvPr>
            <p:ph type="body" sz="half" idx="2"/>
          </p:nvPr>
        </p:nvSpPr>
        <p:spPr>
          <a:xfrm>
            <a:off x="839788" y="987425"/>
            <a:ext cx="4956328" cy="5546110"/>
          </a:xfrm>
        </p:spPr>
        <p:txBody>
          <a:bodyPr>
            <a:normAutofit fontScale="77500" lnSpcReduction="20000"/>
          </a:bodyPr>
          <a:lstStyle/>
          <a:p>
            <a:pPr>
              <a:lnSpc>
                <a:spcPct val="160000"/>
              </a:lnSpc>
            </a:pPr>
            <a:r>
              <a:rPr lang="en-US" sz="2000" b="1" dirty="0">
                <a:solidFill>
                  <a:schemeClr val="accent2"/>
                </a:solidFill>
              </a:rPr>
              <a:t>Writing and reading are</a:t>
            </a:r>
            <a:r>
              <a:rPr lang="en-US" sz="2000" dirty="0">
                <a:solidFill>
                  <a:schemeClr val="accent2"/>
                </a:solidFill>
              </a:rPr>
              <a:t> </a:t>
            </a:r>
            <a:r>
              <a:rPr lang="en-US" sz="2000" dirty="0"/>
              <a:t>the types of learning we are all familiar with. Here, you'll find text-based courses, PDFs, documents, and books. Additionally, most written exams or assignments, like true-false or multiple-choice questions, fall under this bracket too.</a:t>
            </a:r>
          </a:p>
          <a:p>
            <a:pPr>
              <a:lnSpc>
                <a:spcPct val="160000"/>
              </a:lnSpc>
            </a:pPr>
            <a:r>
              <a:rPr lang="en-US" sz="2000" b="1" dirty="0">
                <a:solidFill>
                  <a:schemeClr val="accent2"/>
                </a:solidFill>
              </a:rPr>
              <a:t>Kinesthetic</a:t>
            </a:r>
            <a:r>
              <a:rPr lang="en-US" sz="2000" dirty="0">
                <a:solidFill>
                  <a:schemeClr val="accent2"/>
                </a:solidFill>
              </a:rPr>
              <a:t> </a:t>
            </a:r>
            <a:r>
              <a:rPr lang="en-US" sz="2000" b="1" dirty="0">
                <a:solidFill>
                  <a:schemeClr val="accent2"/>
                </a:solidFill>
              </a:rPr>
              <a:t>Learning</a:t>
            </a:r>
            <a:r>
              <a:rPr lang="en-US" sz="2000" dirty="0"/>
              <a:t>: It gets learners active; it can involve site visits, demonstrations, and multimedia presentations. This method is a combination of several types of learning; for example, making videos combines visual, auditory, and kinesthetic skills. Teachers help learners learn by using different teaching methods and providing opportunities for physical activity.</a:t>
            </a:r>
          </a:p>
          <a:p>
            <a:pPr>
              <a:lnSpc>
                <a:spcPct val="160000"/>
              </a:lnSpc>
            </a:pPr>
            <a:r>
              <a:rPr lang="en-US" sz="2000" dirty="0"/>
              <a:t> </a:t>
            </a:r>
            <a:r>
              <a:rPr lang="en-US" sz="2000" b="1" dirty="0">
                <a:solidFill>
                  <a:schemeClr val="accent2"/>
                </a:solidFill>
              </a:rPr>
              <a:t>These methods </a:t>
            </a:r>
            <a:r>
              <a:rPr lang="en-US" sz="2000" dirty="0"/>
              <a:t>of learning interact with each other to achieve learning goals.</a:t>
            </a:r>
          </a:p>
          <a:p>
            <a:pPr algn="just">
              <a:lnSpc>
                <a:spcPct val="150000"/>
              </a:lnSpc>
            </a:pPr>
            <a:r>
              <a:rPr lang="en-US" sz="1800" dirty="0" smtClean="0"/>
              <a:t>.</a:t>
            </a:r>
            <a:endParaRPr lang="en-US" sz="1800" dirty="0"/>
          </a:p>
          <a:p>
            <a:pPr algn="just">
              <a:lnSpc>
                <a:spcPct val="150000"/>
              </a:lnSpc>
            </a:pPr>
            <a:endParaRPr lang="ar-IQ" dirty="0"/>
          </a:p>
        </p:txBody>
      </p:sp>
      <p:pic>
        <p:nvPicPr>
          <p:cNvPr id="14" name="Picture Placeholder 13">
            <a:extLst>
              <a:ext uri="{FF2B5EF4-FFF2-40B4-BE49-F238E27FC236}">
                <a16:creationId xmlns:a16="http://schemas.microsoft.com/office/drawing/2014/main" id="{D078669A-5155-D9CF-C6FA-AA47B08F6D24}"/>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t="12663" b="12663"/>
          <a:stretch>
            <a:fillRect/>
          </a:stretch>
        </p:blipFill>
        <p:spPr>
          <a:xfrm>
            <a:off x="5796116" y="987425"/>
            <a:ext cx="5399277" cy="4733363"/>
          </a:xfrm>
        </p:spPr>
      </p:pic>
    </p:spTree>
    <p:extLst>
      <p:ext uri="{BB962C8B-B14F-4D97-AF65-F5344CB8AC3E}">
        <p14:creationId xmlns:p14="http://schemas.microsoft.com/office/powerpoint/2010/main" val="3532380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2F6B6-1980-9E13-75BC-1934569D8CAB}"/>
              </a:ext>
            </a:extLst>
          </p:cNvPr>
          <p:cNvSpPr>
            <a:spLocks noGrp="1"/>
          </p:cNvSpPr>
          <p:nvPr>
            <p:ph type="title"/>
          </p:nvPr>
        </p:nvSpPr>
        <p:spPr>
          <a:xfrm>
            <a:off x="-1" y="1"/>
            <a:ext cx="5796115" cy="929148"/>
          </a:xfrm>
        </p:spPr>
        <p:txBody>
          <a:bodyPr>
            <a:normAutofit fontScale="90000"/>
          </a:bodyPr>
          <a:lstStyle/>
          <a:p>
            <a:r>
              <a:rPr lang="en-US" b="1" dirty="0"/>
              <a:t>How to create a </a:t>
            </a:r>
            <a:r>
              <a:rPr lang="en-US" b="1" dirty="0">
                <a:solidFill>
                  <a:srgbClr val="FF0000"/>
                </a:solidFill>
              </a:rPr>
              <a:t>multimodal approach to Learning.  </a:t>
            </a:r>
            <a:endParaRPr lang="ar-IQ" b="1" dirty="0">
              <a:solidFill>
                <a:srgbClr val="FF0000"/>
              </a:solidFill>
            </a:endParaRPr>
          </a:p>
        </p:txBody>
      </p:sp>
      <p:pic>
        <p:nvPicPr>
          <p:cNvPr id="6" name="Picture Placeholder 5">
            <a:extLst>
              <a:ext uri="{FF2B5EF4-FFF2-40B4-BE49-F238E27FC236}">
                <a16:creationId xmlns:a16="http://schemas.microsoft.com/office/drawing/2014/main" id="{CABCEC0C-2992-BFD1-4DAC-5758BE6355CC}"/>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16756" r="16756"/>
          <a:stretch>
            <a:fillRect/>
          </a:stretch>
        </p:blipFill>
        <p:spPr>
          <a:xfrm>
            <a:off x="5796116" y="0"/>
            <a:ext cx="6395884" cy="6636773"/>
          </a:xfrm>
        </p:spPr>
      </p:pic>
      <p:sp>
        <p:nvSpPr>
          <p:cNvPr id="4" name="Text Placeholder 3">
            <a:extLst>
              <a:ext uri="{FF2B5EF4-FFF2-40B4-BE49-F238E27FC236}">
                <a16:creationId xmlns:a16="http://schemas.microsoft.com/office/drawing/2014/main" id="{A5CCF460-1FBA-F1DC-ABCD-28711EFC5DA2}"/>
              </a:ext>
            </a:extLst>
          </p:cNvPr>
          <p:cNvSpPr>
            <a:spLocks noGrp="1"/>
          </p:cNvSpPr>
          <p:nvPr>
            <p:ph type="body" sz="half" idx="2"/>
          </p:nvPr>
        </p:nvSpPr>
        <p:spPr>
          <a:xfrm>
            <a:off x="0" y="929149"/>
            <a:ext cx="5796116" cy="5707624"/>
          </a:xfrm>
        </p:spPr>
        <p:txBody>
          <a:bodyPr/>
          <a:lstStyle/>
          <a:p>
            <a:pPr algn="just">
              <a:lnSpc>
                <a:spcPct val="150000"/>
              </a:lnSpc>
            </a:pPr>
            <a:r>
              <a:rPr lang="en-US" dirty="0"/>
              <a:t>1- </a:t>
            </a:r>
            <a:r>
              <a:rPr lang="en-US" b="1" i="0" dirty="0">
                <a:solidFill>
                  <a:srgbClr val="444444"/>
                </a:solidFill>
                <a:effectLst/>
                <a:cs typeface="+mj-cs"/>
              </a:rPr>
              <a:t>The first step with </a:t>
            </a:r>
            <a:r>
              <a:rPr lang="en-US" b="1" i="0" dirty="0">
                <a:solidFill>
                  <a:srgbClr val="FF0000"/>
                </a:solidFill>
                <a:effectLst/>
                <a:cs typeface="+mj-cs"/>
              </a:rPr>
              <a:t>multimodal learning </a:t>
            </a:r>
            <a:r>
              <a:rPr lang="en-US" b="1" i="0" dirty="0">
                <a:solidFill>
                  <a:srgbClr val="444444"/>
                </a:solidFill>
                <a:effectLst/>
                <a:cs typeface="+mj-cs"/>
              </a:rPr>
              <a:t>is to simply dive in and plan how you can add more modes to your courses. When you’re creating your </a:t>
            </a:r>
            <a:r>
              <a:rPr lang="en-US" b="1" i="0" dirty="0" smtClean="0">
                <a:solidFill>
                  <a:srgbClr val="444444"/>
                </a:solidFill>
                <a:effectLst/>
                <a:cs typeface="+mj-cs"/>
              </a:rPr>
              <a:t>course, </a:t>
            </a:r>
            <a:r>
              <a:rPr lang="en-US" b="1" i="0" dirty="0">
                <a:solidFill>
                  <a:srgbClr val="444444"/>
                </a:solidFill>
                <a:effectLst/>
                <a:cs typeface="+mj-cs"/>
              </a:rPr>
              <a:t>think outside the box and start to use different formats, like video, slides, and </a:t>
            </a:r>
            <a:r>
              <a:rPr lang="en-US" b="1" i="0" dirty="0" smtClean="0">
                <a:solidFill>
                  <a:srgbClr val="444444"/>
                </a:solidFill>
                <a:effectLst/>
                <a:cs typeface="+mj-cs"/>
              </a:rPr>
              <a:t>audio.</a:t>
            </a:r>
            <a:endParaRPr lang="en-US" b="1" i="0" dirty="0">
              <a:solidFill>
                <a:srgbClr val="444444"/>
              </a:solidFill>
              <a:effectLst/>
              <a:cs typeface="+mj-cs"/>
            </a:endParaRPr>
          </a:p>
          <a:p>
            <a:pPr algn="just">
              <a:lnSpc>
                <a:spcPct val="150000"/>
              </a:lnSpc>
            </a:pPr>
            <a:r>
              <a:rPr lang="en-US" b="1" i="0" dirty="0">
                <a:solidFill>
                  <a:srgbClr val="444444"/>
                </a:solidFill>
                <a:effectLst/>
                <a:cs typeface="+mj-cs"/>
              </a:rPr>
              <a:t>.</a:t>
            </a:r>
            <a:r>
              <a:rPr lang="en-US" b="0" i="0" dirty="0">
                <a:solidFill>
                  <a:srgbClr val="444444"/>
                </a:solidFill>
                <a:effectLst/>
                <a:latin typeface="Poppins-Light"/>
              </a:rPr>
              <a:t> taking advantage of</a:t>
            </a:r>
            <a:r>
              <a:rPr lang="en-US" i="0" dirty="0">
                <a:solidFill>
                  <a:srgbClr val="444444"/>
                </a:solidFill>
                <a:effectLst/>
                <a:latin typeface="Poppins-Light"/>
              </a:rPr>
              <a:t> </a:t>
            </a:r>
            <a:r>
              <a:rPr lang="en-US" i="0" dirty="0">
                <a:solidFill>
                  <a:srgbClr val="FF0000"/>
                </a:solidFill>
                <a:effectLst/>
                <a:latin typeface="Poppins-Light"/>
              </a:rPr>
              <a:t>resources</a:t>
            </a:r>
            <a:r>
              <a:rPr lang="en-US" i="0" dirty="0">
                <a:solidFill>
                  <a:srgbClr val="444444"/>
                </a:solidFill>
                <a:effectLst/>
                <a:latin typeface="Poppins-Light"/>
              </a:rPr>
              <a:t> </a:t>
            </a:r>
            <a:r>
              <a:rPr lang="en-US" b="0" i="0" dirty="0">
                <a:solidFill>
                  <a:srgbClr val="444444"/>
                </a:solidFill>
                <a:effectLst/>
                <a:latin typeface="Poppins-Light"/>
              </a:rPr>
              <a:t>outside of your organization, like </a:t>
            </a:r>
            <a:r>
              <a:rPr lang="en-US" b="0" i="0" dirty="0">
                <a:solidFill>
                  <a:srgbClr val="FF0000"/>
                </a:solidFill>
                <a:effectLst/>
                <a:latin typeface="Poppins-Light"/>
              </a:rPr>
              <a:t>YouTube</a:t>
            </a:r>
            <a:r>
              <a:rPr lang="en-US" b="0" i="0" dirty="0">
                <a:solidFill>
                  <a:srgbClr val="444444"/>
                </a:solidFill>
                <a:effectLst/>
                <a:latin typeface="Poppins-Light"/>
              </a:rPr>
              <a:t> videos and </a:t>
            </a:r>
            <a:r>
              <a:rPr lang="en-US" b="0" i="0" dirty="0">
                <a:solidFill>
                  <a:srgbClr val="FF0000"/>
                </a:solidFill>
                <a:effectLst/>
                <a:latin typeface="Poppins-Light"/>
              </a:rPr>
              <a:t>podcasts</a:t>
            </a:r>
            <a:r>
              <a:rPr lang="en-US" b="0" i="0" dirty="0">
                <a:solidFill>
                  <a:srgbClr val="444444"/>
                </a:solidFill>
                <a:effectLst/>
                <a:latin typeface="Poppins-Light"/>
              </a:rPr>
              <a:t> on the subject of focus. From here, you can then start creating your </a:t>
            </a:r>
            <a:r>
              <a:rPr lang="en-US" b="0" i="0" dirty="0">
                <a:solidFill>
                  <a:srgbClr val="FF0000"/>
                </a:solidFill>
                <a:effectLst/>
                <a:latin typeface="Poppins-Light"/>
              </a:rPr>
              <a:t>own video</a:t>
            </a:r>
            <a:r>
              <a:rPr lang="en-US" b="0" i="0" dirty="0">
                <a:solidFill>
                  <a:srgbClr val="444444"/>
                </a:solidFill>
                <a:effectLst/>
                <a:latin typeface="Poppins-Light"/>
              </a:rPr>
              <a:t>, </a:t>
            </a:r>
            <a:r>
              <a:rPr lang="en-US" b="0" i="0" dirty="0">
                <a:solidFill>
                  <a:srgbClr val="FF0000"/>
                </a:solidFill>
                <a:effectLst/>
                <a:latin typeface="Poppins-Light"/>
              </a:rPr>
              <a:t>slides</a:t>
            </a:r>
            <a:r>
              <a:rPr lang="en-US" b="0" i="0" dirty="0">
                <a:solidFill>
                  <a:srgbClr val="444444"/>
                </a:solidFill>
                <a:effectLst/>
                <a:latin typeface="Poppins-Light"/>
              </a:rPr>
              <a:t>, </a:t>
            </a:r>
            <a:r>
              <a:rPr lang="en-US" b="0" i="0" dirty="0" smtClean="0">
                <a:solidFill>
                  <a:srgbClr val="FF0000"/>
                </a:solidFill>
                <a:effectLst/>
                <a:latin typeface="Poppins-Light"/>
              </a:rPr>
              <a:t>audio,</a:t>
            </a:r>
            <a:r>
              <a:rPr lang="en-US" b="0" i="0" dirty="0" smtClean="0">
                <a:solidFill>
                  <a:srgbClr val="444444"/>
                </a:solidFill>
                <a:effectLst/>
                <a:latin typeface="Poppins-Light"/>
              </a:rPr>
              <a:t> </a:t>
            </a:r>
            <a:r>
              <a:rPr lang="en-US" b="0" i="0" dirty="0">
                <a:solidFill>
                  <a:srgbClr val="444444"/>
                </a:solidFill>
                <a:effectLst/>
                <a:latin typeface="Poppins-Light"/>
              </a:rPr>
              <a:t>and </a:t>
            </a:r>
            <a:r>
              <a:rPr lang="en-US" b="0" i="0" dirty="0">
                <a:solidFill>
                  <a:srgbClr val="FF0000"/>
                </a:solidFill>
                <a:effectLst/>
                <a:latin typeface="Poppins-Light"/>
              </a:rPr>
              <a:t>interactive </a:t>
            </a:r>
            <a:r>
              <a:rPr lang="en-US" b="0" i="0" dirty="0">
                <a:solidFill>
                  <a:srgbClr val="444444"/>
                </a:solidFill>
                <a:effectLst/>
                <a:latin typeface="Poppins-Light"/>
              </a:rPr>
              <a:t>learning sessions.</a:t>
            </a:r>
          </a:p>
          <a:p>
            <a:pPr algn="just">
              <a:lnSpc>
                <a:spcPct val="150000"/>
              </a:lnSpc>
            </a:pPr>
            <a:r>
              <a:rPr lang="en-US" b="0" i="0" dirty="0">
                <a:solidFill>
                  <a:srgbClr val="444444"/>
                </a:solidFill>
                <a:effectLst/>
                <a:latin typeface="Poppins-Light"/>
              </a:rPr>
              <a:t>Learners can support a wide range of content formats, including </a:t>
            </a:r>
            <a:r>
              <a:rPr lang="en-US" b="0" i="0" dirty="0">
                <a:solidFill>
                  <a:srgbClr val="FF0000"/>
                </a:solidFill>
                <a:effectLst/>
                <a:latin typeface="Poppins-Light"/>
              </a:rPr>
              <a:t>Word</a:t>
            </a:r>
            <a:r>
              <a:rPr lang="en-US" b="0" i="0" dirty="0">
                <a:solidFill>
                  <a:srgbClr val="444444"/>
                </a:solidFill>
                <a:effectLst/>
                <a:latin typeface="Poppins-Light"/>
              </a:rPr>
              <a:t>, </a:t>
            </a:r>
            <a:r>
              <a:rPr lang="en-US" b="0" i="0" dirty="0">
                <a:solidFill>
                  <a:srgbClr val="FF0000"/>
                </a:solidFill>
                <a:effectLst/>
                <a:latin typeface="Poppins-Light"/>
              </a:rPr>
              <a:t>PowerPoint</a:t>
            </a:r>
            <a:r>
              <a:rPr lang="en-US" b="0" i="0" dirty="0">
                <a:solidFill>
                  <a:srgbClr val="444444"/>
                </a:solidFill>
                <a:effectLst/>
                <a:latin typeface="Poppins-Light"/>
              </a:rPr>
              <a:t>, </a:t>
            </a:r>
            <a:r>
              <a:rPr lang="en-US" b="0" i="0" dirty="0">
                <a:solidFill>
                  <a:srgbClr val="FF0000"/>
                </a:solidFill>
                <a:effectLst/>
                <a:latin typeface="Poppins-Light"/>
              </a:rPr>
              <a:t>PDF</a:t>
            </a:r>
            <a:r>
              <a:rPr lang="en-US" b="0" i="0" dirty="0">
                <a:solidFill>
                  <a:srgbClr val="444444"/>
                </a:solidFill>
                <a:effectLst/>
                <a:latin typeface="Poppins-Light"/>
              </a:rPr>
              <a:t>, </a:t>
            </a:r>
            <a:r>
              <a:rPr lang="en-US" b="0" i="0" dirty="0" smtClean="0">
                <a:solidFill>
                  <a:srgbClr val="FF0000"/>
                </a:solidFill>
                <a:effectLst/>
                <a:latin typeface="Poppins-Light"/>
              </a:rPr>
              <a:t>video,</a:t>
            </a:r>
            <a:r>
              <a:rPr lang="en-US" b="0" i="0" dirty="0" smtClean="0">
                <a:solidFill>
                  <a:srgbClr val="444444"/>
                </a:solidFill>
                <a:effectLst/>
                <a:latin typeface="Poppins-Light"/>
              </a:rPr>
              <a:t> </a:t>
            </a:r>
            <a:r>
              <a:rPr lang="en-US" b="0" i="0" dirty="0">
                <a:solidFill>
                  <a:srgbClr val="444444"/>
                </a:solidFill>
                <a:effectLst/>
                <a:latin typeface="Poppins-Light"/>
              </a:rPr>
              <a:t>and </a:t>
            </a:r>
            <a:r>
              <a:rPr lang="en-US" b="0" i="0" dirty="0">
                <a:solidFill>
                  <a:srgbClr val="FF0000"/>
                </a:solidFill>
                <a:effectLst/>
                <a:latin typeface="Poppins-Light"/>
              </a:rPr>
              <a:t>audio</a:t>
            </a:r>
            <a:r>
              <a:rPr lang="en-US" b="0" i="0" dirty="0">
                <a:solidFill>
                  <a:srgbClr val="444444"/>
                </a:solidFill>
                <a:effectLst/>
                <a:latin typeface="Poppins-Light"/>
              </a:rPr>
              <a:t>.</a:t>
            </a:r>
          </a:p>
          <a:p>
            <a:pPr algn="just">
              <a:lnSpc>
                <a:spcPct val="150000"/>
              </a:lnSpc>
            </a:pPr>
            <a:endParaRPr lang="ar-IQ" b="1" dirty="0">
              <a:cs typeface="+mj-cs"/>
            </a:endParaRPr>
          </a:p>
        </p:txBody>
      </p:sp>
    </p:spTree>
    <p:extLst>
      <p:ext uri="{BB962C8B-B14F-4D97-AF65-F5344CB8AC3E}">
        <p14:creationId xmlns:p14="http://schemas.microsoft.com/office/powerpoint/2010/main" val="1878606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EB709-9433-F496-5C4D-1EEF503CCCE5}"/>
              </a:ext>
            </a:extLst>
          </p:cNvPr>
          <p:cNvSpPr>
            <a:spLocks noGrp="1"/>
          </p:cNvSpPr>
          <p:nvPr>
            <p:ph type="title"/>
          </p:nvPr>
        </p:nvSpPr>
        <p:spPr>
          <a:xfrm>
            <a:off x="839789" y="457200"/>
            <a:ext cx="5015322" cy="663677"/>
          </a:xfrm>
        </p:spPr>
        <p:txBody>
          <a:bodyPr/>
          <a:lstStyle/>
          <a:p>
            <a:r>
              <a:rPr lang="en-US" b="1" dirty="0">
                <a:solidFill>
                  <a:srgbClr val="FF0000"/>
                </a:solidFill>
              </a:rPr>
              <a:t>Blended Learning</a:t>
            </a:r>
            <a:endParaRPr lang="ar-IQ" b="1" dirty="0">
              <a:solidFill>
                <a:srgbClr val="FF0000"/>
              </a:solidFill>
            </a:endParaRPr>
          </a:p>
        </p:txBody>
      </p:sp>
      <p:pic>
        <p:nvPicPr>
          <p:cNvPr id="6" name="Picture Placeholder 5">
            <a:extLst>
              <a:ext uri="{FF2B5EF4-FFF2-40B4-BE49-F238E27FC236}">
                <a16:creationId xmlns:a16="http://schemas.microsoft.com/office/drawing/2014/main" id="{6E990BBB-04BE-B0E9-48C9-66BDFBCB8BC9}"/>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6009" r="6009"/>
          <a:stretch>
            <a:fillRect/>
          </a:stretch>
        </p:blipFill>
        <p:spPr>
          <a:xfrm>
            <a:off x="6336890" y="987425"/>
            <a:ext cx="5018497" cy="4873625"/>
          </a:xfrm>
        </p:spPr>
      </p:pic>
      <p:sp>
        <p:nvSpPr>
          <p:cNvPr id="4" name="Text Placeholder 3">
            <a:extLst>
              <a:ext uri="{FF2B5EF4-FFF2-40B4-BE49-F238E27FC236}">
                <a16:creationId xmlns:a16="http://schemas.microsoft.com/office/drawing/2014/main" id="{01A2A56D-5F02-A3C6-B576-4F6D97607716}"/>
              </a:ext>
            </a:extLst>
          </p:cNvPr>
          <p:cNvSpPr>
            <a:spLocks noGrp="1"/>
          </p:cNvSpPr>
          <p:nvPr>
            <p:ph type="body" sz="half" idx="2"/>
          </p:nvPr>
        </p:nvSpPr>
        <p:spPr>
          <a:xfrm>
            <a:off x="839788" y="1120877"/>
            <a:ext cx="5015322" cy="4748112"/>
          </a:xfrm>
        </p:spPr>
        <p:txBody>
          <a:bodyPr>
            <a:normAutofit/>
          </a:bodyPr>
          <a:lstStyle/>
          <a:p>
            <a:pPr algn="just">
              <a:lnSpc>
                <a:spcPct val="150000"/>
              </a:lnSpc>
            </a:pPr>
            <a:r>
              <a:rPr lang="en-US" dirty="0"/>
              <a:t>2- You can use blended learning </a:t>
            </a:r>
            <a:r>
              <a:rPr lang="en-US" dirty="0" smtClean="0"/>
              <a:t>techniques, which mean combining face-to-face </a:t>
            </a:r>
            <a:r>
              <a:rPr lang="en-US" dirty="0"/>
              <a:t>training with online instructions through someone’s multimodal learning strategy. </a:t>
            </a:r>
            <a:r>
              <a:rPr lang="en-US" b="0" i="0" dirty="0">
                <a:solidFill>
                  <a:srgbClr val="444444"/>
                </a:solidFill>
                <a:effectLst/>
              </a:rPr>
              <a:t>With </a:t>
            </a:r>
            <a:r>
              <a:rPr lang="en-US" b="0" i="0" dirty="0">
                <a:solidFill>
                  <a:srgbClr val="FF0000"/>
                </a:solidFill>
                <a:effectLst/>
              </a:rPr>
              <a:t>blended learning</a:t>
            </a:r>
            <a:r>
              <a:rPr lang="en-US" b="0" i="0" dirty="0">
                <a:solidFill>
                  <a:srgbClr val="444444"/>
                </a:solidFill>
                <a:effectLst/>
              </a:rPr>
              <a:t>, </a:t>
            </a:r>
            <a:r>
              <a:rPr lang="en-US" b="1" i="0" dirty="0">
                <a:solidFill>
                  <a:srgbClr val="444444"/>
                </a:solidFill>
                <a:effectLst/>
              </a:rPr>
              <a:t>you can hold a live training session with a group of learners, post some extra resources for </a:t>
            </a:r>
            <a:r>
              <a:rPr lang="en-US" b="1" i="0" dirty="0" smtClean="0">
                <a:solidFill>
                  <a:srgbClr val="444444"/>
                </a:solidFill>
                <a:effectLst/>
              </a:rPr>
              <a:t>them, </a:t>
            </a:r>
            <a:r>
              <a:rPr lang="en-US" b="1" i="0" dirty="0">
                <a:solidFill>
                  <a:srgbClr val="444444"/>
                </a:solidFill>
                <a:effectLst/>
              </a:rPr>
              <a:t>and </a:t>
            </a:r>
            <a:r>
              <a:rPr lang="en-US" b="1" i="0" dirty="0" smtClean="0">
                <a:solidFill>
                  <a:srgbClr val="444444"/>
                </a:solidFill>
                <a:effectLst/>
              </a:rPr>
              <a:t>assign </a:t>
            </a:r>
            <a:r>
              <a:rPr lang="en-US" b="1" i="0" dirty="0">
                <a:solidFill>
                  <a:srgbClr val="444444"/>
                </a:solidFill>
                <a:effectLst/>
              </a:rPr>
              <a:t>a task </a:t>
            </a:r>
            <a:r>
              <a:rPr lang="en-US" b="1" i="0" dirty="0" smtClean="0">
                <a:solidFill>
                  <a:srgbClr val="444444"/>
                </a:solidFill>
                <a:effectLst/>
              </a:rPr>
              <a:t>or </a:t>
            </a:r>
            <a:r>
              <a:rPr lang="en-US" b="1" i="0" dirty="0">
                <a:solidFill>
                  <a:srgbClr val="444444"/>
                </a:solidFill>
                <a:effectLst/>
              </a:rPr>
              <a:t>exam to ensure they </a:t>
            </a:r>
            <a:r>
              <a:rPr lang="en-US" b="1" i="0" dirty="0" smtClean="0">
                <a:solidFill>
                  <a:srgbClr val="444444"/>
                </a:solidFill>
                <a:effectLst/>
              </a:rPr>
              <a:t>understand </a:t>
            </a:r>
            <a:r>
              <a:rPr lang="en-US" b="1" i="0" dirty="0">
                <a:solidFill>
                  <a:srgbClr val="444444"/>
                </a:solidFill>
                <a:effectLst/>
              </a:rPr>
              <a:t>the topic completely</a:t>
            </a:r>
            <a:r>
              <a:rPr lang="en-US" b="1" dirty="0">
                <a:solidFill>
                  <a:srgbClr val="444444"/>
                </a:solidFill>
                <a:latin typeface="Poppins-Light"/>
              </a:rPr>
              <a:t>.</a:t>
            </a:r>
          </a:p>
          <a:p>
            <a:pPr algn="just">
              <a:lnSpc>
                <a:spcPct val="150000"/>
              </a:lnSpc>
            </a:pPr>
            <a:r>
              <a:rPr lang="en-US" dirty="0">
                <a:solidFill>
                  <a:srgbClr val="444444"/>
                </a:solidFill>
                <a:latin typeface="Poppins-Light"/>
              </a:rPr>
              <a:t>     </a:t>
            </a:r>
            <a:r>
              <a:rPr lang="en-US" dirty="0" smtClean="0">
                <a:solidFill>
                  <a:srgbClr val="444444"/>
                </a:solidFill>
                <a:latin typeface="Poppins-Light"/>
              </a:rPr>
              <a:t>As an </a:t>
            </a:r>
            <a:r>
              <a:rPr lang="en-US" dirty="0">
                <a:solidFill>
                  <a:srgbClr val="444444"/>
                </a:solidFill>
                <a:latin typeface="Poppins-Light"/>
              </a:rPr>
              <a:t>example of blended learning, someone could take an online course to learn the basics of a topic but then attend an in – person seminar to directly engage with experts and up their skills. </a:t>
            </a:r>
            <a:endParaRPr lang="en-US" i="0" dirty="0">
              <a:solidFill>
                <a:srgbClr val="444444"/>
              </a:solidFill>
              <a:effectLst/>
              <a:latin typeface="Poppins-Light"/>
            </a:endParaRPr>
          </a:p>
          <a:p>
            <a:pPr algn="just">
              <a:lnSpc>
                <a:spcPct val="150000"/>
              </a:lnSpc>
            </a:pPr>
            <a:endParaRPr lang="ar-IQ" b="1" dirty="0"/>
          </a:p>
        </p:txBody>
      </p:sp>
    </p:spTree>
    <p:extLst>
      <p:ext uri="{BB962C8B-B14F-4D97-AF65-F5344CB8AC3E}">
        <p14:creationId xmlns:p14="http://schemas.microsoft.com/office/powerpoint/2010/main" val="2137282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D6B57-C448-3265-2F25-DB7A0A43858C}"/>
              </a:ext>
            </a:extLst>
          </p:cNvPr>
          <p:cNvSpPr>
            <a:spLocks noGrp="1"/>
          </p:cNvSpPr>
          <p:nvPr>
            <p:ph type="title"/>
          </p:nvPr>
        </p:nvSpPr>
        <p:spPr>
          <a:xfrm>
            <a:off x="839788" y="235974"/>
            <a:ext cx="5369283" cy="899652"/>
          </a:xfrm>
        </p:spPr>
        <p:txBody>
          <a:bodyPr>
            <a:normAutofit fontScale="90000"/>
          </a:bodyPr>
          <a:lstStyle/>
          <a:p>
            <a:r>
              <a:rPr lang="en-US" b="1" dirty="0"/>
              <a:t>How can you create a multimodal approach to learning.</a:t>
            </a:r>
            <a:endParaRPr lang="ar-IQ" b="1" dirty="0"/>
          </a:p>
        </p:txBody>
      </p:sp>
      <p:sp>
        <p:nvSpPr>
          <p:cNvPr id="4" name="Text Placeholder 3">
            <a:extLst>
              <a:ext uri="{FF2B5EF4-FFF2-40B4-BE49-F238E27FC236}">
                <a16:creationId xmlns:a16="http://schemas.microsoft.com/office/drawing/2014/main" id="{84E1EB5D-6934-AB32-A72A-2C735FF32607}"/>
              </a:ext>
            </a:extLst>
          </p:cNvPr>
          <p:cNvSpPr>
            <a:spLocks noGrp="1"/>
          </p:cNvSpPr>
          <p:nvPr>
            <p:ph type="body" sz="half" idx="2"/>
          </p:nvPr>
        </p:nvSpPr>
        <p:spPr>
          <a:xfrm>
            <a:off x="368710" y="1135626"/>
            <a:ext cx="6415548" cy="4733362"/>
          </a:xfrm>
        </p:spPr>
        <p:txBody>
          <a:bodyPr>
            <a:normAutofit/>
          </a:bodyPr>
          <a:lstStyle/>
          <a:p>
            <a:pPr algn="just">
              <a:lnSpc>
                <a:spcPct val="150000"/>
              </a:lnSpc>
            </a:pPr>
            <a:r>
              <a:rPr lang="en-US" sz="1800" b="1" dirty="0"/>
              <a:t>3-</a:t>
            </a:r>
            <a:r>
              <a:rPr lang="en-US" sz="1800" dirty="0"/>
              <a:t> Learners can do </a:t>
            </a:r>
            <a:r>
              <a:rPr lang="en-US" sz="1800" b="1" dirty="0">
                <a:solidFill>
                  <a:srgbClr val="FF0000"/>
                </a:solidFill>
              </a:rPr>
              <a:t>multimodal assignments</a:t>
            </a:r>
            <a:r>
              <a:rPr lang="en-US" sz="1800" dirty="0"/>
              <a:t>. If you are training through multimodal </a:t>
            </a:r>
            <a:r>
              <a:rPr lang="en-US" sz="1800" dirty="0" smtClean="0"/>
              <a:t>learning</a:t>
            </a:r>
            <a:r>
              <a:rPr lang="en-US" sz="1800" dirty="0"/>
              <a:t>, you can get benefit from a variety of different means of assessment. </a:t>
            </a:r>
            <a:r>
              <a:rPr lang="en-US" sz="1800" dirty="0" smtClean="0"/>
              <a:t>As part </a:t>
            </a:r>
            <a:r>
              <a:rPr lang="en-US" sz="1800" dirty="0"/>
              <a:t>of their assignments, learners can create their own videos, and audio projects. Setting </a:t>
            </a:r>
            <a:r>
              <a:rPr lang="en-US" sz="1800" b="1" dirty="0">
                <a:solidFill>
                  <a:srgbClr val="FF0000"/>
                </a:solidFill>
              </a:rPr>
              <a:t>multimodal assignments </a:t>
            </a:r>
            <a:r>
              <a:rPr lang="en-US" sz="1800" dirty="0" smtClean="0"/>
              <a:t>lets </a:t>
            </a:r>
            <a:r>
              <a:rPr lang="en-US" sz="1800" dirty="0"/>
              <a:t>learners get </a:t>
            </a:r>
            <a:r>
              <a:rPr lang="en-US" sz="1800" dirty="0" smtClean="0"/>
              <a:t>creative </a:t>
            </a:r>
            <a:r>
              <a:rPr lang="en-US" sz="1800" dirty="0"/>
              <a:t>and encourages them to use different parts of their brain.</a:t>
            </a:r>
          </a:p>
          <a:p>
            <a:pPr algn="just">
              <a:lnSpc>
                <a:spcPct val="150000"/>
              </a:lnSpc>
            </a:pPr>
            <a:r>
              <a:rPr lang="en-US" sz="1800" dirty="0"/>
              <a:t>       According to </a:t>
            </a:r>
            <a:r>
              <a:rPr lang="en-US" sz="1800" dirty="0" smtClean="0"/>
              <a:t>cognitive learning theory</a:t>
            </a:r>
            <a:r>
              <a:rPr lang="en-US" sz="1800" dirty="0"/>
              <a:t>, when learners are actively involved in their own learning, they retain more of their learning, so </a:t>
            </a:r>
            <a:r>
              <a:rPr lang="en-US" sz="1800" b="1" dirty="0">
                <a:solidFill>
                  <a:srgbClr val="FF0000"/>
                </a:solidFill>
              </a:rPr>
              <a:t>multimodal assignments </a:t>
            </a:r>
            <a:r>
              <a:rPr lang="en-US" sz="1800" dirty="0"/>
              <a:t>are likely to create better results.</a:t>
            </a:r>
            <a:endParaRPr lang="ar-IQ" sz="1800" dirty="0"/>
          </a:p>
        </p:txBody>
      </p:sp>
      <p:pic>
        <p:nvPicPr>
          <p:cNvPr id="10" name="Picture Placeholder 9">
            <a:extLst>
              <a:ext uri="{FF2B5EF4-FFF2-40B4-BE49-F238E27FC236}">
                <a16:creationId xmlns:a16="http://schemas.microsoft.com/office/drawing/2014/main" id="{EC721F1F-1CED-991E-A156-5A73B611A12C}"/>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18910" r="18910"/>
          <a:stretch>
            <a:fillRect/>
          </a:stretch>
        </p:blipFill>
        <p:spPr>
          <a:xfrm>
            <a:off x="6784974" y="987425"/>
            <a:ext cx="5407025" cy="5206898"/>
          </a:xfrm>
        </p:spPr>
      </p:pic>
    </p:spTree>
    <p:extLst>
      <p:ext uri="{BB962C8B-B14F-4D97-AF65-F5344CB8AC3E}">
        <p14:creationId xmlns:p14="http://schemas.microsoft.com/office/powerpoint/2010/main" val="14783990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1545</Words>
  <Application>Microsoft Office PowerPoint</Application>
  <PresentationFormat>Widescreen</PresentationFormat>
  <Paragraphs>52</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Calibri Light</vt:lpstr>
      <vt:lpstr>Poppins-Light</vt:lpstr>
      <vt:lpstr>Times New Roman</vt:lpstr>
      <vt:lpstr>Office Theme</vt:lpstr>
      <vt:lpstr>PowerPoint Presentation</vt:lpstr>
      <vt:lpstr>PowerPoint Presentation</vt:lpstr>
      <vt:lpstr>Multimodal Learning</vt:lpstr>
      <vt:lpstr>Multimodal Learning Strategies </vt:lpstr>
      <vt:lpstr>Methods of Learning</vt:lpstr>
      <vt:lpstr>Multimodal Learning Strategies</vt:lpstr>
      <vt:lpstr>How to create a multimodal approach to Learning.  </vt:lpstr>
      <vt:lpstr>Blended Learning</vt:lpstr>
      <vt:lpstr>How can you create a multimodal approach to learning.</vt:lpstr>
      <vt:lpstr>How can you create a multimodal approach to learning.</vt:lpstr>
      <vt:lpstr>Benefits of Multimodal Learning</vt:lpstr>
      <vt:lpstr>Benefits of Multimodalities</vt:lpstr>
      <vt:lpstr>PowerPoint Presentation</vt:lpstr>
      <vt:lpstr>PowerPoint Presentation</vt:lpstr>
      <vt:lpstr>PowerPoint Presentation</vt:lpstr>
      <vt:lpstr>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Maher</cp:lastModifiedBy>
  <cp:revision>1</cp:revision>
  <dcterms:modified xsi:type="dcterms:W3CDTF">2025-01-21T07:28:34Z</dcterms:modified>
</cp:coreProperties>
</file>