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61"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5" autoAdjust="0"/>
    <p:restoredTop sz="94660"/>
  </p:normalViewPr>
  <p:slideViewPr>
    <p:cSldViewPr snapToGrid="0">
      <p:cViewPr varScale="1">
        <p:scale>
          <a:sx n="58" d="100"/>
          <a:sy n="58" d="100"/>
        </p:scale>
        <p:origin x="9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F4B300A7-CA5D-4C5E-A28C-F7D605703143}"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213907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F4B300A7-CA5D-4C5E-A28C-F7D605703143}"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83011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F4B300A7-CA5D-4C5E-A28C-F7D605703143}"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5060D39-72F0-480C-A530-D3A87EC5F9B2}"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93286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F4B300A7-CA5D-4C5E-A28C-F7D605703143}"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413398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F4B300A7-CA5D-4C5E-A28C-F7D605703143}"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060D39-72F0-480C-A530-D3A87EC5F9B2}"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2268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F4B300A7-CA5D-4C5E-A28C-F7D605703143}"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34886074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F4B300A7-CA5D-4C5E-A28C-F7D605703143}"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96307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F4B300A7-CA5D-4C5E-A28C-F7D605703143}"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3230748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F4B300A7-CA5D-4C5E-A28C-F7D605703143}"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343087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F4B300A7-CA5D-4C5E-A28C-F7D605703143}"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3885992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F4B300A7-CA5D-4C5E-A28C-F7D605703143}"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2559131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F4B300A7-CA5D-4C5E-A28C-F7D605703143}" type="datetimeFigureOut">
              <a:rPr lang="en-US" smtClean="0"/>
              <a:t>1/18/2025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2033779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F4B300A7-CA5D-4C5E-A28C-F7D605703143}" type="datetimeFigureOut">
              <a:rPr lang="en-US" smtClean="0"/>
              <a:t>1/18/2025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1333310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300A7-CA5D-4C5E-A28C-F7D605703143}" type="datetimeFigureOut">
              <a:rPr lang="en-US" smtClean="0"/>
              <a:t>1/18/2025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967233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F4B300A7-CA5D-4C5E-A28C-F7D605703143}"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3700437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F4B300A7-CA5D-4C5E-A28C-F7D605703143}"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060D39-72F0-480C-A530-D3A87EC5F9B2}" type="slidenum">
              <a:rPr lang="en-US" smtClean="0"/>
              <a:t>‹#›</a:t>
            </a:fld>
            <a:endParaRPr lang="en-US"/>
          </a:p>
        </p:txBody>
      </p:sp>
    </p:spTree>
    <p:extLst>
      <p:ext uri="{BB962C8B-B14F-4D97-AF65-F5344CB8AC3E}">
        <p14:creationId xmlns:p14="http://schemas.microsoft.com/office/powerpoint/2010/main" val="3269421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4B300A7-CA5D-4C5E-A28C-F7D605703143}" type="datetimeFigureOut">
              <a:rPr lang="en-US" smtClean="0"/>
              <a:t>1/18/2025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5060D39-72F0-480C-A530-D3A87EC5F9B2}" type="slidenum">
              <a:rPr lang="en-US" smtClean="0"/>
              <a:t>‹#›</a:t>
            </a:fld>
            <a:endParaRPr lang="en-US"/>
          </a:p>
        </p:txBody>
      </p:sp>
    </p:spTree>
    <p:extLst>
      <p:ext uri="{BB962C8B-B14F-4D97-AF65-F5344CB8AC3E}">
        <p14:creationId xmlns:p14="http://schemas.microsoft.com/office/powerpoint/2010/main" val="431145056"/>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nnajah.net/%D9%85%D9%82%D8%AA%D8%B7%D9%81%D8%A7%D8%AA-%D9%85%D9%86-%D9%83%D8%AA%D8%A7%D8%A8-%D9%82%D9%88%D8%A9-%D8%A7%D9%84%D8%B5%D8%A8%D8%B1-article-2443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annajah.net/%D8%AA%D9%86%D9%85%D9%8A%D8%A9-%D8%A8%D8%B4%D8%B1%D9%8A%D8%A9-tag-872" TargetMode="External"/><Relationship Id="rId2" Type="http://schemas.openxmlformats.org/officeDocument/2006/relationships/hyperlink" Target="https://www.annajah.net/%D8%AA%D8%B7%D9%88%D9%8A%D8%B1-%D8%A7%D9%84%D8%B0%D8%A7%D8%AA-tag-26" TargetMode="External"/><Relationship Id="rId1" Type="http://schemas.openxmlformats.org/officeDocument/2006/relationships/slideLayout" Target="../slideLayouts/slideLayout2.xml"/><Relationship Id="rId4" Type="http://schemas.openxmlformats.org/officeDocument/2006/relationships/hyperlink" Target="https://www.annajah.net/6-%D9%86%D8%B5%D8%A7%D8%A6%D8%AD-%D9%85%D9%86-%D8%AE%D8%A8%D8%B1%D8%A7%D8%A1-%D8%A7%D9%84%D8%AA%D9%86%D9%85%D9%8A%D8%A9-%D8%A7%D9%84%D8%A8%D8%B4%D8%B1%D9%8A%D8%A9-%D9%84%D8%AD%D9%8A%D8%A7%D8%A9-%D9%85%D8%B3%D8%AA%D9%82%D8%B1%D8%A9-article-23327"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annajah.net/6-%D8%A3%D8%B3%D8%B1%D8%A7%D8%B1-%D8%AA%D9%85%D9%86%D8%AD%D9%83-%D8%A7%D9%84%D8%AB%D9%82%D8%A9-%D8%A8%D8%A7%D9%84%D9%86%D9%81%D8%B3-article-2390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78A040F-7A90-B672-EB35-D61A9CF22213}"/>
              </a:ext>
            </a:extLst>
          </p:cNvPr>
          <p:cNvSpPr>
            <a:spLocks noGrp="1"/>
          </p:cNvSpPr>
          <p:nvPr>
            <p:ph type="ctrTitle"/>
          </p:nvPr>
        </p:nvSpPr>
        <p:spPr/>
        <p:txBody>
          <a:bodyPr/>
          <a:lstStyle/>
          <a:p>
            <a:r>
              <a:rPr lang="ar-IQ" dirty="0"/>
              <a:t>تطوير الذات والتنمية البشرية</a:t>
            </a:r>
            <a:endParaRPr lang="en-US" dirty="0"/>
          </a:p>
        </p:txBody>
      </p:sp>
      <p:sp>
        <p:nvSpPr>
          <p:cNvPr id="3" name="عنوان فرعي 2">
            <a:extLst>
              <a:ext uri="{FF2B5EF4-FFF2-40B4-BE49-F238E27FC236}">
                <a16:creationId xmlns:a16="http://schemas.microsoft.com/office/drawing/2014/main" id="{9CBDA30E-BC5D-9DF1-A546-F83A615DFC95}"/>
              </a:ext>
            </a:extLst>
          </p:cNvPr>
          <p:cNvSpPr>
            <a:spLocks noGrp="1"/>
          </p:cNvSpPr>
          <p:nvPr>
            <p:ph type="subTitle" idx="1"/>
          </p:nvPr>
        </p:nvSpPr>
        <p:spPr/>
        <p:txBody>
          <a:bodyPr/>
          <a:lstStyle/>
          <a:p>
            <a:r>
              <a:rPr lang="ar-IQ" dirty="0" err="1"/>
              <a:t>م.د</a:t>
            </a:r>
            <a:r>
              <a:rPr lang="ar-IQ" dirty="0"/>
              <a:t> بيداء طارق              </a:t>
            </a:r>
            <a:r>
              <a:rPr lang="ar-IQ" dirty="0" err="1"/>
              <a:t>م.د</a:t>
            </a:r>
            <a:r>
              <a:rPr lang="ar-IQ" dirty="0"/>
              <a:t>. رغداء فؤاد               م. رشا وليد طه               </a:t>
            </a:r>
          </a:p>
          <a:p>
            <a:r>
              <a:rPr lang="ar-IQ" dirty="0"/>
              <a:t>   م. ابتهال جاسم                    </a:t>
            </a:r>
            <a:r>
              <a:rPr lang="ar-IQ" dirty="0" err="1"/>
              <a:t>م.م</a:t>
            </a:r>
            <a:r>
              <a:rPr lang="ar-IQ" dirty="0"/>
              <a:t>. نور الهدى حميد                          </a:t>
            </a:r>
            <a:endParaRPr lang="en-US" dirty="0"/>
          </a:p>
        </p:txBody>
      </p:sp>
    </p:spTree>
    <p:extLst>
      <p:ext uri="{BB962C8B-B14F-4D97-AF65-F5344CB8AC3E}">
        <p14:creationId xmlns:p14="http://schemas.microsoft.com/office/powerpoint/2010/main" val="3242179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DB2A6C9D-A1CA-E0C7-0451-C8F20D8C5591}"/>
              </a:ext>
            </a:extLst>
          </p:cNvPr>
          <p:cNvSpPr>
            <a:spLocks noGrp="1"/>
          </p:cNvSpPr>
          <p:nvPr>
            <p:ph idx="1"/>
          </p:nvPr>
        </p:nvSpPr>
        <p:spPr>
          <a:xfrm>
            <a:off x="2589211" y="760288"/>
            <a:ext cx="9154151" cy="5671334"/>
          </a:xfrm>
        </p:spPr>
        <p:txBody>
          <a:bodyPr>
            <a:normAutofit fontScale="85000" lnSpcReduction="20000"/>
          </a:bodyPr>
          <a:lstStyle/>
          <a:p>
            <a:pPr algn="r">
              <a:lnSpc>
                <a:spcPct val="107000"/>
              </a:lnSpc>
              <a:spcAft>
                <a:spcPts val="800"/>
              </a:spcAft>
            </a:pPr>
            <a:r>
              <a:rPr lang="ar-SA" sz="1800" u="sng" kern="100" dirty="0">
                <a:effectLst/>
                <a:latin typeface="Calibri" panose="020F0502020204030204" pitchFamily="34" charset="0"/>
                <a:ea typeface="Calibri" panose="020F0502020204030204" pitchFamily="34" charset="0"/>
                <a:cs typeface="Arial" panose="020B0604020202020204" pitchFamily="34" charset="0"/>
              </a:rPr>
              <a:t>تنمية المهارات الشخصيّة</a:t>
            </a:r>
            <a:r>
              <a:rPr lang="en-US" sz="1800" u="sng" kern="100" dirty="0">
                <a:effectLst/>
                <a:latin typeface="Arial" panose="020B0604020202020204" pitchFamily="34" charset="0"/>
                <a:ea typeface="Calibri" panose="020F0502020204030204" pitchFamily="34" charset="0"/>
                <a:cs typeface="Arial" panose="020B0604020202020204" pitchFamily="34" charset="0"/>
              </a:rPr>
              <a:t>:</a:t>
            </a:r>
            <a:r>
              <a:rPr lang="ar-SA" sz="1800" u="sng" kern="100" dirty="0">
                <a:effectLst/>
                <a:latin typeface="Arial" panose="020B0604020202020204" pitchFamily="34" charset="0"/>
                <a:ea typeface="Calibri" panose="020F0502020204030204" pitchFamily="34" charset="0"/>
                <a:cs typeface="Arial" panose="020B0604020202020204" pitchFamily="34" charset="0"/>
              </a:rPr>
              <a:t>4</a:t>
            </a:r>
            <a:r>
              <a:rPr lang="en-US" sz="1800" u="none" strike="noStrike" kern="100" dirty="0">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يجب أن تتوافر في مدرب التنميّة البشرية مجموعة من المهارات الشخصيّة التي تساعده على النجاح والتألق في مهنتهِ، كالقدرة على </a:t>
            </a:r>
            <a:r>
              <a:rPr lang="ar-SA" sz="1800" kern="100" dirty="0" err="1">
                <a:effectLst/>
                <a:latin typeface="Calibri" panose="020F0502020204030204" pitchFamily="34" charset="0"/>
                <a:ea typeface="Calibri" panose="020F0502020204030204" pitchFamily="34" charset="0"/>
                <a:cs typeface="Arial" panose="020B0604020202020204" pitchFamily="34" charset="0"/>
              </a:rPr>
              <a:t>الإستمتاع</a:t>
            </a:r>
            <a:r>
              <a:rPr lang="ar-SA" sz="1800" kern="100" dirty="0">
                <a:effectLst/>
                <a:latin typeface="Calibri" panose="020F0502020204030204" pitchFamily="34" charset="0"/>
                <a:ea typeface="Calibri" panose="020F0502020204030204" pitchFamily="34" charset="0"/>
                <a:cs typeface="Arial" panose="020B0604020202020204" pitchFamily="34" charset="0"/>
              </a:rPr>
              <a:t> بساعات العمل، تقديم المساعدة والنصائح الإيجابيّة للآخرين، القدرة على الاستماع لمشاكل الناس وإيجاد الحلول المناسبة لها، امتلاك مهارات التواصل البناء مع الآخرين، النظرة الإيجابيّة حيال كل أمور ومستجدات الحياة، القدرة على التفاؤل والابتعاد عن التشاؤم، والسعي وراء إحداث تغيير إيجابي في حياة طلابهم.</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u="sng" kern="100" dirty="0">
                <a:effectLst/>
                <a:latin typeface="Calibri" panose="020F0502020204030204" pitchFamily="34" charset="0"/>
                <a:ea typeface="Calibri" panose="020F0502020204030204" pitchFamily="34" charset="0"/>
                <a:cs typeface="Arial" panose="020B0604020202020204" pitchFamily="34" charset="0"/>
              </a:rPr>
              <a:t>الحصول على المؤهلات التعليميّة اللازمة</a:t>
            </a:r>
            <a:r>
              <a:rPr lang="en-US" sz="1800" u="sng" kern="100" dirty="0">
                <a:effectLst/>
                <a:latin typeface="Arial" panose="020B0604020202020204" pitchFamily="34" charset="0"/>
                <a:ea typeface="Calibri" panose="020F0502020204030204" pitchFamily="34" charset="0"/>
                <a:cs typeface="Arial" panose="020B0604020202020204" pitchFamily="34" charset="0"/>
              </a:rPr>
              <a:t>:</a:t>
            </a:r>
            <a:r>
              <a:rPr lang="ar-SA" sz="1800" u="sng" kern="100" dirty="0">
                <a:effectLst/>
                <a:latin typeface="Arial" panose="020B0604020202020204" pitchFamily="34" charset="0"/>
                <a:ea typeface="Calibri" panose="020F0502020204030204" pitchFamily="34" charset="0"/>
                <a:cs typeface="Arial" panose="020B0604020202020204" pitchFamily="34" charset="0"/>
              </a:rPr>
              <a:t>5</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من الضروري أن يحصل مدرب التنمية البشرية على بعض المؤهلات والتخصصات العملية اللازمة له في عمله ويجب أن تكون في مجال الأعمال التجاريّة، الموارد البشريّة، العلوم </a:t>
            </a:r>
            <a:r>
              <a:rPr lang="ar-SA" sz="1800" kern="100" dirty="0" err="1">
                <a:effectLst/>
                <a:latin typeface="Calibri" panose="020F0502020204030204" pitchFamily="34" charset="0"/>
                <a:ea typeface="Calibri" panose="020F0502020204030204" pitchFamily="34" charset="0"/>
                <a:cs typeface="Arial" panose="020B0604020202020204" pitchFamily="34" charset="0"/>
              </a:rPr>
              <a:t>الإجتماعيّة</a:t>
            </a:r>
            <a:r>
              <a:rPr lang="ar-SA" sz="1800" kern="100" dirty="0">
                <a:effectLst/>
                <a:latin typeface="Calibri" panose="020F0502020204030204" pitchFamily="34" charset="0"/>
                <a:ea typeface="Calibri" panose="020F0502020204030204" pitchFamily="34" charset="0"/>
                <a:cs typeface="Arial" panose="020B0604020202020204" pitchFamily="34" charset="0"/>
              </a:rPr>
              <a:t>، ومجالات التدريب والتطوير، بالإضافة لإتقان علوم الحاسوب وتكنولوجيا المعلومات التي تلعب دورًا أساسيًا في نجاحهِ وقدرتهِ على أداء عملهِ بشكلٍ صحيح</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u="sng" kern="100" dirty="0">
                <a:effectLst/>
                <a:latin typeface="Calibri" panose="020F0502020204030204" pitchFamily="34" charset="0"/>
                <a:ea typeface="Calibri" panose="020F0502020204030204" pitchFamily="34" charset="0"/>
                <a:cs typeface="Arial" panose="020B0604020202020204" pitchFamily="34" charset="0"/>
              </a:rPr>
              <a:t>التحلّي بالصبر</a:t>
            </a:r>
            <a:r>
              <a:rPr lang="en-US" sz="1800" u="sng" kern="100" dirty="0">
                <a:effectLst/>
                <a:latin typeface="Arial" panose="020B0604020202020204" pitchFamily="34" charset="0"/>
                <a:ea typeface="Calibri" panose="020F0502020204030204" pitchFamily="34" charset="0"/>
                <a:cs typeface="Arial" panose="020B0604020202020204" pitchFamily="34" charset="0"/>
              </a:rPr>
              <a:t>:</a:t>
            </a:r>
            <a:r>
              <a:rPr lang="ar-SA" sz="1800" u="sng" kern="100" dirty="0">
                <a:effectLst/>
                <a:latin typeface="Arial" panose="020B0604020202020204" pitchFamily="34" charset="0"/>
                <a:ea typeface="Calibri" panose="020F0502020204030204" pitchFamily="34" charset="0"/>
                <a:cs typeface="Arial" panose="020B0604020202020204" pitchFamily="34" charset="0"/>
              </a:rPr>
              <a:t>6</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إنّ</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ar-SA" sz="1800" u="sng" kern="100"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2"/>
              </a:rPr>
              <a:t>الصبر</a:t>
            </a:r>
            <a:r>
              <a:rPr lang="en-US" sz="1800" u="sng" kern="100"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هو السر وراء نجاح مدرب التنمية البشريّة في عملهِ، وذلك لأنّ هذهِ الأنواع من الأعمال تتطلب من الإنسان التعامل مع أنواع مختلفة من الشخصيات والعقول التي تحتاج إلى صبر طويل لتتأقلم مع الأفكار المهمة التي تُطرح عليها، لهذا فإنّ مدرب التنمية البشريّة الذي يفتقد لصفة الصبر سيفشل حتمًا في تحقيق النجاح والتقدم في هذه المهنة.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ومما تقدم نجد ان علم التنمية البشرية ومفهوم تطوير الذات مرتبطين معًا بعلاقة وطيدة وتبادلية؛ إذ يعتبر تطوير الذات أو علم التنمية الذاتية جزءًا من التنمية البشرية، ويعبّر عن معرفة ووعي الأشخاص بقيمتهم وأهميتهم في المجتمع، وكيفية الاستفادة من طاقاتهم القصوى في خدمة المجتمع؛ للنهوض بالمجتمع عن طريق التركيز على المهارات والقدرات التي يمتلكها الإنسان وتطويرها للوصول إلى التنمية البشرية للمجتمع بالكامل، بهذا يمكن القول أن تطوير الذات هو المرحلة الأولى من مراحل التنمية البشرية.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076611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36D1A95B-C9E7-155E-C41D-9050F4F66287}"/>
              </a:ext>
            </a:extLst>
          </p:cNvPr>
          <p:cNvSpPr>
            <a:spLocks noGrp="1"/>
          </p:cNvSpPr>
          <p:nvPr>
            <p:ph idx="1"/>
          </p:nvPr>
        </p:nvSpPr>
        <p:spPr>
          <a:xfrm>
            <a:off x="2589211" y="513708"/>
            <a:ext cx="9113053" cy="5732980"/>
          </a:xfrm>
        </p:spPr>
        <p:txBody>
          <a:bodyPr/>
          <a:lstStyle/>
          <a:p>
            <a:pPr marL="0" indent="0" algn="ctr">
              <a:lnSpc>
                <a:spcPct val="107000"/>
              </a:lnSpc>
              <a:spcAft>
                <a:spcPts val="800"/>
              </a:spcAft>
              <a:buNone/>
            </a:pP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800"/>
              </a:spcAft>
            </a:pPr>
            <a:r>
              <a:rPr lang="ar-IQ" sz="1800" kern="100" dirty="0">
                <a:effectLst/>
                <a:latin typeface="Calibri" panose="020F0502020204030204" pitchFamily="34" charset="0"/>
                <a:ea typeface="Calibri" panose="020F0502020204030204" pitchFamily="34" charset="0"/>
                <a:cs typeface="Arial" panose="020B0604020202020204" pitchFamily="34" charset="0"/>
              </a:rPr>
              <a:t> </a:t>
            </a:r>
            <a:r>
              <a:rPr lang="ar-IQ" sz="1800" b="1" kern="100" dirty="0">
                <a:effectLst/>
                <a:latin typeface="Calibri" panose="020F0502020204030204" pitchFamily="34" charset="0"/>
                <a:ea typeface="Calibri" panose="020F0502020204030204" pitchFamily="34" charset="0"/>
                <a:cs typeface="Arial" panose="020B0604020202020204" pitchFamily="34" charset="0"/>
              </a:rPr>
              <a:t>تطوير الذات والتنمية البشرية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b="1" kern="100" dirty="0">
                <a:effectLst/>
                <a:latin typeface="Calibri" panose="020F0502020204030204" pitchFamily="34" charset="0"/>
                <a:ea typeface="Calibri" panose="020F0502020204030204" pitchFamily="34" charset="0"/>
                <a:cs typeface="Arial" panose="020B0604020202020204" pitchFamily="34" charset="0"/>
              </a:rPr>
              <a:t>تطوير الذات</a:t>
            </a:r>
            <a:r>
              <a:rPr lang="ar-SA" sz="1800" kern="100" dirty="0">
                <a:effectLst/>
                <a:latin typeface="Calibri" panose="020F0502020204030204" pitchFamily="34" charset="0"/>
                <a:ea typeface="Calibri" panose="020F0502020204030204" pitchFamily="34" charset="0"/>
                <a:cs typeface="Arial" panose="020B0604020202020204" pitchFamily="34" charset="0"/>
              </a:rPr>
              <a:t>: يعرف تطوير الذات بأنه نهج محدد يتبناه الإنسان في حياته ويتبع قواعده الخاصة، وينتج عنه مجموعة نتائج تجعله يشعر بالرضا والثقة بالنفس كما يعرف بالشعور بالسلام والقوة الداخلية التي تدفع صاحبها لتحقيق ما يطمح إليه.</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IQ"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ويتكون تطوير الذات او </a:t>
            </a:r>
            <a:r>
              <a:rPr lang="ar-SA" sz="1800" kern="100" dirty="0" err="1">
                <a:effectLst/>
                <a:latin typeface="Calibri" panose="020F0502020204030204" pitchFamily="34" charset="0"/>
                <a:ea typeface="Calibri" panose="020F0502020204030204" pitchFamily="34" charset="0"/>
                <a:cs typeface="Arial" panose="020B0604020202020204" pitchFamily="34" charset="0"/>
              </a:rPr>
              <a:t>مايعرف</a:t>
            </a:r>
            <a:r>
              <a:rPr lang="ar-SA" sz="1800" kern="100" dirty="0">
                <a:effectLst/>
                <a:latin typeface="Calibri" panose="020F0502020204030204" pitchFamily="34" charset="0"/>
                <a:ea typeface="Calibri" panose="020F0502020204030204" pitchFamily="34" charset="0"/>
                <a:cs typeface="Arial" panose="020B0604020202020204" pitchFamily="34" charset="0"/>
              </a:rPr>
              <a:t> بالتنمية الذاتية من الأنشطة التي تعمل على تطوير قدرات الشخص وإمكاناته على مختلف المستويات</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IQ"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 ويتم التطوير اما بالاعتماد على القدرات الذاتية او يتم بمساعدة الاخرين من </a:t>
            </a:r>
            <a:r>
              <a:rPr lang="en-US" sz="1800" kern="100" dirty="0">
                <a:effectLst/>
                <a:latin typeface="Arial" panose="020B0604020202020204" pitchFamily="34" charset="0"/>
                <a:ea typeface="Calibri" panose="020F0502020204030204" pitchFamily="34" charset="0"/>
                <a:cs typeface="Arial" panose="020B0604020202020204" pitchFamily="34" charset="0"/>
              </a:rPr>
              <a:t>.</a:t>
            </a:r>
            <a:r>
              <a:rPr lang="ar-SA" sz="1800" kern="100" dirty="0">
                <a:effectLst/>
                <a:latin typeface="Calibri" panose="020F0502020204030204" pitchFamily="34" charset="0"/>
                <a:ea typeface="Calibri" panose="020F0502020204030204" pitchFamily="34" charset="0"/>
                <a:cs typeface="Arial" panose="020B0604020202020204" pitchFamily="34" charset="0"/>
              </a:rPr>
              <a:t> وقد يحدث التطور الشخصي على مدار حياة الفرد بأكملها المعلم أو المرشد أو المستشار أو المدير أو المدرب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ويتحقق تطوير الذاتي من خلال الأنشطة التالية:-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825938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6934754A-5F4D-C921-8DE1-D389E081D0AA}"/>
              </a:ext>
            </a:extLst>
          </p:cNvPr>
          <p:cNvSpPr>
            <a:spLocks noGrp="1"/>
          </p:cNvSpPr>
          <p:nvPr>
            <p:ph idx="1"/>
          </p:nvPr>
        </p:nvSpPr>
        <p:spPr>
          <a:xfrm>
            <a:off x="2589212" y="708917"/>
            <a:ext cx="8938392" cy="5202305"/>
          </a:xfrm>
        </p:spPr>
        <p:txBody>
          <a:bodyPr/>
          <a:lstStyle/>
          <a:p>
            <a:pPr marL="342900" lvl="0" indent="-342900" algn="just" rtl="1">
              <a:lnSpc>
                <a:spcPct val="107000"/>
              </a:lnSpc>
              <a:spcAft>
                <a:spcPts val="300"/>
              </a:spcAft>
              <a:buFont typeface="+mj-lt"/>
              <a:buAutoNum type="arabicPeriod"/>
              <a:tabLst>
                <a:tab pos="228600" algn="l"/>
              </a:tabLst>
            </a:pPr>
            <a:r>
              <a:rPr lang="ar-SA" sz="1800"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القراءة بشكل منتظم</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300"/>
              </a:spcAft>
              <a:buFont typeface="+mj-lt"/>
              <a:buAutoNum type="arabicPeriod"/>
              <a:tabLst>
                <a:tab pos="228600" algn="l"/>
              </a:tabLst>
            </a:pPr>
            <a:r>
              <a:rPr lang="ar-SA" sz="1800"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تعلّم أشياء جديدة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300"/>
              </a:spcAft>
              <a:buFont typeface="+mj-lt"/>
              <a:buAutoNum type="arabicPeriod"/>
              <a:tabLst>
                <a:tab pos="228600" algn="l"/>
              </a:tabLst>
            </a:pPr>
            <a:r>
              <a:rPr lang="ar-SA" sz="1800"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كتابة الأهداف وإن كانت صغيرة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300"/>
              </a:spcAft>
              <a:buFont typeface="+mj-lt"/>
              <a:buAutoNum type="arabicPeriod"/>
              <a:tabLst>
                <a:tab pos="228600" algn="l"/>
              </a:tabLst>
            </a:pPr>
            <a:r>
              <a:rPr lang="ar-SA" sz="1800"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تغيير الروتين اليومي</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300"/>
              </a:spcAft>
              <a:buFont typeface="+mj-lt"/>
              <a:buAutoNum type="arabicPeriod"/>
              <a:tabLst>
                <a:tab pos="228600" algn="l"/>
              </a:tabLst>
            </a:pPr>
            <a:r>
              <a:rPr lang="ar-SA" sz="1800"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الانضمام إلى دورات تدريبية جديدة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300"/>
              </a:spcAft>
              <a:buFont typeface="+mj-lt"/>
              <a:buAutoNum type="arabicPeriod"/>
              <a:tabLst>
                <a:tab pos="228600" algn="l"/>
              </a:tabLst>
            </a:pPr>
            <a:r>
              <a:rPr lang="ar-SA" sz="1800"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إيجاد بيئة محفّزة ومُلهمة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300"/>
              </a:spcAft>
              <a:buFont typeface="+mj-lt"/>
              <a:buAutoNum type="arabicPeriod"/>
              <a:tabLst>
                <a:tab pos="228600" algn="l"/>
              </a:tabLst>
            </a:pPr>
            <a:r>
              <a:rPr lang="ar-SA" sz="1800"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جعل الأخطاء فرصة للتعلم</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300"/>
              </a:spcAft>
              <a:buFont typeface="+mj-lt"/>
              <a:buAutoNum type="arabicPeriod"/>
              <a:tabLst>
                <a:tab pos="228600" algn="l"/>
              </a:tabLst>
            </a:pPr>
            <a:r>
              <a:rPr lang="ar-SA" sz="1800"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الخروج </a:t>
            </a:r>
            <a:r>
              <a:rPr lang="ar-SA" sz="1800" b="1"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من</a:t>
            </a:r>
            <a:r>
              <a:rPr lang="ar-SA" sz="1800" kern="0" dirty="0">
                <a:solidFill>
                  <a:srgbClr val="1F1F1F"/>
                </a:solidFill>
                <a:effectLst/>
                <a:latin typeface="Calibri" panose="020F0502020204030204" pitchFamily="34" charset="0"/>
                <a:ea typeface="Times New Roman" panose="02020603050405020304" pitchFamily="18" charset="0"/>
                <a:cs typeface="Arial" panose="020B0604020202020204" pitchFamily="34" charset="0"/>
              </a:rPr>
              <a:t> منطقة الراحة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114300" indent="0" algn="just" rtl="1">
              <a:lnSpc>
                <a:spcPct val="107000"/>
              </a:lnSpc>
              <a:spcAft>
                <a:spcPts val="300"/>
              </a:spcAft>
              <a:buNone/>
            </a:pPr>
            <a:endParaRPr lang="ar-IQ" sz="1800" kern="100" dirty="0">
              <a:solidFill>
                <a:srgbClr val="474747"/>
              </a:solidFill>
              <a:effectLst/>
              <a:latin typeface="Calibri" panose="020F0502020204030204" pitchFamily="34" charset="0"/>
              <a:ea typeface="Calibri" panose="020F0502020204030204" pitchFamily="34" charset="0"/>
              <a:cs typeface="Arial" panose="020B0604020202020204" pitchFamily="34" charset="0"/>
            </a:endParaRPr>
          </a:p>
          <a:p>
            <a:pPr marL="114300" indent="0" algn="just" rtl="1">
              <a:lnSpc>
                <a:spcPct val="107000"/>
              </a:lnSpc>
              <a:spcAft>
                <a:spcPts val="300"/>
              </a:spcAft>
              <a:buNone/>
            </a:pPr>
            <a:r>
              <a:rPr lang="ar-IQ" kern="100" dirty="0">
                <a:solidFill>
                  <a:srgbClr val="474747"/>
                </a:solidFill>
                <a:latin typeface="Calibri" panose="020F0502020204030204" pitchFamily="34" charset="0"/>
                <a:ea typeface="Calibri" panose="020F0502020204030204" pitchFamily="34" charset="0"/>
                <a:cs typeface="Arial" panose="020B0604020202020204" pitchFamily="34" charset="0"/>
              </a:rPr>
              <a:t>      </a:t>
            </a:r>
            <a:r>
              <a:rPr lang="ar-SA" sz="1800" kern="100" dirty="0">
                <a:solidFill>
                  <a:srgbClr val="474747"/>
                </a:solidFill>
                <a:effectLst/>
                <a:latin typeface="Calibri" panose="020F0502020204030204" pitchFamily="34" charset="0"/>
                <a:ea typeface="Calibri" panose="020F0502020204030204" pitchFamily="34" charset="0"/>
                <a:cs typeface="Arial" panose="020B0604020202020204" pitchFamily="34" charset="0"/>
              </a:rPr>
              <a:t>إن مفهوم الذات أو فكرة من نحن وما نحن قادرون على فعله وكيف نفكر ونشعر هي عملية اجتماعية تتضمن مراعاة كيف ينظر إلينا الآخرون. ومن ثم</a:t>
            </a:r>
            <a:r>
              <a:rPr lang="ar-IQ" kern="100" dirty="0">
                <a:solidFill>
                  <a:srgbClr val="474747"/>
                </a:solidFill>
                <a:latin typeface="Calibri" panose="020F0502020204030204" pitchFamily="34" charset="0"/>
                <a:ea typeface="Calibri" panose="020F0502020204030204" pitchFamily="34" charset="0"/>
                <a:cs typeface="Arial" panose="020B0604020202020204" pitchFamily="34" charset="0"/>
              </a:rPr>
              <a:t> </a:t>
            </a:r>
            <a:r>
              <a:rPr lang="ar-SA" sz="1800" kern="100" dirty="0">
                <a:solidFill>
                  <a:srgbClr val="474747"/>
                </a:solidFill>
                <a:effectLst/>
                <a:latin typeface="Calibri" panose="020F0502020204030204" pitchFamily="34" charset="0"/>
                <a:ea typeface="Calibri" panose="020F0502020204030204" pitchFamily="34" charset="0"/>
                <a:cs typeface="Arial" panose="020B0604020202020204" pitchFamily="34" charset="0"/>
              </a:rPr>
              <a:t>يمكننا القول إنه من أجل تطوير الشعور بالذات  يجب ان يكون لديك تفاعل مع الاخرين.</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89539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D70944D3-FF72-1919-E050-AC9CAC5105EA}"/>
              </a:ext>
            </a:extLst>
          </p:cNvPr>
          <p:cNvSpPr>
            <a:spLocks noGrp="1"/>
          </p:cNvSpPr>
          <p:nvPr>
            <p:ph idx="1"/>
          </p:nvPr>
        </p:nvSpPr>
        <p:spPr>
          <a:xfrm>
            <a:off x="2589211" y="554803"/>
            <a:ext cx="9184973" cy="5907641"/>
          </a:xfrm>
        </p:spPr>
        <p:txBody>
          <a:bodyPr>
            <a:normAutofit/>
          </a:bodyPr>
          <a:lstStyle/>
          <a:p>
            <a:pPr algn="just" rtl="1">
              <a:lnSpc>
                <a:spcPct val="107000"/>
              </a:lnSpc>
              <a:spcAft>
                <a:spcPts val="800"/>
              </a:spcAft>
            </a:pPr>
            <a:r>
              <a:rPr lang="ar-SA" sz="1800" b="1" u="sng" kern="100" dirty="0">
                <a:solidFill>
                  <a:schemeClr val="tx1"/>
                </a:solidFill>
                <a:effectLst/>
                <a:latin typeface="Calibri" panose="020F0502020204030204" pitchFamily="34" charset="0"/>
                <a:ea typeface="Calibri" panose="020F050202020403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تطوير الذات</a:t>
            </a:r>
            <a:r>
              <a:rPr lang="en-US" sz="1800" b="1"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ar-SA" sz="1800" b="1"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وال</a:t>
            </a:r>
            <a:r>
              <a:rPr lang="ar-SA" sz="1800" b="1" u="sng" kern="100" dirty="0">
                <a:solidFill>
                  <a:schemeClr val="tx1"/>
                </a:solidFill>
                <a:effectLst/>
                <a:latin typeface="Calibri" panose="020F050202020403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تنمية بشرية</a:t>
            </a:r>
            <a:endParaRPr lang="en-US" sz="1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SA" sz="1800" kern="100" dirty="0">
                <a:effectLst/>
                <a:latin typeface="Calibri" panose="020F0502020204030204" pitchFamily="34" charset="0"/>
                <a:ea typeface="Calibri" panose="020F0502020204030204" pitchFamily="34" charset="0"/>
                <a:cs typeface="Arial" panose="020B0604020202020204" pitchFamily="34" charset="0"/>
              </a:rPr>
              <a:t>   أصبحت التنميّة البشرية من الأمور الأساسيّة التي تعتمد عليها أغلب المجتمعات المتطورة بهدف زيادة القدرات التعليميّة والخبرات العمليّة لمواطنيها لدفعهم وتشجيعهم على العمل المتواصل بكل جهدٍ ومحبة بعيدًا عن الشعور بالكسل أو العجز، فالتنمية البشرية تساعد الإنسان على الاستفادة من الطاقة الكامنة بداخله وتوظيفها بشكلها الصحيح الذي يجعل منه منافساً على المستوى العالمي.</a:t>
            </a:r>
            <a:endParaRPr lang="ar-IQ" kern="1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IQ"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ويشترك مفهوم التنمية البشرية وتطوير الذات في الغايات الكبرى، وهي تحقيق حياة أفضل للإنسان ، ويختص تطوير الذات بالفرد فقط ، لكن التنمية البشرية تختص بالجماعات البشرية ككل</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b="1" kern="100" dirty="0">
                <a:effectLst/>
                <a:latin typeface="Calibri" panose="020F0502020204030204" pitchFamily="34" charset="0"/>
                <a:ea typeface="Calibri" panose="020F0502020204030204" pitchFamily="34" charset="0"/>
                <a:cs typeface="Arial" panose="020B0604020202020204" pitchFamily="34" charset="0"/>
              </a:rPr>
              <a:t>مفهوم التنمية البشرية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IQ" kern="100" dirty="0">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لتنمية البشريّة هي العمليّة التي تركز على الإنسان وتسعى لتطوير مهاراتهِ وقدراتهِ ليصل بمجهودهِ الشخصي لمستوى معيشي جيّد، وكان للحروب العالميّة والآثار المُدمرة لها دورًا أساسيًا في ظهور مفهوم التنمية البشرية، التي ساعدت على إعادة تنمية المجتمع والتنمية الإدارية والثقافيّة والسياسيّة في البلدان كافةً.</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IQ"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كما ويقوم تعريف</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ar-SA" sz="1800" u="sng" kern="100"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4"/>
              </a:rPr>
              <a:t>التنمية البشرية</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 أنّ البشر هم الثروة الحقيقيّة للأمم، وأنّ التنمية البشريّة هي عمليّة توسيع خيارات البشر، حيثُ أنّها لا تنتهي عند تكوين القدرات البشريّة كتحسين الصحة، وتطوير المعرفة والمهارات، بل تعتمد إلى أبعد من ذلك من حيث الانتفاع بها سواء في مجال العمل من خلال توفر فرص الإبداع، والتمتّع بوقت الفراغ، والاستمتاع باحترام الذات وضمان حقوق الإنسان، والمساهمة في النشاطات </a:t>
            </a:r>
            <a:r>
              <a:rPr lang="ar-SA" sz="1800" kern="100" dirty="0" err="1">
                <a:effectLst/>
                <a:latin typeface="Calibri" panose="020F0502020204030204" pitchFamily="34" charset="0"/>
                <a:ea typeface="Calibri" panose="020F0502020204030204" pitchFamily="34" charset="0"/>
                <a:cs typeface="Arial" panose="020B0604020202020204" pitchFamily="34" charset="0"/>
              </a:rPr>
              <a:t>الإقتصاديّة</a:t>
            </a:r>
            <a:r>
              <a:rPr lang="ar-SA" sz="1800" kern="100" dirty="0">
                <a:effectLst/>
                <a:latin typeface="Calibri" panose="020F0502020204030204" pitchFamily="34" charset="0"/>
                <a:ea typeface="Calibri" panose="020F0502020204030204" pitchFamily="34" charset="0"/>
                <a:cs typeface="Arial" panose="020B0604020202020204" pitchFamily="34" charset="0"/>
              </a:rPr>
              <a:t> والسياسيّة والثقافيّة والاجتماعيّة.</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885474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E7A75D41-87CC-2A95-89F1-2B5CFA37B78B}"/>
              </a:ext>
            </a:extLst>
          </p:cNvPr>
          <p:cNvSpPr>
            <a:spLocks noGrp="1"/>
          </p:cNvSpPr>
          <p:nvPr>
            <p:ph idx="1"/>
          </p:nvPr>
        </p:nvSpPr>
        <p:spPr>
          <a:xfrm>
            <a:off x="2589212" y="606175"/>
            <a:ext cx="9051408" cy="5305047"/>
          </a:xfrm>
        </p:spPr>
        <p:txBody>
          <a:bodyPr/>
          <a:lstStyle/>
          <a:p>
            <a:pPr algn="just" rtl="1">
              <a:lnSpc>
                <a:spcPct val="107000"/>
              </a:lnSpc>
              <a:spcAft>
                <a:spcPts val="800"/>
              </a:spcAft>
            </a:pPr>
            <a:r>
              <a:rPr lang="ar-SA" sz="1800" b="1" kern="100" dirty="0">
                <a:effectLst/>
                <a:latin typeface="Calibri" panose="020F0502020204030204" pitchFamily="34" charset="0"/>
                <a:ea typeface="Calibri" panose="020F0502020204030204" pitchFamily="34" charset="0"/>
                <a:cs typeface="Arial" panose="020B0604020202020204" pitchFamily="34" charset="0"/>
              </a:rPr>
              <a:t>أهمية التنمية البشرية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IQ"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يهتم مجال التنمية البشرية بكامل فترة حياة البشر، من الطفولة إلى الشيخوخة، وإذا اخترت التخصص في هذا المجال، فسوف تدرس العمليات البيولوجية التي تميز كل مرحلة من مراحل الحياة، وترى كيف ننتقل جسدياً من مرحلة إلى أخرى.</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IQ"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فالتنمية البشرية هي تخصص متعدد يشمل مجالات عديدة مثل علم النفس والفلسفة وعلم الاجتماع والعمل الاجتماعي وعلم الأحياء والتعليم، وقد يُطلب منك التخصص في مجال معين مثل خدمات الشيخوخة أو الخدمات الإنسانية المجتمعية؛ تقدم برامج أخرى مساراً أكثر عمومية، ومهما كانت حالتك، فسوف تكتسب فهماً واسعاً لكيفية تغير البشر ونموهم، وما هو مهم بالنسبة لهم على طول الطريق.</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253190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E00496B5-6771-4D93-00F5-E1091241409D}"/>
              </a:ext>
            </a:extLst>
          </p:cNvPr>
          <p:cNvSpPr>
            <a:spLocks noGrp="1"/>
          </p:cNvSpPr>
          <p:nvPr>
            <p:ph idx="1"/>
          </p:nvPr>
        </p:nvSpPr>
        <p:spPr>
          <a:xfrm>
            <a:off x="2435099" y="421240"/>
            <a:ext cx="9164424" cy="5866544"/>
          </a:xfrm>
        </p:spPr>
        <p:txBody>
          <a:bodyPr>
            <a:normAutofit fontScale="85000" lnSpcReduction="10000"/>
          </a:bodyPr>
          <a:lstStyle/>
          <a:p>
            <a:pPr algn="just" rtl="1">
              <a:lnSpc>
                <a:spcPct val="107000"/>
              </a:lnSpc>
              <a:spcAft>
                <a:spcPts val="800"/>
              </a:spcAft>
            </a:pPr>
            <a:r>
              <a:rPr lang="ar-SA" sz="1900" b="1" kern="100" dirty="0">
                <a:effectLst/>
                <a:latin typeface="Calibri" panose="020F0502020204030204" pitchFamily="34" charset="0"/>
                <a:ea typeface="Calibri" panose="020F0502020204030204" pitchFamily="34" charset="0"/>
                <a:cs typeface="Arial" panose="020B0604020202020204" pitchFamily="34" charset="0"/>
              </a:rPr>
              <a:t>أهداف التنمية البشرية</a:t>
            </a:r>
            <a:endParaRPr lang="en-US" sz="1900" b="1"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1- توفير الوسائل الضروريّة التي تُسهّل على الناس في المجتمع الواحد الحصول على فرص التعليم الصحيح، والعمل المستمر من أجل محو الجهل والأميّة في المجتمعات كافةً.</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من أجل الحدّ من ظاهرة البطالة.</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2- توفير فرص عمل مناسبة في كل من المناطق الحضاريّة والمدن الكبيرة والمناطق الريفيّة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3- العمل من أجل تطوير الرعاية الصحيّة، وتقديم العون والمساعدة الصحيّة والطبية للأطفال والمحتاجين والمُسنين.</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4- السعي وراء تحسين المستوى المعيشي للفرد، وتوفير جميع </a:t>
            </a:r>
            <a:r>
              <a:rPr lang="ar-SA" sz="1800" kern="100" dirty="0" err="1">
                <a:effectLst/>
                <a:latin typeface="Calibri" panose="020F0502020204030204" pitchFamily="34" charset="0"/>
                <a:ea typeface="Calibri" panose="020F0502020204030204" pitchFamily="34" charset="0"/>
                <a:cs typeface="Arial" panose="020B0604020202020204" pitchFamily="34" charset="0"/>
              </a:rPr>
              <a:t>الإحتياجات</a:t>
            </a:r>
            <a:r>
              <a:rPr lang="ar-SA" sz="1800" kern="100" dirty="0">
                <a:effectLst/>
                <a:latin typeface="Calibri" panose="020F0502020204030204" pitchFamily="34" charset="0"/>
                <a:ea typeface="Calibri" panose="020F0502020204030204" pitchFamily="34" charset="0"/>
                <a:cs typeface="Arial" panose="020B0604020202020204" pitchFamily="34" charset="0"/>
              </a:rPr>
              <a:t> الضروريّة له، والحد من انتشار الجوع، وزيادة معدلات التغذية</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5- تحسين ثقة الإنسان بنفسهِ، وشعورهِ بكفاءتهِ الذاتيّة، لتحسين صورتهِ عن ذاتهِ، وذلك ليشعر بالنمو والارتقاء الشخصي.</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6- تحسين مهارات الفرد الشخصيّة والمعرفيّة لرفع معنوياتهِ، وتأمين الاستقرار النفسي لهُ، والتعرف على مواهب الإنسان وتنميتها كالحفظ، الذاكرة، الرسم، فن الإقناع، فن الطهي، والفنون اليدوية.</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7- تنمية الخبرات العمليّة للفرد وصقلها واستبدال المعتقدات الضّارة للإنسان  بمعتقدات مفيدة ،</a:t>
            </a:r>
            <a:r>
              <a:rPr lang="ar-SA" sz="1800" kern="100" dirty="0" err="1">
                <a:effectLst/>
                <a:latin typeface="Calibri" panose="020F0502020204030204" pitchFamily="34" charset="0"/>
                <a:ea typeface="Calibri" panose="020F0502020204030204" pitchFamily="34" charset="0"/>
                <a:cs typeface="Arial" panose="020B0604020202020204" pitchFamily="34" charset="0"/>
              </a:rPr>
              <a:t>كالإعتقاد</a:t>
            </a:r>
            <a:r>
              <a:rPr lang="ar-SA" sz="1800" kern="100" dirty="0">
                <a:effectLst/>
                <a:latin typeface="Calibri" panose="020F0502020204030204" pitchFamily="34" charset="0"/>
                <a:ea typeface="Calibri" panose="020F0502020204030204" pitchFamily="34" charset="0"/>
                <a:cs typeface="Arial" panose="020B0604020202020204" pitchFamily="34" charset="0"/>
              </a:rPr>
              <a:t> بأنك قادر على النجاح والتخلّص من </a:t>
            </a:r>
            <a:r>
              <a:rPr lang="ar-SA" sz="1800" kern="100" dirty="0" err="1">
                <a:effectLst/>
                <a:latin typeface="Calibri" panose="020F0502020204030204" pitchFamily="34" charset="0"/>
                <a:ea typeface="Calibri" panose="020F0502020204030204" pitchFamily="34" charset="0"/>
                <a:cs typeface="Arial" panose="020B0604020202020204" pitchFamily="34" charset="0"/>
              </a:rPr>
              <a:t>الإعتقاد</a:t>
            </a:r>
            <a:r>
              <a:rPr lang="ar-SA" sz="1800" kern="100" dirty="0">
                <a:effectLst/>
                <a:latin typeface="Calibri" panose="020F0502020204030204" pitchFamily="34" charset="0"/>
                <a:ea typeface="Calibri" panose="020F0502020204030204" pitchFamily="34" charset="0"/>
                <a:cs typeface="Arial" panose="020B0604020202020204" pitchFamily="34" charset="0"/>
              </a:rPr>
              <a:t> بأنّ النجاح صعب أو مستحيل.</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8- التأكيد على احترام المواعيد، والابتعاد عن التسويف، وإتقان العمل، والتعاون مع الزملاء.</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9- تنمية الصفات الإيجابيّة والحميدة في الإنسان كالصدق، الإيمان، الثقة بالنفس، حب العمل، الصبر، المثابرة، الرضا، هدوء الأعصاب، والكرم.</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en-US" sz="1800" kern="100" dirty="0">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128765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DD0ECE72-D338-6D56-E07C-77FA883F28A5}"/>
              </a:ext>
            </a:extLst>
          </p:cNvPr>
          <p:cNvSpPr>
            <a:spLocks noGrp="1"/>
          </p:cNvSpPr>
          <p:nvPr>
            <p:ph idx="1"/>
          </p:nvPr>
        </p:nvSpPr>
        <p:spPr>
          <a:xfrm>
            <a:off x="2537840" y="513708"/>
            <a:ext cx="9205522" cy="5989833"/>
          </a:xfrm>
        </p:spPr>
        <p:txBody>
          <a:bodyPr>
            <a:normAutofit fontScale="85000" lnSpcReduction="10000"/>
          </a:bodyPr>
          <a:lstStyle/>
          <a:p>
            <a:pPr marL="457200" algn="r">
              <a:lnSpc>
                <a:spcPct val="107000"/>
              </a:lnSpc>
              <a:spcAft>
                <a:spcPts val="800"/>
              </a:spcAft>
            </a:pPr>
            <a:r>
              <a:rPr lang="ar-IQ" sz="1800" b="1" kern="100" dirty="0">
                <a:effectLst/>
                <a:latin typeface="Calibri" panose="020F0502020204030204" pitchFamily="34" charset="0"/>
                <a:ea typeface="Calibri" panose="020F0502020204030204" pitchFamily="34" charset="0"/>
                <a:cs typeface="Arial" panose="020B0604020202020204" pitchFamily="34" charset="0"/>
              </a:rPr>
              <a:t>   </a:t>
            </a:r>
            <a:r>
              <a:rPr lang="ar-SA" sz="1800" b="1" kern="100" dirty="0">
                <a:effectLst/>
                <a:latin typeface="Calibri" panose="020F0502020204030204" pitchFamily="34" charset="0"/>
                <a:ea typeface="Calibri" panose="020F0502020204030204" pitchFamily="34" charset="0"/>
                <a:cs typeface="Arial" panose="020B0604020202020204" pitchFamily="34" charset="0"/>
              </a:rPr>
              <a:t>شروط التنمية البشرية</a:t>
            </a:r>
            <a:r>
              <a:rPr lang="en-US" sz="1800" b="1"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457200"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تحتاج التنمية البشرية لكي تنجح إلى مجموعة من الشروط اللازمة لتحقيقها، ومن جملة هذه الشروط:</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التعليم: التعليم يؤدي إلى تحسين المعرفة والمهارات والقدرات العامة للأفراد وتحقيق إمكاناتهم</a:t>
            </a:r>
            <a:r>
              <a:rPr lang="en-US" sz="1800" kern="100" dirty="0">
                <a:effectLst/>
                <a:latin typeface="Arial" panose="020B0604020202020204" pitchFamily="34" charset="0"/>
                <a:ea typeface="Calibri" panose="020F0502020204030204" pitchFamily="34" charset="0"/>
                <a:cs typeface="Arial" panose="020B0604020202020204" pitchFamily="34" charset="0"/>
              </a:rPr>
              <a:t>.</a:t>
            </a:r>
            <a:r>
              <a:rPr lang="ar-SA" sz="1800" kern="100" dirty="0">
                <a:effectLst/>
                <a:latin typeface="Arial" panose="020B0604020202020204" pitchFamily="34" charset="0"/>
                <a:ea typeface="Calibri" panose="020F0502020204030204" pitchFamily="34" charset="0"/>
                <a:cs typeface="Arial" panose="020B0604020202020204" pitchFamily="34" charset="0"/>
              </a:rPr>
              <a:t>1</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2-التدريب: التدريب من الشروط الرئيسة لنجاح التنمية البشرية وتحسين الأداء في مجالات معينة، وهذا يزيد من فرصة الحصول على فرص عمل أفضل</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الصحة: يحتاج الفرد إلى التمتع بالصحة الجيدة ليحقق إمكاناته الكاملة؛ لذا لا بد من توافر الرعاية الصحية</a:t>
            </a:r>
            <a:r>
              <a:rPr lang="en-US" sz="1800" kern="100" dirty="0">
                <a:effectLst/>
                <a:latin typeface="Arial" panose="020B0604020202020204" pitchFamily="34" charset="0"/>
                <a:ea typeface="Calibri" panose="020F0502020204030204" pitchFamily="34" charset="0"/>
                <a:cs typeface="Arial" panose="020B0604020202020204" pitchFamily="34" charset="0"/>
              </a:rPr>
              <a:t>.</a:t>
            </a:r>
            <a:r>
              <a:rPr lang="ar-SA" sz="1800" kern="100" dirty="0">
                <a:effectLst/>
                <a:latin typeface="Arial" panose="020B0604020202020204" pitchFamily="34" charset="0"/>
                <a:ea typeface="Calibri" panose="020F0502020204030204" pitchFamily="34" charset="0"/>
                <a:cs typeface="Arial" panose="020B0604020202020204" pitchFamily="34" charset="0"/>
              </a:rPr>
              <a:t>3-</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4-الحرية الاجتماعية والاقتصادية: مثل حرية الرأي وحرية التعبير والاستقلال المادي لكي يستطيع الالتحاق ببرامج التنمية التي تتطلب بعض الرسوم المادية</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5-العدالة الاجتماعية: من الهام توافر فرص متساوية للجميع للوصول إلى برامج التعليم والصحة والتدريب وفرص العمل أيضاً دون أي تمييز</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228600"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6-الدعم الحكومي: تؤدي الحكومات دوراً محورياً في تحقيق التنمية البشرية؛ من خلال تمويلها للبرامج التعليمية والتدريبية والصحية.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7-التعليم والتدريب: يؤهل التعليم والتدريب الأفراد للمشاركة في سوق العمل والحصول على وظائف تناسب مهاراتهم وميولهم</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8-الصحة والتغذية والرعاية الصحية: الصحة تحدد مقدار المشاركة في الحياة الاقتصادية والاجتماعية.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9-المساواة بين الجنسين: تحقيق المساواة بين الذكور والإناث في جميع المجالات لا سيما التعليم والصحة والسياسة والاقتصاد.</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10-التنمية الاجتماعية : الاهتمام بتحقيق التوافق في العلاقات الاجتماعية وإكساب الفرد مهارات التواصل الاجتماعي.</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45403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B0FA98AB-6D1C-167B-6F60-07CD292A4CE3}"/>
              </a:ext>
            </a:extLst>
          </p:cNvPr>
          <p:cNvSpPr>
            <a:spLocks noGrp="1"/>
          </p:cNvSpPr>
          <p:nvPr>
            <p:ph idx="1"/>
          </p:nvPr>
        </p:nvSpPr>
        <p:spPr>
          <a:xfrm>
            <a:off x="2589212" y="482885"/>
            <a:ext cx="9184972" cy="5428337"/>
          </a:xfrm>
        </p:spPr>
        <p:txBody>
          <a:bodyPr/>
          <a:lstStyle/>
          <a:p>
            <a:pPr marL="0" indent="0" algn="r">
              <a:lnSpc>
                <a:spcPct val="107000"/>
              </a:lnSpc>
              <a:spcAft>
                <a:spcPts val="800"/>
              </a:spcAft>
              <a:buNone/>
            </a:pPr>
            <a:r>
              <a:rPr lang="en-US" sz="1800" kern="100" dirty="0">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spcAft>
                <a:spcPts val="400"/>
              </a:spcAft>
            </a:pPr>
            <a:r>
              <a:rPr lang="ar-SA" sz="1800" kern="1400" spc="-50" dirty="0">
                <a:effectLst/>
                <a:latin typeface="Calibri Light" panose="020F0302020204030204" pitchFamily="34" charset="0"/>
                <a:ea typeface="Times New Roman" panose="02020603050405020304" pitchFamily="18" charset="0"/>
                <a:cs typeface="Arial" panose="020B0604020202020204" pitchFamily="34" charset="0"/>
              </a:rPr>
              <a:t>11-التنمية الاقتصادية: تركز على توفير الفرص الاقتصادية للجميع وتعزيز النمو الاقتصادي وإنشاء فرص عمل وتعزيز ريادة الأعمال.</a:t>
            </a:r>
            <a:endParaRPr lang="en-US" sz="1800" kern="1400" spc="-50" dirty="0">
              <a:effectLst/>
              <a:latin typeface="Calibri Light" panose="020F0302020204030204" pitchFamily="34" charset="0"/>
              <a:ea typeface="Times New Roman" panose="02020603050405020304" pitchFamily="18" charset="0"/>
              <a:cs typeface="Times New Roman" panose="02020603050405020304" pitchFamily="18"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التنمية الثقافية: تمكين النشاطات الثقافية وتطوير مدارك الفكر وطرائقه وأخلاقياته</a:t>
            </a:r>
            <a:r>
              <a:rPr lang="en-US" sz="1800" kern="100" dirty="0">
                <a:effectLst/>
                <a:latin typeface="Arial" panose="020B0604020202020204" pitchFamily="34" charset="0"/>
                <a:ea typeface="Calibri" panose="020F0502020204030204" pitchFamily="34" charset="0"/>
                <a:cs typeface="Arial" panose="020B0604020202020204" pitchFamily="34" charset="0"/>
              </a:rPr>
              <a:t>.</a:t>
            </a:r>
            <a:r>
              <a:rPr lang="ar-SA" sz="1800" kern="100" dirty="0">
                <a:effectLst/>
                <a:latin typeface="Arial" panose="020B0604020202020204" pitchFamily="34" charset="0"/>
                <a:ea typeface="Calibri" panose="020F0502020204030204" pitchFamily="34" charset="0"/>
                <a:cs typeface="Arial" panose="020B0604020202020204" pitchFamily="34" charset="0"/>
              </a:rPr>
              <a:t>12</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13-الحقوق الإنسانية: تركز التنمية البشرية على نيل الإنسان كافة حقوقه المنصوص عليها دولياً مثل العيش بكرامة، والمساواة، والتعليم، والتمتع بالصحة الجيدة، والحرية الدينية، والحرية السياسية وغيرها.</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14-المشاركة الديمقراطية: تهدف التنمية البشرية إلى تشجيع المشاركة المدنية والديمقراطية من خلال عملية تمكين المجتمعات.</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15-التعليم والتدريب: يؤهل التعليم والتدريب الأفراد للمشاركة في سوق العمل والحصول على وظائف تناسب مهاراتهم وميولهم.</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16-الصحة والتغذية والرعاية الصحية: الصحة تحدد مقدار المشاركة في الحياة الاقتصادية والاجتماعية.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r>
              <a:rPr lang="ar-IQ" dirty="0">
                <a:ea typeface="Calibri" panose="020F0502020204030204" pitchFamily="34" charset="0"/>
                <a:cs typeface="Arial" panose="020B0604020202020204" pitchFamily="34" charset="0"/>
              </a:rPr>
              <a:t>   17</a:t>
            </a:r>
            <a:r>
              <a:rPr lang="ar-SA" sz="1800" dirty="0">
                <a:effectLst/>
                <a:ea typeface="Calibri" panose="020F0502020204030204" pitchFamily="34" charset="0"/>
                <a:cs typeface="Arial" panose="020B0604020202020204" pitchFamily="34" charset="0"/>
              </a:rPr>
              <a:t>-المشاركة الديمقراطية: تهدف التنمية البشرية إلى تشجيع المشاركة المدنية والديمقراطية من خلال عملية </a:t>
            </a:r>
            <a:r>
              <a:rPr lang="ar-IQ" sz="1800" dirty="0">
                <a:effectLst/>
                <a:ea typeface="Calibri" panose="020F0502020204030204" pitchFamily="34" charset="0"/>
                <a:cs typeface="Arial" panose="020B0604020202020204" pitchFamily="34" charset="0"/>
              </a:rPr>
              <a:t>              </a:t>
            </a:r>
            <a:r>
              <a:rPr lang="ar-SA" sz="1800" dirty="0">
                <a:effectLst/>
                <a:ea typeface="Calibri" panose="020F0502020204030204" pitchFamily="34" charset="0"/>
                <a:cs typeface="Arial" panose="020B0604020202020204" pitchFamily="34" charset="0"/>
              </a:rPr>
              <a:t> المجتمعات.</a:t>
            </a:r>
            <a:r>
              <a:rPr lang="ar-IQ" sz="1800" dirty="0">
                <a:effectLst/>
                <a:ea typeface="Calibri" panose="020F0502020204030204" pitchFamily="34" charset="0"/>
                <a:cs typeface="Arial" panose="020B0604020202020204" pitchFamily="34" charset="0"/>
              </a:rPr>
              <a:t>  </a:t>
            </a:r>
            <a:endParaRPr lang="en-US" dirty="0"/>
          </a:p>
        </p:txBody>
      </p:sp>
    </p:spTree>
    <p:extLst>
      <p:ext uri="{BB962C8B-B14F-4D97-AF65-F5344CB8AC3E}">
        <p14:creationId xmlns:p14="http://schemas.microsoft.com/office/powerpoint/2010/main" val="374202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0B44B4C6-7B04-D16E-CC2D-A44CF4CA626C}"/>
              </a:ext>
            </a:extLst>
          </p:cNvPr>
          <p:cNvSpPr>
            <a:spLocks noGrp="1"/>
          </p:cNvSpPr>
          <p:nvPr>
            <p:ph idx="1"/>
          </p:nvPr>
        </p:nvSpPr>
        <p:spPr>
          <a:xfrm>
            <a:off x="2589211" y="708917"/>
            <a:ext cx="9318537" cy="6000108"/>
          </a:xfrm>
        </p:spPr>
        <p:txBody>
          <a:bodyPr>
            <a:normAutofit fontScale="85000" lnSpcReduction="10000"/>
          </a:bodyPr>
          <a:lstStyle/>
          <a:p>
            <a:pPr marL="0" indent="0" algn="r">
              <a:lnSpc>
                <a:spcPct val="107000"/>
              </a:lnSpc>
              <a:spcAft>
                <a:spcPts val="800"/>
              </a:spcAft>
              <a:buNone/>
            </a:pP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b="1" kern="100" dirty="0">
                <a:effectLst/>
                <a:latin typeface="Calibri" panose="020F0502020204030204" pitchFamily="34" charset="0"/>
                <a:ea typeface="Calibri" panose="020F0502020204030204" pitchFamily="34" charset="0"/>
                <a:cs typeface="Arial" panose="020B0604020202020204" pitchFamily="34" charset="0"/>
              </a:rPr>
              <a:t>صفات مدربي التنمية البشرية:</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IQ"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 مدرب التنمية البشرية يجب ان يتحلى بصفاة معينة حتى يستطيع التأثير بالمتلقي، ومن هذه الصفاة: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ا</a:t>
            </a:r>
            <a:r>
              <a:rPr lang="ar-SA" sz="1800" u="sng" kern="100" dirty="0">
                <a:effectLst/>
                <a:latin typeface="Calibri" panose="020F0502020204030204" pitchFamily="34" charset="0"/>
                <a:ea typeface="Calibri" panose="020F0502020204030204" pitchFamily="34" charset="0"/>
                <a:cs typeface="Arial" panose="020B0604020202020204" pitchFamily="34" charset="0"/>
              </a:rPr>
              <a:t>لعقل المُنفتح</a:t>
            </a:r>
            <a:r>
              <a:rPr lang="en-US" sz="1800" u="sng" kern="100" dirty="0">
                <a:effectLst/>
                <a:latin typeface="Arial" panose="020B0604020202020204" pitchFamily="34" charset="0"/>
                <a:ea typeface="Calibri" panose="020F0502020204030204" pitchFamily="34" charset="0"/>
                <a:cs typeface="Arial" panose="020B0604020202020204" pitchFamily="34" charset="0"/>
              </a:rPr>
              <a:t>:</a:t>
            </a:r>
            <a:r>
              <a:rPr lang="ar-SA" sz="1800" u="sng" kern="100" dirty="0">
                <a:effectLst/>
                <a:latin typeface="Arial" panose="020B0604020202020204" pitchFamily="34" charset="0"/>
                <a:ea typeface="Calibri" panose="020F0502020204030204" pitchFamily="34" charset="0"/>
                <a:cs typeface="Arial" panose="020B0604020202020204" pitchFamily="34" charset="0"/>
              </a:rPr>
              <a:t>1</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يجب على مدرب التنمية البشرية أن يتمتع بعقليّة منفتحة وقادرة على تقبل الطرف الآخر، واستيعاب الآراء المختلفة التي قد يُصادفها في حياتهِ اليوميّة، ويكون هذا عن طريق اطلاعهِ على كل القضايا التي تدور في المجتمع المحلي الذي يعيش فيه والمجتمع العالمي، لينجح في الحكم على المواقف المختلفة بشكلٍ صحيح بعيدًا عن الحدة </a:t>
            </a:r>
            <a:r>
              <a:rPr lang="ar-SA" sz="1800" kern="100" dirty="0" err="1">
                <a:effectLst/>
                <a:latin typeface="Calibri" panose="020F0502020204030204" pitchFamily="34" charset="0"/>
                <a:ea typeface="Calibri" panose="020F0502020204030204" pitchFamily="34" charset="0"/>
                <a:cs typeface="Arial" panose="020B0604020202020204" pitchFamily="34" charset="0"/>
              </a:rPr>
              <a:t>والإنفعاليّة</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u="sng" kern="100" dirty="0">
                <a:effectLst/>
                <a:latin typeface="Calibri" panose="020F0502020204030204" pitchFamily="34" charset="0"/>
                <a:ea typeface="Calibri" panose="020F0502020204030204" pitchFamily="34" charset="0"/>
                <a:cs typeface="Arial" panose="020B0604020202020204" pitchFamily="34" charset="0"/>
              </a:rPr>
              <a:t>التمتّع بالثقافة العامة</a:t>
            </a:r>
            <a:r>
              <a:rPr lang="en-US" sz="1800" u="sng" kern="100" dirty="0">
                <a:effectLst/>
                <a:latin typeface="Arial" panose="020B0604020202020204" pitchFamily="34" charset="0"/>
                <a:ea typeface="Calibri" panose="020F0502020204030204" pitchFamily="34" charset="0"/>
                <a:cs typeface="Arial" panose="020B0604020202020204" pitchFamily="34" charset="0"/>
              </a:rPr>
              <a:t>:</a:t>
            </a:r>
            <a:r>
              <a:rPr lang="ar-SA" sz="1800" u="sng" kern="100" dirty="0">
                <a:effectLst/>
                <a:latin typeface="Arial" panose="020B0604020202020204" pitchFamily="34" charset="0"/>
                <a:ea typeface="Calibri" panose="020F0502020204030204" pitchFamily="34" charset="0"/>
                <a:cs typeface="Arial" panose="020B0604020202020204" pitchFamily="34" charset="0"/>
              </a:rPr>
              <a:t>2</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من الضروري أن يتمتّع مدرب التنمية البشرية بثقافةٍ عامة وواسعة، ويكون هذا عن طريق الاطلاع المستمر والدائم على مختلف العلوم والمواضيع الأدبيّة، والسعي وراء تحليلها وتكوين رؤية معرفيّة واضحة حيالها، كما ويجب عليه أن يحرص على القراءة والمطالعة، والسعي وراء حضور مختلف الندوات الأدبيّة والثقافيّة التي تزودهُ بالكثير من المعلومات المهمة</a:t>
            </a:r>
            <a:r>
              <a:rPr lang="en-US" sz="1800" kern="100" dirty="0">
                <a:effectLst/>
                <a:latin typeface="Arial" panose="020B0604020202020204" pitchFamily="34" charset="0"/>
                <a:ea typeface="Calibri" panose="020F0502020204030204" pitchFamily="34" charset="0"/>
                <a:cs typeface="Arial" panose="020B0604020202020204" pitchFamily="34" charset="0"/>
              </a:rPr>
              <a: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u="sng" kern="100" dirty="0">
                <a:effectLst/>
                <a:latin typeface="Calibri" panose="020F0502020204030204" pitchFamily="34" charset="0"/>
                <a:ea typeface="Calibri" panose="020F0502020204030204" pitchFamily="34" charset="0"/>
                <a:cs typeface="Arial" panose="020B0604020202020204" pitchFamily="34" charset="0"/>
              </a:rPr>
              <a:t>الثقة بالنفس</a:t>
            </a:r>
            <a:r>
              <a:rPr lang="en-US" sz="1800" u="sng" kern="100" dirty="0">
                <a:effectLst/>
                <a:latin typeface="Arial" panose="020B0604020202020204" pitchFamily="34" charset="0"/>
                <a:ea typeface="Calibri" panose="020F0502020204030204" pitchFamily="34" charset="0"/>
                <a:cs typeface="Arial" panose="020B0604020202020204" pitchFamily="34" charset="0"/>
              </a:rPr>
              <a:t>:</a:t>
            </a:r>
            <a:r>
              <a:rPr lang="ar-SA" sz="1800" u="sng" kern="100" dirty="0">
                <a:effectLst/>
                <a:latin typeface="Arial" panose="020B0604020202020204" pitchFamily="34" charset="0"/>
                <a:ea typeface="Calibri" panose="020F0502020204030204" pitchFamily="34" charset="0"/>
                <a:cs typeface="Arial" panose="020B0604020202020204" pitchFamily="34" charset="0"/>
              </a:rPr>
              <a:t>3</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وهي من أهم الصفات التي يجب أن تتوافر في مدرب التنمية البشرية لكي يكون ناجحًا ومتألقًا في مهنتهِ هذهِ، حيث أنّ</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ar-SA" sz="1800" u="sng" kern="100"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2"/>
              </a:rPr>
              <a:t>الثقة بالنفس</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ar-SA" sz="1800" kern="100" dirty="0">
                <a:effectLst/>
                <a:latin typeface="Arial" panose="020B0604020202020204" pitchFamily="34" charset="0"/>
                <a:ea typeface="Calibri" panose="020F0502020204030204" pitchFamily="34" charset="0"/>
                <a:cs typeface="Arial" panose="020B0604020202020204" pitchFamily="34" charset="0"/>
              </a:rPr>
              <a:t>تنعكس وبشكلٍ إيجابي على حضورهِ أمام الآخرين ومدى تقبلهم لكل الأفكار والنصائح التي يُوجهها لهم، ولكن على مدرب التنمية البشريّة أن ينتبه لضرورة ألّا تتحوّل هذه الثقة إلى غرورٍ قد يُدمر كل محاولاتهِ في بناء جسر متين وإيجابي للتواصل الفعّال مع الآخرين.</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800" kern="100" dirty="0">
                <a:effectLst/>
                <a:latin typeface="Calibri" panose="020F0502020204030204" pitchFamily="34" charset="0"/>
                <a:ea typeface="Calibri" panose="020F0502020204030204" pitchFamily="34" charset="0"/>
                <a:cs typeface="Arial" panose="020B0604020202020204" pitchFamily="34" charset="0"/>
              </a:rPr>
              <a:t>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772677360"/>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TotalTime>
  <Words>1616</Words>
  <Application>Microsoft Office PowerPoint</Application>
  <PresentationFormat>شاشة عريضة</PresentationFormat>
  <Paragraphs>78</Paragraphs>
  <Slides>10</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10</vt:i4>
      </vt:variant>
    </vt:vector>
  </HeadingPairs>
  <TitlesOfParts>
    <vt:vector size="16" baseType="lpstr">
      <vt:lpstr>Arial</vt:lpstr>
      <vt:lpstr>Calibri</vt:lpstr>
      <vt:lpstr>Calibri Light</vt:lpstr>
      <vt:lpstr>Century Gothic</vt:lpstr>
      <vt:lpstr>Wingdings 3</vt:lpstr>
      <vt:lpstr>ربطة</vt:lpstr>
      <vt:lpstr>تطوير الذات والتنمية البشرية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sww</dc:creator>
  <cp:lastModifiedBy>sww</cp:lastModifiedBy>
  <cp:revision>3</cp:revision>
  <dcterms:created xsi:type="dcterms:W3CDTF">2025-01-18T15:51:09Z</dcterms:created>
  <dcterms:modified xsi:type="dcterms:W3CDTF">2025-01-18T16:22:26Z</dcterms:modified>
</cp:coreProperties>
</file>