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4" r:id="rId15"/>
    <p:sldId id="269" r:id="rId16"/>
    <p:sldId id="270" r:id="rId17"/>
    <p:sldId id="271" r:id="rId18"/>
    <p:sldId id="272" r:id="rId19"/>
    <p:sldId id="275" r:id="rId20"/>
    <p:sldId id="27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9CB7D-4CA4-4343-BEAB-7D060281AD44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3554D-5B8B-4DF0-9624-7462E6552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801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9CB7D-4CA4-4343-BEAB-7D060281AD44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3554D-5B8B-4DF0-9624-7462E6552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883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9CB7D-4CA4-4343-BEAB-7D060281AD44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3554D-5B8B-4DF0-9624-7462E6552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65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9CB7D-4CA4-4343-BEAB-7D060281AD44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3554D-5B8B-4DF0-9624-7462E6552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273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9CB7D-4CA4-4343-BEAB-7D060281AD44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3554D-5B8B-4DF0-9624-7462E6552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347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9CB7D-4CA4-4343-BEAB-7D060281AD44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3554D-5B8B-4DF0-9624-7462E6552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45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9CB7D-4CA4-4343-BEAB-7D060281AD44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3554D-5B8B-4DF0-9624-7462E6552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952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9CB7D-4CA4-4343-BEAB-7D060281AD44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3554D-5B8B-4DF0-9624-7462E6552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156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9CB7D-4CA4-4343-BEAB-7D060281AD44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3554D-5B8B-4DF0-9624-7462E6552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109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9CB7D-4CA4-4343-BEAB-7D060281AD44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3554D-5B8B-4DF0-9624-7462E6552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763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9CB7D-4CA4-4343-BEAB-7D060281AD44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3554D-5B8B-4DF0-9624-7462E6552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956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C9CB7D-4CA4-4343-BEAB-7D060281AD44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3554D-5B8B-4DF0-9624-7462E6552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226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ar-IQ" dirty="0"/>
              <a:t>مجلة كلية التربية للبنات</a:t>
            </a:r>
            <a:br>
              <a:rPr lang="ar-IQ" dirty="0"/>
            </a:br>
            <a:r>
              <a:rPr lang="en-US" dirty="0"/>
              <a:t>Journal of The College of Education for Women</a:t>
            </a:r>
            <a:r>
              <a:rPr lang="ar-IQ" dirty="0"/>
              <a:t> </a:t>
            </a:r>
            <a:endParaRPr lang="en-US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IQ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Arial" panose="020B0604020202020204" pitchFamily="34" charset="0"/>
              </a:rPr>
              <a:t>استخدام منهجية مجلة كلية التربية وقالب المجلة  </a:t>
            </a:r>
          </a:p>
          <a:p>
            <a:pPr rtl="1"/>
            <a:r>
              <a:rPr kumimoji="0" lang="ar-IQ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Arial" panose="020B0604020202020204" pitchFamily="34" charset="0"/>
              </a:rPr>
              <a:t>تقديم م. م. سارة كريم مظهر</a:t>
            </a:r>
          </a:p>
          <a:p>
            <a:pPr rtl="1"/>
            <a:r>
              <a:rPr lang="ar-IQ" dirty="0"/>
              <a:t>كلية التربية للبنات – قسم اللغة الإنكليزية ومكلفة بالعمل في وحدة المجلة والتعضيد</a:t>
            </a:r>
          </a:p>
          <a:p>
            <a:pPr rtl="1"/>
            <a:r>
              <a:rPr lang="ar-IQ" dirty="0"/>
              <a:t>2023-2024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501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Abstract in English Language and Keywords</a:t>
            </a:r>
            <a:r>
              <a:rPr lang="ar-IQ" dirty="0"/>
              <a:t> </a:t>
            </a:r>
            <a:endParaRPr lang="en-US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18305626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IQ" dirty="0"/>
              <a:t>المقدمة وتقسيماتها</a:t>
            </a:r>
            <a:endParaRPr lang="en-US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30224890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IQ" dirty="0"/>
              <a:t>الاطار النظري </a:t>
            </a:r>
            <a:endParaRPr lang="en-US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16319452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IQ" dirty="0"/>
              <a:t>الاطار العملي</a:t>
            </a:r>
            <a:endParaRPr lang="en-US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4023862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IQ" dirty="0"/>
              <a:t>الاطار التحليلي </a:t>
            </a:r>
            <a:endParaRPr lang="en-US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6535506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IQ" dirty="0"/>
              <a:t>الاستنتاجات </a:t>
            </a:r>
            <a:endParaRPr lang="en-US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37510905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IQ" dirty="0"/>
              <a:t>قائمة المصادر النهائية</a:t>
            </a:r>
            <a:endParaRPr lang="en-US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21622218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IQ" dirty="0"/>
              <a:t>المصادر العربية </a:t>
            </a:r>
            <a:endParaRPr lang="en-US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4782470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IQ" dirty="0"/>
              <a:t>المصادر المترجمة والأجنبية </a:t>
            </a:r>
            <a:endParaRPr lang="en-US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12879914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ar-IQ" dirty="0"/>
              <a:t>التوصيات 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IQ" dirty="0"/>
              <a:t>مراعاة كتابة البحث حسب نظام التوثيق المتبع في المجلة.</a:t>
            </a:r>
          </a:p>
          <a:p>
            <a:pPr algn="r" rtl="1"/>
            <a:r>
              <a:rPr lang="ar-IQ" dirty="0"/>
              <a:t>إرسال البحث عن طريق إيميل المجلة لضمان حقوق الباحث و هيأة تحرير المجلة. </a:t>
            </a:r>
          </a:p>
          <a:p>
            <a:pPr algn="r" rtl="1"/>
            <a:r>
              <a:rPr lang="ar-IQ" dirty="0"/>
              <a:t>الالتزام بتعديلات الأساتذة المقيمين و إرشادات هيأة التحرير. </a:t>
            </a:r>
          </a:p>
          <a:p>
            <a:pPr algn="r" rtl="1"/>
            <a:r>
              <a:rPr lang="ar-IQ" dirty="0"/>
              <a:t>الالتزام بتنسيق الصفحات كما هي في القالب المتبع. </a:t>
            </a:r>
          </a:p>
          <a:p>
            <a:pPr algn="r" rtl="1"/>
            <a:r>
              <a:rPr lang="ar-IQ" dirty="0"/>
              <a:t>نقل فقرات البحث للقالب كل على حدة لتجنب تداخل فقرات البحث ببعضها البعض.  </a:t>
            </a:r>
          </a:p>
          <a:p>
            <a:pPr algn="r" rtl="1"/>
            <a:r>
              <a:rPr lang="ar-IQ" dirty="0"/>
              <a:t>الالتزام بالإشارة لدراسات سابقة مشابهة للبحث. </a:t>
            </a:r>
          </a:p>
          <a:p>
            <a:pPr algn="r" rtl="1"/>
            <a:r>
              <a:rPr lang="ar-IQ" dirty="0"/>
              <a:t>ضرورة ترجمة المستخلص والمصادر </a:t>
            </a:r>
            <a:r>
              <a:rPr lang="ar-IQ"/>
              <a:t>للغة الإنجليزية. </a:t>
            </a:r>
            <a:endParaRPr lang="ar-IQ" dirty="0"/>
          </a:p>
          <a:p>
            <a:pPr algn="r" rtl="1"/>
            <a:r>
              <a:rPr lang="ar-IQ" dirty="0"/>
              <a:t>مراعاة نوع الخط وحجمه لأنه يؤثر على هوامش الصفحات في نهاية الامر. </a:t>
            </a:r>
          </a:p>
        </p:txBody>
      </p:sp>
    </p:spTree>
    <p:extLst>
      <p:ext uri="{BB962C8B-B14F-4D97-AF65-F5344CB8AC3E}">
        <p14:creationId xmlns:p14="http://schemas.microsoft.com/office/powerpoint/2010/main" val="785073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IQ" dirty="0"/>
              <a:t>قالب المجلة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rtl="1">
              <a:buNone/>
            </a:pPr>
            <a:endParaRPr lang="ar-IQ" dirty="0"/>
          </a:p>
          <a:p>
            <a:pPr marL="0" indent="0" algn="ctr" rtl="1">
              <a:buNone/>
            </a:pPr>
            <a:endParaRPr lang="ar-IQ" dirty="0"/>
          </a:p>
          <a:p>
            <a:pPr marL="0" indent="0" algn="ctr" rtl="1">
              <a:buNone/>
            </a:pPr>
            <a:r>
              <a:rPr lang="ar-IQ" dirty="0"/>
              <a:t>هو عبارة عن تصميم جاهز يشمل تنسيق الصفحات والعناوين والاقسام والصور والنصوص. يتضمن قالب المجلة ميزات مثل الفهرس وتخطيطات مختلفة للعناوين والنصوص لتوفير مظهر متناسق وجذاب للمجلة.</a:t>
            </a:r>
            <a:endParaRPr lang="en-US" dirty="0"/>
          </a:p>
          <a:p>
            <a:pPr marL="0" indent="0" algn="r" rtl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1304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IQ" dirty="0"/>
              <a:t>نهاية الورشة 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 rtl="1">
              <a:buNone/>
            </a:pPr>
            <a:r>
              <a:rPr lang="ar-IQ" sz="7200" dirty="0">
                <a:cs typeface="+mj-cs"/>
              </a:rPr>
              <a:t>شكرا لحضوركم </a:t>
            </a:r>
            <a:endParaRPr lang="en-US" sz="72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15507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ar-IQ" dirty="0"/>
              <a:t>مفردات البحث 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ar-IQ" dirty="0"/>
              <a:t>تفحص هيأة التحرير الورقة العلمية مبدئيا للنظر في مدى مطابقتها لقواعد النشر الاساسية وصلاحيتها للتحكيم من حيث: </a:t>
            </a:r>
          </a:p>
          <a:p>
            <a:pPr marL="0" indent="0" algn="r" rtl="1">
              <a:buNone/>
            </a:pPr>
            <a:r>
              <a:rPr lang="ar-IQ" dirty="0"/>
              <a:t>•	ملائمة الموضوع للمجلة</a:t>
            </a:r>
          </a:p>
          <a:p>
            <a:pPr marL="0" indent="0" algn="r" rtl="1">
              <a:buNone/>
            </a:pPr>
            <a:r>
              <a:rPr lang="ar-IQ" dirty="0"/>
              <a:t>•	توفر القواعد الاساسية للبحث العلمي </a:t>
            </a:r>
          </a:p>
          <a:p>
            <a:pPr marL="0" indent="0" algn="r" rtl="1">
              <a:buNone/>
            </a:pPr>
            <a:r>
              <a:rPr lang="ar-IQ" dirty="0"/>
              <a:t>•	سلامة اللغة </a:t>
            </a:r>
          </a:p>
          <a:p>
            <a:pPr marL="0" indent="0" algn="r" rtl="1">
              <a:buNone/>
            </a:pPr>
            <a:r>
              <a:rPr lang="ar-IQ" dirty="0"/>
              <a:t>•	دقة التوثيق </a:t>
            </a:r>
          </a:p>
          <a:p>
            <a:pPr marL="0" indent="0" algn="r" rtl="1">
              <a:buNone/>
            </a:pPr>
            <a:r>
              <a:rPr lang="ar-IQ" dirty="0"/>
              <a:t>•	الالتزام بأخلاقيات البحث والنشر العلمي</a:t>
            </a:r>
          </a:p>
          <a:p>
            <a:pPr marL="0" indent="0" algn="r" rtl="1">
              <a:buNone/>
            </a:pPr>
            <a:r>
              <a:rPr lang="ar-IQ" dirty="0"/>
              <a:t>يتم ابلاغ المؤلف باستلام الورقة البحثية وهل هي مقبولة للتحكيم ام لا. </a:t>
            </a:r>
          </a:p>
          <a:p>
            <a:pPr marL="0" indent="0" algn="r" rtl="1">
              <a:buNone/>
            </a:pPr>
            <a:endParaRPr lang="ar-IQ" dirty="0"/>
          </a:p>
          <a:p>
            <a:pPr marL="0" indent="0" algn="r" rtl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716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IQ" dirty="0"/>
              <a:t>التحكيم 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lvl="0" indent="-342900" algn="r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  <a:tabLst>
                <a:tab pos="5212080" algn="l"/>
              </a:tabLst>
            </a:pPr>
            <a:r>
              <a:rPr lang="ar-IQ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تخضع الابحاث المستلمة للتحكيم العلمي للتأكد من أصالتها وأهميتها للمجال التخصصي، وفق الاصول المتبعة في المجلات العلمية. </a:t>
            </a: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 algn="r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  <a:tabLst>
                <a:tab pos="5212080" algn="l"/>
              </a:tabLst>
            </a:pPr>
            <a:r>
              <a:rPr lang="ar-IQ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يبلغ الباحث بتقرير يتضمن خلاصة ملاحظات هيأة التحرير والمراجعين والتعديلات المطلوبة ان وجدت بدون ذكر اسماء المراجعين في التقرير الذي يرسل الى الباحث. </a:t>
            </a: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r" rtl="1"/>
            <a:r>
              <a:rPr lang="ar-IQ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يلتزم الباحث بإجراء التعديلات اللازمة على الورقة البحثية استنادا الى نتائج التحكيم ويعيد ارسال الورقة البحثية الى المجلة مع اظهار التعديلات (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Track Changes</a:t>
            </a:r>
            <a:r>
              <a:rPr lang="ar-IQ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515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IQ" dirty="0"/>
              <a:t>القبول والرفض 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lvl="0" indent="-342900" algn="r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  <a:tabLst>
                <a:tab pos="5212080" algn="l"/>
              </a:tabLst>
            </a:pPr>
            <a:r>
              <a:rPr lang="ar-IQ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يبين الباحث في ملف مستقل يرفقه مع الورقة البحثية المعدلة اجوبته على جميع النقاط التي اثيرت في رسالة هيأة التحرير والتقارير التي وضعها المراجعون. </a:t>
            </a: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 algn="r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  <a:tabLst>
                <a:tab pos="5212080" algn="l"/>
              </a:tabLst>
            </a:pPr>
            <a:r>
              <a:rPr lang="ar-IQ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تحتفظ المجلة بحق القبول والرفض استنادا الى التزام المؤلف بقواعد النشر وتوجيهات هيأة تحرير المجلة. </a:t>
            </a: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r" rtl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747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IQ" dirty="0"/>
              <a:t>شروط النشر 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marR="0" lvl="0" indent="-342900" algn="r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  <a:tabLst>
                <a:tab pos="5212080" algn="l"/>
              </a:tabLst>
            </a:pPr>
            <a:r>
              <a:rPr lang="ar-IQ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يجب ان لا يتجاوز البحث المقدم للنشر ثلاثون صفحة متضمنة مستخلصين باللغتين العربية والانكليزية على ان لا يتجاوز كل منهما 250 كلمة.</a:t>
            </a: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 algn="r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  <a:tabLst>
                <a:tab pos="5212080" algn="l"/>
              </a:tabLst>
            </a:pPr>
            <a:r>
              <a:rPr lang="ar-IQ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يلي المستخلصين الاطار النظري الذي يتضمن الكلمات المفتاحية (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Keywords</a:t>
            </a:r>
            <a:r>
              <a:rPr lang="ar-IQ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تعبر عن المجالات التي يتناولها البحث. </a:t>
            </a: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 algn="r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  <a:tabLst>
                <a:tab pos="5212080" algn="l"/>
              </a:tabLst>
            </a:pPr>
            <a:r>
              <a:rPr lang="ar-IQ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يلي ذلك الاطار العملي ان وجد، والاستبانة الخ..... </a:t>
            </a: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 algn="r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  <a:tabLst>
                <a:tab pos="5212080" algn="l"/>
              </a:tabLst>
            </a:pPr>
            <a:r>
              <a:rPr lang="ar-IQ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وبعدها الاطار التحليلي و جداوله </a:t>
            </a: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 algn="r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  <a:tabLst>
                <a:tab pos="5212080" algn="l"/>
              </a:tabLst>
            </a:pPr>
            <a:r>
              <a:rPr lang="ar-IQ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يلي ذلك الاستنتاجات وبعدها التوصيات ان وجدت</a:t>
            </a: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 algn="r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  <a:tabLst>
                <a:tab pos="5212080" algn="l"/>
              </a:tabLst>
            </a:pPr>
            <a:r>
              <a:rPr lang="ar-IQ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الفقرة الاخيرة هي المصادر وتكون منسقة حسب نظام التوثيق 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APA</a:t>
            </a:r>
            <a:r>
              <a:rPr lang="ar-IQ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بنسخته السابعة، كما يجب ترجمتها للغة الانكليزية. </a:t>
            </a: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r" rtl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671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IQ" dirty="0"/>
              <a:t>الصفحة الرئيسة </a:t>
            </a:r>
            <a:endParaRPr lang="en-US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3649605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ar-IQ" dirty="0"/>
              <a:t>المستخلص باللغة العربية والكلمات المفتاحية </a:t>
            </a:r>
            <a:endParaRPr lang="en-US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3713488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IQ" dirty="0"/>
              <a:t>صفحة اللغة الإنكليزية </a:t>
            </a:r>
            <a:endParaRPr lang="en-US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1747276771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402</Words>
  <Application>Microsoft Office PowerPoint</Application>
  <PresentationFormat>Widescreen</PresentationFormat>
  <Paragraphs>54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Algerian</vt:lpstr>
      <vt:lpstr>Arial</vt:lpstr>
      <vt:lpstr>Calibri</vt:lpstr>
      <vt:lpstr>Calibri Light</vt:lpstr>
      <vt:lpstr>Symbol</vt:lpstr>
      <vt:lpstr>Times New Roman</vt:lpstr>
      <vt:lpstr>نسق Office</vt:lpstr>
      <vt:lpstr>مجلة كلية التربية للبنات Journal of The College of Education for Women </vt:lpstr>
      <vt:lpstr>قالب المجلة</vt:lpstr>
      <vt:lpstr>مفردات البحث </vt:lpstr>
      <vt:lpstr>التحكيم </vt:lpstr>
      <vt:lpstr>القبول والرفض </vt:lpstr>
      <vt:lpstr>شروط النشر </vt:lpstr>
      <vt:lpstr>الصفحة الرئيسة </vt:lpstr>
      <vt:lpstr>المستخلص باللغة العربية والكلمات المفتاحية </vt:lpstr>
      <vt:lpstr>صفحة اللغة الإنكليزية </vt:lpstr>
      <vt:lpstr>Abstract in English Language and Keywords </vt:lpstr>
      <vt:lpstr>المقدمة وتقسيماتها</vt:lpstr>
      <vt:lpstr>الاطار النظري </vt:lpstr>
      <vt:lpstr>الاطار العملي</vt:lpstr>
      <vt:lpstr>الاطار التحليلي </vt:lpstr>
      <vt:lpstr>الاستنتاجات </vt:lpstr>
      <vt:lpstr>قائمة المصادر النهائية</vt:lpstr>
      <vt:lpstr>المصادر العربية </vt:lpstr>
      <vt:lpstr>المصادر المترجمة والأجنبية </vt:lpstr>
      <vt:lpstr>التوصيات </vt:lpstr>
      <vt:lpstr>نهاية الورشة 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مجلة كلية التربية للبنات Journal of The College of Education for Women</dc:title>
  <dc:creator>Maher</dc:creator>
  <cp:lastModifiedBy>Maher</cp:lastModifiedBy>
  <cp:revision>33</cp:revision>
  <dcterms:created xsi:type="dcterms:W3CDTF">2024-04-23T08:22:24Z</dcterms:created>
  <dcterms:modified xsi:type="dcterms:W3CDTF">2024-12-31T10:43:30Z</dcterms:modified>
</cp:coreProperties>
</file>