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5" r:id="rId4"/>
    <p:sldId id="259" r:id="rId5"/>
    <p:sldId id="260" r:id="rId6"/>
    <p:sldId id="261" r:id="rId7"/>
    <p:sldId id="258" r:id="rId8"/>
    <p:sldId id="267" r:id="rId9"/>
    <p:sldId id="286" r:id="rId10"/>
    <p:sldId id="288" r:id="rId11"/>
    <p:sldId id="287" r:id="rId12"/>
    <p:sldId id="265" r:id="rId13"/>
    <p:sldId id="278" r:id="rId14"/>
    <p:sldId id="277" r:id="rId15"/>
    <p:sldId id="263" r:id="rId16"/>
    <p:sldId id="279" r:id="rId17"/>
    <p:sldId id="264" r:id="rId18"/>
    <p:sldId id="268" r:id="rId19"/>
    <p:sldId id="271" r:id="rId20"/>
    <p:sldId id="272" r:id="rId21"/>
    <p:sldId id="270" r:id="rId22"/>
    <p:sldId id="276" r:id="rId23"/>
    <p:sldId id="273" r:id="rId24"/>
    <p:sldId id="269" r:id="rId25"/>
    <p:sldId id="290" r:id="rId26"/>
    <p:sldId id="289" r:id="rId27"/>
    <p:sldId id="274" r:id="rId28"/>
    <p:sldId id="282" r:id="rId29"/>
    <p:sldId id="283" r:id="rId30"/>
    <p:sldId id="291" r:id="rId31"/>
    <p:sldId id="292" r:id="rId32"/>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1" clrIdx="0">
    <p:extLst>
      <p:ext uri="{19B8F6BF-5375-455C-9EA6-DF929625EA0E}">
        <p15:presenceInfo xmlns:p15="http://schemas.microsoft.com/office/powerpoint/2012/main" xmlns=""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FFA8"/>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6" d="100"/>
          <a:sy n="46" d="100"/>
        </p:scale>
        <p:origin x="-7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2T19:27:04.282" idx="1">
    <p:pos x="7221" y="540"/>
    <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BA033-92FA-156B-2890-D19D62586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xmlns="" id="{4C9E2258-4F0C-FEE2-4AE9-05AF80F4D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xmlns="" id="{49405B69-10B7-6CA6-5D34-7AC22E963A8F}"/>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34CF2246-DE61-61DB-0336-CD019A65C3B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xmlns="" id="{3691D214-80BB-971E-D20E-7136C8B932DC}"/>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138573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D6AB39-A0C0-9FE8-0F15-D7059CA455E9}"/>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xmlns="" id="{D997C724-B2B2-D982-4919-71C7CB92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xmlns="" id="{F6B2E2E3-8EB5-58F4-C158-AA95E6EA6F9A}"/>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549F74EE-D1B2-A63C-B225-8CF4B0FC8B9D}"/>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xmlns="" id="{4363A48D-889F-165B-757B-F643DD38C487}"/>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97342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2764B9-02EA-BF10-21AD-73C8D51EFF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xmlns="" id="{B7A49145-7E62-FEF1-6E76-C576DF922E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xmlns="" id="{6034B801-8C6E-D9BC-368E-372F8D5CC304}"/>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A8DB58FA-AD5E-6BF5-97CD-EEAF3C5928B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xmlns="" id="{648592A2-666A-656D-5783-3A5EA6E1C82C}"/>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306247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7E291-A007-BEF2-3AB3-5E340791E126}"/>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xmlns="" id="{E09AAD5C-9E38-78CC-BD15-A804439468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xmlns="" id="{681E0AFA-A07A-6122-703F-F68F8A1CEF1F}"/>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729C0123-E235-3AF5-A095-A7F3F1EE36A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xmlns="" id="{4506680F-5A21-8600-A182-0780E27186BA}"/>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244668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DA2EA-56D6-4038-AA72-41EF01163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xmlns="" id="{954215A8-AED4-86D4-1362-2B47239D5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BA50DAE-5DEC-0E33-9F37-D733B2B037AD}"/>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1136D0C3-3461-5247-0462-CBD96DE2E68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xmlns="" id="{EF254E56-897C-FF2A-F679-6244CF06A259}"/>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145385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87E5C-F8ED-5D0C-3C09-BEE6726103AB}"/>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xmlns="" id="{FE5CA0CF-0DA3-02D8-050D-D1580832C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xmlns="" id="{402B8E83-BCAC-054E-F186-58B4DC7F3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xmlns="" id="{E7B4DDE5-32F6-2290-19ED-4190DEB6A56C}"/>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6" name="Footer Placeholder 5">
            <a:extLst>
              <a:ext uri="{FF2B5EF4-FFF2-40B4-BE49-F238E27FC236}">
                <a16:creationId xmlns:a16="http://schemas.microsoft.com/office/drawing/2014/main" xmlns="" id="{94905DD1-D21D-DC2B-9F3A-D8B7802A8174}"/>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xmlns="" id="{31DFC4CD-7CB0-2763-B607-61938AA25D4F}"/>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398475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B1CBF-2B09-F669-C061-2AEC39E577DD}"/>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xmlns="" id="{6A4701FE-A5C4-702E-7524-02E383271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3B3B5E-5B9C-B67A-F244-669B133B3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xmlns="" id="{A6E16657-A700-87DB-26B5-5ADF0AAFC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E304ED-0495-1511-781C-2B4BA9A31C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xmlns="" id="{69B01BC2-2868-662D-9B86-73ED06A1AFAE}"/>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8" name="Footer Placeholder 7">
            <a:extLst>
              <a:ext uri="{FF2B5EF4-FFF2-40B4-BE49-F238E27FC236}">
                <a16:creationId xmlns:a16="http://schemas.microsoft.com/office/drawing/2014/main" xmlns="" id="{933ACC93-4B48-73ED-FCF5-1E6CA2180E45}"/>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xmlns="" id="{220FB16E-0B8F-8377-3DB6-221DA546D900}"/>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184014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C0B7AD-0C22-D799-FCF9-C26185F19434}"/>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xmlns="" id="{8B31196F-5D8C-FC58-2E50-3C251B387728}"/>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4" name="Footer Placeholder 3">
            <a:extLst>
              <a:ext uri="{FF2B5EF4-FFF2-40B4-BE49-F238E27FC236}">
                <a16:creationId xmlns:a16="http://schemas.microsoft.com/office/drawing/2014/main" xmlns="" id="{D3DEE7F7-851E-51FB-E64F-8FF08C721964}"/>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xmlns="" id="{9C816E40-EB7F-7093-81FC-7432887DF5CA}"/>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42988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11BC42-9B86-6BCC-B040-7F1707EA0C9A}"/>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3" name="Footer Placeholder 2">
            <a:extLst>
              <a:ext uri="{FF2B5EF4-FFF2-40B4-BE49-F238E27FC236}">
                <a16:creationId xmlns:a16="http://schemas.microsoft.com/office/drawing/2014/main" xmlns="" id="{F9595A8C-9691-A01E-E36C-BE0B7ED351A3}"/>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xmlns="" id="{D9D0CE25-4851-ECAF-30BA-CC3E6D260205}"/>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88270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13EE7-FE5E-D34A-9769-4061C9F98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xmlns="" id="{86892AB6-9A4F-56D3-31EB-054C4ED58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xmlns="" id="{E6C4C8FC-EC9B-2800-1FA6-42607A02D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31159A-2558-6DBE-DCEF-7DF0109DB692}"/>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6" name="Footer Placeholder 5">
            <a:extLst>
              <a:ext uri="{FF2B5EF4-FFF2-40B4-BE49-F238E27FC236}">
                <a16:creationId xmlns:a16="http://schemas.microsoft.com/office/drawing/2014/main" xmlns="" id="{4A191421-515E-8E48-85B4-6714696C810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xmlns="" id="{E2DDF60E-F61C-320F-8162-FACE5C035AE2}"/>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23041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780607-4D85-953A-AA27-2FA6893C5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xmlns="" id="{6EC0355D-BC20-FB03-1075-9AC7F97EA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xmlns="" id="{221A2769-3127-9B74-DFDA-B0E04062B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74684B-A4B2-7C48-8F42-5848DA466F71}"/>
              </a:ext>
            </a:extLst>
          </p:cNvPr>
          <p:cNvSpPr>
            <a:spLocks noGrp="1"/>
          </p:cNvSpPr>
          <p:nvPr>
            <p:ph type="dt" sz="half" idx="10"/>
          </p:nvPr>
        </p:nvSpPr>
        <p:spPr/>
        <p:txBody>
          <a:bodyPr/>
          <a:lstStyle/>
          <a:p>
            <a:fld id="{58F07B9A-A6FA-4A6C-9656-236876EAF953}" type="datetimeFigureOut">
              <a:rPr lang="ar-IQ" smtClean="0"/>
              <a:t>05/04/1446</a:t>
            </a:fld>
            <a:endParaRPr lang="ar-IQ"/>
          </a:p>
        </p:txBody>
      </p:sp>
      <p:sp>
        <p:nvSpPr>
          <p:cNvPr id="6" name="Footer Placeholder 5">
            <a:extLst>
              <a:ext uri="{FF2B5EF4-FFF2-40B4-BE49-F238E27FC236}">
                <a16:creationId xmlns:a16="http://schemas.microsoft.com/office/drawing/2014/main" xmlns="" id="{3F7868A5-0F69-CD46-01B4-EFC9340F7AC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xmlns="" id="{AE04ACE2-5263-F0DB-B87D-4664F6501087}"/>
              </a:ext>
            </a:extLst>
          </p:cNvPr>
          <p:cNvSpPr>
            <a:spLocks noGrp="1"/>
          </p:cNvSpPr>
          <p:nvPr>
            <p:ph type="sldNum" sz="quarter" idx="12"/>
          </p:nvPr>
        </p:nvSpPr>
        <p:spPr/>
        <p:txBody>
          <a:bodyPr/>
          <a:lstStyle/>
          <a:p>
            <a:fld id="{8794E6F6-C7D7-44D4-96E7-15E25D165503}" type="slidenum">
              <a:rPr lang="ar-IQ" smtClean="0"/>
              <a:t>‹#›</a:t>
            </a:fld>
            <a:endParaRPr lang="ar-IQ"/>
          </a:p>
        </p:txBody>
      </p:sp>
    </p:spTree>
    <p:extLst>
      <p:ext uri="{BB962C8B-B14F-4D97-AF65-F5344CB8AC3E}">
        <p14:creationId xmlns:p14="http://schemas.microsoft.com/office/powerpoint/2010/main" val="167881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rgbClr val="61FFA8"/>
            </a:gs>
            <a:gs pos="9000">
              <a:schemeClr val="accent1">
                <a:lumMod val="45000"/>
                <a:lumOff val="55000"/>
              </a:schemeClr>
            </a:gs>
            <a:gs pos="13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F8E3C1-9EF4-7BDF-CCDB-41E813CDA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xmlns="" id="{4C75D0F2-C7D2-1BED-A2A1-C83EBC038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xmlns="" id="{C0547E63-C4B2-C74C-C727-5804DB21A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07B9A-A6FA-4A6C-9656-236876EAF953}" type="datetimeFigureOut">
              <a:rPr lang="ar-IQ" smtClean="0"/>
              <a:t>05/04/1446</a:t>
            </a:fld>
            <a:endParaRPr lang="ar-IQ"/>
          </a:p>
        </p:txBody>
      </p:sp>
      <p:sp>
        <p:nvSpPr>
          <p:cNvPr id="5" name="Footer Placeholder 4">
            <a:extLst>
              <a:ext uri="{FF2B5EF4-FFF2-40B4-BE49-F238E27FC236}">
                <a16:creationId xmlns:a16="http://schemas.microsoft.com/office/drawing/2014/main" xmlns="" id="{2EE92CCC-C368-195B-D3FA-68A4F2A88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xmlns="" id="{B4BE1B21-3489-D361-EC5D-40BC55D30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E6F6-C7D7-44D4-96E7-15E25D165503}" type="slidenum">
              <a:rPr lang="ar-IQ" smtClean="0"/>
              <a:t>‹#›</a:t>
            </a:fld>
            <a:endParaRPr lang="ar-IQ"/>
          </a:p>
        </p:txBody>
      </p:sp>
    </p:spTree>
    <p:extLst>
      <p:ext uri="{BB962C8B-B14F-4D97-AF65-F5344CB8AC3E}">
        <p14:creationId xmlns:p14="http://schemas.microsoft.com/office/powerpoint/2010/main" val="54684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44A18-7671-A8B7-F534-F1DBB80090BA}"/>
              </a:ext>
            </a:extLst>
          </p:cNvPr>
          <p:cNvSpPr>
            <a:spLocks noGrp="1"/>
          </p:cNvSpPr>
          <p:nvPr>
            <p:ph type="ctrTitle"/>
          </p:nvPr>
        </p:nvSpPr>
        <p:spPr>
          <a:xfrm>
            <a:off x="4895557" y="842085"/>
            <a:ext cx="3151163" cy="3017612"/>
          </a:xfrm>
        </p:spPr>
        <p:txBody>
          <a:bodyPr>
            <a:normAutofit/>
          </a:bodyPr>
          <a:lstStyle/>
          <a:p>
            <a:pPr rtl="1"/>
            <a:r>
              <a:rPr lang="ar-IQ" b="1" dirty="0">
                <a:solidFill>
                  <a:schemeClr val="accent6"/>
                </a:solidFill>
                <a:effectLst>
                  <a:innerShdw blurRad="63500" dist="50800" dir="18900000">
                    <a:prstClr val="black">
                      <a:alpha val="50000"/>
                    </a:prstClr>
                  </a:innerShdw>
                </a:effectLst>
              </a:rPr>
              <a:t>ممارسات التعليم الاخضر</a:t>
            </a:r>
          </a:p>
        </p:txBody>
      </p:sp>
      <p:sp>
        <p:nvSpPr>
          <p:cNvPr id="3" name="Subtitle 2">
            <a:extLst>
              <a:ext uri="{FF2B5EF4-FFF2-40B4-BE49-F238E27FC236}">
                <a16:creationId xmlns:a16="http://schemas.microsoft.com/office/drawing/2014/main" xmlns="" id="{9D5F627E-79FE-C026-1A9E-C048AEC442C3}"/>
              </a:ext>
            </a:extLst>
          </p:cNvPr>
          <p:cNvSpPr>
            <a:spLocks noGrp="1"/>
          </p:cNvSpPr>
          <p:nvPr>
            <p:ph type="subTitle" idx="1"/>
          </p:nvPr>
        </p:nvSpPr>
        <p:spPr>
          <a:xfrm>
            <a:off x="3826413" y="4306957"/>
            <a:ext cx="4874455" cy="2103783"/>
          </a:xfrm>
        </p:spPr>
        <p:txBody>
          <a:bodyPr>
            <a:noAutofit/>
          </a:bodyPr>
          <a:lstStyle/>
          <a:p>
            <a:pPr rtl="1"/>
            <a:r>
              <a:rPr lang="ar-IQ" sz="3200" b="1" dirty="0">
                <a:cs typeface="+mj-cs"/>
              </a:rPr>
              <a:t>ا. م. د. مها كامل جواد</a:t>
            </a:r>
          </a:p>
          <a:p>
            <a:pPr rtl="1"/>
            <a:r>
              <a:rPr lang="ar-IQ" sz="3200" b="1" dirty="0">
                <a:cs typeface="+mj-cs"/>
              </a:rPr>
              <a:t>قسم إدارة الاعمال</a:t>
            </a:r>
          </a:p>
          <a:p>
            <a:pPr rtl="1"/>
            <a:r>
              <a:rPr lang="ar-IQ" sz="3200" b="1" dirty="0">
                <a:cs typeface="+mj-cs"/>
              </a:rPr>
              <a:t>كلية الإدارة والاقتصاد</a:t>
            </a:r>
          </a:p>
          <a:p>
            <a:pPr rtl="1"/>
            <a:r>
              <a:rPr lang="ar-IQ" sz="3200" b="1" dirty="0">
                <a:cs typeface="+mj-cs"/>
              </a:rPr>
              <a:t>جامعة بغداد</a:t>
            </a:r>
          </a:p>
        </p:txBody>
      </p:sp>
      <p:pic>
        <p:nvPicPr>
          <p:cNvPr id="2050" name="Picture 2" descr="التعليم الأخضر">
            <a:extLst>
              <a:ext uri="{FF2B5EF4-FFF2-40B4-BE49-F238E27FC236}">
                <a16:creationId xmlns:a16="http://schemas.microsoft.com/office/drawing/2014/main" xmlns="" id="{4C0F0EFB-ECF2-75A6-F13F-657429D83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26412" cy="7047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لتعليم الأخضر">
            <a:extLst>
              <a:ext uri="{FF2B5EF4-FFF2-40B4-BE49-F238E27FC236}">
                <a16:creationId xmlns:a16="http://schemas.microsoft.com/office/drawing/2014/main" xmlns="" id="{CD5507C4-9147-F099-BE9E-91C88FBB8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868" y="1"/>
            <a:ext cx="34911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B9BE3-1172-9C2C-E759-46BDCFBA93C9}"/>
              </a:ext>
            </a:extLst>
          </p:cNvPr>
          <p:cNvSpPr>
            <a:spLocks noGrp="1"/>
          </p:cNvSpPr>
          <p:nvPr>
            <p:ph type="title"/>
          </p:nvPr>
        </p:nvSpPr>
        <p:spPr>
          <a:xfrm>
            <a:off x="838200" y="365126"/>
            <a:ext cx="10515600" cy="858764"/>
          </a:xfrm>
        </p:spPr>
        <p:txBody>
          <a:bodyPr/>
          <a:lstStyle/>
          <a:p>
            <a:pPr algn="r" rtl="1"/>
            <a:r>
              <a:rPr lang="ar-IQ" dirty="0"/>
              <a:t> متطلبات التعليم الاخضر</a:t>
            </a:r>
          </a:p>
        </p:txBody>
      </p:sp>
      <p:sp>
        <p:nvSpPr>
          <p:cNvPr id="3" name="Content Placeholder 2">
            <a:extLst>
              <a:ext uri="{FF2B5EF4-FFF2-40B4-BE49-F238E27FC236}">
                <a16:creationId xmlns:a16="http://schemas.microsoft.com/office/drawing/2014/main" xmlns="" id="{8FDF2AF2-C592-27EA-F12C-4C258610DAB6}"/>
              </a:ext>
            </a:extLst>
          </p:cNvPr>
          <p:cNvSpPr>
            <a:spLocks noGrp="1"/>
          </p:cNvSpPr>
          <p:nvPr>
            <p:ph idx="1"/>
          </p:nvPr>
        </p:nvSpPr>
        <p:spPr>
          <a:xfrm>
            <a:off x="838200" y="1253331"/>
            <a:ext cx="10515600" cy="4908318"/>
          </a:xfrm>
        </p:spPr>
        <p:txBody>
          <a:bodyPr>
            <a:noAutofit/>
          </a:bodyPr>
          <a:lstStyle/>
          <a:p>
            <a:pPr algn="just" rtl="1"/>
            <a:r>
              <a:rPr lang="ar-IQ" sz="3600" b="0" i="0" dirty="0">
                <a:effectLst/>
                <a:latin typeface="var(--secondary-font)"/>
                <a:cs typeface="+mj-cs"/>
              </a:rPr>
              <a:t>هناك جملة امور يتطلب التخطيط لها من اجل اعتماد الأسس المبدئية للتعليم الاخضر في الجامعات العراقية ما يأتي:</a:t>
            </a:r>
          </a:p>
          <a:p>
            <a:pPr algn="just" rtl="1"/>
            <a:r>
              <a:rPr lang="ar-IQ" sz="3600" b="0" i="0" dirty="0">
                <a:effectLst/>
                <a:latin typeface="var(--secondary-font)"/>
                <a:cs typeface="+mj-cs"/>
              </a:rPr>
              <a:t>الاهتمام بالحرم الجامعي الاخضر بتوسيع المساحات الخضراء.</a:t>
            </a:r>
          </a:p>
          <a:p>
            <a:pPr algn="just" rtl="1"/>
            <a:r>
              <a:rPr lang="ar-IQ" sz="3600" b="0" i="0" dirty="0">
                <a:effectLst/>
                <a:latin typeface="var(--secondary-font)"/>
                <a:cs typeface="+mj-cs"/>
              </a:rPr>
              <a:t>تشجيع بحوث التعليم الاخضر ومعالجة امور تتعلق بالطاقة النظيفة والحفاظ على البيئة لمواجهة مخاطر التغير المناخي.</a:t>
            </a:r>
          </a:p>
          <a:p>
            <a:pPr algn="just" rtl="1"/>
            <a:r>
              <a:rPr lang="ar-IQ" sz="3600" b="0" i="0" dirty="0">
                <a:effectLst/>
                <a:latin typeface="var(--secondary-font)"/>
                <a:cs typeface="+mj-cs"/>
              </a:rPr>
              <a:t>القيام بحملات توعية بالتثقيف على رعاية واكثار البيئة الخضراء.</a:t>
            </a:r>
          </a:p>
          <a:p>
            <a:pPr algn="just" rtl="1"/>
            <a:r>
              <a:rPr lang="ar-IQ" sz="3600" b="0" i="0" dirty="0">
                <a:effectLst/>
                <a:latin typeface="var(--secondary-font)"/>
                <a:cs typeface="+mj-cs"/>
              </a:rPr>
              <a:t>وضع خطة فعالة لمعالجة النفايات الضارة بالبيئة للحفاظ على النظافة العامة . </a:t>
            </a:r>
          </a:p>
          <a:p>
            <a:pPr marL="0" indent="0" algn="just" rtl="1">
              <a:buNone/>
            </a:pPr>
            <a:endParaRPr lang="ar-IQ" sz="3600" b="0" i="0" dirty="0">
              <a:effectLst/>
              <a:latin typeface="var(--secondary-font)"/>
              <a:cs typeface="+mj-cs"/>
            </a:endParaRPr>
          </a:p>
        </p:txBody>
      </p:sp>
    </p:spTree>
    <p:extLst>
      <p:ext uri="{BB962C8B-B14F-4D97-AF65-F5344CB8AC3E}">
        <p14:creationId xmlns:p14="http://schemas.microsoft.com/office/powerpoint/2010/main" val="402955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B9BE3-1172-9C2C-E759-46BDCFBA93C9}"/>
              </a:ext>
            </a:extLst>
          </p:cNvPr>
          <p:cNvSpPr>
            <a:spLocks noGrp="1"/>
          </p:cNvSpPr>
          <p:nvPr>
            <p:ph type="title"/>
          </p:nvPr>
        </p:nvSpPr>
        <p:spPr>
          <a:xfrm>
            <a:off x="838200" y="365126"/>
            <a:ext cx="10515600" cy="858764"/>
          </a:xfrm>
        </p:spPr>
        <p:txBody>
          <a:bodyPr/>
          <a:lstStyle/>
          <a:p>
            <a:pPr algn="r" rtl="1"/>
            <a:r>
              <a:rPr lang="ar-IQ" dirty="0"/>
              <a:t> متطلبات التعليم الاخضر</a:t>
            </a:r>
          </a:p>
        </p:txBody>
      </p:sp>
      <p:sp>
        <p:nvSpPr>
          <p:cNvPr id="3" name="Content Placeholder 2">
            <a:extLst>
              <a:ext uri="{FF2B5EF4-FFF2-40B4-BE49-F238E27FC236}">
                <a16:creationId xmlns:a16="http://schemas.microsoft.com/office/drawing/2014/main" xmlns="" id="{8FDF2AF2-C592-27EA-F12C-4C258610DAB6}"/>
              </a:ext>
            </a:extLst>
          </p:cNvPr>
          <p:cNvSpPr>
            <a:spLocks noGrp="1"/>
          </p:cNvSpPr>
          <p:nvPr>
            <p:ph idx="1"/>
          </p:nvPr>
        </p:nvSpPr>
        <p:spPr>
          <a:xfrm>
            <a:off x="838200" y="1253331"/>
            <a:ext cx="10515600" cy="4908318"/>
          </a:xfrm>
        </p:spPr>
        <p:txBody>
          <a:bodyPr>
            <a:normAutofit/>
          </a:bodyPr>
          <a:lstStyle/>
          <a:p>
            <a:pPr algn="just" rtl="1"/>
            <a:r>
              <a:rPr lang="ar-IQ" sz="3200" b="0" i="0" dirty="0">
                <a:effectLst/>
                <a:latin typeface="var(--secondary-font)"/>
                <a:cs typeface="+mj-cs"/>
              </a:rPr>
              <a:t>ادماج برامج ومواضيع التعليم الاخضر ضمن المواد الدراسية في الجامعة .</a:t>
            </a:r>
          </a:p>
          <a:p>
            <a:pPr algn="just" rtl="1"/>
            <a:r>
              <a:rPr lang="ar-IQ" sz="3200" b="0" i="0" dirty="0">
                <a:effectLst/>
                <a:latin typeface="var(--secondary-font)"/>
                <a:cs typeface="+mj-cs"/>
              </a:rPr>
              <a:t>تفعيل شعب ووحدات التعليم الجامعي الاخضر ضمن الهيكل التنظيمي</a:t>
            </a:r>
          </a:p>
          <a:p>
            <a:pPr algn="just" rtl="1"/>
            <a:r>
              <a:rPr lang="ar-IQ" sz="3200" b="0" i="0" dirty="0">
                <a:effectLst/>
                <a:latin typeface="var(--secondary-font)"/>
                <a:cs typeface="+mj-cs"/>
              </a:rPr>
              <a:t>عقد الشراكات البحثية مع الجامعات والوزارات المعنية بالكهرباء والبيئة والموارد المائية والزراعة والنفط وشركات القطاع الخاص .</a:t>
            </a:r>
          </a:p>
          <a:p>
            <a:pPr algn="just" rtl="1"/>
            <a:r>
              <a:rPr lang="ar-IQ" sz="3200" b="0" i="0" dirty="0" err="1">
                <a:effectLst/>
                <a:latin typeface="var(--secondary-font)"/>
                <a:cs typeface="+mj-cs"/>
              </a:rPr>
              <a:t>أقامة</a:t>
            </a:r>
            <a:r>
              <a:rPr lang="ar-IQ" sz="3200" b="0" i="0" dirty="0">
                <a:effectLst/>
                <a:latin typeface="var(--secondary-font)"/>
                <a:cs typeface="+mj-cs"/>
              </a:rPr>
              <a:t> ورش العمل والندوات للتوعية بمخاطر التغير المناخي والبيئي من خلال تطبيق اهداف التنمية المستدامة السبعة عشر التي اقرت من الامم المتحدة ويلتزم بها العراق لغاية 2030.</a:t>
            </a:r>
          </a:p>
          <a:p>
            <a:pPr algn="just" rtl="1"/>
            <a:r>
              <a:rPr lang="ar-IQ" sz="3200" b="0" i="0" dirty="0">
                <a:effectLst/>
                <a:latin typeface="var(--secondary-font)"/>
                <a:cs typeface="+mj-cs"/>
              </a:rPr>
              <a:t>تمويل المشاريع التي تدعم التحول السريع الى التعليم الاخضر والبيئة النظيفة ضمن الموازنات المالية المخصصة لوزارة التعليم العالي والبحث العلمي</a:t>
            </a:r>
          </a:p>
          <a:p>
            <a:pPr algn="just" rtl="1"/>
            <a:endParaRPr lang="ar-IQ" sz="3200" dirty="0">
              <a:cs typeface="+mj-cs"/>
            </a:endParaRPr>
          </a:p>
        </p:txBody>
      </p:sp>
    </p:spTree>
    <p:extLst>
      <p:ext uri="{BB962C8B-B14F-4D97-AF65-F5344CB8AC3E}">
        <p14:creationId xmlns:p14="http://schemas.microsoft.com/office/powerpoint/2010/main" val="317332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ctr" rtl="1"/>
            <a:r>
              <a:rPr lang="ar-IQ" dirty="0"/>
              <a:t>مبادئ الاستدامة البيئية في التعليم</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a:xfrm>
            <a:off x="838200" y="1388303"/>
            <a:ext cx="10515600" cy="4351338"/>
          </a:xfrm>
        </p:spPr>
        <p:txBody>
          <a:bodyPr>
            <a:normAutofit fontScale="92500" lnSpcReduction="10000"/>
          </a:bodyPr>
          <a:lstStyle/>
          <a:p>
            <a:pPr algn="r" rtl="1"/>
            <a:r>
              <a:rPr lang="ar-IQ" dirty="0"/>
              <a:t>تركز على دمج الوعي البيئي والممارسات المستدامة في المناهج التعليمية ومنها:</a:t>
            </a:r>
          </a:p>
          <a:p>
            <a:pPr algn="r" rtl="1"/>
            <a:r>
              <a:rPr lang="ar-IQ" b="1" dirty="0"/>
              <a:t>تعليم قائم على المشاريع البيئية</a:t>
            </a:r>
            <a:r>
              <a:rPr lang="ar-IQ" dirty="0"/>
              <a:t>: عمل الطلاب على مشاريع عملية مرتبطة بالبيئة مما يعزز فهمهم للقضايا البيئية كتغير المناخ والتنوع البيولوجي والموارد الطبيعية.</a:t>
            </a:r>
          </a:p>
          <a:p>
            <a:pPr algn="r" rtl="1"/>
            <a:r>
              <a:rPr lang="ar-IQ" b="1" dirty="0"/>
              <a:t>إعادة تصميم البيئة التعليمية</a:t>
            </a:r>
            <a:r>
              <a:rPr lang="ar-IQ" dirty="0"/>
              <a:t>: تصميم مباني دراسية موفرة للطاقة</a:t>
            </a:r>
          </a:p>
          <a:p>
            <a:pPr algn="r" rtl="1"/>
            <a:r>
              <a:rPr lang="ar-IQ" b="1" dirty="0"/>
              <a:t>تعليم من اجل التنمية المستدامة</a:t>
            </a:r>
            <a:r>
              <a:rPr lang="ar-IQ" dirty="0"/>
              <a:t>: تطوير مهارات الطلبة لتحقيق التنمية المستدامة كالعمل التعاوني واتخاذ قرارات مستدامة.</a:t>
            </a:r>
          </a:p>
          <a:p>
            <a:pPr algn="r" rtl="1"/>
            <a:r>
              <a:rPr lang="ar-IQ" b="1" dirty="0"/>
              <a:t>المنهج الشمولي</a:t>
            </a:r>
            <a:r>
              <a:rPr lang="ar-IQ" dirty="0"/>
              <a:t>: دمج الاستدامة بالمواد الدراسية لفهم الطلبة أهمية البيئة</a:t>
            </a:r>
          </a:p>
          <a:p>
            <a:pPr algn="r" rtl="1"/>
            <a:r>
              <a:rPr lang="ar-IQ" b="1" dirty="0"/>
              <a:t>الكفاءة البيئية: </a:t>
            </a:r>
            <a:r>
              <a:rPr lang="ar-IQ" dirty="0"/>
              <a:t>بتمكين الطلبة من اتخاذ اجراءات ملموسة للحد من </a:t>
            </a:r>
            <a:r>
              <a:rPr lang="ar-IQ" dirty="0" err="1"/>
              <a:t>التاثير</a:t>
            </a:r>
            <a:r>
              <a:rPr lang="ar-IQ" dirty="0"/>
              <a:t> البيئي كتقليل استهلاك الطاقة وإعادة التدوير</a:t>
            </a:r>
          </a:p>
          <a:p>
            <a:pPr algn="r" rtl="1"/>
            <a:r>
              <a:rPr lang="ar-IQ" b="1" dirty="0"/>
              <a:t>تعاون مجتمعي وعالمي</a:t>
            </a:r>
            <a:r>
              <a:rPr lang="ar-IQ" dirty="0"/>
              <a:t>: تعاون مشترك بين المؤسسات التعليمية فيما بينها من جهة وبينها وبين المنظمات البيئية</a:t>
            </a:r>
          </a:p>
        </p:txBody>
      </p:sp>
    </p:spTree>
    <p:extLst>
      <p:ext uri="{BB962C8B-B14F-4D97-AF65-F5344CB8AC3E}">
        <p14:creationId xmlns:p14="http://schemas.microsoft.com/office/powerpoint/2010/main" val="11858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ممارسات الاستدامة في التعليم</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lstStyle/>
          <a:p>
            <a:pPr algn="r" rtl="1"/>
            <a:r>
              <a:rPr lang="ar-IQ" dirty="0"/>
              <a:t>استدامة مؤسسات التعليم</a:t>
            </a:r>
          </a:p>
          <a:p>
            <a:pPr lvl="1" algn="r" rtl="1"/>
            <a:r>
              <a:rPr lang="ar-IQ" dirty="0"/>
              <a:t>دمج الاستدامة في سياسة الجامعات </a:t>
            </a:r>
          </a:p>
          <a:p>
            <a:pPr lvl="1" algn="r" rtl="1"/>
            <a:r>
              <a:rPr lang="ar-IQ" dirty="0"/>
              <a:t>تشجيع الجميع على تقليل استخدام البلاستك </a:t>
            </a:r>
          </a:p>
          <a:p>
            <a:pPr lvl="1" algn="r" rtl="1"/>
            <a:r>
              <a:rPr lang="ar-IQ" dirty="0"/>
              <a:t>تعزيز الوعي البيئي </a:t>
            </a:r>
          </a:p>
          <a:p>
            <a:pPr lvl="1" algn="r" rtl="1"/>
            <a:r>
              <a:rPr lang="ar-IQ" dirty="0"/>
              <a:t>اعتماد مناهج دراسية تتعلق بقضايا البيئة المعاصرة كتغير المناخ</a:t>
            </a:r>
          </a:p>
          <a:p>
            <a:pPr algn="r" rtl="1"/>
            <a:r>
              <a:rPr lang="ar-IQ" dirty="0"/>
              <a:t>تطبيقات التعليم الأخضر في الفصول / القاعات الدراسية</a:t>
            </a:r>
          </a:p>
          <a:p>
            <a:pPr lvl="1" algn="r" rtl="1"/>
            <a:r>
              <a:rPr lang="ar-IQ" dirty="0"/>
              <a:t>استخدام مواد صديقة للبيئة مثل لوحات مصنوعة من الورق المعاد تدويره</a:t>
            </a:r>
          </a:p>
          <a:p>
            <a:pPr lvl="1" algn="r" rtl="1"/>
            <a:r>
              <a:rPr lang="ar-IQ" dirty="0"/>
              <a:t>أنشطة تعليمية تعتمد تقليل النفايات</a:t>
            </a:r>
          </a:p>
          <a:p>
            <a:pPr lvl="1" algn="r" rtl="1"/>
            <a:r>
              <a:rPr lang="ar-IQ" dirty="0"/>
              <a:t>استخدام الشاشات الالكترونية في التعليم</a:t>
            </a:r>
          </a:p>
        </p:txBody>
      </p:sp>
    </p:spTree>
    <p:extLst>
      <p:ext uri="{BB962C8B-B14F-4D97-AF65-F5344CB8AC3E}">
        <p14:creationId xmlns:p14="http://schemas.microsoft.com/office/powerpoint/2010/main" val="321695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تقنيات تدعم البيئة المستدامة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a:xfrm>
            <a:off x="838200" y="1441311"/>
            <a:ext cx="10515600" cy="5051563"/>
          </a:xfrm>
        </p:spPr>
        <p:txBody>
          <a:bodyPr>
            <a:normAutofit/>
          </a:bodyPr>
          <a:lstStyle/>
          <a:p>
            <a:pPr algn="r" rtl="1"/>
            <a:r>
              <a:rPr lang="ar-IQ" dirty="0">
                <a:latin typeface="Times New Roman" panose="02020603050405020304" pitchFamily="18" charset="0"/>
                <a:cs typeface="Times New Roman" panose="02020603050405020304" pitchFamily="18" charset="0"/>
              </a:rPr>
              <a:t>الطاقة المتجددة</a:t>
            </a:r>
          </a:p>
          <a:p>
            <a:pPr lvl="1" algn="r" rtl="1"/>
            <a:r>
              <a:rPr lang="ar-IQ" sz="2800" dirty="0">
                <a:latin typeface="Times New Roman" panose="02020603050405020304" pitchFamily="18" charset="0"/>
                <a:cs typeface="Times New Roman" panose="02020603050405020304" pitchFamily="18" charset="0"/>
              </a:rPr>
              <a:t>الطاقة الشمسية</a:t>
            </a:r>
          </a:p>
          <a:p>
            <a:pPr lvl="1" algn="r" rtl="1"/>
            <a:r>
              <a:rPr lang="ar-IQ" sz="2800" dirty="0">
                <a:latin typeface="Times New Roman" panose="02020603050405020304" pitchFamily="18" charset="0"/>
                <a:cs typeface="Times New Roman" panose="02020603050405020304" pitchFamily="18" charset="0"/>
              </a:rPr>
              <a:t>طاقة الرياح</a:t>
            </a:r>
          </a:p>
          <a:p>
            <a:pPr lvl="1" algn="r" rtl="1"/>
            <a:r>
              <a:rPr lang="ar-IQ" sz="2800" dirty="0">
                <a:latin typeface="Times New Roman" panose="02020603050405020304" pitchFamily="18" charset="0"/>
                <a:cs typeface="Times New Roman" panose="02020603050405020304" pitchFamily="18" charset="0"/>
              </a:rPr>
              <a:t>حرارة الارض</a:t>
            </a:r>
          </a:p>
          <a:p>
            <a:pPr algn="r" rtl="1"/>
            <a:r>
              <a:rPr lang="ar-IQ" dirty="0">
                <a:latin typeface="Times New Roman" panose="02020603050405020304" pitchFamily="18" charset="0"/>
                <a:cs typeface="Times New Roman" panose="02020603050405020304" pitchFamily="18" charset="0"/>
              </a:rPr>
              <a:t>إعادة التدوير</a:t>
            </a:r>
          </a:p>
          <a:p>
            <a:pPr lvl="1" algn="r" rtl="1"/>
            <a:r>
              <a:rPr lang="ar-IQ" sz="2800" dirty="0">
                <a:latin typeface="Times New Roman" panose="02020603050405020304" pitchFamily="18" charset="0"/>
                <a:cs typeface="Times New Roman" panose="02020603050405020304" pitchFamily="18" charset="0"/>
              </a:rPr>
              <a:t>انشاء محطات تدوير بسيطة داخل الكلية</a:t>
            </a:r>
          </a:p>
          <a:p>
            <a:pPr lvl="1" algn="r" rtl="1"/>
            <a:r>
              <a:rPr lang="ar-IQ" sz="2800" dirty="0">
                <a:latin typeface="Times New Roman" panose="02020603050405020304" pitchFamily="18" charset="0"/>
                <a:cs typeface="Times New Roman" panose="02020603050405020304" pitchFamily="18" charset="0"/>
              </a:rPr>
              <a:t>إعادة استخدام مواد </a:t>
            </a:r>
          </a:p>
          <a:p>
            <a:pPr lvl="1" algn="r" rtl="1"/>
            <a:r>
              <a:rPr lang="ar-IQ" sz="2800" dirty="0">
                <a:latin typeface="Times New Roman" panose="02020603050405020304" pitchFamily="18" charset="0"/>
                <a:cs typeface="Times New Roman" panose="02020603050405020304" pitchFamily="18" charset="0"/>
              </a:rPr>
              <a:t>تشجيع الطلبة على ممارسة إعادة التدوير بحياتهم اليومية</a:t>
            </a:r>
          </a:p>
          <a:p>
            <a:pPr algn="r" rtl="1"/>
            <a:r>
              <a:rPr lang="ar-IQ" dirty="0">
                <a:latin typeface="Times New Roman" panose="02020603050405020304" pitchFamily="18" charset="0"/>
                <a:cs typeface="Times New Roman" panose="02020603050405020304" pitchFamily="18" charset="0"/>
              </a:rPr>
              <a:t>تقنيات حديثة لتقليل التلوث </a:t>
            </a:r>
          </a:p>
          <a:p>
            <a:pPr lvl="1" algn="r" rtl="1"/>
            <a:r>
              <a:rPr lang="ar-IQ" sz="2800" dirty="0">
                <a:latin typeface="Times New Roman" panose="02020603050405020304" pitchFamily="18" charset="0"/>
                <a:cs typeface="Times New Roman" panose="02020603050405020304" pitchFamily="18" charset="0"/>
              </a:rPr>
              <a:t>تعريف الطلبة والنقاش معهم بشأنها مثل السيارات الكهربائية وأنظمة التهوية وابتكار أي تقنية موفرة للطاقة يمكن استخدامها داخل الكلية</a:t>
            </a:r>
          </a:p>
        </p:txBody>
      </p:sp>
    </p:spTree>
    <p:extLst>
      <p:ext uri="{BB962C8B-B14F-4D97-AF65-F5344CB8AC3E}">
        <p14:creationId xmlns:p14="http://schemas.microsoft.com/office/powerpoint/2010/main" val="281260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a:xfrm>
            <a:off x="838200" y="365126"/>
            <a:ext cx="10515600" cy="1052858"/>
          </a:xfrm>
          <a:gradFill>
            <a:gsLst>
              <a:gs pos="40000">
                <a:srgbClr val="61FFA8"/>
              </a:gs>
              <a:gs pos="9000">
                <a:schemeClr val="accent1">
                  <a:lumMod val="45000"/>
                  <a:lumOff val="55000"/>
                </a:schemeClr>
              </a:gs>
              <a:gs pos="13000">
                <a:schemeClr val="accent1">
                  <a:lumMod val="45000"/>
                  <a:lumOff val="55000"/>
                </a:schemeClr>
              </a:gs>
            </a:gsLst>
            <a:lin ang="5400000" scaled="1"/>
          </a:gradFill>
          <a:ln>
            <a:solidFill>
              <a:srgbClr val="C00000"/>
            </a:solidFill>
          </a:ln>
        </p:spPr>
        <p:txBody>
          <a:bodyPr/>
          <a:lstStyle/>
          <a:p>
            <a:pPr algn="ctr" rtl="1"/>
            <a:r>
              <a:rPr lang="ar-IQ" dirty="0">
                <a:solidFill>
                  <a:schemeClr val="accent6"/>
                </a:solidFill>
              </a:rPr>
              <a:t>ممارسات التعليم الاخضر</a:t>
            </a:r>
          </a:p>
        </p:txBody>
      </p:sp>
      <p:sp>
        <p:nvSpPr>
          <p:cNvPr id="4" name="Content Placeholder 3">
            <a:extLst>
              <a:ext uri="{FF2B5EF4-FFF2-40B4-BE49-F238E27FC236}">
                <a16:creationId xmlns:a16="http://schemas.microsoft.com/office/drawing/2014/main" xmlns="" id="{30CC6525-A088-2883-EC49-ADD0ED8F9EAA}"/>
              </a:ext>
            </a:extLst>
          </p:cNvPr>
          <p:cNvSpPr>
            <a:spLocks noGrp="1"/>
          </p:cNvSpPr>
          <p:nvPr>
            <p:ph sz="half" idx="1"/>
          </p:nvPr>
        </p:nvSpPr>
        <p:spPr>
          <a:gradFill>
            <a:gsLst>
              <a:gs pos="40000">
                <a:srgbClr val="61FFA8"/>
              </a:gs>
              <a:gs pos="9000">
                <a:schemeClr val="accent1">
                  <a:lumMod val="45000"/>
                  <a:lumOff val="55000"/>
                </a:schemeClr>
              </a:gs>
              <a:gs pos="13000">
                <a:schemeClr val="accent1">
                  <a:lumMod val="45000"/>
                  <a:lumOff val="55000"/>
                </a:schemeClr>
              </a:gs>
            </a:gsLst>
            <a:lin ang="5400000" scaled="1"/>
          </a:gradFill>
          <a:ln>
            <a:solidFill>
              <a:srgbClr val="FF0000"/>
            </a:solidFill>
          </a:ln>
        </p:spPr>
        <p:txBody>
          <a:bodyPr>
            <a:normAutofit/>
          </a:bodyPr>
          <a:lstStyle/>
          <a:p>
            <a:pPr algn="r" rtl="1"/>
            <a:r>
              <a:rPr lang="ar-IQ" sz="3600" dirty="0">
                <a:latin typeface="Times New Roman" panose="02020603050405020304" pitchFamily="18" charset="0"/>
                <a:cs typeface="Times New Roman" panose="02020603050405020304" pitchFamily="18" charset="0"/>
              </a:rPr>
              <a:t>تقليل استهلاك المياه</a:t>
            </a:r>
          </a:p>
          <a:p>
            <a:pPr algn="r" rtl="1"/>
            <a:r>
              <a:rPr lang="ar-IQ" sz="3600" dirty="0">
                <a:latin typeface="Times New Roman" panose="02020603050405020304" pitchFamily="18" charset="0"/>
                <a:cs typeface="Times New Roman" panose="02020603050405020304" pitchFamily="18" charset="0"/>
              </a:rPr>
              <a:t>أنشطة توعوية</a:t>
            </a:r>
          </a:p>
          <a:p>
            <a:pPr algn="r" rtl="1"/>
            <a:r>
              <a:rPr lang="ar-IQ" sz="3600" dirty="0">
                <a:latin typeface="Times New Roman" panose="02020603050405020304" pitchFamily="18" charset="0"/>
                <a:cs typeface="Times New Roman" panose="02020603050405020304" pitchFamily="18" charset="0"/>
              </a:rPr>
              <a:t>الحدائق / الزراعة الحضرية</a:t>
            </a:r>
          </a:p>
          <a:p>
            <a:pPr algn="r" rtl="1"/>
            <a:r>
              <a:rPr lang="ar-IQ" sz="3600" dirty="0">
                <a:latin typeface="Times New Roman" panose="02020603050405020304" pitchFamily="18" charset="0"/>
                <a:cs typeface="Times New Roman" panose="02020603050405020304" pitchFamily="18" charset="0"/>
              </a:rPr>
              <a:t>التكنولوجيا الخضراء</a:t>
            </a:r>
          </a:p>
          <a:p>
            <a:pPr algn="r" rtl="1"/>
            <a:endParaRPr lang="ar-IQ" sz="3600" dirty="0">
              <a:latin typeface="Times New Roman" panose="02020603050405020304" pitchFamily="18" charset="0"/>
              <a:cs typeface="Times New Roman" panose="02020603050405020304" pitchFamily="18" charset="0"/>
            </a:endParaRPr>
          </a:p>
          <a:p>
            <a:pPr algn="r" rtl="1"/>
            <a:endParaRPr lang="ar-IQ" sz="36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999EE42-4918-CB28-B7E3-78E30C208286}"/>
              </a:ext>
            </a:extLst>
          </p:cNvPr>
          <p:cNvSpPr>
            <a:spLocks noGrp="1"/>
          </p:cNvSpPr>
          <p:nvPr>
            <p:ph sz="half" idx="2"/>
          </p:nvPr>
        </p:nvSpPr>
        <p:spPr>
          <a:gradFill>
            <a:gsLst>
              <a:gs pos="40000">
                <a:srgbClr val="61FFA8"/>
              </a:gs>
              <a:gs pos="9000">
                <a:schemeClr val="accent1">
                  <a:lumMod val="45000"/>
                  <a:lumOff val="55000"/>
                </a:schemeClr>
              </a:gs>
              <a:gs pos="13000">
                <a:schemeClr val="accent1">
                  <a:lumMod val="45000"/>
                  <a:lumOff val="55000"/>
                </a:schemeClr>
              </a:gs>
            </a:gsLst>
            <a:lin ang="5400000" scaled="1"/>
          </a:gradFill>
          <a:ln>
            <a:solidFill>
              <a:srgbClr val="FF0000"/>
            </a:solidFill>
          </a:ln>
        </p:spPr>
        <p:txBody>
          <a:bodyPr>
            <a:normAutofit/>
          </a:bodyPr>
          <a:lstStyle/>
          <a:p>
            <a:pPr algn="r" rtl="1"/>
            <a:r>
              <a:rPr lang="ar-IQ" sz="3600" dirty="0">
                <a:latin typeface="Times New Roman" panose="02020603050405020304" pitchFamily="18" charset="0"/>
                <a:cs typeface="Times New Roman" panose="02020603050405020304" pitchFamily="18" charset="0"/>
              </a:rPr>
              <a:t>المناهج الصديقة للبيئة</a:t>
            </a:r>
          </a:p>
          <a:p>
            <a:pPr algn="r" rtl="1"/>
            <a:r>
              <a:rPr lang="ar-IQ" sz="3600" dirty="0">
                <a:latin typeface="Times New Roman" panose="02020603050405020304" pitchFamily="18" charset="0"/>
                <a:cs typeface="Times New Roman" panose="02020603050405020304" pitchFamily="18" charset="0"/>
              </a:rPr>
              <a:t>تشجيع المشاريع البيئية</a:t>
            </a:r>
          </a:p>
          <a:p>
            <a:pPr algn="r" rtl="1"/>
            <a:r>
              <a:rPr lang="ar-IQ" sz="3600" dirty="0">
                <a:latin typeface="Times New Roman" panose="02020603050405020304" pitchFamily="18" charset="0"/>
                <a:cs typeface="Times New Roman" panose="02020603050405020304" pitchFamily="18" charset="0"/>
              </a:rPr>
              <a:t>استخدام الطاقة المتجددة</a:t>
            </a:r>
          </a:p>
          <a:p>
            <a:pPr algn="r" rtl="1"/>
            <a:r>
              <a:rPr lang="ar-IQ" sz="3600" dirty="0">
                <a:latin typeface="Times New Roman" panose="02020603050405020304" pitchFamily="18" charset="0"/>
                <a:cs typeface="Times New Roman" panose="02020603050405020304" pitchFamily="18" charset="0"/>
              </a:rPr>
              <a:t>إدارة النفايات</a:t>
            </a:r>
          </a:p>
          <a:p>
            <a:pPr algn="r" rtl="1"/>
            <a:r>
              <a:rPr lang="ar-IQ" sz="3600" dirty="0">
                <a:latin typeface="Times New Roman" panose="02020603050405020304" pitchFamily="18" charset="0"/>
                <a:cs typeface="Times New Roman" panose="02020603050405020304" pitchFamily="18" charset="0"/>
              </a:rPr>
              <a:t>تصميم المباني المستدامة</a:t>
            </a:r>
          </a:p>
        </p:txBody>
      </p:sp>
    </p:spTree>
    <p:extLst>
      <p:ext uri="{BB962C8B-B14F-4D97-AF65-F5344CB8AC3E}">
        <p14:creationId xmlns:p14="http://schemas.microsoft.com/office/powerpoint/2010/main" val="27039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المناهج الدراسية الصديقة للبيئة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a:xfrm>
            <a:off x="609600" y="1391478"/>
            <a:ext cx="10744200" cy="4785485"/>
          </a:xfrm>
        </p:spPr>
        <p:txBody>
          <a:bodyPr>
            <a:normAutofit/>
          </a:bodyPr>
          <a:lstStyle/>
          <a:p>
            <a:pPr lvl="1" algn="r" rtl="1"/>
            <a:r>
              <a:rPr lang="ar-IQ" dirty="0"/>
              <a:t>تهدف لتعليم الطلبة الاستدامة البيئية ويمكن تضمين هذه المناهج في التخصصات الدراسية وتشجيع الطلبة على التفكير النقدي بشان </a:t>
            </a:r>
            <a:r>
              <a:rPr lang="ar-IQ" dirty="0" err="1"/>
              <a:t>التاثير</a:t>
            </a:r>
            <a:r>
              <a:rPr lang="ar-IQ" dirty="0"/>
              <a:t> البيئي( مثل مادة العلوم والاقتصاد والإدارة وغيرها)</a:t>
            </a:r>
          </a:p>
          <a:p>
            <a:pPr lvl="1" algn="r" rtl="1"/>
            <a:r>
              <a:rPr lang="ar-IQ" dirty="0"/>
              <a:t>يمكن توظيف الأدوات الرقمية كالبرمجيات والمحاكاة لبيان  </a:t>
            </a:r>
            <a:r>
              <a:rPr lang="ar-IQ" dirty="0" err="1"/>
              <a:t>تاثير</a:t>
            </a:r>
            <a:r>
              <a:rPr lang="ar-IQ" dirty="0"/>
              <a:t> القرارات البيئية على المستقبل وكيفية تحقيق التوازن البيئي</a:t>
            </a:r>
          </a:p>
          <a:p>
            <a:pPr algn="r" rtl="1"/>
            <a:r>
              <a:rPr lang="ar-IQ" dirty="0"/>
              <a:t>دمج مفاهيم الاستدامة والتغير المناخي والحفاظ على الموارد الطبيعية في المناهج التعليمية لجميع المستويات</a:t>
            </a:r>
          </a:p>
          <a:p>
            <a:pPr algn="r" rtl="1"/>
            <a:r>
              <a:rPr lang="ar-IQ" dirty="0"/>
              <a:t>بهذه المناهج يصبح التعليم اكثر شمولية ويجعل الطالب اكثر فهما لقضايا البيئة المعقدة والمساهمة بإيجاد حلول مستدامة</a:t>
            </a:r>
          </a:p>
          <a:p>
            <a:pPr algn="r" rtl="1"/>
            <a:r>
              <a:rPr lang="ar-IQ" dirty="0"/>
              <a:t>امثلة: (سلسلة تجهيز خضراء، اعمال مستدامة، اقتصاد مستدام، إدارة مخاطر بيئية، القوانين البيئية، مشاريع بيئية، الاستدامة والمسؤولية الاجتماعية وغيرها)</a:t>
            </a:r>
          </a:p>
          <a:p>
            <a:pPr algn="r" rtl="1"/>
            <a:endParaRPr lang="ar-IQ" dirty="0"/>
          </a:p>
        </p:txBody>
      </p:sp>
    </p:spTree>
    <p:extLst>
      <p:ext uri="{BB962C8B-B14F-4D97-AF65-F5344CB8AC3E}">
        <p14:creationId xmlns:p14="http://schemas.microsoft.com/office/powerpoint/2010/main" val="190811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تشجيع المشاريع البيئية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r" rtl="1">
              <a:lnSpc>
                <a:spcPct val="200000"/>
              </a:lnSpc>
            </a:pPr>
            <a:r>
              <a:rPr lang="ar-IQ" sz="4000" dirty="0">
                <a:latin typeface="Simplified Arabic" panose="02020603050405020304" pitchFamily="18" charset="-78"/>
                <a:cs typeface="Simplified Arabic" panose="02020603050405020304" pitchFamily="18" charset="-78"/>
              </a:rPr>
              <a:t>تحفيز الطلاب للعمل على تقديم مشاريع جامعية تهدف لتطوير حلول مستدامة او التقليل من </a:t>
            </a:r>
            <a:r>
              <a:rPr lang="ar-IQ" sz="4000" dirty="0" err="1">
                <a:latin typeface="Simplified Arabic" panose="02020603050405020304" pitchFamily="18" charset="-78"/>
                <a:cs typeface="Simplified Arabic" panose="02020603050405020304" pitchFamily="18" charset="-78"/>
              </a:rPr>
              <a:t>التاثير</a:t>
            </a:r>
            <a:r>
              <a:rPr lang="ar-IQ" sz="4000" dirty="0">
                <a:latin typeface="Simplified Arabic" panose="02020603050405020304" pitchFamily="18" charset="-78"/>
                <a:cs typeface="Simplified Arabic" panose="02020603050405020304" pitchFamily="18" charset="-78"/>
              </a:rPr>
              <a:t> البيئي</a:t>
            </a:r>
          </a:p>
        </p:txBody>
      </p:sp>
    </p:spTree>
    <p:extLst>
      <p:ext uri="{BB962C8B-B14F-4D97-AF65-F5344CB8AC3E}">
        <p14:creationId xmlns:p14="http://schemas.microsoft.com/office/powerpoint/2010/main" val="116928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استخدام الطاقة المتجددة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تعتمد بعض الكليات والجامعات أحيانا على مصادر الطاقة المتجددة في بعض أنشطتها مثل الطاقة الشمسية والرياح لتقليل البصمة الكربونية</a:t>
            </a:r>
          </a:p>
        </p:txBody>
      </p:sp>
    </p:spTree>
    <p:extLst>
      <p:ext uri="{BB962C8B-B14F-4D97-AF65-F5344CB8AC3E}">
        <p14:creationId xmlns:p14="http://schemas.microsoft.com/office/powerpoint/2010/main" val="388324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إدارة النفايات</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تعزيز أنشطة إدارة النفايات مثل إعادة التدوير وتقليل استهلاك الورق والبلاستك وتشجيع الطلاب على تقليل النفايات</a:t>
            </a:r>
          </a:p>
        </p:txBody>
      </p:sp>
    </p:spTree>
    <p:extLst>
      <p:ext uri="{BB962C8B-B14F-4D97-AF65-F5344CB8AC3E}">
        <p14:creationId xmlns:p14="http://schemas.microsoft.com/office/powerpoint/2010/main" val="18368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84B121-D93E-6C72-8375-208075F32D76}"/>
              </a:ext>
            </a:extLst>
          </p:cNvPr>
          <p:cNvSpPr>
            <a:spLocks noGrp="1"/>
          </p:cNvSpPr>
          <p:nvPr>
            <p:ph type="title"/>
          </p:nvPr>
        </p:nvSpPr>
        <p:spPr/>
        <p:txBody>
          <a:bodyPr/>
          <a:lstStyle/>
          <a:p>
            <a:pPr algn="r" rtl="1"/>
            <a:r>
              <a:rPr lang="ar-IQ" dirty="0"/>
              <a:t>  مقدمة عن التعليم الاخضر</a:t>
            </a:r>
          </a:p>
        </p:txBody>
      </p:sp>
      <p:sp>
        <p:nvSpPr>
          <p:cNvPr id="3" name="Content Placeholder 2">
            <a:extLst>
              <a:ext uri="{FF2B5EF4-FFF2-40B4-BE49-F238E27FC236}">
                <a16:creationId xmlns:a16="http://schemas.microsoft.com/office/drawing/2014/main" xmlns="" id="{38CB234C-791A-206E-6211-649A52736C42}"/>
              </a:ext>
            </a:extLst>
          </p:cNvPr>
          <p:cNvSpPr>
            <a:spLocks noGrp="1"/>
          </p:cNvSpPr>
          <p:nvPr>
            <p:ph idx="1"/>
          </p:nvPr>
        </p:nvSpPr>
        <p:spPr/>
        <p:txBody>
          <a:bodyPr>
            <a:normAutofit/>
          </a:bodyPr>
          <a:lstStyle/>
          <a:p>
            <a:pPr algn="just" rtl="1"/>
            <a:r>
              <a:rPr lang="ar-IQ" sz="3200" b="0" i="0" dirty="0">
                <a:effectLst/>
                <a:latin typeface="kufi"/>
                <a:cs typeface="+mj-cs"/>
              </a:rPr>
              <a:t>يعد مصطلح التعليم الاخضر او </a:t>
            </a:r>
            <a:r>
              <a:rPr lang="ar-IQ" sz="3200" b="0" i="0" dirty="0" err="1">
                <a:effectLst/>
                <a:latin typeface="kufi"/>
                <a:cs typeface="+mj-cs"/>
              </a:rPr>
              <a:t>الخضرنة</a:t>
            </a:r>
            <a:r>
              <a:rPr lang="ar-IQ" sz="3200" b="0" i="0" dirty="0">
                <a:effectLst/>
                <a:latin typeface="kufi"/>
                <a:cs typeface="+mj-cs"/>
              </a:rPr>
              <a:t> من المصطلحات التي برزت في السنوات الأخيرة في ظل العناية بالنظام البيئي والبعد عن الملوثات الصناعية وترشيد الاستهلاك المتنامي للطاقة تماشياً مع اهداف التنمية المستدامة 2030 التي التزم بها العراق كبقية دول العالم وبهذا فقد شرعت اقتصاديات التعليم في الدول المتقدمة في اعتماد تقنيات وتطبيقات وسلوكيات وأدوات تهدف إلى المحافظة على البيئة والمساهمة في خفض الاعتماد على المنتجات والممارسات التي تثقل كاهل وزارات التعليم مادياً وزمنياً وصولا إلى المتعلم. وإضافة إلى ما سبق برز مؤخراً مصطلح </a:t>
            </a:r>
            <a:r>
              <a:rPr lang="ar-IQ" sz="3200" b="0" i="0" dirty="0" err="1">
                <a:effectLst/>
                <a:latin typeface="kufi"/>
                <a:cs typeface="+mj-cs"/>
              </a:rPr>
              <a:t>خضرنة</a:t>
            </a:r>
            <a:r>
              <a:rPr lang="ar-IQ" sz="3200" b="0" i="0" dirty="0">
                <a:effectLst/>
                <a:latin typeface="kufi"/>
                <a:cs typeface="+mj-cs"/>
              </a:rPr>
              <a:t> المقررات وتخضير التعليم كمشاريع مستقبلية تهدف لتعليم أخضر.   </a:t>
            </a:r>
            <a:endParaRPr lang="ar-IQ" sz="3200" dirty="0">
              <a:cs typeface="+mj-cs"/>
            </a:endParaRPr>
          </a:p>
        </p:txBody>
      </p:sp>
    </p:spTree>
    <p:extLst>
      <p:ext uri="{BB962C8B-B14F-4D97-AF65-F5344CB8AC3E}">
        <p14:creationId xmlns:p14="http://schemas.microsoft.com/office/powerpoint/2010/main" val="290097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تصميم المباني المستدامة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التحول نحو بناء الجامعات والكليات وقاعاتها بتصاميم مستدامة تعمل على تقليل استهلاك الطاقة والمياه</a:t>
            </a:r>
          </a:p>
        </p:txBody>
      </p:sp>
    </p:spTree>
    <p:extLst>
      <p:ext uri="{BB962C8B-B14F-4D97-AF65-F5344CB8AC3E}">
        <p14:creationId xmlns:p14="http://schemas.microsoft.com/office/powerpoint/2010/main" val="414123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تقليل استهلاك المياه</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تعليم الطلبة كيفية ترشيد استهلاك المياه في الكليات والمنازل</a:t>
            </a:r>
          </a:p>
          <a:p>
            <a:pPr algn="just" rtl="1">
              <a:lnSpc>
                <a:spcPct val="200000"/>
              </a:lnSpc>
            </a:pPr>
            <a:r>
              <a:rPr lang="ar-IQ" sz="4000" dirty="0">
                <a:latin typeface="Simplified Arabic" panose="02020603050405020304" pitchFamily="18" charset="-78"/>
                <a:cs typeface="Simplified Arabic" panose="02020603050405020304" pitchFamily="18" charset="-78"/>
              </a:rPr>
              <a:t>أدى تغير المناخ الى زيادة الضغط على موارد المياه الطبيعية خاصة بالزراعة</a:t>
            </a:r>
          </a:p>
        </p:txBody>
      </p:sp>
    </p:spTree>
    <p:extLst>
      <p:ext uri="{BB962C8B-B14F-4D97-AF65-F5344CB8AC3E}">
        <p14:creationId xmlns:p14="http://schemas.microsoft.com/office/powerpoint/2010/main" val="60778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الأنشطة التوعوية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تنظيم حملات توعوية وورش عمل للطلبة بشأن أهمية الحفاظ على البيئة ودورهم في تحقيق ذلك.</a:t>
            </a:r>
          </a:p>
        </p:txBody>
      </p:sp>
    </p:spTree>
    <p:extLst>
      <p:ext uri="{BB962C8B-B14F-4D97-AF65-F5344CB8AC3E}">
        <p14:creationId xmlns:p14="http://schemas.microsoft.com/office/powerpoint/2010/main" val="2433086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الزراعة الحضرية والحدائق المدرسية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lnSpc>
                <a:spcPct val="200000"/>
              </a:lnSpc>
            </a:pPr>
            <a:r>
              <a:rPr lang="ar-IQ" sz="4000" dirty="0">
                <a:latin typeface="Simplified Arabic" panose="02020603050405020304" pitchFamily="18" charset="-78"/>
                <a:cs typeface="Simplified Arabic" panose="02020603050405020304" pitchFamily="18" charset="-78"/>
              </a:rPr>
              <a:t>انشاء حدائق بالكليات والجامعات وتعليم الطلبة كيفية الزراعة بشكل مستدام مما يساعدهم في فهم كيفية الحفاظ على البيئة وتحقيق الاكتفاء الذاتي</a:t>
            </a:r>
          </a:p>
        </p:txBody>
      </p:sp>
    </p:spTree>
    <p:extLst>
      <p:ext uri="{BB962C8B-B14F-4D97-AF65-F5344CB8AC3E}">
        <p14:creationId xmlns:p14="http://schemas.microsoft.com/office/powerpoint/2010/main" val="4236030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التكنولوجيا الخضراء</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lnSpcReduction="10000"/>
          </a:bodyPr>
          <a:lstStyle/>
          <a:p>
            <a:pPr algn="r" rtl="1">
              <a:lnSpc>
                <a:spcPct val="150000"/>
              </a:lnSpc>
            </a:pPr>
            <a:r>
              <a:rPr lang="ar-IQ" sz="3600" dirty="0">
                <a:latin typeface="Times New Roman" panose="02020603050405020304" pitchFamily="18" charset="0"/>
                <a:cs typeface="Times New Roman" panose="02020603050405020304" pitchFamily="18" charset="0"/>
              </a:rPr>
              <a:t>استخدام التكنولوجيا في التعليم لتعزيز الكفاءة وتقليل الهدر البيئي مثل الاعتماد على الكتب الرقمية والمواد الالكترونية</a:t>
            </a:r>
          </a:p>
          <a:p>
            <a:pPr algn="r" rtl="1">
              <a:lnSpc>
                <a:spcPct val="150000"/>
              </a:lnSpc>
            </a:pPr>
            <a:endParaRPr lang="ar-IQ" sz="3600" dirty="0">
              <a:latin typeface="Times New Roman" panose="02020603050405020304" pitchFamily="18" charset="0"/>
              <a:cs typeface="Times New Roman" panose="02020603050405020304" pitchFamily="18" charset="0"/>
            </a:endParaRPr>
          </a:p>
          <a:p>
            <a:pPr algn="r" rtl="1">
              <a:lnSpc>
                <a:spcPct val="150000"/>
              </a:lnSpc>
            </a:pPr>
            <a:r>
              <a:rPr lang="ar-IQ" sz="3600" dirty="0">
                <a:latin typeface="Times New Roman" panose="02020603050405020304" pitchFamily="18" charset="0"/>
                <a:cs typeface="Times New Roman" panose="02020603050405020304" pitchFamily="18" charset="0"/>
              </a:rPr>
              <a:t>جميع الممارسات سابقة الذكر تسهم في بناء جيل واعي بيئيا يمكنه قيادة التغيير نحو مستقبل اكثر استدامة</a:t>
            </a:r>
          </a:p>
          <a:p>
            <a:pPr algn="r" rtl="1">
              <a:lnSpc>
                <a:spcPct val="150000"/>
              </a:lnSpc>
            </a:pPr>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20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F06AC-A5F4-A8CD-1FBD-35C8B9017268}"/>
              </a:ext>
            </a:extLst>
          </p:cNvPr>
          <p:cNvSpPr>
            <a:spLocks noGrp="1"/>
          </p:cNvSpPr>
          <p:nvPr>
            <p:ph type="title"/>
          </p:nvPr>
        </p:nvSpPr>
        <p:spPr/>
        <p:txBody>
          <a:bodyPr/>
          <a:lstStyle/>
          <a:p>
            <a:pPr algn="r" rtl="1"/>
            <a:r>
              <a:rPr lang="ar-IQ" dirty="0"/>
              <a:t>مركز التعليم البيئي </a:t>
            </a:r>
          </a:p>
        </p:txBody>
      </p:sp>
      <p:pic>
        <p:nvPicPr>
          <p:cNvPr id="4" name="Content Placeholder 3">
            <a:extLst>
              <a:ext uri="{FF2B5EF4-FFF2-40B4-BE49-F238E27FC236}">
                <a16:creationId xmlns:a16="http://schemas.microsoft.com/office/drawing/2014/main" xmlns="" id="{E7FF1021-2EBB-BF1A-13B7-84A69EC76DD4}"/>
              </a:ext>
            </a:extLst>
          </p:cNvPr>
          <p:cNvPicPr>
            <a:picLocks noGrp="1" noChangeAspect="1"/>
          </p:cNvPicPr>
          <p:nvPr>
            <p:ph idx="1"/>
          </p:nvPr>
        </p:nvPicPr>
        <p:blipFill>
          <a:blip r:embed="rId2"/>
          <a:stretch>
            <a:fillRect/>
          </a:stretch>
        </p:blipFill>
        <p:spPr>
          <a:xfrm>
            <a:off x="1308295" y="1825625"/>
            <a:ext cx="9059594" cy="4351338"/>
          </a:xfrm>
          <a:prstGeom prst="rect">
            <a:avLst/>
          </a:prstGeom>
        </p:spPr>
      </p:pic>
    </p:spTree>
    <p:extLst>
      <p:ext uri="{BB962C8B-B14F-4D97-AF65-F5344CB8AC3E}">
        <p14:creationId xmlns:p14="http://schemas.microsoft.com/office/powerpoint/2010/main" val="224380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F06AC-A5F4-A8CD-1FBD-35C8B9017268}"/>
              </a:ext>
            </a:extLst>
          </p:cNvPr>
          <p:cNvSpPr>
            <a:spLocks noGrp="1"/>
          </p:cNvSpPr>
          <p:nvPr>
            <p:ph type="title"/>
          </p:nvPr>
        </p:nvSpPr>
        <p:spPr/>
        <p:txBody>
          <a:bodyPr/>
          <a:lstStyle/>
          <a:p>
            <a:pPr algn="r" rtl="1"/>
            <a:r>
              <a:rPr lang="ar-IQ" dirty="0"/>
              <a:t>  جد الكتب الخضراء</a:t>
            </a:r>
          </a:p>
        </p:txBody>
      </p:sp>
      <p:pic>
        <p:nvPicPr>
          <p:cNvPr id="5" name="Content Placeholder 4">
            <a:extLst>
              <a:ext uri="{FF2B5EF4-FFF2-40B4-BE49-F238E27FC236}">
                <a16:creationId xmlns:a16="http://schemas.microsoft.com/office/drawing/2014/main" xmlns="" id="{35196186-7678-7F84-1187-ED92BFBE99C3}"/>
              </a:ext>
            </a:extLst>
          </p:cNvPr>
          <p:cNvPicPr>
            <a:picLocks noGrp="1" noChangeAspect="1"/>
          </p:cNvPicPr>
          <p:nvPr>
            <p:ph idx="1"/>
          </p:nvPr>
        </p:nvPicPr>
        <p:blipFill>
          <a:blip r:embed="rId2"/>
          <a:stretch>
            <a:fillRect/>
          </a:stretch>
        </p:blipFill>
        <p:spPr>
          <a:xfrm>
            <a:off x="838200" y="1690688"/>
            <a:ext cx="10515599" cy="4486275"/>
          </a:xfrm>
          <a:prstGeom prst="rect">
            <a:avLst/>
          </a:prstGeom>
        </p:spPr>
      </p:pic>
    </p:spTree>
    <p:extLst>
      <p:ext uri="{BB962C8B-B14F-4D97-AF65-F5344CB8AC3E}">
        <p14:creationId xmlns:p14="http://schemas.microsoft.com/office/powerpoint/2010/main" val="143244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امثلة عملية وتطبيقات</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lstStyle/>
          <a:p>
            <a:pPr algn="r" rtl="1"/>
            <a:r>
              <a:rPr lang="ar-IQ" dirty="0"/>
              <a:t>زيارة افتراضية او حقيقية لمؤسسات تعليمية خضراء</a:t>
            </a:r>
          </a:p>
          <a:p>
            <a:pPr algn="r" rtl="1"/>
            <a:r>
              <a:rPr lang="ar-IQ" dirty="0"/>
              <a:t>استعراض نماذج ناجحة لمؤسسات تعليمية – جامعة واشنطن، جامعة فرجينيا </a:t>
            </a:r>
          </a:p>
          <a:p>
            <a:pPr algn="r" rtl="1"/>
            <a:r>
              <a:rPr lang="ar-IQ" dirty="0"/>
              <a:t>تعتمد الطاقة الشمسية</a:t>
            </a:r>
          </a:p>
          <a:p>
            <a:pPr algn="r" rtl="1"/>
            <a:r>
              <a:rPr lang="ar-IQ" dirty="0"/>
              <a:t>تنظيم ورش وندوات بشان كيفية إعادة التدوير للمواد كالورق ولزجاج والبلاستك </a:t>
            </a:r>
          </a:p>
          <a:p>
            <a:pPr algn="r" rtl="1"/>
            <a:r>
              <a:rPr lang="ar-IQ" dirty="0"/>
              <a:t>عمل خطة عمل مستدامة للمؤسسات التعليمية</a:t>
            </a:r>
          </a:p>
          <a:p>
            <a:pPr algn="r" rtl="1"/>
            <a:r>
              <a:rPr lang="ar-IQ" dirty="0"/>
              <a:t>تطبيق التعليم الاخضر</a:t>
            </a:r>
          </a:p>
          <a:p>
            <a:pPr algn="r" rtl="1"/>
            <a:r>
              <a:rPr lang="ar-IQ" dirty="0"/>
              <a:t>مشاركة التجارب</a:t>
            </a:r>
          </a:p>
          <a:p>
            <a:pPr algn="r" rtl="1"/>
            <a:endParaRPr lang="ar-IQ" dirty="0"/>
          </a:p>
        </p:txBody>
      </p:sp>
    </p:spTree>
    <p:extLst>
      <p:ext uri="{BB962C8B-B14F-4D97-AF65-F5344CB8AC3E}">
        <p14:creationId xmlns:p14="http://schemas.microsoft.com/office/powerpoint/2010/main" val="9939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F1C31-E34E-13D6-30F3-48E04D240006}"/>
              </a:ext>
            </a:extLst>
          </p:cNvPr>
          <p:cNvSpPr>
            <a:spLocks noGrp="1"/>
          </p:cNvSpPr>
          <p:nvPr>
            <p:ph type="title"/>
          </p:nvPr>
        </p:nvSpPr>
        <p:spPr/>
        <p:txBody>
          <a:bodyPr/>
          <a:lstStyle/>
          <a:p>
            <a:pPr algn="r" rtl="1"/>
            <a:r>
              <a:rPr lang="ar-IQ" dirty="0"/>
              <a:t>الاستراتيجية الوطنية </a:t>
            </a:r>
            <a:br>
              <a:rPr lang="ar-IQ" dirty="0"/>
            </a:br>
            <a:endParaRPr lang="ar-IQ" dirty="0"/>
          </a:p>
        </p:txBody>
      </p:sp>
      <p:sp>
        <p:nvSpPr>
          <p:cNvPr id="3" name="Content Placeholder 2">
            <a:extLst>
              <a:ext uri="{FF2B5EF4-FFF2-40B4-BE49-F238E27FC236}">
                <a16:creationId xmlns:a16="http://schemas.microsoft.com/office/drawing/2014/main" xmlns="" id="{CC969D9F-AFB6-06EB-DB58-C966D363443D}"/>
              </a:ext>
            </a:extLst>
          </p:cNvPr>
          <p:cNvSpPr>
            <a:spLocks noGrp="1"/>
          </p:cNvSpPr>
          <p:nvPr>
            <p:ph idx="1"/>
          </p:nvPr>
        </p:nvSpPr>
        <p:spPr>
          <a:xfrm>
            <a:off x="710648" y="1253330"/>
            <a:ext cx="10770704" cy="4711371"/>
          </a:xfrm>
        </p:spPr>
        <p:txBody>
          <a:bodyPr>
            <a:noAutofit/>
          </a:bodyPr>
          <a:lstStyle/>
          <a:p>
            <a:pPr algn="just" rtl="1"/>
            <a:r>
              <a:rPr lang="ar-IQ" sz="3200" dirty="0">
                <a:cs typeface="+mj-cs"/>
              </a:rPr>
              <a:t>يعد العراق من الدول الأكثر تأثرا بالتغير المناخي وقد اعلن عن </a:t>
            </a:r>
            <a:r>
              <a:rPr lang="ar-IQ" sz="3200" dirty="0" err="1">
                <a:cs typeface="+mj-cs"/>
              </a:rPr>
              <a:t>ستراتيجية</a:t>
            </a:r>
            <a:r>
              <a:rPr lang="ar-IQ" sz="3200" dirty="0">
                <a:cs typeface="+mj-cs"/>
              </a:rPr>
              <a:t> وطنية شاملة للحفاظ على البيئة</a:t>
            </a:r>
          </a:p>
          <a:p>
            <a:pPr algn="just" rtl="1"/>
            <a:r>
              <a:rPr lang="ar-IQ" sz="3200" dirty="0">
                <a:cs typeface="+mj-cs"/>
              </a:rPr>
              <a:t>تمتد الخطة البيئية المدعومة من الأمم المتحدة والوكالة الامريكية للتنمية </a:t>
            </a:r>
            <a:r>
              <a:rPr lang="en-US" sz="3200" dirty="0">
                <a:cs typeface="+mj-cs"/>
              </a:rPr>
              <a:t>USAID</a:t>
            </a:r>
            <a:r>
              <a:rPr lang="ar-IQ" sz="3200" dirty="0">
                <a:cs typeface="+mj-cs"/>
              </a:rPr>
              <a:t> للسنوات 2024-2030</a:t>
            </a:r>
          </a:p>
          <a:p>
            <a:pPr algn="just" rtl="1"/>
            <a:r>
              <a:rPr lang="ar-IQ" sz="3200" dirty="0">
                <a:cs typeface="+mj-cs"/>
              </a:rPr>
              <a:t>ستعتمد الخطة تطوير الطاقة المتجددة والحد من الغازات المنبعثة والاستثمار بوسائل النقل الكهربائي وتحديث النقل العام.</a:t>
            </a:r>
          </a:p>
          <a:p>
            <a:pPr algn="just" rtl="1"/>
            <a:r>
              <a:rPr lang="ar-IQ" sz="3200" dirty="0">
                <a:cs typeface="+mj-cs"/>
              </a:rPr>
              <a:t>سيعتمد لهذا المشروع استثمارات لا تقل عن مليار دولار سنويا تقريبا بحسب احد خبراء برنامج الأمم المتحدة الإنمائي المشترك فيه.</a:t>
            </a:r>
          </a:p>
          <a:p>
            <a:pPr algn="just" rtl="1"/>
            <a:r>
              <a:rPr lang="ar-IQ" sz="3200" dirty="0"/>
              <a:t>ستركز الاستراتيجية على معالجة حرق الغاز المصاحب </a:t>
            </a:r>
            <a:r>
              <a:rPr lang="ar-IQ" sz="3200" dirty="0" err="1"/>
              <a:t>لانتاج</a:t>
            </a:r>
            <a:r>
              <a:rPr lang="ar-IQ" sz="3200" dirty="0"/>
              <a:t> النفط</a:t>
            </a:r>
          </a:p>
          <a:p>
            <a:pPr algn="just" rtl="1"/>
            <a:endParaRPr lang="ar-IQ" sz="3200" dirty="0">
              <a:cs typeface="+mj-cs"/>
            </a:endParaRPr>
          </a:p>
          <a:p>
            <a:pPr marL="0" indent="0" algn="just" rtl="1">
              <a:buNone/>
            </a:pPr>
            <a:r>
              <a:rPr lang="ar-IQ" sz="3200" dirty="0">
                <a:cs typeface="+mj-cs"/>
              </a:rPr>
              <a:t> </a:t>
            </a:r>
          </a:p>
          <a:p>
            <a:pPr algn="r" rtl="1"/>
            <a:endParaRPr lang="ar-IQ" sz="3200" dirty="0">
              <a:cs typeface="+mj-cs"/>
            </a:endParaRPr>
          </a:p>
        </p:txBody>
      </p:sp>
    </p:spTree>
    <p:extLst>
      <p:ext uri="{BB962C8B-B14F-4D97-AF65-F5344CB8AC3E}">
        <p14:creationId xmlns:p14="http://schemas.microsoft.com/office/powerpoint/2010/main" val="236818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F1C31-E34E-13D6-30F3-48E04D240006}"/>
              </a:ext>
            </a:extLst>
          </p:cNvPr>
          <p:cNvSpPr>
            <a:spLocks noGrp="1"/>
          </p:cNvSpPr>
          <p:nvPr>
            <p:ph type="title"/>
          </p:nvPr>
        </p:nvSpPr>
        <p:spPr>
          <a:xfrm>
            <a:off x="838200" y="365125"/>
            <a:ext cx="10515600" cy="844697"/>
          </a:xfrm>
        </p:spPr>
        <p:txBody>
          <a:bodyPr/>
          <a:lstStyle/>
          <a:p>
            <a:pPr algn="r" rtl="1"/>
            <a:r>
              <a:rPr lang="ar-IQ" dirty="0"/>
              <a:t>خاتمة</a:t>
            </a:r>
          </a:p>
        </p:txBody>
      </p:sp>
      <p:sp>
        <p:nvSpPr>
          <p:cNvPr id="3" name="Content Placeholder 2">
            <a:extLst>
              <a:ext uri="{FF2B5EF4-FFF2-40B4-BE49-F238E27FC236}">
                <a16:creationId xmlns:a16="http://schemas.microsoft.com/office/drawing/2014/main" xmlns="" id="{CC969D9F-AFB6-06EB-DB58-C966D363443D}"/>
              </a:ext>
            </a:extLst>
          </p:cNvPr>
          <p:cNvSpPr>
            <a:spLocks noGrp="1"/>
          </p:cNvSpPr>
          <p:nvPr>
            <p:ph idx="1"/>
          </p:nvPr>
        </p:nvSpPr>
        <p:spPr>
          <a:xfrm>
            <a:off x="838200" y="1333253"/>
            <a:ext cx="10515600" cy="4743990"/>
          </a:xfrm>
        </p:spPr>
        <p:txBody>
          <a:bodyPr>
            <a:noAutofit/>
          </a:bodyPr>
          <a:lstStyle/>
          <a:p>
            <a:pPr algn="just" rtl="1"/>
            <a:r>
              <a:rPr lang="ar-IQ" sz="3200" b="0" i="0" dirty="0">
                <a:effectLst/>
                <a:latin typeface="var(--secondary-font)"/>
                <a:cs typeface="+mj-cs"/>
              </a:rPr>
              <a:t>مما سبق يمكن القول انه يمكن إعادة هندسة التعليم بأسلوب </a:t>
            </a:r>
            <a:r>
              <a:rPr lang="ar-IQ" sz="3200" b="0" i="0" dirty="0" err="1">
                <a:effectLst/>
                <a:latin typeface="var(--secondary-font)"/>
                <a:cs typeface="+mj-cs"/>
              </a:rPr>
              <a:t>يتوائم</a:t>
            </a:r>
            <a:r>
              <a:rPr lang="ar-IQ" sz="3200" b="0" i="0" dirty="0">
                <a:effectLst/>
                <a:latin typeface="var(--secondary-font)"/>
                <a:cs typeface="+mj-cs"/>
              </a:rPr>
              <a:t> مع التطور العلمي والاقتصادي المتنامي الذي يشهده العالم اليوم. </a:t>
            </a:r>
          </a:p>
          <a:p>
            <a:pPr algn="just" rtl="1"/>
            <a:r>
              <a:rPr lang="ar-IQ" sz="3200" b="0" i="0" dirty="0">
                <a:effectLst/>
                <a:latin typeface="var(--secondary-font)"/>
                <a:cs typeface="+mj-cs"/>
              </a:rPr>
              <a:t>مثال على ذلك تطبيق التقنيات التي تعتمد نظام التعليم الأخضر </a:t>
            </a:r>
          </a:p>
          <a:p>
            <a:pPr lvl="1" algn="just" rtl="1"/>
            <a:r>
              <a:rPr lang="ar-IQ" sz="2800" b="0" i="0" dirty="0">
                <a:effectLst/>
                <a:latin typeface="var(--secondary-font)"/>
                <a:cs typeface="+mj-cs"/>
              </a:rPr>
              <a:t>نظام البرمجة الذكية</a:t>
            </a:r>
            <a:r>
              <a:rPr lang="en-US" sz="2800" b="0" i="0" dirty="0">
                <a:effectLst/>
                <a:latin typeface="var(--secondary-font)"/>
                <a:cs typeface="+mj-cs"/>
              </a:rPr>
              <a:t>Smart Computing) </a:t>
            </a:r>
            <a:r>
              <a:rPr lang="ar-IQ" sz="2800" b="0" i="0" dirty="0">
                <a:effectLst/>
                <a:latin typeface="var(--secondary-font)"/>
                <a:cs typeface="+mj-cs"/>
              </a:rPr>
              <a:t> ) لتصميم برامج وتطبيقات ذكية </a:t>
            </a:r>
            <a:r>
              <a:rPr lang="ar-IQ" sz="2800" b="0" i="0" dirty="0" err="1">
                <a:effectLst/>
                <a:latin typeface="var(--secondary-font)"/>
                <a:cs typeface="+mj-cs"/>
              </a:rPr>
              <a:t>للإستفادة</a:t>
            </a:r>
            <a:r>
              <a:rPr lang="ar-IQ" sz="2800" b="0" i="0" dirty="0">
                <a:effectLst/>
                <a:latin typeface="var(--secondary-font)"/>
                <a:cs typeface="+mj-cs"/>
              </a:rPr>
              <a:t> منها في العملية التعليمية.</a:t>
            </a:r>
          </a:p>
          <a:p>
            <a:pPr lvl="1" algn="just" rtl="1"/>
            <a:r>
              <a:rPr lang="ar-IQ" sz="2800" b="0" i="0" dirty="0">
                <a:effectLst/>
                <a:latin typeface="var(--secondary-font)"/>
                <a:cs typeface="+mj-cs"/>
              </a:rPr>
              <a:t>التعليم </a:t>
            </a:r>
            <a:r>
              <a:rPr lang="ar-IQ" sz="2800" b="0" i="0" dirty="0" err="1">
                <a:effectLst/>
                <a:latin typeface="var(--secondary-font)"/>
                <a:cs typeface="+mj-cs"/>
              </a:rPr>
              <a:t>بالأيباد</a:t>
            </a:r>
            <a:r>
              <a:rPr lang="ar-IQ" sz="2800" b="0" i="0" dirty="0">
                <a:effectLst/>
                <a:latin typeface="var(--secondary-font)"/>
                <a:cs typeface="+mj-cs"/>
              </a:rPr>
              <a:t> وما شابهه من الأجهزة اللوحية كبديل عن المقررات الورقية، والذي يمكن الطلاب من استخدام أجهزتهم الشخصية دون الحاجة لمختبرات الحاسب الآلي.</a:t>
            </a:r>
          </a:p>
          <a:p>
            <a:pPr lvl="1" algn="just" rtl="1"/>
            <a:r>
              <a:rPr lang="ar-IQ" sz="2800" b="0" i="0" dirty="0">
                <a:effectLst/>
                <a:latin typeface="var(--secondary-font)"/>
                <a:cs typeface="+mj-cs"/>
              </a:rPr>
              <a:t>المعامل الافتراضية </a:t>
            </a:r>
            <a:r>
              <a:rPr lang="ar-IQ" sz="2800" b="0" i="0" dirty="0" err="1">
                <a:effectLst/>
                <a:latin typeface="var(--secondary-font)"/>
                <a:cs typeface="+mj-cs"/>
              </a:rPr>
              <a:t>للإستفادة</a:t>
            </a:r>
            <a:r>
              <a:rPr lang="ar-IQ" sz="2800" b="0" i="0" dirty="0">
                <a:effectLst/>
                <a:latin typeface="var(--secondary-font)"/>
                <a:cs typeface="+mj-cs"/>
              </a:rPr>
              <a:t> منها في مواد الكيمياء والفيزياء والأحياء وغيرها من التخصصات الطبية والصناعية وذلك </a:t>
            </a:r>
            <a:r>
              <a:rPr lang="ar-IQ" sz="2800" b="0" i="0" dirty="0" err="1">
                <a:effectLst/>
                <a:latin typeface="var(--secondary-font)"/>
                <a:cs typeface="+mj-cs"/>
              </a:rPr>
              <a:t>ماتم</a:t>
            </a:r>
            <a:r>
              <a:rPr lang="ar-IQ" sz="2800" b="0" i="0" dirty="0">
                <a:effectLst/>
                <a:latin typeface="var(--secondary-font)"/>
                <a:cs typeface="+mj-cs"/>
              </a:rPr>
              <a:t> تطبيقه فعلياً من خلال عملية بولونيا المعتمدة حالياً في الكليات الهندسية والعلوم في معظم الجامعات العراقية.        </a:t>
            </a:r>
          </a:p>
          <a:p>
            <a:pPr algn="just" rtl="1"/>
            <a:endParaRPr lang="ar-IQ" sz="3200" dirty="0">
              <a:cs typeface="+mj-cs"/>
            </a:endParaRPr>
          </a:p>
        </p:txBody>
      </p:sp>
    </p:spTree>
    <p:extLst>
      <p:ext uri="{BB962C8B-B14F-4D97-AF65-F5344CB8AC3E}">
        <p14:creationId xmlns:p14="http://schemas.microsoft.com/office/powerpoint/2010/main" val="133722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57FC7-5934-83F2-F0F9-B926C9ABCE5D}"/>
              </a:ext>
            </a:extLst>
          </p:cNvPr>
          <p:cNvSpPr>
            <a:spLocks noGrp="1"/>
          </p:cNvSpPr>
          <p:nvPr>
            <p:ph type="title"/>
          </p:nvPr>
        </p:nvSpPr>
        <p:spPr>
          <a:xfrm>
            <a:off x="838200" y="365125"/>
            <a:ext cx="10515600" cy="450801"/>
          </a:xfrm>
        </p:spPr>
        <p:txBody>
          <a:bodyPr>
            <a:normAutofit fontScale="90000"/>
          </a:bodyPr>
          <a:lstStyle/>
          <a:p>
            <a:pPr algn="ctr" rtl="1"/>
            <a:r>
              <a:rPr lang="ar-IQ" dirty="0"/>
              <a:t>التعليم الأخضر ( </a:t>
            </a:r>
            <a:r>
              <a:rPr lang="ar-IQ" dirty="0" err="1"/>
              <a:t>الخضرنة</a:t>
            </a:r>
            <a:r>
              <a:rPr lang="ar-IQ" dirty="0"/>
              <a:t>)</a:t>
            </a:r>
          </a:p>
        </p:txBody>
      </p:sp>
      <p:sp>
        <p:nvSpPr>
          <p:cNvPr id="3" name="Content Placeholder 2">
            <a:extLst>
              <a:ext uri="{FF2B5EF4-FFF2-40B4-BE49-F238E27FC236}">
                <a16:creationId xmlns:a16="http://schemas.microsoft.com/office/drawing/2014/main" xmlns="" id="{E67035BC-1F76-E62C-CA34-EBF7DD6AFB8D}"/>
              </a:ext>
            </a:extLst>
          </p:cNvPr>
          <p:cNvSpPr>
            <a:spLocks noGrp="1"/>
          </p:cNvSpPr>
          <p:nvPr>
            <p:ph idx="1"/>
          </p:nvPr>
        </p:nvSpPr>
        <p:spPr>
          <a:xfrm>
            <a:off x="838200" y="1012873"/>
            <a:ext cx="10515600" cy="5164089"/>
          </a:xfrm>
          <a:noFill/>
        </p:spPr>
        <p:txBody>
          <a:bodyPr>
            <a:normAutofit/>
          </a:bodyPr>
          <a:lstStyle/>
          <a:p>
            <a:pPr marL="0" indent="0" algn="just" rtl="1">
              <a:buNone/>
            </a:pPr>
            <a:r>
              <a:rPr lang="ar-IQ" sz="3600" b="0" i="0" dirty="0">
                <a:effectLst/>
                <a:latin typeface="kufi"/>
              </a:rPr>
              <a:t>إن </a:t>
            </a:r>
            <a:r>
              <a:rPr lang="ar-IQ" sz="3600" b="0" i="0" dirty="0">
                <a:effectLst/>
                <a:latin typeface="kufi"/>
                <a:cs typeface="+mj-cs"/>
              </a:rPr>
              <a:t>التعليم</a:t>
            </a:r>
            <a:r>
              <a:rPr lang="ar-IQ" sz="3600" b="0" i="0" dirty="0">
                <a:effectLst/>
                <a:latin typeface="kufi"/>
              </a:rPr>
              <a:t> الأخضر أو ما يسمى الجامعة الخضراء، هو التعليم العصري الذي يسعى إلى التنمية المستدامة ومواكبة التطور التكنولوجي </a:t>
            </a:r>
            <a:r>
              <a:rPr lang="ar-IQ" sz="3600" b="0" i="0" dirty="0" err="1">
                <a:effectLst/>
                <a:latin typeface="kufi"/>
              </a:rPr>
              <a:t>والإستفادة</a:t>
            </a:r>
            <a:r>
              <a:rPr lang="ar-IQ" sz="3600" b="0" i="0" dirty="0">
                <a:effectLst/>
                <a:latin typeface="kufi"/>
              </a:rPr>
              <a:t> منه بالعملية التعليمية وفق معايير صديقة للبيئة.</a:t>
            </a:r>
          </a:p>
          <a:p>
            <a:pPr algn="just" rtl="1"/>
            <a:r>
              <a:rPr lang="ar-IQ" sz="3600" b="0" i="0" dirty="0">
                <a:effectLst/>
                <a:latin typeface="kufi"/>
              </a:rPr>
              <a:t>يطور جانبين:</a:t>
            </a:r>
          </a:p>
          <a:p>
            <a:pPr lvl="1" algn="just" rtl="1"/>
            <a:r>
              <a:rPr lang="ar-IQ" sz="3200" b="0" i="0" dirty="0">
                <a:effectLst/>
                <a:latin typeface="kufi"/>
              </a:rPr>
              <a:t> الجانب الاول المتعلق بالبرامج البيئية من مبان وطاقة وتشجير وخدمات، وهذا الجانب نجده بشكل واضح وجلي  في كثير من دول العالم، و قد بدأ تطبيقه منذ عدة سنوات.</a:t>
            </a:r>
          </a:p>
          <a:p>
            <a:pPr lvl="1" algn="just" rtl="1"/>
            <a:r>
              <a:rPr lang="ar-IQ" sz="3200" b="0" i="0" dirty="0">
                <a:effectLst/>
                <a:latin typeface="kufi"/>
              </a:rPr>
              <a:t>الجانب الثاني فهو كل ما يركز على العملية التعليمية بالتقنيات والتطبيقات والاستراتيجيات والممارسات المرتبطة بمفهوم التعليم الأخضر، وقد بدأت كثير من الدول في اعتماده في مؤسساتها ونظامها التعليمي</a:t>
            </a:r>
            <a:endParaRPr lang="ar-IQ" sz="3200" dirty="0"/>
          </a:p>
        </p:txBody>
      </p:sp>
    </p:spTree>
    <p:extLst>
      <p:ext uri="{BB962C8B-B14F-4D97-AF65-F5344CB8AC3E}">
        <p14:creationId xmlns:p14="http://schemas.microsoft.com/office/powerpoint/2010/main" val="423794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F1C31-E34E-13D6-30F3-48E04D240006}"/>
              </a:ext>
            </a:extLst>
          </p:cNvPr>
          <p:cNvSpPr>
            <a:spLocks noGrp="1"/>
          </p:cNvSpPr>
          <p:nvPr>
            <p:ph type="title"/>
          </p:nvPr>
        </p:nvSpPr>
        <p:spPr/>
        <p:txBody>
          <a:bodyPr/>
          <a:lstStyle/>
          <a:p>
            <a:pPr algn="r" rtl="1"/>
            <a:endParaRPr lang="ar-IQ" dirty="0"/>
          </a:p>
        </p:txBody>
      </p:sp>
      <p:pic>
        <p:nvPicPr>
          <p:cNvPr id="1026" name="Picture 2">
            <a:extLst>
              <a:ext uri="{FF2B5EF4-FFF2-40B4-BE49-F238E27FC236}">
                <a16:creationId xmlns:a16="http://schemas.microsoft.com/office/drawing/2014/main" xmlns="" id="{1D888B6C-09A2-99F2-5615-D32E86837A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4880" y="365125"/>
            <a:ext cx="6949439" cy="63592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102B4CD-A6B3-A1FF-A7BB-6D5AC362CA6D}"/>
              </a:ext>
            </a:extLst>
          </p:cNvPr>
          <p:cNvSpPr/>
          <p:nvPr/>
        </p:nvSpPr>
        <p:spPr>
          <a:xfrm>
            <a:off x="0" y="4837043"/>
            <a:ext cx="11704319" cy="216010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1"/>
            <a:r>
              <a:rPr lang="ar-IQ" sz="9600" dirty="0">
                <a:latin typeface="Andalus" panose="02020603050405020304" pitchFamily="18" charset="-78"/>
                <a:cs typeface="Andalus" panose="02020603050405020304" pitchFamily="18" charset="-78"/>
              </a:rPr>
              <a:t>شكرا لإصغائكم</a:t>
            </a:r>
          </a:p>
        </p:txBody>
      </p:sp>
    </p:spTree>
    <p:extLst>
      <p:ext uri="{BB962C8B-B14F-4D97-AF65-F5344CB8AC3E}">
        <p14:creationId xmlns:p14="http://schemas.microsoft.com/office/powerpoint/2010/main" val="295039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DB05E-DF3D-871C-0C8D-393A9BC9623D}"/>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xmlns="" id="{A31F1E20-E4AA-2BDD-D441-D451A46B9DD4}"/>
              </a:ext>
            </a:extLst>
          </p:cNvPr>
          <p:cNvSpPr>
            <a:spLocks noGrp="1"/>
          </p:cNvSpPr>
          <p:nvPr>
            <p:ph idx="1"/>
          </p:nvPr>
        </p:nvSpPr>
        <p:spPr/>
        <p:txBody>
          <a:bodyPr/>
          <a:lstStyle/>
          <a:p>
            <a:endParaRPr lang="ar-IQ"/>
          </a:p>
        </p:txBody>
      </p:sp>
      <p:pic>
        <p:nvPicPr>
          <p:cNvPr id="4" name="Shape 307" descr="Image result for green">
            <a:extLst>
              <a:ext uri="{FF2B5EF4-FFF2-40B4-BE49-F238E27FC236}">
                <a16:creationId xmlns:a16="http://schemas.microsoft.com/office/drawing/2014/main" xmlns="" id="{C74A2532-B306-FC99-C828-2C38075D7C1D}"/>
              </a:ext>
            </a:extLst>
          </p:cNvPr>
          <p:cNvPicPr preferRelativeResize="0"/>
          <p:nvPr/>
        </p:nvPicPr>
        <p:blipFill rotWithShape="1">
          <a:blip r:embed="rId2">
            <a:alphaModFix amt="65000"/>
          </a:blip>
          <a:srcRect t="7734" b="7734"/>
          <a:stretch/>
        </p:blipFill>
        <p:spPr>
          <a:xfrm>
            <a:off x="838200" y="857249"/>
            <a:ext cx="10624930" cy="5635625"/>
          </a:xfrm>
          <a:prstGeom prst="rect">
            <a:avLst/>
          </a:prstGeom>
          <a:noFill/>
          <a:ln>
            <a:noFill/>
          </a:ln>
        </p:spPr>
      </p:pic>
    </p:spTree>
    <p:extLst>
      <p:ext uri="{BB962C8B-B14F-4D97-AF65-F5344CB8AC3E}">
        <p14:creationId xmlns:p14="http://schemas.microsoft.com/office/powerpoint/2010/main" val="188538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ctr" rtl="1"/>
            <a:r>
              <a:rPr lang="ar-IQ" dirty="0"/>
              <a:t>مفهوم التعليم الاخضر</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r>
              <a:rPr lang="ar-IQ" sz="3200" dirty="0">
                <a:latin typeface="Times New Roman" panose="02020603050405020304" pitchFamily="18" charset="0"/>
                <a:cs typeface="Times New Roman" panose="02020603050405020304" pitchFamily="18" charset="0"/>
              </a:rPr>
              <a:t>منهج تعليمي يدمج مبادئ الاستدامة البيئية بجميع جوانب التعليم </a:t>
            </a:r>
          </a:p>
          <a:p>
            <a:pPr algn="just" rtl="1"/>
            <a:r>
              <a:rPr lang="ar-IQ" sz="3200" dirty="0">
                <a:latin typeface="Times New Roman" panose="02020603050405020304" pitchFamily="18" charset="0"/>
                <a:cs typeface="Times New Roman" panose="02020603050405020304" pitchFamily="18" charset="0"/>
              </a:rPr>
              <a:t>يسعى الى دمج وإدخال مواضيع البيئة في المناهج الدراسية(التغير المناخي، تنوع بايولوجي، حفاظ على الموارد الطبيعية، إدارة النفايات)</a:t>
            </a:r>
          </a:p>
          <a:p>
            <a:pPr algn="just" rtl="1"/>
            <a:r>
              <a:rPr lang="ar-IQ" sz="3200" dirty="0">
                <a:latin typeface="Times New Roman" panose="02020603050405020304" pitchFamily="18" charset="0"/>
                <a:cs typeface="Times New Roman" panose="02020603050405020304" pitchFamily="18" charset="0"/>
              </a:rPr>
              <a:t>تعليم الطلبة كيفية العيش بطريقة مستدامة من خلال تزويدهم بالمهارات اللازمة لتقليل استهلاك الموارد وإعادة التدوير واستخدام الطاقة المتجددة واتخاذ خيارات صديقة للبيئة</a:t>
            </a:r>
          </a:p>
          <a:p>
            <a:pPr algn="just" rtl="1"/>
            <a:r>
              <a:rPr lang="ar-IQ" sz="3200" dirty="0">
                <a:latin typeface="Times New Roman" panose="02020603050405020304" pitchFamily="18" charset="0"/>
                <a:cs typeface="Times New Roman" panose="02020603050405020304" pitchFamily="18" charset="0"/>
              </a:rPr>
              <a:t>تعزيز الابتكار البيئي من خلال تشجيع الطلبة على التفكير الإبداعي لتطوير حلول للتحديات البيئية الحالية مثل الحد من التلوث وتوفير الطاقة.</a:t>
            </a:r>
          </a:p>
        </p:txBody>
      </p:sp>
    </p:spTree>
    <p:extLst>
      <p:ext uri="{BB962C8B-B14F-4D97-AF65-F5344CB8AC3E}">
        <p14:creationId xmlns:p14="http://schemas.microsoft.com/office/powerpoint/2010/main" val="393011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ctr" rtl="1"/>
            <a:r>
              <a:rPr lang="ar-IQ" dirty="0"/>
              <a:t>أهمية التعليم الاخضر</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a:xfrm>
            <a:off x="838200" y="1600341"/>
            <a:ext cx="10515600" cy="4760702"/>
          </a:xfrm>
        </p:spPr>
        <p:txBody>
          <a:bodyPr>
            <a:normAutofit/>
          </a:bodyPr>
          <a:lstStyle/>
          <a:p>
            <a:pPr algn="just" rtl="1"/>
            <a:r>
              <a:rPr lang="ar-IQ" sz="3200" dirty="0">
                <a:latin typeface="Times New Roman" panose="02020603050405020304" pitchFamily="18" charset="0"/>
                <a:cs typeface="Times New Roman" panose="02020603050405020304" pitchFamily="18" charset="0"/>
              </a:rPr>
              <a:t>دعم الاقتصاد الأخضر من خلال تعليم الطلبة كيفية الابتكار في عدة مجالات منها الطاقة المتجددة، الزراعة المستدامة، اذ يمكن ان يصبح التعليم الأخضر نقطة انطلاق لاقتصاد مستدام.</a:t>
            </a:r>
          </a:p>
          <a:p>
            <a:pPr algn="just" rtl="1"/>
            <a:r>
              <a:rPr lang="ar-IQ" sz="3200" dirty="0">
                <a:latin typeface="Times New Roman" panose="02020603050405020304" pitchFamily="18" charset="0"/>
                <a:cs typeface="Times New Roman" panose="02020603050405020304" pitchFamily="18" charset="0"/>
              </a:rPr>
              <a:t>تعزيز الوعي البيئي لدى الأجيال القادمة اذ يشجع التعليم الأخضر بان يكون الطلبة جزء من الحل وليس المشكلة مما يمكنهم من التفكير بشان كيفية تحسين البيئة التي يعيشون فيها.</a:t>
            </a:r>
          </a:p>
          <a:p>
            <a:pPr algn="just" rtl="1"/>
            <a:r>
              <a:rPr lang="ar-IQ" sz="3200" dirty="0">
                <a:latin typeface="Times New Roman" panose="02020603050405020304" pitchFamily="18" charset="0"/>
                <a:cs typeface="Times New Roman" panose="02020603050405020304" pitchFamily="18" charset="0"/>
              </a:rPr>
              <a:t>تقليل البصمة الكربونية عن طريق تبني ممارسات خضراء في المؤسسات التعليمية مثل تقليل استهلاك الطاقة واستخدام مواد معاد تدويرها، ويساهم التعليم الأخضر في تقليل البصمة الكربونية  بشكل مباشر في المجتمع.</a:t>
            </a:r>
          </a:p>
        </p:txBody>
      </p:sp>
    </p:spTree>
    <p:extLst>
      <p:ext uri="{BB962C8B-B14F-4D97-AF65-F5344CB8AC3E}">
        <p14:creationId xmlns:p14="http://schemas.microsoft.com/office/powerpoint/2010/main" val="272156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البصمة الكربونية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just" rtl="1"/>
            <a:r>
              <a:rPr lang="ar-IQ" sz="3400" dirty="0">
                <a:latin typeface="Times New Roman" panose="02020603050405020304" pitchFamily="18" charset="0"/>
                <a:cs typeface="Times New Roman" panose="02020603050405020304" pitchFamily="18" charset="0"/>
              </a:rPr>
              <a:t>هي مقياس اجمالي انبعاثات الغازات الدفيئة مثل ثاني أوكسيد الكربون التي يتم اطلاقها نتيجة الأنشطة البشرية المختلفة والتي تعد أداة رئيسة لتقدير تأثير الفرد او المنظمة او المجتمع  على تغير المناخ ومن عناصرها الاتي:</a:t>
            </a:r>
          </a:p>
          <a:p>
            <a:pPr algn="just" rtl="1"/>
            <a:r>
              <a:rPr lang="ar-IQ" sz="3400" dirty="0">
                <a:latin typeface="Times New Roman" panose="02020603050405020304" pitchFamily="18" charset="0"/>
                <a:cs typeface="Times New Roman" panose="02020603050405020304" pitchFamily="18" charset="0"/>
              </a:rPr>
              <a:t>1- انبعاثات الكربون المباشرة(مثل الناتج عن احتراق الوقود بالسيارة او التدفئة)</a:t>
            </a:r>
          </a:p>
          <a:p>
            <a:pPr algn="just" rtl="1"/>
            <a:r>
              <a:rPr lang="ar-IQ" sz="3400" dirty="0">
                <a:latin typeface="Times New Roman" panose="02020603050405020304" pitchFamily="18" charset="0"/>
                <a:cs typeface="Times New Roman" panose="02020603050405020304" pitchFamily="18" charset="0"/>
              </a:rPr>
              <a:t>2- انبعاثات كربون غير مباشرة( مثل الانبعاثات الناتجة عن استهلاك المنتجات كالطاقة المستخدمة في انتاج الغذاء، الملابس، أجهزة كهربائية وغيرها)</a:t>
            </a:r>
          </a:p>
          <a:p>
            <a:pPr algn="just" rtl="1"/>
            <a:endParaRPr lang="ar-IQ"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5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امثلة عن البصمة الكربونية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p:txBody>
          <a:bodyPr>
            <a:normAutofit/>
          </a:bodyPr>
          <a:lstStyle/>
          <a:p>
            <a:pPr algn="r" rtl="1"/>
            <a:r>
              <a:rPr lang="ar-IQ" sz="3600" dirty="0">
                <a:latin typeface="Times New Roman" panose="02020603050405020304" pitchFamily="18" charset="0"/>
                <a:cs typeface="Times New Roman" panose="02020603050405020304" pitchFamily="18" charset="0"/>
              </a:rPr>
              <a:t>المواصلات(سفر بالسيارة او الطائرة الذي يزيد من انبعاث ثاني أوكسيد الكربون)</a:t>
            </a:r>
          </a:p>
          <a:p>
            <a:pPr algn="r" rtl="1"/>
            <a:r>
              <a:rPr lang="ar-IQ" sz="3600" dirty="0">
                <a:latin typeface="Times New Roman" panose="02020603050405020304" pitchFamily="18" charset="0"/>
                <a:cs typeface="Times New Roman" panose="02020603050405020304" pitchFamily="18" charset="0"/>
              </a:rPr>
              <a:t>الصناعات ( المصانع التي تعتمد الوقود الاحفوري)</a:t>
            </a:r>
          </a:p>
          <a:p>
            <a:pPr algn="r" rtl="1"/>
            <a:r>
              <a:rPr lang="ar-IQ" sz="3600" dirty="0">
                <a:latin typeface="Times New Roman" panose="02020603050405020304" pitchFamily="18" charset="0"/>
                <a:cs typeface="Times New Roman" panose="02020603050405020304" pitchFamily="18" charset="0"/>
              </a:rPr>
              <a:t>الزراعة وتربية الحيوانات (الأنشطة الزراعية </a:t>
            </a:r>
            <a:r>
              <a:rPr lang="ar-IQ" sz="3600" dirty="0" err="1">
                <a:latin typeface="Times New Roman" panose="02020603050405020304" pitchFamily="18" charset="0"/>
                <a:cs typeface="Times New Roman" panose="02020603050405020304" pitchFamily="18" charset="0"/>
              </a:rPr>
              <a:t>كانتاج</a:t>
            </a:r>
            <a:r>
              <a:rPr lang="ar-IQ" sz="3600" dirty="0">
                <a:latin typeface="Times New Roman" panose="02020603050405020304" pitchFamily="18" charset="0"/>
                <a:cs typeface="Times New Roman" panose="02020603050405020304" pitchFamily="18" charset="0"/>
              </a:rPr>
              <a:t> اللحوم التي تطلق غاز الميثان)</a:t>
            </a:r>
          </a:p>
          <a:p>
            <a:pPr algn="r" rtl="1"/>
            <a:r>
              <a:rPr lang="ar-IQ" sz="3600" dirty="0">
                <a:latin typeface="Times New Roman" panose="02020603050405020304" pitchFamily="18" charset="0"/>
                <a:cs typeface="Times New Roman" panose="02020603050405020304" pitchFamily="18" charset="0"/>
              </a:rPr>
              <a:t>استهلاك الطاقة (استخدام الكهرباء، غاز لتشغيل المنازل والمكائن وغيرها)</a:t>
            </a:r>
          </a:p>
        </p:txBody>
      </p:sp>
    </p:spTree>
    <p:extLst>
      <p:ext uri="{BB962C8B-B14F-4D97-AF65-F5344CB8AC3E}">
        <p14:creationId xmlns:p14="http://schemas.microsoft.com/office/powerpoint/2010/main" val="333724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73584-0FDF-E82F-A0A0-A996CD86F83A}"/>
              </a:ext>
            </a:extLst>
          </p:cNvPr>
          <p:cNvSpPr>
            <a:spLocks noGrp="1"/>
          </p:cNvSpPr>
          <p:nvPr>
            <p:ph type="title"/>
          </p:nvPr>
        </p:nvSpPr>
        <p:spPr/>
        <p:txBody>
          <a:bodyPr/>
          <a:lstStyle/>
          <a:p>
            <a:pPr algn="r" rtl="1"/>
            <a:r>
              <a:rPr lang="ar-IQ" dirty="0"/>
              <a:t>طرق تقليل البصمة الكربونية</a:t>
            </a:r>
          </a:p>
        </p:txBody>
      </p:sp>
      <p:sp>
        <p:nvSpPr>
          <p:cNvPr id="3" name="Content Placeholder 2">
            <a:extLst>
              <a:ext uri="{FF2B5EF4-FFF2-40B4-BE49-F238E27FC236}">
                <a16:creationId xmlns:a16="http://schemas.microsoft.com/office/drawing/2014/main" xmlns="" id="{23A3CE54-F2D0-B0B9-535F-E7209AB5DB67}"/>
              </a:ext>
            </a:extLst>
          </p:cNvPr>
          <p:cNvSpPr>
            <a:spLocks noGrp="1"/>
          </p:cNvSpPr>
          <p:nvPr>
            <p:ph idx="1"/>
          </p:nvPr>
        </p:nvSpPr>
        <p:spPr>
          <a:xfrm>
            <a:off x="1007013" y="1690688"/>
            <a:ext cx="10515600" cy="4351338"/>
          </a:xfrm>
        </p:spPr>
        <p:txBody>
          <a:bodyPr/>
          <a:lstStyle/>
          <a:p>
            <a:pPr algn="r" rtl="1"/>
            <a:r>
              <a:rPr lang="ar-IQ" dirty="0"/>
              <a:t>إعادة التدوير بالتقليل من انتاج النفايات وإعادة تدوير المواد</a:t>
            </a:r>
          </a:p>
          <a:p>
            <a:pPr algn="r" rtl="1"/>
            <a:r>
              <a:rPr lang="ar-IQ" dirty="0"/>
              <a:t>تحسين كفاءة الطاقة (استخدام أجهزة كهربائية موفرة للطاقة وتقليل الهدر)</a:t>
            </a:r>
          </a:p>
          <a:p>
            <a:pPr algn="r" rtl="1"/>
            <a:r>
              <a:rPr lang="ar-IQ" dirty="0"/>
              <a:t>تقليل السفر جوا واعتماد النقل العام او سيارات كهربائية</a:t>
            </a:r>
          </a:p>
          <a:p>
            <a:pPr algn="r" rtl="1"/>
            <a:r>
              <a:rPr lang="ar-IQ" dirty="0"/>
              <a:t>تقليل استهلاك اللحوم والتحول نحو نظام غذائي نباتي (على قدر الإمكان)</a:t>
            </a:r>
          </a:p>
          <a:p>
            <a:pPr algn="r" rtl="1"/>
            <a:r>
              <a:rPr lang="ar-IQ" dirty="0"/>
              <a:t>استخدام الطاقة المتجددة (الرياح، طاقة شمسية بدل وقود احفوري</a:t>
            </a:r>
          </a:p>
          <a:p>
            <a:pPr algn="r" rtl="1"/>
            <a:endParaRPr lang="ar-IQ" dirty="0"/>
          </a:p>
          <a:p>
            <a:pPr algn="r" rtl="1"/>
            <a:r>
              <a:rPr lang="ar-IQ" dirty="0"/>
              <a:t>ان تقليل البصمة الكربونية مهم لتحسين جودة الحياة بهواء نظيف ومناخ مسقر والذي يؤدي الى صحة وسلامة الانسان والكائنات، ولمكافحة تغير المناخ بتقليل الانبعاثات للحد من الاحتباس الحراري وتقليل اثاره</a:t>
            </a:r>
          </a:p>
        </p:txBody>
      </p:sp>
      <p:pic>
        <p:nvPicPr>
          <p:cNvPr id="3076" name="Picture 4" descr="تقليل آثار البصمة الكربونية للأطفال | موارد تعليمية عربية">
            <a:extLst>
              <a:ext uri="{FF2B5EF4-FFF2-40B4-BE49-F238E27FC236}">
                <a16:creationId xmlns:a16="http://schemas.microsoft.com/office/drawing/2014/main" xmlns="" id="{2D453212-8A01-04A2-1541-EFB06C210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8" y="-3094889"/>
            <a:ext cx="3334043" cy="805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0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EC1AB-2DD1-DCDC-955A-4478F6243068}"/>
              </a:ext>
            </a:extLst>
          </p:cNvPr>
          <p:cNvSpPr>
            <a:spLocks noGrp="1"/>
          </p:cNvSpPr>
          <p:nvPr>
            <p:ph type="title"/>
          </p:nvPr>
        </p:nvSpPr>
        <p:spPr>
          <a:xfrm>
            <a:off x="838200" y="365126"/>
            <a:ext cx="10515600" cy="493004"/>
          </a:xfrm>
        </p:spPr>
        <p:txBody>
          <a:bodyPr>
            <a:normAutofit fontScale="90000"/>
          </a:bodyPr>
          <a:lstStyle/>
          <a:p>
            <a:pPr algn="r" rtl="1"/>
            <a:r>
              <a:rPr lang="ar-IQ" dirty="0"/>
              <a:t>فوائد التعليم الاخضر</a:t>
            </a:r>
          </a:p>
        </p:txBody>
      </p:sp>
      <p:sp>
        <p:nvSpPr>
          <p:cNvPr id="3" name="Content Placeholder 2">
            <a:extLst>
              <a:ext uri="{FF2B5EF4-FFF2-40B4-BE49-F238E27FC236}">
                <a16:creationId xmlns:a16="http://schemas.microsoft.com/office/drawing/2014/main" xmlns="" id="{F03B5D08-7DA2-8DAD-E790-9542B1F4498F}"/>
              </a:ext>
            </a:extLst>
          </p:cNvPr>
          <p:cNvSpPr>
            <a:spLocks noGrp="1"/>
          </p:cNvSpPr>
          <p:nvPr>
            <p:ph idx="1"/>
          </p:nvPr>
        </p:nvSpPr>
        <p:spPr>
          <a:xfrm>
            <a:off x="838200" y="742412"/>
            <a:ext cx="10515600" cy="4926868"/>
          </a:xfrm>
        </p:spPr>
        <p:txBody>
          <a:bodyPr>
            <a:normAutofit/>
          </a:bodyPr>
          <a:lstStyle/>
          <a:p>
            <a:pPr algn="just" rtl="1"/>
            <a:endParaRPr lang="ar-IQ" sz="3600" b="0" i="0" dirty="0">
              <a:effectLst/>
              <a:latin typeface="kufi"/>
              <a:cs typeface="+mj-cs"/>
            </a:endParaRPr>
          </a:p>
          <a:p>
            <a:pPr algn="just" rtl="1"/>
            <a:endParaRPr lang="ar-IQ" sz="3600" dirty="0">
              <a:latin typeface="kufi"/>
              <a:cs typeface="+mj-cs"/>
            </a:endParaRPr>
          </a:p>
          <a:p>
            <a:pPr algn="just" rtl="1"/>
            <a:r>
              <a:rPr lang="ar-IQ" sz="3600" b="0" i="0" dirty="0">
                <a:effectLst/>
                <a:latin typeface="kufi"/>
                <a:cs typeface="+mj-cs"/>
              </a:rPr>
              <a:t>من فوائد هذا النظام اعتماد تقنيات لترشيد استهلاك الطاقة الناتج عن استخدام أجهزة الحاسوب والإضاءة والتكييف وغيرها، فضلاً عن استخدام التقنيات التعليمية  بطريقة سليمة بيئياً، واقتصادية في الجهد والوقت، وكذلك التحول الجذري إلى الخدمات الإلكترونية بغية الاستغناء عن استخدام الورق والكتب الدراسية، وتقليص مراكز التدريب بتفعيل التدريب عن بعد، </a:t>
            </a:r>
            <a:r>
              <a:rPr lang="ar-IQ" sz="3600" b="0" i="0" dirty="0" err="1">
                <a:effectLst/>
                <a:latin typeface="kufi"/>
                <a:cs typeface="+mj-cs"/>
              </a:rPr>
              <a:t>والإستفادة</a:t>
            </a:r>
            <a:r>
              <a:rPr lang="ar-IQ" sz="3600" b="0" i="0" dirty="0">
                <a:effectLst/>
                <a:latin typeface="kufi"/>
                <a:cs typeface="+mj-cs"/>
              </a:rPr>
              <a:t> بشكل فعال من تقنيات التعليم الحديثة</a:t>
            </a:r>
            <a:endParaRPr lang="ar-IQ" sz="3600" dirty="0">
              <a:cs typeface="+mj-cs"/>
            </a:endParaRPr>
          </a:p>
        </p:txBody>
      </p:sp>
    </p:spTree>
    <p:extLst>
      <p:ext uri="{BB962C8B-B14F-4D97-AF65-F5344CB8AC3E}">
        <p14:creationId xmlns:p14="http://schemas.microsoft.com/office/powerpoint/2010/main" val="472996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1527</Words>
  <Application>Microsoft Office PowerPoint</Application>
  <PresentationFormat>Custom</PresentationFormat>
  <Paragraphs>143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ممارسات التعليم الاخضر</vt:lpstr>
      <vt:lpstr>  مقدمة عن التعليم الاخضر</vt:lpstr>
      <vt:lpstr>التعليم الأخضر ( الخضرنة)</vt:lpstr>
      <vt:lpstr>مفهوم التعليم الاخضر</vt:lpstr>
      <vt:lpstr>أهمية التعليم الاخضر</vt:lpstr>
      <vt:lpstr>البصمة الكربونية</vt:lpstr>
      <vt:lpstr>امثلة عن البصمة الكربونية</vt:lpstr>
      <vt:lpstr>طرق تقليل البصمة الكربونية</vt:lpstr>
      <vt:lpstr>فوائد التعليم الاخضر</vt:lpstr>
      <vt:lpstr> متطلبات التعليم الاخضر</vt:lpstr>
      <vt:lpstr> متطلبات التعليم الاخضر</vt:lpstr>
      <vt:lpstr>مبادئ الاستدامة البيئية في التعليم</vt:lpstr>
      <vt:lpstr>ممارسات الاستدامة في التعليم</vt:lpstr>
      <vt:lpstr>تقنيات تدعم البيئة المستدامة</vt:lpstr>
      <vt:lpstr>ممارسات التعليم الاخضر</vt:lpstr>
      <vt:lpstr>المناهج الدراسية الصديقة للبيئة</vt:lpstr>
      <vt:lpstr>تشجيع المشاريع البيئية</vt:lpstr>
      <vt:lpstr>استخدام الطاقة المتجددة</vt:lpstr>
      <vt:lpstr>إدارة النفايات</vt:lpstr>
      <vt:lpstr>تصميم المباني المستدامة</vt:lpstr>
      <vt:lpstr>تقليل استهلاك المياه</vt:lpstr>
      <vt:lpstr>الأنشطة التوعوية</vt:lpstr>
      <vt:lpstr>الزراعة الحضرية والحدائق المدرسية</vt:lpstr>
      <vt:lpstr>التكنولوجيا الخضراء</vt:lpstr>
      <vt:lpstr>مركز التعليم البيئي </vt:lpstr>
      <vt:lpstr>  جد الكتب الخضراء</vt:lpstr>
      <vt:lpstr>امثلة عملية وتطبيقات</vt:lpstr>
      <vt:lpstr>الاستراتيجية الوطنية  </vt:lpstr>
      <vt:lpstr>خاتمة</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ممارسات التعليم الاخضر</dc:title>
  <dc:creator>acer</dc:creator>
  <cp:lastModifiedBy>dalia</cp:lastModifiedBy>
  <cp:revision>17</cp:revision>
  <dcterms:created xsi:type="dcterms:W3CDTF">2024-09-18T20:10:32Z</dcterms:created>
  <dcterms:modified xsi:type="dcterms:W3CDTF">2024-10-08T05:25:05Z</dcterms:modified>
</cp:coreProperties>
</file>