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B01D6512-EC3B-4423-8A8E-0A2AB9E0CBB7}" type="datetimeFigureOut">
              <a:rPr lang="ar-IQ" smtClean="0"/>
              <a:t>05/08/1446</a:t>
            </a:fld>
            <a:endParaRPr lang="ar-IQ"/>
          </a:p>
        </p:txBody>
      </p:sp>
      <p:sp>
        <p:nvSpPr>
          <p:cNvPr id="19" name="Footer Placeholder 18"/>
          <p:cNvSpPr>
            <a:spLocks noGrp="1"/>
          </p:cNvSpPr>
          <p:nvPr>
            <p:ph type="ftr" sz="quarter" idx="11"/>
          </p:nvPr>
        </p:nvSpPr>
        <p:spPr/>
        <p:txBody>
          <a:bodyPr/>
          <a:lstStyle/>
          <a:p>
            <a:endParaRPr lang="ar-IQ"/>
          </a:p>
        </p:txBody>
      </p:sp>
      <p:sp>
        <p:nvSpPr>
          <p:cNvPr id="27" name="Slide Number Placeholder 26"/>
          <p:cNvSpPr>
            <a:spLocks noGrp="1"/>
          </p:cNvSpPr>
          <p:nvPr>
            <p:ph type="sldNum" sz="quarter" idx="12"/>
          </p:nvPr>
        </p:nvSpPr>
        <p:spPr/>
        <p:txBody>
          <a:bodyPr/>
          <a:lstStyle/>
          <a:p>
            <a:fld id="{02D6F9A6-9C1B-4B10-8834-34D5C8EFCCEE}" type="slidenum">
              <a:rPr lang="ar-IQ" smtClean="0"/>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B01D6512-EC3B-4423-8A8E-0A2AB9E0CBB7}" type="datetimeFigureOut">
              <a:rPr lang="ar-IQ" smtClean="0"/>
              <a:t>05/08/1446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2D6F9A6-9C1B-4B10-8834-34D5C8EFCCEE}"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B01D6512-EC3B-4423-8A8E-0A2AB9E0CBB7}" type="datetimeFigureOut">
              <a:rPr lang="ar-IQ" smtClean="0"/>
              <a:t>05/08/1446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2D6F9A6-9C1B-4B10-8834-34D5C8EFCCEE}"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B01D6512-EC3B-4423-8A8E-0A2AB9E0CBB7}" type="datetimeFigureOut">
              <a:rPr lang="ar-IQ" smtClean="0"/>
              <a:t>05/08/1446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2D6F9A6-9C1B-4B10-8834-34D5C8EFCCEE}"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B01D6512-EC3B-4423-8A8E-0A2AB9E0CBB7}" type="datetimeFigureOut">
              <a:rPr lang="ar-IQ" smtClean="0"/>
              <a:t>05/08/1446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2D6F9A6-9C1B-4B10-8834-34D5C8EFCCEE}" type="slidenum">
              <a:rPr lang="ar-IQ" smtClean="0"/>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B01D6512-EC3B-4423-8A8E-0A2AB9E0CBB7}" type="datetimeFigureOut">
              <a:rPr lang="ar-IQ" smtClean="0"/>
              <a:t>05/08/1446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2D6F9A6-9C1B-4B10-8834-34D5C8EFCCEE}"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B01D6512-EC3B-4423-8A8E-0A2AB9E0CBB7}" type="datetimeFigureOut">
              <a:rPr lang="ar-IQ" smtClean="0"/>
              <a:t>05/08/1446</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02D6F9A6-9C1B-4B10-8834-34D5C8EFCCEE}"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B01D6512-EC3B-4423-8A8E-0A2AB9E0CBB7}" type="datetimeFigureOut">
              <a:rPr lang="ar-IQ" smtClean="0"/>
              <a:t>05/08/1446</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02D6F9A6-9C1B-4B10-8834-34D5C8EFCCEE}"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D6512-EC3B-4423-8A8E-0A2AB9E0CBB7}" type="datetimeFigureOut">
              <a:rPr lang="ar-IQ" smtClean="0"/>
              <a:t>05/08/1446</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02D6F9A6-9C1B-4B10-8834-34D5C8EFCCEE}"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B01D6512-EC3B-4423-8A8E-0A2AB9E0CBB7}" type="datetimeFigureOut">
              <a:rPr lang="ar-IQ" smtClean="0"/>
              <a:t>05/08/1446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2D6F9A6-9C1B-4B10-8834-34D5C8EFCCEE}"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B01D6512-EC3B-4423-8A8E-0A2AB9E0CBB7}" type="datetimeFigureOut">
              <a:rPr lang="ar-IQ" smtClean="0"/>
              <a:t>05/08/1446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a:xfrm>
            <a:off x="8077200" y="6356350"/>
            <a:ext cx="609600" cy="365125"/>
          </a:xfrm>
        </p:spPr>
        <p:txBody>
          <a:bodyPr/>
          <a:lstStyle/>
          <a:p>
            <a:fld id="{02D6F9A6-9C1B-4B10-8834-34D5C8EFCCEE}" type="slidenum">
              <a:rPr lang="ar-IQ" smtClean="0"/>
              <a:t>‹#›</a:t>
            </a:fld>
            <a:endParaRPr lang="ar-IQ"/>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01D6512-EC3B-4423-8A8E-0A2AB9E0CBB7}" type="datetimeFigureOut">
              <a:rPr lang="ar-IQ" smtClean="0"/>
              <a:t>05/08/1446</a:t>
            </a:fld>
            <a:endParaRPr lang="ar-IQ"/>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2D6F9A6-9C1B-4B10-8834-34D5C8EFCCEE}" type="slidenum">
              <a:rPr lang="ar-IQ" smtClean="0"/>
              <a:t>‹#›</a:t>
            </a:fld>
            <a:endParaRPr lang="ar-IQ"/>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doi.org/10.26842/binhm.7.2023.17.4.0611" TargetMode="External"/><Relationship Id="rId3" Type="http://schemas.openxmlformats.org/officeDocument/2006/relationships/hyperlink" Target="https://www.fishbase.org/" TargetMode="External"/><Relationship Id="rId7" Type="http://schemas.openxmlformats.org/officeDocument/2006/relationships/hyperlink" Target="http://dx.doi.org/10.1111/j.1439-0426.2009.01314.x" TargetMode="External"/><Relationship Id="rId2" Type="http://schemas.openxmlformats.org/officeDocument/2006/relationships/hyperlink" Target="http://www.briancoad.com/Species%20Accounts/Gobiidae-Freshwater.htm" TargetMode="External"/><Relationship Id="rId1" Type="http://schemas.openxmlformats.org/officeDocument/2006/relationships/slideLayout" Target="../slideLayouts/slideLayout2.xml"/><Relationship Id="rId6" Type="http://schemas.openxmlformats.org/officeDocument/2006/relationships/hyperlink" Target="https://doi.org/10.18476/insy.v03.a6" TargetMode="External"/><Relationship Id="rId5" Type="http://schemas.openxmlformats.org/officeDocument/2006/relationships/hyperlink" Target="https://doi:10.1088/1755-1315/1262/7/072011" TargetMode="External"/><Relationship Id="rId4" Type="http://schemas.openxmlformats.org/officeDocument/2006/relationships/hyperlink" Target="https://doi.org/10.15468/39omei.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39552" y="1916833"/>
            <a:ext cx="7851648" cy="1800200"/>
          </a:xfrm>
        </p:spPr>
        <p:txBody>
          <a:bodyPr>
            <a:normAutofit fontScale="90000"/>
          </a:bodyPr>
          <a:lstStyle/>
          <a:p>
            <a:pPr algn="ctr"/>
            <a:r>
              <a:rPr lang="en-US" sz="5400" dirty="0" smtClean="0">
                <a:solidFill>
                  <a:schemeClr val="bg1"/>
                </a:solidFill>
                <a:effectLst/>
              </a:rPr>
              <a:t/>
            </a:r>
            <a:br>
              <a:rPr lang="en-US" sz="5400" dirty="0" smtClean="0">
                <a:solidFill>
                  <a:schemeClr val="bg1"/>
                </a:solidFill>
                <a:effectLst/>
              </a:rPr>
            </a:br>
            <a:r>
              <a:rPr lang="en-US" sz="5400" dirty="0" smtClean="0">
                <a:solidFill>
                  <a:schemeClr val="bg1"/>
                </a:solidFill>
                <a:effectLst/>
              </a:rPr>
              <a:t> </a:t>
            </a:r>
            <a:r>
              <a:rPr lang="en-US" sz="4900" dirty="0" smtClean="0">
                <a:solidFill>
                  <a:schemeClr val="bg1"/>
                </a:solidFill>
                <a:effectLst/>
                <a:latin typeface="Times New Roman" pitchFamily="18" charset="0"/>
                <a:cs typeface="Times New Roman" pitchFamily="18" charset="0"/>
              </a:rPr>
              <a:t>Leather fishes in Iraq </a:t>
            </a:r>
            <a:r>
              <a:rPr lang="en-US" sz="5400" dirty="0" smtClean="0">
                <a:solidFill>
                  <a:schemeClr val="bg1"/>
                </a:solidFill>
                <a:effectLst/>
              </a:rPr>
              <a:t/>
            </a:r>
            <a:br>
              <a:rPr lang="en-US" sz="5400" dirty="0" smtClean="0">
                <a:solidFill>
                  <a:schemeClr val="bg1"/>
                </a:solidFill>
                <a:effectLst/>
              </a:rPr>
            </a:br>
            <a:r>
              <a:rPr lang="ar-IQ" sz="5300" dirty="0" smtClean="0">
                <a:solidFill>
                  <a:schemeClr val="bg1"/>
                </a:solidFill>
                <a:effectLst/>
              </a:rPr>
              <a:t>الاسماك </a:t>
            </a:r>
            <a:r>
              <a:rPr lang="ar-IQ" sz="5300" dirty="0">
                <a:solidFill>
                  <a:schemeClr val="bg1"/>
                </a:solidFill>
                <a:effectLst/>
              </a:rPr>
              <a:t>الجلدية في العراق</a:t>
            </a:r>
          </a:p>
        </p:txBody>
      </p:sp>
      <p:sp>
        <p:nvSpPr>
          <p:cNvPr id="3" name="عنوان فرعي 2"/>
          <p:cNvSpPr>
            <a:spLocks noGrp="1"/>
          </p:cNvSpPr>
          <p:nvPr>
            <p:ph type="subTitle" idx="1"/>
          </p:nvPr>
        </p:nvSpPr>
        <p:spPr>
          <a:xfrm>
            <a:off x="759411" y="5661248"/>
            <a:ext cx="7412989" cy="1196752"/>
          </a:xfrm>
        </p:spPr>
        <p:txBody>
          <a:bodyPr>
            <a:noAutofit/>
          </a:bodyPr>
          <a:lstStyle/>
          <a:p>
            <a:pPr algn="ctr"/>
            <a:r>
              <a:rPr lang="ar-IQ" sz="1600" b="1" dirty="0" smtClean="0">
                <a:solidFill>
                  <a:schemeClr val="bg1"/>
                </a:solidFill>
                <a:latin typeface="Times New Roman" pitchFamily="18" charset="0"/>
                <a:cs typeface="Times New Roman" pitchFamily="18" charset="0"/>
              </a:rPr>
              <a:t>محمد عناد غزوان</a:t>
            </a:r>
          </a:p>
          <a:p>
            <a:pPr algn="ctr"/>
            <a:r>
              <a:rPr lang="ar-IQ" sz="1600" b="1" dirty="0" smtClean="0">
                <a:solidFill>
                  <a:schemeClr val="bg1"/>
                </a:solidFill>
                <a:latin typeface="Times New Roman" pitchFamily="18" charset="0"/>
                <a:cs typeface="Times New Roman" pitchFamily="18" charset="0"/>
              </a:rPr>
              <a:t>جامعة بغداد / مركز بحوث و متحف التاريخ الطبيعي العراقي / </a:t>
            </a:r>
          </a:p>
          <a:p>
            <a:pPr algn="ctr"/>
            <a:r>
              <a:rPr lang="ar-IQ" sz="1600" b="1" dirty="0" smtClean="0">
                <a:solidFill>
                  <a:schemeClr val="bg1"/>
                </a:solidFill>
                <a:latin typeface="Times New Roman" pitchFamily="18" charset="0"/>
                <a:cs typeface="Times New Roman" pitchFamily="18" charset="0"/>
              </a:rPr>
              <a:t>قسم الأسماك </a:t>
            </a:r>
          </a:p>
          <a:p>
            <a:pPr algn="ctr"/>
            <a:r>
              <a:rPr lang="ar-IQ" sz="1600" b="1" dirty="0" smtClean="0">
                <a:solidFill>
                  <a:schemeClr val="bg1"/>
                </a:solidFill>
                <a:latin typeface="Times New Roman" pitchFamily="18" charset="0"/>
                <a:cs typeface="Times New Roman" pitchFamily="18" charset="0"/>
              </a:rPr>
              <a:t>2024 – 2025 </a:t>
            </a:r>
            <a:endParaRPr lang="ar-IQ" sz="1600" b="1" dirty="0">
              <a:solidFill>
                <a:schemeClr val="bg1"/>
              </a:solidFill>
              <a:latin typeface="Times New Roman" pitchFamily="18" charset="0"/>
              <a:cs typeface="Times New Roman" pitchFamily="18" charset="0"/>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2240" y="140221"/>
            <a:ext cx="2283490" cy="2112442"/>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28588"/>
            <a:ext cx="2152650" cy="2124075"/>
          </a:xfrm>
          <a:prstGeom prst="rect">
            <a:avLst/>
          </a:prstGeom>
        </p:spPr>
      </p:pic>
      <p:pic>
        <p:nvPicPr>
          <p:cNvPr id="7" name="صورة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1720" y="3770266"/>
            <a:ext cx="4832206" cy="1818974"/>
          </a:xfrm>
          <a:prstGeom prst="rect">
            <a:avLst/>
          </a:prstGeom>
        </p:spPr>
      </p:pic>
    </p:spTree>
    <p:extLst>
      <p:ext uri="{BB962C8B-B14F-4D97-AF65-F5344CB8AC3E}">
        <p14:creationId xmlns:p14="http://schemas.microsoft.com/office/powerpoint/2010/main" val="1949979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16632"/>
            <a:ext cx="8928992" cy="6741368"/>
          </a:xfrm>
        </p:spPr>
        <p:txBody>
          <a:bodyPr>
            <a:normAutofit/>
          </a:bodyPr>
          <a:lstStyle/>
          <a:p>
            <a:pPr marL="0" indent="0" algn="just">
              <a:buNone/>
            </a:pPr>
            <a:r>
              <a:rPr lang="ar-IQ" sz="2000" b="1" dirty="0" smtClean="0">
                <a:latin typeface="Times New Roman" pitchFamily="18" charset="0"/>
                <a:cs typeface="Times New Roman" pitchFamily="18" charset="0"/>
              </a:rPr>
              <a:t>8- </a:t>
            </a:r>
            <a:r>
              <a:rPr lang="ar-IQ" sz="2000" b="1" dirty="0" err="1" smtClean="0">
                <a:latin typeface="Times New Roman" pitchFamily="18" charset="0"/>
                <a:cs typeface="Times New Roman" pitchFamily="18" charset="0"/>
              </a:rPr>
              <a:t>المرمريج</a:t>
            </a:r>
            <a:r>
              <a:rPr lang="ar-IQ" sz="2000" b="1" dirty="0" smtClean="0">
                <a:latin typeface="Times New Roman" pitchFamily="18" charset="0"/>
                <a:cs typeface="Times New Roman" pitchFamily="18" charset="0"/>
              </a:rPr>
              <a:t>   </a:t>
            </a:r>
            <a:r>
              <a:rPr lang="ar-IQ"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mastacembelus</a:t>
            </a:r>
            <a:r>
              <a:rPr lang="ar-IQ"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Mastacembelus</a:t>
            </a:r>
            <a:endParaRPr lang="ar-IQ" sz="2000" b="1" i="1" dirty="0" smtClean="0">
              <a:latin typeface="Times New Roman" pitchFamily="18" charset="0"/>
              <a:cs typeface="Times New Roman" pitchFamily="18" charset="0"/>
            </a:endParaRPr>
          </a:p>
          <a:p>
            <a:pPr marL="0" indent="0" algn="just">
              <a:buNone/>
            </a:pPr>
            <a:r>
              <a:rPr lang="ar-IQ" sz="1800" b="1" dirty="0" smtClean="0">
                <a:latin typeface="Times New Roman" pitchFamily="18" charset="0"/>
                <a:cs typeface="Times New Roman" pitchFamily="18" charset="0"/>
              </a:rPr>
              <a:t>و لهذه السمكة العديد من المسميات المحلية التي تتبع المنطقة التي توجد فيها منها زراف السفن ، </a:t>
            </a:r>
            <a:r>
              <a:rPr lang="ar-IQ" sz="1800" b="1" dirty="0" err="1" smtClean="0">
                <a:latin typeface="Times New Roman" pitchFamily="18" charset="0"/>
                <a:cs typeface="Times New Roman" pitchFamily="18" charset="0"/>
              </a:rPr>
              <a:t>سلبوح</a:t>
            </a:r>
            <a:r>
              <a:rPr lang="ar-IQ" sz="1800" b="1" dirty="0" smtClean="0">
                <a:latin typeface="Times New Roman" pitchFamily="18" charset="0"/>
                <a:cs typeface="Times New Roman" pitchFamily="18" charset="0"/>
              </a:rPr>
              <a:t> ابو السيان ، </a:t>
            </a:r>
            <a:r>
              <a:rPr lang="ar-IQ" sz="1800" b="1" dirty="0" err="1" smtClean="0">
                <a:latin typeface="Times New Roman" pitchFamily="18" charset="0"/>
                <a:cs typeface="Times New Roman" pitchFamily="18" charset="0"/>
              </a:rPr>
              <a:t>المرميحة</a:t>
            </a:r>
            <a:r>
              <a:rPr lang="ar-IQ" sz="1800" b="1" dirty="0" smtClean="0">
                <a:latin typeface="Times New Roman" pitchFamily="18" charset="0"/>
                <a:cs typeface="Times New Roman" pitchFamily="18" charset="0"/>
              </a:rPr>
              <a:t> و حية الماء ، إذ تنتشر بشكل واسع في المياه الداخلية العراقية لنهري دجلة و الفرات و ليست ذات اهمية اقتصادية تذكر ، تعود الى رتبة </a:t>
            </a:r>
            <a:r>
              <a:rPr lang="en-US" sz="1800" b="1" dirty="0" err="1" smtClean="0">
                <a:latin typeface="Times New Roman" pitchFamily="18" charset="0"/>
                <a:cs typeface="Times New Roman" pitchFamily="18" charset="0"/>
              </a:rPr>
              <a:t>Synbranchiformes</a:t>
            </a:r>
            <a:r>
              <a:rPr lang="ar-IQ" sz="1800" b="1" dirty="0" smtClean="0">
                <a:latin typeface="Times New Roman" pitchFamily="18" charset="0"/>
                <a:cs typeface="Times New Roman" pitchFamily="18" charset="0"/>
              </a:rPr>
              <a:t> و عائلة  </a:t>
            </a:r>
            <a:r>
              <a:rPr lang="en-US" sz="1800" b="1" dirty="0" err="1" smtClean="0">
                <a:latin typeface="Times New Roman" pitchFamily="18" charset="0"/>
                <a:cs typeface="Times New Roman" pitchFamily="18" charset="0"/>
              </a:rPr>
              <a:t>Mastacembelidae</a:t>
            </a:r>
            <a:r>
              <a:rPr lang="ar-IQ" sz="1800" b="1" dirty="0" smtClean="0">
                <a:latin typeface="Times New Roman" pitchFamily="18" charset="0"/>
                <a:cs typeface="Times New Roman" pitchFamily="18" charset="0"/>
              </a:rPr>
              <a:t>.</a:t>
            </a:r>
          </a:p>
          <a:p>
            <a:pPr marL="0" indent="0" algn="ctr">
              <a:buNone/>
            </a:pPr>
            <a:endParaRPr lang="ar-IQ" sz="1800" b="1" dirty="0">
              <a:latin typeface="Times New Roman" pitchFamily="18" charset="0"/>
              <a:cs typeface="Times New Roman" pitchFamily="18" charset="0"/>
            </a:endParaRP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509837"/>
            <a:ext cx="8020571" cy="1695477"/>
          </a:xfrm>
          <a:prstGeom prst="rect">
            <a:avLst/>
          </a:prstGeom>
        </p:spPr>
      </p:pic>
    </p:spTree>
    <p:extLst>
      <p:ext uri="{BB962C8B-B14F-4D97-AF65-F5344CB8AC3E}">
        <p14:creationId xmlns:p14="http://schemas.microsoft.com/office/powerpoint/2010/main" val="81290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16632"/>
            <a:ext cx="8856984" cy="6552728"/>
          </a:xfrm>
        </p:spPr>
        <p:txBody>
          <a:bodyPr>
            <a:normAutofit/>
          </a:bodyPr>
          <a:lstStyle/>
          <a:p>
            <a:pPr marL="0" indent="0" algn="just">
              <a:buNone/>
            </a:pPr>
            <a:r>
              <a:rPr lang="ar-IQ" sz="2000" b="1" dirty="0" smtClean="0">
                <a:latin typeface="Times New Roman" pitchFamily="18" charset="0"/>
                <a:cs typeface="Times New Roman" pitchFamily="18" charset="0"/>
              </a:rPr>
              <a:t>التوصيات </a:t>
            </a:r>
          </a:p>
          <a:p>
            <a:pPr marL="0" indent="0" algn="just">
              <a:buNone/>
            </a:pPr>
            <a:r>
              <a:rPr lang="ar-IQ" sz="1800" b="1" dirty="0" smtClean="0">
                <a:latin typeface="Times New Roman" pitchFamily="18" charset="0"/>
                <a:cs typeface="Times New Roman" pitchFamily="18" charset="0"/>
              </a:rPr>
              <a:t>1- اجراء </a:t>
            </a:r>
            <a:r>
              <a:rPr lang="ar-IQ" sz="1800" b="1" dirty="0" err="1" smtClean="0">
                <a:latin typeface="Times New Roman" pitchFamily="18" charset="0"/>
                <a:cs typeface="Times New Roman" pitchFamily="18" charset="0"/>
              </a:rPr>
              <a:t>مسوحات</a:t>
            </a:r>
            <a:r>
              <a:rPr lang="ar-IQ" sz="1800" b="1" dirty="0" smtClean="0">
                <a:latin typeface="Times New Roman" pitchFamily="18" charset="0"/>
                <a:cs typeface="Times New Roman" pitchFamily="18" charset="0"/>
              </a:rPr>
              <a:t> حديثة للمياه العراقية الداخلية العذبة تحديداً للتعرف على الانواع الاخرى التي تدخل ضمن البيئة المائية العراقية سواء كانت محلية او مستوطنة او غازية .</a:t>
            </a:r>
          </a:p>
          <a:p>
            <a:pPr marL="0" indent="0" algn="just">
              <a:buNone/>
            </a:pPr>
            <a:r>
              <a:rPr lang="ar-IQ" sz="1800" b="1" dirty="0" smtClean="0">
                <a:latin typeface="Times New Roman" pitchFamily="18" charset="0"/>
                <a:cs typeface="Times New Roman" pitchFamily="18" charset="0"/>
              </a:rPr>
              <a:t>2- تعريف المجتمع </a:t>
            </a:r>
            <a:r>
              <a:rPr lang="ar-IQ" sz="1800" b="1" dirty="0" err="1" smtClean="0">
                <a:latin typeface="Times New Roman" pitchFamily="18" charset="0"/>
                <a:cs typeface="Times New Roman" pitchFamily="18" charset="0"/>
              </a:rPr>
              <a:t>باهمية</a:t>
            </a:r>
            <a:r>
              <a:rPr lang="ar-IQ" sz="1800" b="1" dirty="0" smtClean="0">
                <a:latin typeface="Times New Roman" pitchFamily="18" charset="0"/>
                <a:cs typeface="Times New Roman" pitchFamily="18" charset="0"/>
              </a:rPr>
              <a:t> المكون السمكي المحلي العراقي للحفاظ على هذا التراث الطبيعي المحلي.</a:t>
            </a:r>
          </a:p>
          <a:p>
            <a:pPr marL="0" indent="0" algn="just">
              <a:buNone/>
            </a:pPr>
            <a:r>
              <a:rPr lang="ar-IQ" sz="1800" b="1" dirty="0" smtClean="0">
                <a:latin typeface="Times New Roman" pitchFamily="18" charset="0"/>
                <a:cs typeface="Times New Roman" pitchFamily="18" charset="0"/>
              </a:rPr>
              <a:t>3- توعية المجتمع الى خطورة رمي الاسماك الغربية عن البيئة العراقية الى المياه الداخلية المحلية خصوصاً اسماك الزينة المستوردة.</a:t>
            </a:r>
          </a:p>
          <a:p>
            <a:pPr marL="0" indent="0" algn="just">
              <a:buNone/>
            </a:pPr>
            <a:r>
              <a:rPr lang="ar-IQ" sz="1800" b="1" dirty="0" smtClean="0">
                <a:latin typeface="Times New Roman" pitchFamily="18" charset="0"/>
                <a:cs typeface="Times New Roman" pitchFamily="18" charset="0"/>
              </a:rPr>
              <a:t>4- استغلال الانواع الجلدية التي يمكن تربيتها في العراق في توسيع الانتاج السمكي المحلي بشرط تربيتها في منظومات مغلقة منعاً من هروبها الى المياه الداخلية.</a:t>
            </a:r>
          </a:p>
          <a:p>
            <a:pPr marL="0" indent="0" algn="just">
              <a:buNone/>
            </a:pPr>
            <a:r>
              <a:rPr lang="ar-IQ" sz="1800" b="1" dirty="0" smtClean="0">
                <a:latin typeface="Times New Roman" pitchFamily="18" charset="0"/>
                <a:cs typeface="Times New Roman" pitchFamily="18" charset="0"/>
              </a:rPr>
              <a:t>5- الحفاظ على التنوع الحيوي السمكي العراقي من الاندثار و الانقراض خصوصاً </a:t>
            </a:r>
            <a:r>
              <a:rPr lang="ar-IQ" sz="1800" b="1" dirty="0" err="1" smtClean="0">
                <a:latin typeface="Times New Roman" pitchFamily="18" charset="0"/>
                <a:cs typeface="Times New Roman" pitchFamily="18" charset="0"/>
              </a:rPr>
              <a:t>للانواع</a:t>
            </a:r>
            <a:r>
              <a:rPr lang="ar-IQ" sz="1800" b="1" dirty="0" smtClean="0">
                <a:latin typeface="Times New Roman" pitchFamily="18" charset="0"/>
                <a:cs typeface="Times New Roman" pitchFamily="18" charset="0"/>
              </a:rPr>
              <a:t> الوطنية المحلية .</a:t>
            </a:r>
          </a:p>
          <a:p>
            <a:pPr marL="0" indent="0" algn="just">
              <a:buNone/>
            </a:pPr>
            <a:endParaRPr lang="ar-IQ" sz="1800" b="1" dirty="0">
              <a:latin typeface="Times New Roman" pitchFamily="18" charset="0"/>
              <a:cs typeface="Times New Roman" pitchFamily="18" charset="0"/>
            </a:endParaRPr>
          </a:p>
        </p:txBody>
      </p:sp>
    </p:spTree>
    <p:extLst>
      <p:ext uri="{BB962C8B-B14F-4D97-AF65-F5344CB8AC3E}">
        <p14:creationId xmlns:p14="http://schemas.microsoft.com/office/powerpoint/2010/main" val="30904281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16632"/>
            <a:ext cx="8856984" cy="6624736"/>
          </a:xfrm>
        </p:spPr>
        <p:txBody>
          <a:bodyPr>
            <a:normAutofit lnSpcReduction="10000"/>
          </a:bodyPr>
          <a:lstStyle/>
          <a:p>
            <a:pPr marL="0" indent="0" algn="just">
              <a:buNone/>
            </a:pPr>
            <a:r>
              <a:rPr lang="ar-IQ" sz="2000" b="1" dirty="0" smtClean="0">
                <a:latin typeface="Times New Roman" pitchFamily="18" charset="0"/>
                <a:cs typeface="Times New Roman" pitchFamily="18" charset="0"/>
              </a:rPr>
              <a:t>المصادر</a:t>
            </a:r>
          </a:p>
          <a:p>
            <a:pPr marL="0" indent="0" algn="just" rtl="0">
              <a:buNone/>
            </a:pPr>
            <a:r>
              <a:rPr lang="en-US" sz="1400" b="1" dirty="0">
                <a:latin typeface="Times New Roman" pitchFamily="18" charset="0"/>
                <a:cs typeface="Times New Roman" pitchFamily="18" charset="0"/>
              </a:rPr>
              <a:t>1-Borkenhagen, K., (2014). A new genus and species of cyprinid fish (</a:t>
            </a:r>
            <a:r>
              <a:rPr lang="en-US" sz="1400" b="1" dirty="0" err="1">
                <a:latin typeface="Times New Roman" pitchFamily="18" charset="0"/>
                <a:cs typeface="Times New Roman" pitchFamily="18" charset="0"/>
              </a:rPr>
              <a:t>Actinopterygii</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Cyprinidae</a:t>
            </a:r>
            <a:r>
              <a:rPr lang="en-US" sz="1400" b="1" dirty="0">
                <a:latin typeface="Times New Roman" pitchFamily="18" charset="0"/>
                <a:cs typeface="Times New Roman" pitchFamily="18" charset="0"/>
              </a:rPr>
              <a:t>) from the Arabian Peninsula, and its phylogenetic and zoogeographic affinities. Environ. Biol. Fishes</a:t>
            </a:r>
          </a:p>
          <a:p>
            <a:pPr marL="0" indent="0" algn="just" rtl="0">
              <a:buNone/>
            </a:pPr>
            <a:r>
              <a:rPr lang="en-US" sz="1400" b="1" dirty="0" smtClean="0">
                <a:latin typeface="Times New Roman" pitchFamily="18" charset="0"/>
                <a:cs typeface="Times New Roman" pitchFamily="18" charset="0"/>
              </a:rPr>
              <a:t>97:1179-1195</a:t>
            </a:r>
          </a:p>
          <a:p>
            <a:pPr marL="0" indent="0" algn="just" rtl="0">
              <a:buNone/>
            </a:pPr>
            <a:r>
              <a:rPr lang="en-US" sz="1400" b="1" dirty="0">
                <a:latin typeface="Times New Roman" pitchFamily="18" charset="0"/>
                <a:cs typeface="Times New Roman" pitchFamily="18" charset="0"/>
              </a:rPr>
              <a:t>2- Burgess, W.E. (1989). An atlas of freshwater and marine catfishes. A preliminary survey of the</a:t>
            </a:r>
          </a:p>
          <a:p>
            <a:pPr marL="0" indent="0" algn="just" rtl="0">
              <a:buNone/>
            </a:pPr>
            <a:r>
              <a:rPr lang="en-US" sz="1400" b="1" dirty="0" err="1">
                <a:latin typeface="Times New Roman" pitchFamily="18" charset="0"/>
                <a:cs typeface="Times New Roman" pitchFamily="18" charset="0"/>
              </a:rPr>
              <a:t>Siluriformes</a:t>
            </a:r>
            <a:r>
              <a:rPr lang="en-US" sz="1400" b="1" dirty="0">
                <a:latin typeface="Times New Roman" pitchFamily="18" charset="0"/>
                <a:cs typeface="Times New Roman" pitchFamily="18" charset="0"/>
              </a:rPr>
              <a:t>. T.F.H. Publications, Inc., Neptune City, New Jersey (USA). 784 </a:t>
            </a:r>
            <a:r>
              <a:rPr lang="en-US" sz="1400" b="1" dirty="0" smtClean="0">
                <a:latin typeface="Times New Roman" pitchFamily="18" charset="0"/>
                <a:cs typeface="Times New Roman" pitchFamily="18" charset="0"/>
              </a:rPr>
              <a:t>p</a:t>
            </a:r>
          </a:p>
          <a:p>
            <a:pPr marL="0" indent="0" algn="just" rtl="0">
              <a:buNone/>
            </a:pPr>
            <a:r>
              <a:rPr lang="en-US" sz="1400" b="1" dirty="0" smtClean="0">
                <a:latin typeface="Times New Roman" pitchFamily="18" charset="0"/>
                <a:cs typeface="Times New Roman" pitchFamily="18" charset="0"/>
              </a:rPr>
              <a:t>3- </a:t>
            </a:r>
            <a:r>
              <a:rPr lang="en-US" sz="1400" b="1" dirty="0">
                <a:latin typeface="Times New Roman" pitchFamily="18" charset="0"/>
                <a:cs typeface="Times New Roman" pitchFamily="18" charset="0"/>
              </a:rPr>
              <a:t>Coad B.W. (2010), Freshwater fishes of Iraq. </a:t>
            </a:r>
            <a:r>
              <a:rPr lang="en-US" sz="1400" b="1" dirty="0" err="1">
                <a:latin typeface="Times New Roman" pitchFamily="18" charset="0"/>
                <a:cs typeface="Times New Roman" pitchFamily="18" charset="0"/>
              </a:rPr>
              <a:t>Pensoft</a:t>
            </a:r>
            <a:r>
              <a:rPr lang="en-US" sz="1400" b="1" dirty="0">
                <a:latin typeface="Times New Roman" pitchFamily="18" charset="0"/>
                <a:cs typeface="Times New Roman" pitchFamily="18" charset="0"/>
              </a:rPr>
              <a:t> Series </a:t>
            </a:r>
            <a:r>
              <a:rPr lang="en-US" sz="1400" b="1" dirty="0" err="1">
                <a:latin typeface="Times New Roman" pitchFamily="18" charset="0"/>
                <a:cs typeface="Times New Roman" pitchFamily="18" charset="0"/>
              </a:rPr>
              <a:t>Faunistica</a:t>
            </a:r>
            <a:r>
              <a:rPr lang="en-US" sz="1400" b="1" dirty="0">
                <a:latin typeface="Times New Roman" pitchFamily="18" charset="0"/>
                <a:cs typeface="Times New Roman" pitchFamily="18" charset="0"/>
              </a:rPr>
              <a:t> No. 93. </a:t>
            </a:r>
            <a:r>
              <a:rPr lang="en-US" sz="1400" b="1" dirty="0" err="1">
                <a:latin typeface="Times New Roman" pitchFamily="18" charset="0"/>
                <a:cs typeface="Times New Roman" pitchFamily="18" charset="0"/>
              </a:rPr>
              <a:t>Pensoft</a:t>
            </a:r>
            <a:r>
              <a:rPr lang="en-US" sz="1400" b="1" dirty="0">
                <a:latin typeface="Times New Roman" pitchFamily="18" charset="0"/>
                <a:cs typeface="Times New Roman" pitchFamily="18" charset="0"/>
              </a:rPr>
              <a:t> Publishers,</a:t>
            </a:r>
          </a:p>
          <a:p>
            <a:pPr marL="0" indent="0" algn="just" rtl="0">
              <a:buNone/>
            </a:pPr>
            <a:r>
              <a:rPr lang="en-US" sz="1400" b="1" dirty="0">
                <a:latin typeface="Times New Roman" pitchFamily="18" charset="0"/>
                <a:cs typeface="Times New Roman" pitchFamily="18" charset="0"/>
              </a:rPr>
              <a:t>Moscow. 274pp.</a:t>
            </a:r>
          </a:p>
          <a:p>
            <a:pPr marL="0" indent="0" algn="just" rtl="0">
              <a:buNone/>
            </a:pPr>
            <a:r>
              <a:rPr lang="en-US" sz="1400" b="1" dirty="0" smtClean="0">
                <a:latin typeface="Times New Roman" pitchFamily="18" charset="0"/>
                <a:cs typeface="Times New Roman" pitchFamily="18" charset="0"/>
              </a:rPr>
              <a:t>4- </a:t>
            </a:r>
            <a:r>
              <a:rPr lang="en-US" sz="1400" b="1" dirty="0">
                <a:latin typeface="Times New Roman" pitchFamily="18" charset="0"/>
                <a:cs typeface="Times New Roman" pitchFamily="18" charset="0"/>
              </a:rPr>
              <a:t>Coad B.W. (1995). Freshwater fishes of Iran. </a:t>
            </a:r>
            <a:r>
              <a:rPr lang="en-US" sz="1400" b="1" dirty="0" err="1">
                <a:latin typeface="Times New Roman" pitchFamily="18" charset="0"/>
                <a:cs typeface="Times New Roman" pitchFamily="18" charset="0"/>
              </a:rPr>
              <a:t>Acta</a:t>
            </a:r>
            <a:r>
              <a:rPr lang="en-US" sz="1400" b="1" dirty="0">
                <a:latin typeface="Times New Roman" pitchFamily="18" charset="0"/>
                <a:cs typeface="Times New Roman" pitchFamily="18" charset="0"/>
              </a:rPr>
              <a:t> Sci. Nat. Acad. Sci. Brno. 29,(1),1-64.</a:t>
            </a:r>
          </a:p>
          <a:p>
            <a:pPr marL="0" indent="0" algn="just" rtl="0">
              <a:buNone/>
            </a:pPr>
            <a:r>
              <a:rPr lang="en-US" sz="1400" b="1" dirty="0">
                <a:latin typeface="Times New Roman" pitchFamily="18" charset="0"/>
                <a:cs typeface="Times New Roman" pitchFamily="18" charset="0"/>
                <a:hlinkClick r:id="rId2"/>
              </a:rPr>
              <a:t>http://</a:t>
            </a:r>
            <a:r>
              <a:rPr lang="en-US" sz="1400" b="1" dirty="0" smtClean="0">
                <a:latin typeface="Times New Roman" pitchFamily="18" charset="0"/>
                <a:cs typeface="Times New Roman" pitchFamily="18" charset="0"/>
                <a:hlinkClick r:id="rId2"/>
              </a:rPr>
              <a:t>www.briancoad.com/Species%20Accounts/Gobiidae-Freshwater.htm</a:t>
            </a:r>
            <a:endParaRPr lang="en-US" sz="1400" b="1" dirty="0" smtClean="0">
              <a:latin typeface="Times New Roman" pitchFamily="18" charset="0"/>
              <a:cs typeface="Times New Roman" pitchFamily="18" charset="0"/>
            </a:endParaRPr>
          </a:p>
          <a:p>
            <a:pPr marL="0" indent="0" algn="just" rtl="0">
              <a:buNone/>
            </a:pPr>
            <a:r>
              <a:rPr lang="en-US" sz="1400" b="1" dirty="0" smtClean="0">
                <a:latin typeface="Times New Roman" pitchFamily="18" charset="0"/>
                <a:cs typeface="Times New Roman" pitchFamily="18" charset="0"/>
              </a:rPr>
              <a:t>5-Fricke</a:t>
            </a:r>
            <a:r>
              <a:rPr lang="en-US" sz="1400" b="1" dirty="0">
                <a:latin typeface="Times New Roman" pitchFamily="18" charset="0"/>
                <a:cs typeface="Times New Roman" pitchFamily="18" charset="0"/>
              </a:rPr>
              <a:t>, R., </a:t>
            </a:r>
            <a:r>
              <a:rPr lang="en-US" sz="1400" b="1" dirty="0" err="1">
                <a:latin typeface="Times New Roman" pitchFamily="18" charset="0"/>
                <a:cs typeface="Times New Roman" pitchFamily="18" charset="0"/>
              </a:rPr>
              <a:t>Eschmeyer</a:t>
            </a:r>
            <a:r>
              <a:rPr lang="en-US" sz="1400" b="1" dirty="0">
                <a:latin typeface="Times New Roman" pitchFamily="18" charset="0"/>
                <a:cs typeface="Times New Roman" pitchFamily="18" charset="0"/>
              </a:rPr>
              <a:t>, W. N. &amp; Van der </a:t>
            </a:r>
            <a:r>
              <a:rPr lang="en-US" sz="1400" b="1" dirty="0" err="1">
                <a:latin typeface="Times New Roman" pitchFamily="18" charset="0"/>
                <a:cs typeface="Times New Roman" pitchFamily="18" charset="0"/>
              </a:rPr>
              <a:t>Laan</a:t>
            </a:r>
            <a:r>
              <a:rPr lang="en-US" sz="1400" b="1" dirty="0">
                <a:latin typeface="Times New Roman" pitchFamily="18" charset="0"/>
                <a:cs typeface="Times New Roman" pitchFamily="18" charset="0"/>
              </a:rPr>
              <a:t>, R. (</a:t>
            </a:r>
            <a:r>
              <a:rPr lang="en-US" sz="1400" b="1" dirty="0" err="1">
                <a:latin typeface="Times New Roman" pitchFamily="18" charset="0"/>
                <a:cs typeface="Times New Roman" pitchFamily="18" charset="0"/>
              </a:rPr>
              <a:t>eds</a:t>
            </a:r>
            <a:r>
              <a:rPr lang="en-US" sz="1400" b="1" dirty="0">
                <a:latin typeface="Times New Roman" pitchFamily="18" charset="0"/>
                <a:cs typeface="Times New Roman" pitchFamily="18" charset="0"/>
              </a:rPr>
              <a:t>). (2022). </a:t>
            </a:r>
            <a:r>
              <a:rPr lang="en-US" sz="1400" b="1" dirty="0" err="1">
                <a:latin typeface="Times New Roman" pitchFamily="18" charset="0"/>
                <a:cs typeface="Times New Roman" pitchFamily="18" charset="0"/>
              </a:rPr>
              <a:t>ECoF</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Eschmeyer's</a:t>
            </a:r>
            <a:r>
              <a:rPr lang="en-US" sz="1400" b="1" dirty="0">
                <a:latin typeface="Times New Roman" pitchFamily="18" charset="0"/>
                <a:cs typeface="Times New Roman" pitchFamily="18" charset="0"/>
              </a:rPr>
              <a:t> Catalog of Fishes: Genera, Species, References. California Academy of Sciences. San Francisco. Electronic version accessed </a:t>
            </a:r>
            <a:r>
              <a:rPr lang="en-US" sz="1400" b="1" dirty="0" err="1">
                <a:latin typeface="Times New Roman" pitchFamily="18" charset="0"/>
                <a:cs typeface="Times New Roman" pitchFamily="18" charset="0"/>
              </a:rPr>
              <a:t>dd</a:t>
            </a:r>
            <a:r>
              <a:rPr lang="en-US" sz="1400" b="1" dirty="0">
                <a:latin typeface="Times New Roman" pitchFamily="18" charset="0"/>
                <a:cs typeface="Times New Roman" pitchFamily="18" charset="0"/>
              </a:rPr>
              <a:t> mmm 2022</a:t>
            </a:r>
            <a:r>
              <a:rPr lang="en-US" sz="1400" b="1" dirty="0" smtClean="0">
                <a:latin typeface="Times New Roman" pitchFamily="18" charset="0"/>
                <a:cs typeface="Times New Roman" pitchFamily="18" charset="0"/>
              </a:rPr>
              <a:t>.</a:t>
            </a:r>
          </a:p>
          <a:p>
            <a:pPr marL="0" indent="0" algn="just" rtl="0">
              <a:buNone/>
            </a:pPr>
            <a:r>
              <a:rPr lang="en-US" sz="1400" b="1" dirty="0" smtClean="0">
                <a:latin typeface="Times New Roman" pitchFamily="18" charset="0"/>
                <a:cs typeface="Times New Roman" pitchFamily="18" charset="0"/>
              </a:rPr>
              <a:t>6- </a:t>
            </a:r>
            <a:r>
              <a:rPr lang="en-US" sz="1400" b="1" dirty="0" err="1">
                <a:latin typeface="Times New Roman" pitchFamily="18" charset="0"/>
                <a:cs typeface="Times New Roman" pitchFamily="18" charset="0"/>
              </a:rPr>
              <a:t>Froese</a:t>
            </a:r>
            <a:r>
              <a:rPr lang="en-US" sz="1400" b="1" dirty="0">
                <a:latin typeface="Times New Roman" pitchFamily="18" charset="0"/>
                <a:cs typeface="Times New Roman" pitchFamily="18" charset="0"/>
              </a:rPr>
              <a:t>, R. &amp; D. </a:t>
            </a:r>
            <a:r>
              <a:rPr lang="en-US" sz="1400" b="1" dirty="0" err="1">
                <a:latin typeface="Times New Roman" pitchFamily="18" charset="0"/>
                <a:cs typeface="Times New Roman" pitchFamily="18" charset="0"/>
              </a:rPr>
              <a:t>Pauly</a:t>
            </a:r>
            <a:r>
              <a:rPr lang="en-US" sz="1400" b="1" dirty="0">
                <a:latin typeface="Times New Roman" pitchFamily="18" charset="0"/>
                <a:cs typeface="Times New Roman" pitchFamily="18" charset="0"/>
              </a:rPr>
              <a:t> (Editors). (2023). </a:t>
            </a:r>
            <a:r>
              <a:rPr lang="en-US" sz="1400" b="1" dirty="0" err="1">
                <a:latin typeface="Times New Roman" pitchFamily="18" charset="0"/>
                <a:cs typeface="Times New Roman" pitchFamily="18" charset="0"/>
              </a:rPr>
              <a:t>FishBase</a:t>
            </a:r>
            <a:r>
              <a:rPr lang="en-US" sz="1400" b="1" dirty="0">
                <a:latin typeface="Times New Roman" pitchFamily="18" charset="0"/>
                <a:cs typeface="Times New Roman" pitchFamily="18" charset="0"/>
              </a:rPr>
              <a:t>. World Wide Web electronic publication. version</a:t>
            </a:r>
          </a:p>
          <a:p>
            <a:pPr marL="0" indent="0" algn="just" rtl="0">
              <a:buNone/>
            </a:pPr>
            <a:r>
              <a:rPr lang="en-US" sz="1400" b="1" dirty="0">
                <a:latin typeface="Times New Roman" pitchFamily="18" charset="0"/>
                <a:cs typeface="Times New Roman" pitchFamily="18" charset="0"/>
              </a:rPr>
              <a:t>(02/2023)., available online at </a:t>
            </a:r>
            <a:r>
              <a:rPr lang="en-US" sz="1400" b="1" dirty="0">
                <a:latin typeface="Times New Roman" pitchFamily="18" charset="0"/>
                <a:cs typeface="Times New Roman" pitchFamily="18" charset="0"/>
                <a:hlinkClick r:id="rId3"/>
              </a:rPr>
              <a:t>https://</a:t>
            </a:r>
            <a:r>
              <a:rPr lang="en-US" sz="1400" b="1" dirty="0" smtClean="0">
                <a:latin typeface="Times New Roman" pitchFamily="18" charset="0"/>
                <a:cs typeface="Times New Roman" pitchFamily="18" charset="0"/>
                <a:hlinkClick r:id="rId3"/>
              </a:rPr>
              <a:t>www.fishbase.org</a:t>
            </a:r>
            <a:endParaRPr lang="en-US" sz="1400" b="1" dirty="0" smtClean="0">
              <a:latin typeface="Times New Roman" pitchFamily="18" charset="0"/>
              <a:cs typeface="Times New Roman" pitchFamily="18" charset="0"/>
            </a:endParaRPr>
          </a:p>
          <a:p>
            <a:pPr marL="0" indent="0" algn="just" rtl="0">
              <a:buNone/>
            </a:pPr>
            <a:r>
              <a:rPr lang="en-US" sz="1400" b="1" dirty="0">
                <a:latin typeface="Times New Roman" pitchFamily="18" charset="0"/>
                <a:cs typeface="Times New Roman" pitchFamily="18" charset="0"/>
              </a:rPr>
              <a:t>7</a:t>
            </a:r>
            <a:r>
              <a:rPr lang="en-US" sz="1400" b="1" dirty="0" smtClean="0">
                <a:latin typeface="Times New Roman" pitchFamily="18" charset="0"/>
                <a:cs typeface="Times New Roman" pitchFamily="18" charset="0"/>
              </a:rPr>
              <a:t>-GBIF </a:t>
            </a:r>
            <a:r>
              <a:rPr lang="en-US" sz="1400" b="1" dirty="0">
                <a:latin typeface="Times New Roman" pitchFamily="18" charset="0"/>
                <a:cs typeface="Times New Roman" pitchFamily="18" charset="0"/>
              </a:rPr>
              <a:t>Secretariat (2022). GBIF Backbone Taxonomy. Checklist dataset. </a:t>
            </a:r>
            <a:r>
              <a:rPr lang="en-US" sz="1400" b="1" dirty="0">
                <a:latin typeface="Times New Roman" pitchFamily="18" charset="0"/>
                <a:cs typeface="Times New Roman" pitchFamily="18" charset="0"/>
                <a:hlinkClick r:id="rId4"/>
              </a:rPr>
              <a:t>https://</a:t>
            </a:r>
            <a:r>
              <a:rPr lang="en-US" sz="1400" b="1" dirty="0" smtClean="0">
                <a:latin typeface="Times New Roman" pitchFamily="18" charset="0"/>
                <a:cs typeface="Times New Roman" pitchFamily="18" charset="0"/>
                <a:hlinkClick r:id="rId4"/>
              </a:rPr>
              <a:t>doi.org/10.15468/39omei.org</a:t>
            </a:r>
            <a:endParaRPr lang="en-US" sz="1400" b="1" dirty="0" smtClean="0">
              <a:latin typeface="Times New Roman" pitchFamily="18" charset="0"/>
              <a:cs typeface="Times New Roman" pitchFamily="18" charset="0"/>
            </a:endParaRPr>
          </a:p>
          <a:p>
            <a:pPr marL="0" indent="0" algn="just" rtl="0">
              <a:buNone/>
            </a:pPr>
            <a:r>
              <a:rPr lang="en-US" sz="1400" b="1" smtClean="0">
                <a:latin typeface="Times New Roman" pitchFamily="18" charset="0"/>
                <a:cs typeface="Times New Roman" pitchFamily="18" charset="0"/>
              </a:rPr>
              <a:t>8- Ghazwan</a:t>
            </a:r>
            <a:r>
              <a:rPr lang="en-US" sz="1400" b="1" dirty="0">
                <a:latin typeface="Times New Roman" pitchFamily="18" charset="0"/>
                <a:cs typeface="Times New Roman" pitchFamily="18" charset="0"/>
              </a:rPr>
              <a:t>, M.I. (2023) Survey of some Fish Species from Different Localities in Baghdad. 4th International Conference of Modern Technologies in Agricultural Sciences, IOP Conf. Series: Earth and Environmental Science, 1262 (2023) 072011 </a:t>
            </a:r>
            <a:r>
              <a:rPr lang="en-US" sz="1400" b="1" dirty="0">
                <a:latin typeface="Times New Roman" pitchFamily="18" charset="0"/>
                <a:cs typeface="Times New Roman" pitchFamily="18" charset="0"/>
                <a:hlinkClick r:id="rId5"/>
              </a:rPr>
              <a:t>https://</a:t>
            </a:r>
            <a:r>
              <a:rPr lang="en-US" sz="1400" b="1" dirty="0" smtClean="0">
                <a:latin typeface="Times New Roman" pitchFamily="18" charset="0"/>
                <a:cs typeface="Times New Roman" pitchFamily="18" charset="0"/>
                <a:hlinkClick r:id="rId5"/>
              </a:rPr>
              <a:t>doi:10.1088/1755-1315/1262/7/072011</a:t>
            </a:r>
            <a:endParaRPr lang="en-US" sz="1400" b="1" dirty="0" smtClean="0">
              <a:latin typeface="Times New Roman" pitchFamily="18" charset="0"/>
              <a:cs typeface="Times New Roman" pitchFamily="18" charset="0"/>
            </a:endParaRPr>
          </a:p>
          <a:p>
            <a:pPr marL="0" indent="0" algn="just" rtl="0">
              <a:buNone/>
            </a:pPr>
            <a:r>
              <a:rPr lang="en-US" sz="1400" b="1" dirty="0" smtClean="0">
                <a:latin typeface="Times New Roman" pitchFamily="18" charset="0"/>
                <a:cs typeface="Times New Roman" pitchFamily="18" charset="0"/>
              </a:rPr>
              <a:t> 9- </a:t>
            </a:r>
            <a:r>
              <a:rPr lang="en-US" sz="1400" b="1" dirty="0" err="1" smtClean="0">
                <a:latin typeface="Times New Roman" pitchFamily="18" charset="0"/>
                <a:cs typeface="Times New Roman" pitchFamily="18" charset="0"/>
              </a:rPr>
              <a:t>Jawad</a:t>
            </a:r>
            <a:r>
              <a:rPr lang="en-US" sz="1400" b="1" dirty="0">
                <a:latin typeface="Times New Roman" pitchFamily="18" charset="0"/>
                <a:cs typeface="Times New Roman" pitchFamily="18" charset="0"/>
              </a:rPr>
              <a:t>, L.A., Abed, J., Mohsen, Z. &amp; Al-</a:t>
            </a:r>
            <a:r>
              <a:rPr lang="en-US" sz="1400" b="1" dirty="0" err="1">
                <a:latin typeface="Times New Roman" pitchFamily="18" charset="0"/>
                <a:cs typeface="Times New Roman" pitchFamily="18" charset="0"/>
              </a:rPr>
              <a:t>Janabi</a:t>
            </a:r>
            <a:r>
              <a:rPr lang="en-US" sz="1400" b="1" dirty="0">
                <a:latin typeface="Times New Roman" pitchFamily="18" charset="0"/>
                <a:cs typeface="Times New Roman" pitchFamily="18" charset="0"/>
              </a:rPr>
              <a:t>, M. (2021a) A confirmed record of the European catfish </a:t>
            </a:r>
            <a:r>
              <a:rPr lang="en-US" sz="1400" b="1" dirty="0" err="1">
                <a:latin typeface="Times New Roman" pitchFamily="18" charset="0"/>
                <a:cs typeface="Times New Roman" pitchFamily="18" charset="0"/>
              </a:rPr>
              <a:t>Silurus</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glanis</a:t>
            </a:r>
            <a:r>
              <a:rPr lang="en-US" sz="1400" b="1" dirty="0">
                <a:latin typeface="Times New Roman" pitchFamily="18" charset="0"/>
                <a:cs typeface="Times New Roman" pitchFamily="18" charset="0"/>
              </a:rPr>
              <a:t> L., 1758 (</a:t>
            </a:r>
            <a:r>
              <a:rPr lang="en-US" sz="1400" b="1" dirty="0" err="1">
                <a:latin typeface="Times New Roman" pitchFamily="18" charset="0"/>
                <a:cs typeface="Times New Roman" pitchFamily="18" charset="0"/>
              </a:rPr>
              <a:t>Actinopterygii</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Siluriformes</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Siluridae</a:t>
            </a:r>
            <a:r>
              <a:rPr lang="en-US" sz="1400" b="1" dirty="0">
                <a:latin typeface="Times New Roman" pitchFamily="18" charset="0"/>
                <a:cs typeface="Times New Roman" pitchFamily="18" charset="0"/>
              </a:rPr>
              <a:t>) from the southern marshes of Iraq, with a new anatomical set of characters to separate </a:t>
            </a:r>
            <a:r>
              <a:rPr lang="en-US" sz="1400" b="1" i="1" dirty="0">
                <a:latin typeface="Times New Roman" pitchFamily="18" charset="0"/>
                <a:cs typeface="Times New Roman" pitchFamily="18" charset="0"/>
              </a:rPr>
              <a:t>S. </a:t>
            </a:r>
            <a:r>
              <a:rPr lang="en-US" sz="1400" b="1" i="1" dirty="0" err="1">
                <a:latin typeface="Times New Roman" pitchFamily="18" charset="0"/>
                <a:cs typeface="Times New Roman" pitchFamily="18" charset="0"/>
              </a:rPr>
              <a:t>glanis</a:t>
            </a:r>
            <a:r>
              <a:rPr lang="en-US" sz="1400" b="1" i="1" dirty="0">
                <a:latin typeface="Times New Roman" pitchFamily="18" charset="0"/>
                <a:cs typeface="Times New Roman" pitchFamily="18" charset="0"/>
              </a:rPr>
              <a:t> </a:t>
            </a:r>
            <a:r>
              <a:rPr lang="en-US" sz="1400" b="1" dirty="0">
                <a:latin typeface="Times New Roman" pitchFamily="18" charset="0"/>
                <a:cs typeface="Times New Roman" pitchFamily="18" charset="0"/>
              </a:rPr>
              <a:t>and </a:t>
            </a:r>
            <a:r>
              <a:rPr lang="en-US" sz="1400" b="1" i="1" dirty="0">
                <a:latin typeface="Times New Roman" pitchFamily="18" charset="0"/>
                <a:cs typeface="Times New Roman" pitchFamily="18" charset="0"/>
              </a:rPr>
              <a:t>S. </a:t>
            </a:r>
            <a:r>
              <a:rPr lang="en-US" sz="1400" b="1" i="1" dirty="0" err="1">
                <a:latin typeface="Times New Roman" pitchFamily="18" charset="0"/>
                <a:cs typeface="Times New Roman" pitchFamily="18" charset="0"/>
              </a:rPr>
              <a:t>triostegus</a:t>
            </a:r>
            <a:r>
              <a:rPr lang="en-US" sz="1400" b="1" dirty="0">
                <a:latin typeface="Times New Roman" pitchFamily="18" charset="0"/>
                <a:cs typeface="Times New Roman" pitchFamily="18" charset="0"/>
              </a:rPr>
              <a:t>. Integrative Systematics: Stuttgart Contributions to Natural History, 3 (1), 85–100. </a:t>
            </a:r>
            <a:r>
              <a:rPr lang="en-US" sz="1400" b="1" dirty="0">
                <a:latin typeface="Times New Roman" pitchFamily="18" charset="0"/>
                <a:cs typeface="Times New Roman" pitchFamily="18" charset="0"/>
                <a:hlinkClick r:id="rId6"/>
              </a:rPr>
              <a:t>https://</a:t>
            </a:r>
            <a:r>
              <a:rPr lang="en-US" sz="1400" b="1" dirty="0" smtClean="0">
                <a:latin typeface="Times New Roman" pitchFamily="18" charset="0"/>
                <a:cs typeface="Times New Roman" pitchFamily="18" charset="0"/>
                <a:hlinkClick r:id="rId6"/>
              </a:rPr>
              <a:t>doi.org/10.18476/insy.v03.a6</a:t>
            </a:r>
            <a:endParaRPr lang="en-US" sz="1400" b="1" dirty="0">
              <a:latin typeface="Times New Roman" pitchFamily="18" charset="0"/>
              <a:cs typeface="Times New Roman" pitchFamily="18" charset="0"/>
            </a:endParaRPr>
          </a:p>
          <a:p>
            <a:pPr marL="0" indent="0" algn="just" rtl="0">
              <a:buNone/>
            </a:pPr>
            <a:r>
              <a:rPr lang="en-US" sz="1400" b="1" dirty="0" smtClean="0">
                <a:latin typeface="Times New Roman" pitchFamily="18" charset="0"/>
                <a:cs typeface="Times New Roman" pitchFamily="18" charset="0"/>
              </a:rPr>
              <a:t>10-Jawad</a:t>
            </a:r>
            <a:r>
              <a:rPr lang="en-US" sz="1400" b="1" dirty="0">
                <a:latin typeface="Times New Roman" pitchFamily="18" charset="0"/>
                <a:cs typeface="Times New Roman" pitchFamily="18" charset="0"/>
              </a:rPr>
              <a:t>, L.A, S.A. Hussein and K.K. </a:t>
            </a:r>
            <a:r>
              <a:rPr lang="en-US" sz="1400" b="1" dirty="0" err="1">
                <a:latin typeface="Times New Roman" pitchFamily="18" charset="0"/>
                <a:cs typeface="Times New Roman" pitchFamily="18" charset="0"/>
              </a:rPr>
              <a:t>Fahad</a:t>
            </a:r>
            <a:r>
              <a:rPr lang="en-US" sz="1400" b="1" dirty="0">
                <a:latin typeface="Times New Roman" pitchFamily="18" charset="0"/>
                <a:cs typeface="Times New Roman" pitchFamily="18" charset="0"/>
              </a:rPr>
              <a:t>, (2009). </a:t>
            </a:r>
            <a:r>
              <a:rPr lang="en-US" sz="1400" b="1" dirty="0" err="1">
                <a:latin typeface="Times New Roman" pitchFamily="18" charset="0"/>
                <a:cs typeface="Times New Roman" pitchFamily="18" charset="0"/>
              </a:rPr>
              <a:t>Glyptothorax</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kurdistanicus</a:t>
            </a:r>
            <a:r>
              <a:rPr lang="en-US" sz="1400" b="1" dirty="0">
                <a:latin typeface="Times New Roman" pitchFamily="18" charset="0"/>
                <a:cs typeface="Times New Roman" pitchFamily="18" charset="0"/>
              </a:rPr>
              <a:t> (Berg, 1931) (</a:t>
            </a:r>
            <a:r>
              <a:rPr lang="en-US" sz="1400" b="1" dirty="0" err="1" smtClean="0">
                <a:latin typeface="Times New Roman" pitchFamily="18" charset="0"/>
                <a:cs typeface="Times New Roman" pitchFamily="18" charset="0"/>
              </a:rPr>
              <a:t>Pisces,Siluriformes</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Sisoridae</a:t>
            </a:r>
            <a:r>
              <a:rPr lang="en-US" sz="1400" b="1" dirty="0">
                <a:latin typeface="Times New Roman" pitchFamily="18" charset="0"/>
                <a:cs typeface="Times New Roman" pitchFamily="18" charset="0"/>
              </a:rPr>
              <a:t>) in the lower reaches of the Tigris River, Iraq. Journal of Applied </a:t>
            </a:r>
            <a:r>
              <a:rPr lang="en-US" sz="1400" b="1" dirty="0" smtClean="0">
                <a:latin typeface="Times New Roman" pitchFamily="18" charset="0"/>
                <a:cs typeface="Times New Roman" pitchFamily="18" charset="0"/>
              </a:rPr>
              <a:t>Ichthyology,25:779-781</a:t>
            </a:r>
            <a:r>
              <a:rPr lang="en-US" sz="1400" b="1" dirty="0">
                <a:latin typeface="Times New Roman" pitchFamily="18" charset="0"/>
                <a:cs typeface="Times New Roman" pitchFamily="18" charset="0"/>
              </a:rPr>
              <a:t>. </a:t>
            </a:r>
            <a:r>
              <a:rPr lang="en-US" sz="1400" b="1" dirty="0">
                <a:latin typeface="Times New Roman" pitchFamily="18" charset="0"/>
                <a:cs typeface="Times New Roman" pitchFamily="18" charset="0"/>
                <a:hlinkClick r:id="rId7"/>
              </a:rPr>
              <a:t>http://</a:t>
            </a:r>
            <a:r>
              <a:rPr lang="en-US" sz="1400" b="1" dirty="0" smtClean="0">
                <a:latin typeface="Times New Roman" pitchFamily="18" charset="0"/>
                <a:cs typeface="Times New Roman" pitchFamily="18" charset="0"/>
                <a:hlinkClick r:id="rId7"/>
              </a:rPr>
              <a:t>dx.doi.org/10.1111/j.1439-0426.2009.01314.x</a:t>
            </a:r>
            <a:endParaRPr lang="en-US" sz="1400" b="1" dirty="0" smtClean="0">
              <a:latin typeface="Times New Roman" pitchFamily="18" charset="0"/>
              <a:cs typeface="Times New Roman" pitchFamily="18" charset="0"/>
            </a:endParaRPr>
          </a:p>
          <a:p>
            <a:pPr marL="0" indent="0" algn="just" rtl="0">
              <a:buNone/>
            </a:pPr>
            <a:r>
              <a:rPr lang="en-US" sz="1400" b="1" dirty="0" smtClean="0">
                <a:latin typeface="Times New Roman" pitchFamily="18" charset="0"/>
                <a:cs typeface="Times New Roman" pitchFamily="18" charset="0"/>
              </a:rPr>
              <a:t>11- </a:t>
            </a:r>
            <a:r>
              <a:rPr lang="en-US" sz="1400" b="1" dirty="0" err="1" smtClean="0">
                <a:latin typeface="Times New Roman" pitchFamily="18" charset="0"/>
                <a:cs typeface="Times New Roman" pitchFamily="18" charset="0"/>
              </a:rPr>
              <a:t>Hadi</a:t>
            </a:r>
            <a:r>
              <a:rPr lang="en-US" sz="1400" b="1" dirty="0">
                <a:latin typeface="Times New Roman" pitchFamily="18" charset="0"/>
                <a:cs typeface="Times New Roman" pitchFamily="18" charset="0"/>
              </a:rPr>
              <a:t>, H.D., </a:t>
            </a:r>
            <a:r>
              <a:rPr lang="en-US" sz="1400" b="1" dirty="0" err="1">
                <a:latin typeface="Times New Roman" pitchFamily="18" charset="0"/>
                <a:cs typeface="Times New Roman" pitchFamily="18" charset="0"/>
              </a:rPr>
              <a:t>Baraaj</a:t>
            </a:r>
            <a:r>
              <a:rPr lang="en-US" sz="1400" b="1" dirty="0">
                <a:latin typeface="Times New Roman" pitchFamily="18" charset="0"/>
                <a:cs typeface="Times New Roman" pitchFamily="18" charset="0"/>
              </a:rPr>
              <a:t>, A.H., Ali, A.H. (2023). Morphological and molecular studies of kais kingfish </a:t>
            </a:r>
            <a:r>
              <a:rPr lang="en-US" sz="1400" b="1" dirty="0" err="1">
                <a:latin typeface="Times New Roman" pitchFamily="18" charset="0"/>
                <a:cs typeface="Times New Roman" pitchFamily="18" charset="0"/>
              </a:rPr>
              <a:t>cyprinion</a:t>
            </a:r>
            <a:r>
              <a:rPr lang="en-US" sz="1400" b="1" dirty="0">
                <a:latin typeface="Times New Roman" pitchFamily="18" charset="0"/>
                <a:cs typeface="Times New Roman" pitchFamily="18" charset="0"/>
              </a:rPr>
              <a:t> kais </a:t>
            </a:r>
            <a:r>
              <a:rPr lang="en-US" sz="1400" b="1" dirty="0" err="1">
                <a:latin typeface="Times New Roman" pitchFamily="18" charset="0"/>
                <a:cs typeface="Times New Roman" pitchFamily="18" charset="0"/>
              </a:rPr>
              <a:t>heckel</a:t>
            </a:r>
            <a:r>
              <a:rPr lang="en-US" sz="1400" b="1" dirty="0">
                <a:latin typeface="Times New Roman" pitchFamily="18" charset="0"/>
                <a:cs typeface="Times New Roman" pitchFamily="18" charset="0"/>
              </a:rPr>
              <a:t>, 1843 (</a:t>
            </a:r>
            <a:r>
              <a:rPr lang="en-US" sz="1400" b="1" dirty="0" err="1">
                <a:latin typeface="Times New Roman" pitchFamily="18" charset="0"/>
                <a:cs typeface="Times New Roman" pitchFamily="18" charset="0"/>
              </a:rPr>
              <a:t>piscies</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cypriniformes</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cyprinidae</a:t>
            </a:r>
            <a:r>
              <a:rPr lang="en-US" sz="1400" b="1" dirty="0">
                <a:latin typeface="Times New Roman" pitchFamily="18" charset="0"/>
                <a:cs typeface="Times New Roman" pitchFamily="18" charset="0"/>
              </a:rPr>
              <a:t>) from the middle of Iraq, Bulletin of the </a:t>
            </a:r>
            <a:r>
              <a:rPr lang="en-US" sz="1400" b="1" dirty="0" err="1">
                <a:latin typeface="Times New Roman" pitchFamily="18" charset="0"/>
                <a:cs typeface="Times New Roman" pitchFamily="18" charset="0"/>
              </a:rPr>
              <a:t>iraq</a:t>
            </a:r>
            <a:r>
              <a:rPr lang="en-US" sz="1400" b="1" dirty="0">
                <a:latin typeface="Times New Roman" pitchFamily="18" charset="0"/>
                <a:cs typeface="Times New Roman" pitchFamily="18" charset="0"/>
              </a:rPr>
              <a:t> natural history museum, 17(4): 611-628. </a:t>
            </a:r>
            <a:r>
              <a:rPr lang="en-US" sz="1400" b="1" dirty="0">
                <a:latin typeface="Times New Roman" pitchFamily="18" charset="0"/>
                <a:cs typeface="Times New Roman" pitchFamily="18" charset="0"/>
                <a:hlinkClick r:id="rId8"/>
              </a:rPr>
              <a:t>https://</a:t>
            </a:r>
            <a:r>
              <a:rPr lang="en-US" sz="1400" b="1" dirty="0" smtClean="0">
                <a:latin typeface="Times New Roman" pitchFamily="18" charset="0"/>
                <a:cs typeface="Times New Roman" pitchFamily="18" charset="0"/>
                <a:hlinkClick r:id="rId8"/>
              </a:rPr>
              <a:t>doi.org/10.26842/binhm.7.2023.17.4.0611</a:t>
            </a:r>
            <a:endParaRPr lang="en-US" sz="1400" b="1" dirty="0" smtClean="0">
              <a:latin typeface="Times New Roman" pitchFamily="18" charset="0"/>
              <a:cs typeface="Times New Roman" pitchFamily="18" charset="0"/>
            </a:endParaRPr>
          </a:p>
          <a:p>
            <a:pPr marL="0" indent="0" algn="just" rtl="0">
              <a:buNone/>
            </a:pPr>
            <a:endParaRPr lang="en-US" sz="1400" b="1" dirty="0" smtClean="0">
              <a:latin typeface="Times New Roman" pitchFamily="18" charset="0"/>
              <a:cs typeface="Times New Roman" pitchFamily="18" charset="0"/>
            </a:endParaRPr>
          </a:p>
          <a:p>
            <a:pPr marL="0" indent="0" algn="just" rtl="0">
              <a:buNone/>
            </a:pPr>
            <a:endParaRPr lang="en-US" sz="1400" b="1" dirty="0" smtClean="0">
              <a:latin typeface="Times New Roman" pitchFamily="18" charset="0"/>
              <a:cs typeface="Times New Roman" pitchFamily="18" charset="0"/>
            </a:endParaRPr>
          </a:p>
          <a:p>
            <a:pPr marL="0" indent="0" algn="just" rtl="0">
              <a:buNone/>
            </a:pPr>
            <a:endParaRPr lang="en-US" sz="1400" b="1" dirty="0">
              <a:latin typeface="Times New Roman" pitchFamily="18" charset="0"/>
              <a:cs typeface="Times New Roman" pitchFamily="18" charset="0"/>
            </a:endParaRPr>
          </a:p>
          <a:p>
            <a:pPr marL="0" indent="0" algn="just" rtl="0">
              <a:buNone/>
            </a:pPr>
            <a:endParaRPr lang="en-US" sz="1600" b="1" dirty="0" smtClean="0">
              <a:latin typeface="Times New Roman" pitchFamily="18" charset="0"/>
              <a:cs typeface="Times New Roman" pitchFamily="18" charset="0"/>
            </a:endParaRPr>
          </a:p>
          <a:p>
            <a:pPr marL="0" indent="0" algn="just" rtl="0">
              <a:buNone/>
            </a:pPr>
            <a:endParaRPr lang="ar-IQ" sz="1600" b="1" dirty="0" smtClean="0">
              <a:latin typeface="Times New Roman" pitchFamily="18" charset="0"/>
              <a:cs typeface="Times New Roman" pitchFamily="18" charset="0"/>
            </a:endParaRPr>
          </a:p>
          <a:p>
            <a:pPr marL="0" indent="0" algn="just" rtl="0">
              <a:buNone/>
            </a:pPr>
            <a:endParaRPr lang="ar-IQ"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19130091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8507288" cy="6063952"/>
          </a:xfrm>
        </p:spPr>
        <p:txBody>
          <a:bodyPr>
            <a:normAutofit/>
          </a:bodyPr>
          <a:lstStyle/>
          <a:p>
            <a:pPr marL="0" indent="0" algn="ctr">
              <a:buNone/>
            </a:pPr>
            <a:endParaRPr lang="ar-IQ" sz="5400" dirty="0" smtClean="0">
              <a:latin typeface="Times New Roman" pitchFamily="18" charset="0"/>
              <a:cs typeface="Times New Roman" pitchFamily="18" charset="0"/>
            </a:endParaRPr>
          </a:p>
          <a:p>
            <a:pPr marL="0" indent="0" algn="ctr">
              <a:buNone/>
            </a:pPr>
            <a:endParaRPr lang="ar-IQ" sz="5400" dirty="0">
              <a:latin typeface="Times New Roman" pitchFamily="18" charset="0"/>
              <a:cs typeface="Times New Roman" pitchFamily="18" charset="0"/>
            </a:endParaRPr>
          </a:p>
          <a:p>
            <a:pPr marL="0" indent="0" algn="ctr">
              <a:buNone/>
            </a:pPr>
            <a:r>
              <a:rPr lang="ar-IQ" sz="5400" b="1" dirty="0" smtClean="0">
                <a:latin typeface="Times New Roman" pitchFamily="18" charset="0"/>
                <a:cs typeface="Times New Roman" pitchFamily="18" charset="0"/>
              </a:rPr>
              <a:t>شكراً لحسن إصغائكم</a:t>
            </a:r>
            <a:endParaRPr lang="ar-IQ" sz="5400" b="1" dirty="0">
              <a:latin typeface="Times New Roman" pitchFamily="18" charset="0"/>
              <a:cs typeface="Times New Roman" pitchFamily="18" charset="0"/>
            </a:endParaRPr>
          </a:p>
        </p:txBody>
      </p:sp>
    </p:spTree>
    <p:extLst>
      <p:ext uri="{BB962C8B-B14F-4D97-AF65-F5344CB8AC3E}">
        <p14:creationId xmlns:p14="http://schemas.microsoft.com/office/powerpoint/2010/main" val="2182649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16632"/>
            <a:ext cx="8856984" cy="6624736"/>
          </a:xfrm>
        </p:spPr>
        <p:txBody>
          <a:bodyPr>
            <a:normAutofit/>
          </a:bodyPr>
          <a:lstStyle/>
          <a:p>
            <a:pPr marL="0" indent="0" algn="just">
              <a:buNone/>
            </a:pPr>
            <a:r>
              <a:rPr lang="ar-IQ" sz="2000" b="1" dirty="0" smtClean="0">
                <a:latin typeface="Times New Roman" pitchFamily="18" charset="0"/>
                <a:cs typeface="Times New Roman" pitchFamily="18" charset="0"/>
              </a:rPr>
              <a:t>المقدمة</a:t>
            </a:r>
          </a:p>
          <a:p>
            <a:pPr marL="0" indent="0" algn="just">
              <a:buNone/>
            </a:pPr>
            <a:r>
              <a:rPr lang="ar-IQ" sz="1800" b="1" dirty="0" smtClean="0">
                <a:latin typeface="Times New Roman" pitchFamily="18" charset="0"/>
                <a:cs typeface="Times New Roman" pitchFamily="18" charset="0"/>
              </a:rPr>
              <a:t>تعد الاسماك من </a:t>
            </a:r>
            <a:r>
              <a:rPr lang="ar-IQ" sz="1800" b="1" dirty="0" smtClean="0">
                <a:latin typeface="Times New Roman" pitchFamily="18" charset="0"/>
                <a:cs typeface="Times New Roman" pitchFamily="18" charset="0"/>
              </a:rPr>
              <a:t>مكوناً بيئياً مهماً في </a:t>
            </a:r>
            <a:r>
              <a:rPr lang="ar-IQ" sz="1800" b="1" dirty="0" smtClean="0">
                <a:latin typeface="Times New Roman" pitchFamily="18" charset="0"/>
                <a:cs typeface="Times New Roman" pitchFamily="18" charset="0"/>
              </a:rPr>
              <a:t>البيئة المائية العراقية لما لها من اهمية اقتصادية في حياة الانسان للبعض منها و بعض الانواع الاخرى تكمل النظام البيئي المائي للمسطحات و الانهار العراقية ، إن بعض هذه الانواع يتميز بخلو جسمه من الحراشف او القشور و تكون من الاسماك المغطى جسمها بالكامل بالجلد و يتبع النوع الذي تعود له تلك الاسماك . بعض هذه الانواع يعود بأهمية اقتصادية بسبب دخوله ضمن سلسلة غذاء الانسان خاصة الانواع كبيرة الحجم و لها شعبية واسعة في الاسواق المحلية .</a:t>
            </a:r>
          </a:p>
          <a:p>
            <a:pPr marL="0" indent="0" algn="just">
              <a:buNone/>
            </a:pPr>
            <a:r>
              <a:rPr lang="ar-IQ" sz="1800" b="1" dirty="0" smtClean="0">
                <a:latin typeface="Times New Roman" pitchFamily="18" charset="0"/>
                <a:cs typeface="Times New Roman" pitchFamily="18" charset="0"/>
              </a:rPr>
              <a:t>بعض الاسماك الجلدية في العراق تعود الى الاسماك الغريبة التي سجلت حديثاً في المياه الداخلية العراقية ، و البعض الاخر منها محلي و مسجل منذ فترات طويلة ضمن قاعدة بيانات الاسماك العراقية المحلية. تهتم هذه الحلقة بتوضيح بعض الانواع الجلدية التي لها اهمية اقتصادية في المجتمع العراقي  خاصة الانواع التي تعود الى انواع المياه العذبة الداخلية العراقية في الانهار و المسطحات المائية المحلية .</a:t>
            </a:r>
          </a:p>
          <a:p>
            <a:pPr marL="0" indent="0" algn="just">
              <a:buNone/>
            </a:pPr>
            <a:r>
              <a:rPr lang="ar-IQ" sz="1800" b="1" dirty="0" smtClean="0">
                <a:latin typeface="Times New Roman" pitchFamily="18" charset="0"/>
                <a:cs typeface="Times New Roman" pitchFamily="18" charset="0"/>
              </a:rPr>
              <a:t>بعض الانواع الجلدية تم تسجيله مؤخراً في البيانات المحلية </a:t>
            </a:r>
            <a:r>
              <a:rPr lang="ar-IQ" sz="1800" b="1" dirty="0" err="1" smtClean="0">
                <a:latin typeface="Times New Roman" pitchFamily="18" charset="0"/>
                <a:cs typeface="Times New Roman" pitchFamily="18" charset="0"/>
              </a:rPr>
              <a:t>للاسماك</a:t>
            </a:r>
            <a:r>
              <a:rPr lang="ar-IQ" sz="1800" b="1" dirty="0" smtClean="0">
                <a:latin typeface="Times New Roman" pitchFamily="18" charset="0"/>
                <a:cs typeface="Times New Roman" pitchFamily="18" charset="0"/>
              </a:rPr>
              <a:t> العراقية لم يكن له سابق وجود في البيئة المائية العراقية و اختلفت آراء الباحثين و </a:t>
            </a:r>
            <a:r>
              <a:rPr lang="ar-IQ" sz="1800" b="1" dirty="0" smtClean="0">
                <a:latin typeface="Times New Roman" pitchFamily="18" charset="0"/>
                <a:cs typeface="Times New Roman" pitchFamily="18" charset="0"/>
              </a:rPr>
              <a:t>الدارسين </a:t>
            </a:r>
            <a:r>
              <a:rPr lang="ar-IQ" sz="1800" b="1" dirty="0" smtClean="0">
                <a:latin typeface="Times New Roman" pitchFamily="18" charset="0"/>
                <a:cs typeface="Times New Roman" pitchFamily="18" charset="0"/>
              </a:rPr>
              <a:t>حول طريقة دخولها و ووصولها الى المياه الداخلية العراقية ، و قد تلعب دول الجوار المشتركة مع منابع الانهار العراقية  دور بارز في ورود بعض الاسماك الغريبة عن البيئة المائية العراقية و منها بعض الانواع الجلدية التي تم تسجيلها ضمن قاعدة بيانات الاسماك العراقية.</a:t>
            </a:r>
          </a:p>
          <a:p>
            <a:pPr marL="0" indent="0" algn="just">
              <a:buNone/>
            </a:pPr>
            <a:r>
              <a:rPr lang="ar-IQ" sz="1800" b="1" dirty="0" smtClean="0">
                <a:latin typeface="Times New Roman" pitchFamily="18" charset="0"/>
                <a:cs typeface="Times New Roman" pitchFamily="18" charset="0"/>
              </a:rPr>
              <a:t>إن الهدف من هذه الحلقة النقاشية هو توعية و تعريف المجتمع العراقي بالتنوع السمكي الزاخر في البيئة المائية العراقية العذبة خاصةً و محاولة المحافظة على ديمومة هذه البيئة و الابتعاد عن اطلاق اي حيوان غريب عن البيئة العراقية الى البرية المحلية و منها المسطحات المائية الداخلية منعاً لتدهور النظام البيئي المائي المحلي.</a:t>
            </a:r>
            <a:endParaRPr lang="ar-IQ" sz="1800" b="1" dirty="0">
              <a:latin typeface="Times New Roman" pitchFamily="18" charset="0"/>
              <a:cs typeface="Times New Roman" pitchFamily="18" charset="0"/>
            </a:endParaRPr>
          </a:p>
        </p:txBody>
      </p:sp>
    </p:spTree>
    <p:extLst>
      <p:ext uri="{BB962C8B-B14F-4D97-AF65-F5344CB8AC3E}">
        <p14:creationId xmlns:p14="http://schemas.microsoft.com/office/powerpoint/2010/main" val="1148887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16632"/>
            <a:ext cx="8928992" cy="6624736"/>
          </a:xfrm>
        </p:spPr>
        <p:txBody>
          <a:bodyPr>
            <a:normAutofit/>
          </a:bodyPr>
          <a:lstStyle/>
          <a:p>
            <a:pPr marL="0" indent="0" algn="just">
              <a:buNone/>
            </a:pPr>
            <a:r>
              <a:rPr lang="ar-IQ" sz="2000" b="1" dirty="0" smtClean="0">
                <a:latin typeface="Times New Roman" pitchFamily="18" charset="0"/>
                <a:cs typeface="Times New Roman" pitchFamily="18" charset="0"/>
              </a:rPr>
              <a:t>اهم انواع  الاسماك الجلدية  المسجلة في العراق</a:t>
            </a:r>
          </a:p>
          <a:p>
            <a:pPr marL="0" indent="0" algn="just">
              <a:buNone/>
            </a:pPr>
            <a:r>
              <a:rPr lang="ar-IQ" sz="2000" b="1" dirty="0" smtClean="0">
                <a:latin typeface="Times New Roman" pitchFamily="18" charset="0"/>
                <a:cs typeface="Times New Roman" pitchFamily="18" charset="0"/>
              </a:rPr>
              <a:t>1- الجري </a:t>
            </a:r>
          </a:p>
          <a:p>
            <a:pPr marL="0" indent="0" algn="just">
              <a:buNone/>
            </a:pPr>
            <a:r>
              <a:rPr lang="ar-IQ" sz="1600" b="1" dirty="0">
                <a:latin typeface="Times New Roman" pitchFamily="18" charset="0"/>
                <a:cs typeface="Times New Roman" pitchFamily="18" charset="0"/>
              </a:rPr>
              <a:t>تعد أسماك الجري  او كما تعرف بأسماك القط (</a:t>
            </a:r>
            <a:r>
              <a:rPr lang="ar-IQ" sz="1600" b="1" dirty="0" err="1">
                <a:latin typeface="Times New Roman" pitchFamily="18" charset="0"/>
                <a:cs typeface="Times New Roman" pitchFamily="18" charset="0"/>
              </a:rPr>
              <a:t>الكاتفش</a:t>
            </a:r>
            <a:r>
              <a:rPr lang="ar-IQ" sz="1600" b="1" dirty="0">
                <a:latin typeface="Times New Roman" pitchFamily="18" charset="0"/>
                <a:cs typeface="Times New Roman" pitchFamily="18" charset="0"/>
              </a:rPr>
              <a:t>) من الأسماك ذات القيمة </a:t>
            </a:r>
            <a:r>
              <a:rPr lang="ar-IQ" sz="1600" b="1" dirty="0" err="1">
                <a:latin typeface="Times New Roman" pitchFamily="18" charset="0"/>
                <a:cs typeface="Times New Roman" pitchFamily="18" charset="0"/>
              </a:rPr>
              <a:t>الأقتصادية</a:t>
            </a:r>
            <a:r>
              <a:rPr lang="ar-IQ" sz="1600" b="1" dirty="0">
                <a:latin typeface="Times New Roman" pitchFamily="18" charset="0"/>
                <a:cs typeface="Times New Roman" pitchFamily="18" charset="0"/>
              </a:rPr>
              <a:t> العالية لما يمثله جسمها من كتله حيوية لحمية عالية مقارنة مع باقي الانواع العظمية من اسماك المياه العذبة ، و لكونها من المفترسات   </a:t>
            </a:r>
            <a:r>
              <a:rPr lang="en-US" sz="1600" b="1" dirty="0">
                <a:latin typeface="Times New Roman" pitchFamily="18" charset="0"/>
                <a:cs typeface="Times New Roman" pitchFamily="18" charset="0"/>
              </a:rPr>
              <a:t>Carnivore </a:t>
            </a:r>
            <a:r>
              <a:rPr lang="ar-IQ" sz="1600" b="1" dirty="0">
                <a:latin typeface="Times New Roman" pitchFamily="18" charset="0"/>
                <a:cs typeface="Times New Roman" pitchFamily="18" charset="0"/>
              </a:rPr>
              <a:t>يميزه قصر القناة الهضمية و المعدة الحامضية الوحيدة ، لذا كانت نسبة اللحم اعلى من مرفوضات الاكل مثل الجلد و العظام مع العلم أن جلود هذه الاسماك تدخل في العديد من المصنعات المختلفة .</a:t>
            </a:r>
          </a:p>
          <a:p>
            <a:pPr marL="0" indent="0" algn="just">
              <a:buNone/>
            </a:pPr>
            <a:r>
              <a:rPr lang="ar-IQ" sz="1600" b="1" dirty="0">
                <a:latin typeface="Times New Roman" pitchFamily="18" charset="0"/>
                <a:cs typeface="Times New Roman" pitchFamily="18" charset="0"/>
              </a:rPr>
              <a:t>و تعود اسماك الجري الى  رتبة </a:t>
            </a:r>
            <a:r>
              <a:rPr lang="ar-IQ" sz="1600" b="1" dirty="0" err="1">
                <a:latin typeface="Times New Roman" pitchFamily="18" charset="0"/>
                <a:cs typeface="Times New Roman" pitchFamily="18" charset="0"/>
              </a:rPr>
              <a:t>السلوريات</a:t>
            </a:r>
            <a:r>
              <a:rPr lang="ar-IQ"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Siluriformes</a:t>
            </a:r>
            <a:r>
              <a:rPr lang="en-US" sz="1600" b="1" dirty="0">
                <a:latin typeface="Times New Roman" pitchFamily="18" charset="0"/>
                <a:cs typeface="Times New Roman" pitchFamily="18" charset="0"/>
              </a:rPr>
              <a:t> ، </a:t>
            </a:r>
            <a:r>
              <a:rPr lang="ar-IQ" sz="1600" b="1" dirty="0">
                <a:latin typeface="Times New Roman" pitchFamily="18" charset="0"/>
                <a:cs typeface="Times New Roman" pitchFamily="18" charset="0"/>
              </a:rPr>
              <a:t>العائلة </a:t>
            </a:r>
            <a:r>
              <a:rPr lang="ar-IQ" sz="1600" b="1" dirty="0" err="1">
                <a:latin typeface="Times New Roman" pitchFamily="18" charset="0"/>
                <a:cs typeface="Times New Roman" pitchFamily="18" charset="0"/>
              </a:rPr>
              <a:t>السلورية</a:t>
            </a:r>
            <a:r>
              <a:rPr lang="ar-IQ"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Siluridae</a:t>
            </a:r>
            <a:r>
              <a:rPr lang="en-US" sz="1600" b="1" dirty="0">
                <a:latin typeface="Times New Roman" pitchFamily="18" charset="0"/>
                <a:cs typeface="Times New Roman" pitchFamily="18" charset="0"/>
              </a:rPr>
              <a:t> </a:t>
            </a:r>
            <a:r>
              <a:rPr lang="ar-IQ" sz="1600" b="1" dirty="0" smtClean="0">
                <a:latin typeface="Times New Roman" pitchFamily="18" charset="0"/>
                <a:cs typeface="Times New Roman" pitchFamily="18" charset="0"/>
              </a:rPr>
              <a:t> و في </a:t>
            </a:r>
            <a:r>
              <a:rPr lang="ar-IQ" sz="1600" b="1" dirty="0">
                <a:latin typeface="Times New Roman" pitchFamily="18" charset="0"/>
                <a:cs typeface="Times New Roman" pitchFamily="18" charset="0"/>
              </a:rPr>
              <a:t>العراق يوجد سمك الجري بكثرة خاصة في فصل الشتاء إذ تتزايد اعداده بشكل كبير في هذا الفصل </a:t>
            </a:r>
            <a:r>
              <a:rPr lang="ar-IQ" sz="1600" b="1" dirty="0" err="1">
                <a:latin typeface="Times New Roman" pitchFamily="18" charset="0"/>
                <a:cs typeface="Times New Roman" pitchFamily="18" charset="0"/>
              </a:rPr>
              <a:t>لتبداء</a:t>
            </a:r>
            <a:r>
              <a:rPr lang="ar-IQ" sz="1600" b="1" dirty="0">
                <a:latin typeface="Times New Roman" pitchFamily="18" charset="0"/>
                <a:cs typeface="Times New Roman" pitchFamily="18" charset="0"/>
              </a:rPr>
              <a:t> بالنقصان عند ارتفاع درجات حرارة الماء خصوصاً في فصل الصيف و يعرف هذا النوع </a:t>
            </a:r>
            <a:r>
              <a:rPr lang="ar-IQ" sz="1600" b="1" dirty="0" err="1">
                <a:latin typeface="Times New Roman" pitchFamily="18" charset="0"/>
                <a:cs typeface="Times New Roman" pitchFamily="18" charset="0"/>
              </a:rPr>
              <a:t>بأسم</a:t>
            </a:r>
            <a:r>
              <a:rPr lang="ar-IQ" sz="1600" b="1" dirty="0">
                <a:latin typeface="Times New Roman" pitchFamily="18" charset="0"/>
                <a:cs typeface="Times New Roman" pitchFamily="18" charset="0"/>
              </a:rPr>
              <a:t> الجري العادي ، جري دجلة ، </a:t>
            </a:r>
            <a:r>
              <a:rPr lang="en-US" sz="1600" b="1" dirty="0" smtClean="0">
                <a:latin typeface="Times New Roman" pitchFamily="18" charset="0"/>
                <a:cs typeface="Times New Roman" pitchFamily="18" charset="0"/>
              </a:rPr>
              <a:t> Tigris </a:t>
            </a:r>
            <a:r>
              <a:rPr lang="en-US" sz="1600" b="1" dirty="0">
                <a:latin typeface="Times New Roman" pitchFamily="18" charset="0"/>
                <a:cs typeface="Times New Roman" pitchFamily="18" charset="0"/>
              </a:rPr>
              <a:t>catfish </a:t>
            </a:r>
            <a:r>
              <a:rPr lang="en-US" sz="1600" b="1" i="1" dirty="0" err="1" smtClean="0">
                <a:latin typeface="Times New Roman" pitchFamily="18" charset="0"/>
                <a:cs typeface="Times New Roman" pitchFamily="18" charset="0"/>
              </a:rPr>
              <a:t>Silurus</a:t>
            </a:r>
            <a:r>
              <a:rPr lang="en-US" sz="1600" b="1" i="1" dirty="0" smtClean="0">
                <a:latin typeface="Times New Roman" pitchFamily="18" charset="0"/>
                <a:cs typeface="Times New Roman" pitchFamily="18" charset="0"/>
              </a:rPr>
              <a:t> </a:t>
            </a:r>
            <a:r>
              <a:rPr lang="en-US" sz="1600" b="1" i="1" dirty="0" err="1">
                <a:latin typeface="Times New Roman" pitchFamily="18" charset="0"/>
                <a:cs typeface="Times New Roman" pitchFamily="18" charset="0"/>
              </a:rPr>
              <a:t>triostegus</a:t>
            </a:r>
            <a:r>
              <a:rPr lang="en-US" sz="1600" b="1" i="1" dirty="0">
                <a:latin typeface="Times New Roman" pitchFamily="18" charset="0"/>
                <a:cs typeface="Times New Roman" pitchFamily="18" charset="0"/>
              </a:rPr>
              <a:t> </a:t>
            </a:r>
            <a:r>
              <a:rPr lang="en-US" sz="1600" b="1" dirty="0" err="1">
                <a:latin typeface="Times New Roman" pitchFamily="18" charset="0"/>
                <a:cs typeface="Times New Roman" pitchFamily="18" charset="0"/>
              </a:rPr>
              <a:t>Heckel</a:t>
            </a:r>
            <a:r>
              <a:rPr lang="en-US" sz="1600" b="1" dirty="0">
                <a:latin typeface="Times New Roman" pitchFamily="18" charset="0"/>
                <a:cs typeface="Times New Roman" pitchFamily="18" charset="0"/>
              </a:rPr>
              <a:t>, 1843 </a:t>
            </a:r>
            <a:r>
              <a:rPr lang="ar-IQ" sz="1600" b="1" dirty="0">
                <a:latin typeface="Times New Roman" pitchFamily="18" charset="0"/>
                <a:cs typeface="Times New Roman" pitchFamily="18" charset="0"/>
              </a:rPr>
              <a:t>و يعد من الاسماك القاعية ذات الجسم الخالي من القشور (اسماك جلدية) </a:t>
            </a:r>
            <a:r>
              <a:rPr lang="ar-IQ" sz="1600" b="1" dirty="0" smtClean="0">
                <a:latin typeface="Times New Roman" pitchFamily="18" charset="0"/>
                <a:cs typeface="Times New Roman" pitchFamily="18" charset="0"/>
              </a:rPr>
              <a:t>مفترسة.</a:t>
            </a:r>
            <a:r>
              <a:rPr lang="ar-IQ" sz="1600" b="1" dirty="0">
                <a:latin typeface="Times New Roman" pitchFamily="18" charset="0"/>
                <a:cs typeface="Times New Roman" pitchFamily="18" charset="0"/>
              </a:rPr>
              <a:t> </a:t>
            </a:r>
            <a:r>
              <a:rPr lang="ar-IQ" sz="1600" b="1" dirty="0" smtClean="0">
                <a:latin typeface="Times New Roman" pitchFamily="18" charset="0"/>
                <a:cs typeface="Times New Roman" pitchFamily="18" charset="0"/>
              </a:rPr>
              <a:t>كما </a:t>
            </a:r>
            <a:r>
              <a:rPr lang="ar-IQ" sz="1600" b="1" dirty="0">
                <a:latin typeface="Times New Roman" pitchFamily="18" charset="0"/>
                <a:cs typeface="Times New Roman" pitchFamily="18" charset="0"/>
              </a:rPr>
              <a:t>يوجد نوع آخر يعرف بالجري الآسيوي </a:t>
            </a:r>
            <a:r>
              <a:rPr lang="en-US" sz="1600" b="1" i="1" dirty="0" err="1" smtClean="0">
                <a:latin typeface="Times New Roman" pitchFamily="18" charset="0"/>
                <a:cs typeface="Times New Roman" pitchFamily="18" charset="0"/>
              </a:rPr>
              <a:t>Silurus</a:t>
            </a:r>
            <a:r>
              <a:rPr lang="en-US" sz="1600" b="1" i="1" dirty="0" smtClean="0">
                <a:latin typeface="Times New Roman" pitchFamily="18" charset="0"/>
                <a:cs typeface="Times New Roman" pitchFamily="18" charset="0"/>
              </a:rPr>
              <a:t> </a:t>
            </a:r>
            <a:r>
              <a:rPr lang="en-US" sz="1600" b="1" i="1" dirty="0" err="1">
                <a:latin typeface="Times New Roman" pitchFamily="18" charset="0"/>
                <a:cs typeface="Times New Roman" pitchFamily="18" charset="0"/>
              </a:rPr>
              <a:t>glanis</a:t>
            </a:r>
            <a:r>
              <a:rPr lang="en-US" sz="1600" b="1" dirty="0">
                <a:latin typeface="Times New Roman" pitchFamily="18" charset="0"/>
                <a:cs typeface="Times New Roman" pitchFamily="18" charset="0"/>
              </a:rPr>
              <a:t> Linnaeus, 1758 ، </a:t>
            </a:r>
            <a:r>
              <a:rPr lang="ar-IQ" sz="1600" b="1" dirty="0">
                <a:latin typeface="Times New Roman" pitchFamily="18" charset="0"/>
                <a:cs typeface="Times New Roman" pitchFamily="18" charset="0"/>
              </a:rPr>
              <a:t>من الاسماك القاعية ايضاً و يشبه الى حد كبير النوع الاول الا بعض </a:t>
            </a:r>
            <a:r>
              <a:rPr lang="ar-IQ" sz="1600" b="1" dirty="0" smtClean="0">
                <a:latin typeface="Times New Roman" pitchFamily="18" charset="0"/>
                <a:cs typeface="Times New Roman" pitchFamily="18" charset="0"/>
              </a:rPr>
              <a:t>الفروق ، و </a:t>
            </a:r>
            <a:r>
              <a:rPr lang="ar-IQ" sz="1600" b="1" dirty="0">
                <a:latin typeface="Times New Roman" pitchFamily="18" charset="0"/>
                <a:cs typeface="Times New Roman" pitchFamily="18" charset="0"/>
              </a:rPr>
              <a:t>تم تسجيله آخر مرة في هور </a:t>
            </a:r>
            <a:r>
              <a:rPr lang="ar-IQ" sz="1600" b="1" dirty="0" err="1">
                <a:latin typeface="Times New Roman" pitchFamily="18" charset="0"/>
                <a:cs typeface="Times New Roman" pitchFamily="18" charset="0"/>
              </a:rPr>
              <a:t>الجبايش</a:t>
            </a:r>
            <a:r>
              <a:rPr lang="ar-IQ" sz="1600" b="1" dirty="0">
                <a:latin typeface="Times New Roman" pitchFamily="18" charset="0"/>
                <a:cs typeface="Times New Roman" pitchFamily="18" charset="0"/>
              </a:rPr>
              <a:t> 2021 .</a:t>
            </a:r>
          </a:p>
          <a:p>
            <a:pPr marL="0" indent="0" algn="ctr">
              <a:buNone/>
            </a:pPr>
            <a:endParaRPr lang="ar-IQ" sz="2000" b="1" dirty="0" smtClean="0">
              <a:latin typeface="Times New Roman" pitchFamily="18" charset="0"/>
              <a:cs typeface="Times New Roman" pitchFamily="18" charset="0"/>
            </a:endParaRPr>
          </a:p>
          <a:p>
            <a:pPr marL="0" indent="0" algn="ctr">
              <a:buNone/>
            </a:pPr>
            <a:endParaRPr lang="ar-IQ" sz="2000" b="1" dirty="0">
              <a:latin typeface="Times New Roman" pitchFamily="18" charset="0"/>
              <a:cs typeface="Times New Roman" pitchFamily="18" charset="0"/>
            </a:endParaRPr>
          </a:p>
          <a:p>
            <a:pPr marL="0" indent="0" algn="ctr">
              <a:buNone/>
            </a:pPr>
            <a:endParaRPr lang="ar-IQ" sz="2000" b="1" dirty="0" smtClean="0">
              <a:latin typeface="Times New Roman" pitchFamily="18" charset="0"/>
              <a:cs typeface="Times New Roman" pitchFamily="18" charset="0"/>
            </a:endParaRPr>
          </a:p>
          <a:p>
            <a:pPr marL="0" indent="0" algn="ctr">
              <a:buNone/>
            </a:pPr>
            <a:endParaRPr lang="ar-IQ" sz="2000" b="1" dirty="0">
              <a:latin typeface="Times New Roman" pitchFamily="18" charset="0"/>
              <a:cs typeface="Times New Roman" pitchFamily="18" charset="0"/>
            </a:endParaRPr>
          </a:p>
          <a:p>
            <a:pPr marL="0" indent="0" algn="ctr">
              <a:buNone/>
            </a:pPr>
            <a:endParaRPr lang="ar-IQ" sz="2000" b="1" dirty="0" smtClean="0">
              <a:latin typeface="Times New Roman" pitchFamily="18" charset="0"/>
              <a:cs typeface="Times New Roman" pitchFamily="18" charset="0"/>
            </a:endParaRPr>
          </a:p>
          <a:p>
            <a:pPr marL="0" indent="0" algn="ctr">
              <a:buNone/>
            </a:pPr>
            <a:endParaRPr lang="ar-IQ" sz="2000" b="1" dirty="0">
              <a:latin typeface="Times New Roman" pitchFamily="18" charset="0"/>
              <a:cs typeface="Times New Roman" pitchFamily="18" charset="0"/>
            </a:endParaRPr>
          </a:p>
          <a:p>
            <a:pPr marL="0" indent="0" algn="ctr">
              <a:buNone/>
            </a:pPr>
            <a:endParaRPr lang="ar-IQ" sz="2000" b="1" dirty="0" smtClean="0">
              <a:latin typeface="Times New Roman" pitchFamily="18" charset="0"/>
              <a:cs typeface="Times New Roman" pitchFamily="18" charset="0"/>
            </a:endParaRPr>
          </a:p>
          <a:p>
            <a:pPr marL="0" indent="0" algn="ctr">
              <a:buNone/>
            </a:pPr>
            <a:endParaRPr lang="ar-IQ" sz="20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02" y="3645024"/>
            <a:ext cx="4035425" cy="201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3490" y="3645024"/>
            <a:ext cx="4249737" cy="201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9722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16632"/>
            <a:ext cx="8928992" cy="6624736"/>
          </a:xfrm>
        </p:spPr>
        <p:txBody>
          <a:bodyPr>
            <a:normAutofit/>
          </a:bodyPr>
          <a:lstStyle/>
          <a:p>
            <a:pPr marL="0" indent="0" algn="just">
              <a:buNone/>
            </a:pPr>
            <a:r>
              <a:rPr lang="ar-IQ" sz="2000" b="1" dirty="0" smtClean="0">
                <a:latin typeface="Times New Roman" pitchFamily="18" charset="0"/>
                <a:cs typeface="Times New Roman" pitchFamily="18" charset="0"/>
              </a:rPr>
              <a:t>2- </a:t>
            </a:r>
            <a:r>
              <a:rPr lang="ar-IQ" sz="2000" b="1" dirty="0" err="1" smtClean="0">
                <a:latin typeface="Times New Roman" pitchFamily="18" charset="0"/>
                <a:cs typeface="Times New Roman" pitchFamily="18" charset="0"/>
              </a:rPr>
              <a:t>الكارب</a:t>
            </a:r>
            <a:r>
              <a:rPr lang="ar-IQ" sz="2000" b="1" dirty="0" smtClean="0">
                <a:latin typeface="Times New Roman" pitchFamily="18" charset="0"/>
                <a:cs typeface="Times New Roman" pitchFamily="18" charset="0"/>
              </a:rPr>
              <a:t> الجلدي </a:t>
            </a:r>
            <a:r>
              <a:rPr lang="en-US" sz="2000" b="1" i="1" dirty="0" err="1" smtClean="0">
                <a:latin typeface="Times New Roman" pitchFamily="18" charset="0"/>
                <a:cs typeface="Times New Roman" pitchFamily="18" charset="0"/>
              </a:rPr>
              <a:t>Cyprinus</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Nudus</a:t>
            </a:r>
            <a:endParaRPr lang="ar-IQ" sz="2000" b="1" dirty="0" smtClean="0">
              <a:latin typeface="Times New Roman" pitchFamily="18" charset="0"/>
              <a:cs typeface="Times New Roman" pitchFamily="18" charset="0"/>
            </a:endParaRPr>
          </a:p>
          <a:p>
            <a:pPr marL="0" indent="0" algn="just">
              <a:buNone/>
            </a:pPr>
            <a:r>
              <a:rPr lang="ar-IQ" sz="1800" b="1" dirty="0" smtClean="0">
                <a:latin typeface="Times New Roman" pitchFamily="18" charset="0"/>
                <a:cs typeface="Times New Roman" pitchFamily="18" charset="0"/>
              </a:rPr>
              <a:t>و يعد من الاسماك ذات القيمة الاقتصادية العالية في العالم ، تم ادخاله الى العراق لغرض التربية و الانتاج في بعض المناطق المحددة و الخاصة و لم يتم مشاهدته في المسطحات المائية العراقية الداخلية و لم ترد عن هذا النوع اية معلومات عن تواجده في العراق مؤخراً ، و كان العمل بها كسمكة بحثية تربى و تنتج لجهات معينة و مراكز خاصة آنذاك منذ عام 1995 الى 2002. يعود </a:t>
            </a:r>
            <a:r>
              <a:rPr lang="ar-IQ" sz="1800" b="1" dirty="0" err="1" smtClean="0">
                <a:latin typeface="Times New Roman" pitchFamily="18" charset="0"/>
                <a:cs typeface="Times New Roman" pitchFamily="18" charset="0"/>
              </a:rPr>
              <a:t>الكارب</a:t>
            </a:r>
            <a:r>
              <a:rPr lang="ar-IQ" sz="1800" b="1" dirty="0" smtClean="0">
                <a:latin typeface="Times New Roman" pitchFamily="18" charset="0"/>
                <a:cs typeface="Times New Roman" pitchFamily="18" charset="0"/>
              </a:rPr>
              <a:t> الجلدي الى رتبة الشبوطيات  </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Cypriniformes</a:t>
            </a:r>
            <a:r>
              <a:rPr lang="ar-IQ" sz="1800" b="1" dirty="0" smtClean="0">
                <a:latin typeface="Times New Roman" pitchFamily="18" charset="0"/>
                <a:cs typeface="Times New Roman" pitchFamily="18" charset="0"/>
              </a:rPr>
              <a:t>العائلة الشبوطية </a:t>
            </a:r>
            <a:r>
              <a:rPr lang="en-US" sz="1800" b="1" dirty="0" err="1" smtClean="0">
                <a:latin typeface="Times New Roman" pitchFamily="18" charset="0"/>
                <a:cs typeface="Times New Roman" pitchFamily="18" charset="0"/>
              </a:rPr>
              <a:t>Cyprinidae</a:t>
            </a:r>
            <a:r>
              <a:rPr lang="ar-IQ" sz="1800" b="1" dirty="0" smtClean="0">
                <a:latin typeface="Times New Roman" pitchFamily="18" charset="0"/>
                <a:cs typeface="Times New Roman" pitchFamily="18" charset="0"/>
              </a:rPr>
              <a:t>.</a:t>
            </a:r>
          </a:p>
          <a:p>
            <a:pPr marL="0" indent="0" algn="ctr">
              <a:buNone/>
            </a:pPr>
            <a:endParaRPr lang="ar-IQ" sz="1800" b="1" dirty="0">
              <a:latin typeface="Times New Roman" pitchFamily="18" charset="0"/>
              <a:cs typeface="Times New Roman" pitchFamily="18" charset="0"/>
            </a:endParaRP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2673069"/>
            <a:ext cx="3168352" cy="2088232"/>
          </a:xfrm>
          <a:prstGeom prst="rect">
            <a:avLst/>
          </a:prstGeom>
        </p:spPr>
      </p:pic>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2709073"/>
            <a:ext cx="4032448" cy="2016224"/>
          </a:xfrm>
          <a:prstGeom prst="rect">
            <a:avLst/>
          </a:prstGeom>
        </p:spPr>
      </p:pic>
    </p:spTree>
    <p:extLst>
      <p:ext uri="{BB962C8B-B14F-4D97-AF65-F5344CB8AC3E}">
        <p14:creationId xmlns:p14="http://schemas.microsoft.com/office/powerpoint/2010/main" val="3230648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16632"/>
            <a:ext cx="8928992" cy="6552728"/>
          </a:xfrm>
        </p:spPr>
        <p:txBody>
          <a:bodyPr>
            <a:normAutofit/>
          </a:bodyPr>
          <a:lstStyle/>
          <a:p>
            <a:pPr marL="0" indent="0" algn="just">
              <a:buNone/>
            </a:pPr>
            <a:r>
              <a:rPr lang="ar-IQ" sz="2000" b="1" dirty="0" smtClean="0">
                <a:latin typeface="Times New Roman" pitchFamily="18" charset="0"/>
                <a:cs typeface="Times New Roman" pitchFamily="18" charset="0"/>
              </a:rPr>
              <a:t>3- السلور الافريقي  </a:t>
            </a:r>
            <a:r>
              <a:rPr lang="en-US" sz="2000" b="1" i="1" dirty="0" err="1">
                <a:latin typeface="Times New Roman" pitchFamily="18" charset="0"/>
                <a:cs typeface="Times New Roman" pitchFamily="18" charset="0"/>
              </a:rPr>
              <a:t>Clarias</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gariepinus</a:t>
            </a:r>
            <a:endParaRPr lang="ar-IQ" sz="2000" b="1" i="1" dirty="0" smtClean="0">
              <a:latin typeface="Times New Roman" pitchFamily="18" charset="0"/>
              <a:cs typeface="Times New Roman" pitchFamily="18" charset="0"/>
            </a:endParaRPr>
          </a:p>
          <a:p>
            <a:pPr marL="0" indent="0" algn="just">
              <a:buNone/>
            </a:pPr>
            <a:r>
              <a:rPr lang="ar-IQ" sz="1800" b="1" dirty="0" smtClean="0">
                <a:latin typeface="Times New Roman" pitchFamily="18" charset="0"/>
                <a:cs typeface="Times New Roman" pitchFamily="18" charset="0"/>
              </a:rPr>
              <a:t>يعد السلور الافريقي من الاسماك ذات القيمة الاقتصادية العالية في العديد من دول العالم بسبب قدرته على التكيف و </a:t>
            </a:r>
            <a:r>
              <a:rPr lang="ar-IQ" sz="1800" b="1" dirty="0" err="1" smtClean="0">
                <a:latin typeface="Times New Roman" pitchFamily="18" charset="0"/>
                <a:cs typeface="Times New Roman" pitchFamily="18" charset="0"/>
              </a:rPr>
              <a:t>التاقلم</a:t>
            </a:r>
            <a:r>
              <a:rPr lang="ar-IQ" sz="1800" b="1" dirty="0" smtClean="0">
                <a:latin typeface="Times New Roman" pitchFamily="18" charset="0"/>
                <a:cs typeface="Times New Roman" pitchFamily="18" charset="0"/>
              </a:rPr>
              <a:t> العالية و مقاومته للعديد من الظروف البيئية و انتاجه العالي كسمكة مزارع في العالم ، لم يكن لهذه الاسماك اهمية في السوق المحلي العراقي مع العلم تم مشاهدته في العديد من مناطق العراق المختلفة  سواء كانت هذه المناطق مطلة على نهري دجلة او الفرات  و يشبه الى حد كبير في مظهره اسماك الجري المحلية ، و بعود السلور الافريقي الى رتبة </a:t>
            </a:r>
            <a:r>
              <a:rPr lang="ar-IQ" sz="1800" b="1" dirty="0" err="1" smtClean="0">
                <a:latin typeface="Times New Roman" pitchFamily="18" charset="0"/>
                <a:cs typeface="Times New Roman" pitchFamily="18" charset="0"/>
              </a:rPr>
              <a:t>السلوريات</a:t>
            </a:r>
            <a:r>
              <a:rPr lang="ar-IQ" sz="1800" b="1" dirty="0" smtClean="0">
                <a:latin typeface="Times New Roman" pitchFamily="18" charset="0"/>
                <a:cs typeface="Times New Roman" pitchFamily="18" charset="0"/>
              </a:rPr>
              <a:t> </a:t>
            </a:r>
            <a:r>
              <a:rPr lang="en-US" sz="1800" b="1" dirty="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Siluriformes</a:t>
            </a:r>
            <a:r>
              <a:rPr lang="ar-IQ" sz="1800" b="1" dirty="0" smtClean="0">
                <a:latin typeface="Times New Roman" pitchFamily="18" charset="0"/>
                <a:cs typeface="Times New Roman" pitchFamily="18" charset="0"/>
              </a:rPr>
              <a:t> عائلة </a:t>
            </a:r>
            <a:r>
              <a:rPr lang="en-US" sz="1800" b="1" dirty="0" err="1" smtClean="0">
                <a:latin typeface="Times New Roman" pitchFamily="18" charset="0"/>
                <a:cs typeface="Times New Roman" pitchFamily="18" charset="0"/>
              </a:rPr>
              <a:t>Clariida</a:t>
            </a:r>
            <a:r>
              <a:rPr lang="ar-IQ" sz="1800" b="1" dirty="0" smtClean="0">
                <a:latin typeface="Times New Roman" pitchFamily="18" charset="0"/>
                <a:cs typeface="Times New Roman" pitchFamily="18" charset="0"/>
              </a:rPr>
              <a:t>.</a:t>
            </a:r>
          </a:p>
          <a:p>
            <a:pPr marL="0" indent="0" algn="ctr">
              <a:buNone/>
            </a:pPr>
            <a:endParaRPr lang="ar-IQ" sz="1800" b="1" dirty="0">
              <a:latin typeface="Times New Roman" pitchFamily="18" charset="0"/>
              <a:cs typeface="Times New Roman" pitchFamily="18" charset="0"/>
            </a:endParaRPr>
          </a:p>
        </p:txBody>
      </p:sp>
      <p:pic>
        <p:nvPicPr>
          <p:cNvPr id="2" name="صورة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3458933"/>
            <a:ext cx="4921889" cy="1878817"/>
          </a:xfrm>
          <a:prstGeom prst="rect">
            <a:avLst/>
          </a:prstGeom>
        </p:spPr>
      </p:pic>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3422391"/>
            <a:ext cx="3492896" cy="2188899"/>
          </a:xfrm>
          <a:prstGeom prst="rect">
            <a:avLst/>
          </a:prstGeom>
        </p:spPr>
      </p:pic>
    </p:spTree>
    <p:extLst>
      <p:ext uri="{BB962C8B-B14F-4D97-AF65-F5344CB8AC3E}">
        <p14:creationId xmlns:p14="http://schemas.microsoft.com/office/powerpoint/2010/main" val="2734541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16632"/>
            <a:ext cx="8928992" cy="6624736"/>
          </a:xfrm>
        </p:spPr>
        <p:txBody>
          <a:bodyPr>
            <a:normAutofit/>
          </a:bodyPr>
          <a:lstStyle/>
          <a:p>
            <a:pPr marL="0" indent="0" algn="just">
              <a:buNone/>
            </a:pPr>
            <a:r>
              <a:rPr lang="ar-IQ" sz="2000" b="1" dirty="0" smtClean="0">
                <a:latin typeface="Times New Roman" pitchFamily="18" charset="0"/>
                <a:cs typeface="Times New Roman" pitchFamily="18" charset="0"/>
              </a:rPr>
              <a:t>4- سمكة </a:t>
            </a:r>
            <a:r>
              <a:rPr lang="ar-IQ" sz="2000" b="1" dirty="0" err="1" smtClean="0">
                <a:latin typeface="Times New Roman" pitchFamily="18" charset="0"/>
                <a:cs typeface="Times New Roman" pitchFamily="18" charset="0"/>
              </a:rPr>
              <a:t>البنجاسيس</a:t>
            </a:r>
            <a:r>
              <a:rPr lang="ar-IQ" sz="2000" b="1" dirty="0" smtClean="0">
                <a:latin typeface="Times New Roman" pitchFamily="18" charset="0"/>
                <a:cs typeface="Times New Roman" pitchFamily="18" charset="0"/>
              </a:rPr>
              <a:t> </a:t>
            </a:r>
          </a:p>
          <a:p>
            <a:pPr marL="0" indent="0" algn="just">
              <a:buNone/>
            </a:pPr>
            <a:r>
              <a:rPr lang="ar-IQ" sz="1800" b="1" dirty="0" smtClean="0">
                <a:latin typeface="Times New Roman" pitchFamily="18" charset="0"/>
                <a:cs typeface="Times New Roman" pitchFamily="18" charset="0"/>
              </a:rPr>
              <a:t>من الاسماك العالية القيمة الاقتصادية على مستوى العالم بسبب الطلب على لحومها المستساغة و السريعة الطبخ بمختلف اشكاله ، و توجد في الاسواق العراقية و بكثرة مجمدة و مستوردة ، تم تسجيل النوع </a:t>
            </a:r>
            <a:r>
              <a:rPr lang="en-US" sz="1800" b="1" i="1" dirty="0" err="1">
                <a:latin typeface="Times New Roman" pitchFamily="18" charset="0"/>
                <a:cs typeface="Times New Roman" pitchFamily="18" charset="0"/>
              </a:rPr>
              <a:t>Pangasianodon</a:t>
            </a:r>
            <a:endParaRPr lang="en-US" sz="1800" b="1" i="1" dirty="0">
              <a:latin typeface="Times New Roman" pitchFamily="18" charset="0"/>
              <a:cs typeface="Times New Roman" pitchFamily="18" charset="0"/>
            </a:endParaRPr>
          </a:p>
          <a:p>
            <a:pPr marL="0" indent="0" algn="just">
              <a:buNone/>
            </a:pPr>
            <a:r>
              <a:rPr lang="en-US" sz="1800" b="1" i="1" dirty="0" err="1">
                <a:latin typeface="Times New Roman" pitchFamily="18" charset="0"/>
                <a:cs typeface="Times New Roman" pitchFamily="18" charset="0"/>
              </a:rPr>
              <a:t>h</a:t>
            </a:r>
            <a:r>
              <a:rPr lang="en-US" sz="1800" b="1" i="1" dirty="0" err="1" smtClean="0">
                <a:latin typeface="Times New Roman" pitchFamily="18" charset="0"/>
                <a:cs typeface="Times New Roman" pitchFamily="18" charset="0"/>
              </a:rPr>
              <a:t>ypophthalmus</a:t>
            </a:r>
            <a:r>
              <a:rPr lang="ar-IQ" sz="1800" b="1" i="1" dirty="0" smtClean="0">
                <a:latin typeface="Times New Roman" pitchFamily="18" charset="0"/>
                <a:cs typeface="Times New Roman" pitchFamily="18" charset="0"/>
              </a:rPr>
              <a:t> </a:t>
            </a:r>
            <a:r>
              <a:rPr lang="ar-IQ" sz="1800" b="1" dirty="0" smtClean="0">
                <a:latin typeface="Times New Roman" pitchFamily="18" charset="0"/>
                <a:cs typeface="Times New Roman" pitchFamily="18" charset="0"/>
              </a:rPr>
              <a:t>في البصرة 2013 و تم مشاهدة النوع  </a:t>
            </a:r>
            <a:r>
              <a:rPr lang="en-US" sz="1800" b="1" i="1" dirty="0" err="1">
                <a:latin typeface="Times New Roman" pitchFamily="18" charset="0"/>
                <a:cs typeface="Times New Roman" pitchFamily="18" charset="0"/>
              </a:rPr>
              <a:t>Pangasius</a:t>
            </a:r>
            <a:r>
              <a:rPr lang="en-US" sz="1800" b="1" i="1" dirty="0">
                <a:latin typeface="Times New Roman" pitchFamily="18" charset="0"/>
                <a:cs typeface="Times New Roman" pitchFamily="18" charset="0"/>
              </a:rPr>
              <a:t> </a:t>
            </a:r>
            <a:r>
              <a:rPr lang="en-US" sz="1800" b="1" i="1" dirty="0" err="1" smtClean="0">
                <a:latin typeface="Times New Roman" pitchFamily="18" charset="0"/>
                <a:cs typeface="Times New Roman" pitchFamily="18" charset="0"/>
              </a:rPr>
              <a:t>sanitwongsei</a:t>
            </a:r>
            <a:r>
              <a:rPr lang="ar-IQ" sz="1800" b="1" i="1" dirty="0" smtClean="0">
                <a:latin typeface="Times New Roman" pitchFamily="18" charset="0"/>
                <a:cs typeface="Times New Roman" pitchFamily="18" charset="0"/>
              </a:rPr>
              <a:t> </a:t>
            </a:r>
            <a:r>
              <a:rPr lang="ar-IQ" sz="1800" b="1" dirty="0" smtClean="0">
                <a:latin typeface="Times New Roman" pitchFamily="18" charset="0"/>
                <a:cs typeface="Times New Roman" pitchFamily="18" charset="0"/>
              </a:rPr>
              <a:t>في بغداد 2023 و من الممكن وصولها الى الانهار العراقية عن طريق رمي هذه الاسماك في النهر </a:t>
            </a:r>
            <a:r>
              <a:rPr lang="ar-IQ" sz="1800" b="1" dirty="0" err="1" smtClean="0">
                <a:latin typeface="Times New Roman" pitchFamily="18" charset="0"/>
                <a:cs typeface="Times New Roman" pitchFamily="18" charset="0"/>
              </a:rPr>
              <a:t>لانها</a:t>
            </a:r>
            <a:r>
              <a:rPr lang="ar-IQ" sz="1800" b="1" dirty="0" smtClean="0">
                <a:latin typeface="Times New Roman" pitchFamily="18" charset="0"/>
                <a:cs typeface="Times New Roman" pitchFamily="18" charset="0"/>
              </a:rPr>
              <a:t> تعد من اسماك الزينة ايضاً خصوصاً الحجوم الصغيرة منها . تعود هذه الاسماك الى رتبة </a:t>
            </a:r>
            <a:r>
              <a:rPr lang="ar-IQ" sz="1800" b="1" dirty="0" err="1" smtClean="0">
                <a:latin typeface="Times New Roman" pitchFamily="18" charset="0"/>
                <a:cs typeface="Times New Roman" pitchFamily="18" charset="0"/>
              </a:rPr>
              <a:t>السلوريات</a:t>
            </a:r>
            <a:r>
              <a:rPr lang="ar-IQ" sz="1800" b="1" dirty="0" smtClean="0">
                <a:latin typeface="Times New Roman" pitchFamily="18" charset="0"/>
                <a:cs typeface="Times New Roman" pitchFamily="18" charset="0"/>
              </a:rPr>
              <a:t>  </a:t>
            </a:r>
            <a:r>
              <a:rPr lang="en-US" sz="1800" b="1" dirty="0" err="1">
                <a:latin typeface="Times New Roman" pitchFamily="18" charset="0"/>
                <a:cs typeface="Times New Roman" pitchFamily="18" charset="0"/>
              </a:rPr>
              <a:t>Siluriformes</a:t>
            </a:r>
            <a:r>
              <a:rPr lang="en-US" sz="1800" b="1" dirty="0">
                <a:latin typeface="Times New Roman" pitchFamily="18" charset="0"/>
                <a:cs typeface="Times New Roman" pitchFamily="18" charset="0"/>
              </a:rPr>
              <a:t> </a:t>
            </a:r>
            <a:r>
              <a:rPr lang="ar-IQ" sz="1800" b="1" dirty="0" smtClean="0">
                <a:latin typeface="Times New Roman" pitchFamily="18" charset="0"/>
                <a:cs typeface="Times New Roman" pitchFamily="18" charset="0"/>
              </a:rPr>
              <a:t> عائلة </a:t>
            </a:r>
            <a:r>
              <a:rPr lang="en-US" sz="1800" b="1" dirty="0" err="1" smtClean="0">
                <a:latin typeface="Times New Roman" pitchFamily="18" charset="0"/>
                <a:cs typeface="Times New Roman" pitchFamily="18" charset="0"/>
              </a:rPr>
              <a:t>Pangasiidae</a:t>
            </a:r>
            <a:r>
              <a:rPr lang="ar-IQ" sz="1800" b="1" dirty="0" smtClean="0">
                <a:latin typeface="Times New Roman" pitchFamily="18" charset="0"/>
                <a:cs typeface="Times New Roman" pitchFamily="18" charset="0"/>
              </a:rPr>
              <a:t>.</a:t>
            </a:r>
          </a:p>
          <a:p>
            <a:pPr marL="0" indent="0" algn="just">
              <a:buNone/>
            </a:pPr>
            <a:endParaRPr lang="ar-IQ" sz="2000" dirty="0" smtClean="0">
              <a:latin typeface="Times New Roman" pitchFamily="18" charset="0"/>
              <a:cs typeface="Times New Roman" pitchFamily="18" charset="0"/>
            </a:endParaRPr>
          </a:p>
          <a:p>
            <a:pPr marL="0" indent="0" algn="just">
              <a:buNone/>
            </a:pPr>
            <a:endParaRPr lang="ar-IQ" sz="2000" i="1" dirty="0">
              <a:latin typeface="Times New Roman" pitchFamily="18" charset="0"/>
              <a:cs typeface="Times New Roman" pitchFamily="18" charset="0"/>
            </a:endParaRPr>
          </a:p>
        </p:txBody>
      </p:sp>
      <p:pic>
        <p:nvPicPr>
          <p:cNvPr id="2" name="صورة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2782651"/>
            <a:ext cx="2425788" cy="3237757"/>
          </a:xfrm>
          <a:prstGeom prst="rect">
            <a:avLst/>
          </a:prstGeom>
        </p:spPr>
      </p:pic>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3356992"/>
            <a:ext cx="4680520" cy="1519793"/>
          </a:xfrm>
          <a:prstGeom prst="rect">
            <a:avLst/>
          </a:prstGeom>
        </p:spPr>
      </p:pic>
    </p:spTree>
    <p:extLst>
      <p:ext uri="{BB962C8B-B14F-4D97-AF65-F5344CB8AC3E}">
        <p14:creationId xmlns:p14="http://schemas.microsoft.com/office/powerpoint/2010/main" val="631198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16632"/>
            <a:ext cx="8856984" cy="6624736"/>
          </a:xfrm>
        </p:spPr>
        <p:txBody>
          <a:bodyPr>
            <a:normAutofit/>
          </a:bodyPr>
          <a:lstStyle/>
          <a:p>
            <a:pPr marL="0" indent="0" algn="just">
              <a:buNone/>
            </a:pPr>
            <a:r>
              <a:rPr lang="ar-IQ" sz="2000" b="1" dirty="0" smtClean="0">
                <a:latin typeface="Times New Roman" pitchFamily="18" charset="0"/>
                <a:cs typeface="Times New Roman" pitchFamily="18" charset="0"/>
              </a:rPr>
              <a:t>5- </a:t>
            </a:r>
            <a:r>
              <a:rPr lang="ar-IQ" sz="2000" b="1" dirty="0" err="1" smtClean="0">
                <a:latin typeface="Times New Roman" pitchFamily="18" charset="0"/>
                <a:cs typeface="Times New Roman" pitchFamily="18" charset="0"/>
              </a:rPr>
              <a:t>السقنقور</a:t>
            </a:r>
            <a:r>
              <a:rPr lang="ar-IQ" sz="2000" b="1" dirty="0" smtClean="0">
                <a:latin typeface="Times New Roman" pitchFamily="18" charset="0"/>
                <a:cs typeface="Times New Roman" pitchFamily="18" charset="0"/>
              </a:rPr>
              <a:t> </a:t>
            </a:r>
            <a:r>
              <a:rPr lang="en-US" sz="2000" b="1" i="1" dirty="0" err="1">
                <a:latin typeface="Times New Roman" pitchFamily="18" charset="0"/>
                <a:cs typeface="Times New Roman" pitchFamily="18" charset="0"/>
              </a:rPr>
              <a:t>Glyptothorax</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kurdistanicus</a:t>
            </a:r>
            <a:r>
              <a:rPr lang="en-US" sz="2000" b="1" i="1" dirty="0">
                <a:latin typeface="Times New Roman" pitchFamily="18" charset="0"/>
                <a:cs typeface="Times New Roman" pitchFamily="18" charset="0"/>
              </a:rPr>
              <a:t> </a:t>
            </a:r>
            <a:endParaRPr lang="ar-IQ" sz="2000" b="1" i="1" dirty="0" smtClean="0">
              <a:latin typeface="Times New Roman" pitchFamily="18" charset="0"/>
              <a:cs typeface="Times New Roman" pitchFamily="18" charset="0"/>
            </a:endParaRPr>
          </a:p>
          <a:p>
            <a:pPr marL="0" indent="0" algn="just">
              <a:buNone/>
            </a:pPr>
            <a:r>
              <a:rPr lang="ar-IQ" sz="1800" b="1" dirty="0" smtClean="0">
                <a:latin typeface="Times New Roman" pitchFamily="18" charset="0"/>
                <a:cs typeface="Times New Roman" pitchFamily="18" charset="0"/>
              </a:rPr>
              <a:t>من الاسماك المحلية التي تتواجد في العديد من المناطق العراقية خاصة مناطق الوسط و الشمال ، لم يذكر لها اية اهمية اقتصادية للسوق المحلية ، و تعود اسماك </a:t>
            </a:r>
            <a:r>
              <a:rPr lang="ar-IQ" sz="1800" b="1" dirty="0" err="1" smtClean="0">
                <a:latin typeface="Times New Roman" pitchFamily="18" charset="0"/>
                <a:cs typeface="Times New Roman" pitchFamily="18" charset="0"/>
              </a:rPr>
              <a:t>السقنقور</a:t>
            </a:r>
            <a:r>
              <a:rPr lang="ar-IQ" sz="1800" b="1" dirty="0" smtClean="0">
                <a:latin typeface="Times New Roman" pitchFamily="18" charset="0"/>
                <a:cs typeface="Times New Roman" pitchFamily="18" charset="0"/>
              </a:rPr>
              <a:t> الى رتبة </a:t>
            </a:r>
            <a:r>
              <a:rPr lang="ar-IQ" sz="1800" b="1" dirty="0" err="1" smtClean="0">
                <a:latin typeface="Times New Roman" pitchFamily="18" charset="0"/>
                <a:cs typeface="Times New Roman" pitchFamily="18" charset="0"/>
              </a:rPr>
              <a:t>السلوريات</a:t>
            </a:r>
            <a:r>
              <a:rPr lang="ar-IQ"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Siluriformes</a:t>
            </a:r>
            <a:r>
              <a:rPr lang="ar-IQ" sz="1800" b="1" dirty="0" smtClean="0">
                <a:latin typeface="Times New Roman" pitchFamily="18" charset="0"/>
                <a:cs typeface="Times New Roman" pitchFamily="18" charset="0"/>
              </a:rPr>
              <a:t> عائلة  </a:t>
            </a:r>
            <a:r>
              <a:rPr lang="en-US" sz="1800" b="1" dirty="0" err="1" smtClean="0">
                <a:latin typeface="Times New Roman" pitchFamily="18" charset="0"/>
                <a:cs typeface="Times New Roman" pitchFamily="18" charset="0"/>
              </a:rPr>
              <a:t>Sisoridae</a:t>
            </a:r>
            <a:r>
              <a:rPr lang="ar-IQ" sz="1800" b="1" dirty="0" smtClean="0">
                <a:latin typeface="Times New Roman" pitchFamily="18" charset="0"/>
                <a:cs typeface="Times New Roman" pitchFamily="18" charset="0"/>
              </a:rPr>
              <a:t>، مظهرها الخارجي جميل و لها تنوع لوني يختلف حسب المنطقة التي توجد فيها هذه الاسماك و تم مشاهدتها مؤخراً في بغداد 2023 .</a:t>
            </a:r>
          </a:p>
          <a:p>
            <a:pPr marL="0" indent="0" algn="just">
              <a:buNone/>
            </a:pPr>
            <a:endParaRPr lang="ar-IQ" sz="1800" b="1" dirty="0">
              <a:latin typeface="Times New Roman" pitchFamily="18" charset="0"/>
              <a:cs typeface="Times New Roman" pitchFamily="18" charset="0"/>
            </a:endParaRPr>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2" y="2292844"/>
            <a:ext cx="5904656" cy="2616975"/>
          </a:xfrm>
          <a:prstGeom prst="rect">
            <a:avLst/>
          </a:prstGeom>
        </p:spPr>
      </p:pic>
    </p:spTree>
    <p:extLst>
      <p:ext uri="{BB962C8B-B14F-4D97-AF65-F5344CB8AC3E}">
        <p14:creationId xmlns:p14="http://schemas.microsoft.com/office/powerpoint/2010/main" val="4042958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16632"/>
            <a:ext cx="8928992" cy="6624736"/>
          </a:xfrm>
        </p:spPr>
        <p:txBody>
          <a:bodyPr>
            <a:normAutofit/>
          </a:bodyPr>
          <a:lstStyle/>
          <a:p>
            <a:pPr marL="0" indent="0" algn="just">
              <a:buNone/>
            </a:pPr>
            <a:r>
              <a:rPr lang="ar-IQ" sz="2000" b="1" dirty="0" smtClean="0">
                <a:latin typeface="Times New Roman" pitchFamily="18" charset="0"/>
                <a:cs typeface="Times New Roman" pitchFamily="18" charset="0"/>
              </a:rPr>
              <a:t>6- ابو الزمير </a:t>
            </a:r>
            <a:r>
              <a:rPr lang="en-US" sz="2000" b="1" i="1" dirty="0" err="1">
                <a:latin typeface="Times New Roman" pitchFamily="18" charset="0"/>
                <a:cs typeface="Times New Roman" pitchFamily="18" charset="0"/>
              </a:rPr>
              <a:t>Mystus</a:t>
            </a:r>
            <a:r>
              <a:rPr lang="en-US" sz="2000" b="1" i="1" dirty="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pelusius</a:t>
            </a:r>
            <a:endParaRPr lang="ar-IQ" sz="2000" b="1" i="1" dirty="0" smtClean="0">
              <a:latin typeface="Times New Roman" pitchFamily="18" charset="0"/>
              <a:cs typeface="Times New Roman" pitchFamily="18" charset="0"/>
            </a:endParaRPr>
          </a:p>
          <a:p>
            <a:pPr marL="0" indent="0" algn="just">
              <a:buNone/>
            </a:pPr>
            <a:r>
              <a:rPr lang="ar-IQ" sz="1800" b="1" dirty="0" smtClean="0">
                <a:latin typeface="Times New Roman" pitchFamily="18" charset="0"/>
                <a:cs typeface="Times New Roman" pitchFamily="18" charset="0"/>
              </a:rPr>
              <a:t>من الاسماك العراقية التي ليس لها اهمية اقتصادية في السوق العراقية بسبب صغر حجمها و غير مستساغة ، تعود الى رتبة </a:t>
            </a:r>
            <a:r>
              <a:rPr lang="ar-IQ" sz="1800" b="1" dirty="0" err="1" smtClean="0">
                <a:latin typeface="Times New Roman" pitchFamily="18" charset="0"/>
                <a:cs typeface="Times New Roman" pitchFamily="18" charset="0"/>
              </a:rPr>
              <a:t>السلوريات</a:t>
            </a:r>
            <a:r>
              <a:rPr lang="ar-IQ"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Siluriformes</a:t>
            </a:r>
            <a:r>
              <a:rPr lang="ar-IQ" sz="1800" b="1" dirty="0" smtClean="0">
                <a:latin typeface="Times New Roman" pitchFamily="18" charset="0"/>
                <a:cs typeface="Times New Roman" pitchFamily="18" charset="0"/>
              </a:rPr>
              <a:t> عائلة  </a:t>
            </a:r>
            <a:r>
              <a:rPr lang="en-US" sz="1800" b="1" dirty="0" err="1" smtClean="0">
                <a:latin typeface="Times New Roman" pitchFamily="18" charset="0"/>
                <a:cs typeface="Times New Roman" pitchFamily="18" charset="0"/>
              </a:rPr>
              <a:t>Bagridae</a:t>
            </a:r>
            <a:r>
              <a:rPr lang="ar-IQ" sz="1800" b="1" dirty="0" smtClean="0">
                <a:latin typeface="Times New Roman" pitchFamily="18" charset="0"/>
                <a:cs typeface="Times New Roman" pitchFamily="18" charset="0"/>
              </a:rPr>
              <a:t> ، اهم ما يميزه هو طول </a:t>
            </a:r>
            <a:r>
              <a:rPr lang="ar-IQ" sz="1800" b="1" dirty="0" err="1" smtClean="0">
                <a:latin typeface="Times New Roman" pitchFamily="18" charset="0"/>
                <a:cs typeface="Times New Roman" pitchFamily="18" charset="0"/>
              </a:rPr>
              <a:t>اللوامس</a:t>
            </a:r>
            <a:r>
              <a:rPr lang="ar-IQ" sz="1800" b="1" dirty="0" smtClean="0">
                <a:latin typeface="Times New Roman" pitchFamily="18" charset="0"/>
                <a:cs typeface="Times New Roman" pitchFamily="18" charset="0"/>
              </a:rPr>
              <a:t> الفموية له و جسمه المضغوط بلون لامع و يسبب الاذى للصيادين اذا تم مسكه باليد بسبب قوة عظام مقدمة الرأس. سجل منه نوعان في العراق ابو الزمير العادي و ابو الزمير العميق .</a:t>
            </a:r>
          </a:p>
          <a:p>
            <a:pPr marL="0" indent="0" algn="just">
              <a:buNone/>
            </a:pPr>
            <a:endParaRPr lang="ar-IQ" sz="1800" b="1" dirty="0">
              <a:latin typeface="Times New Roman" pitchFamily="18" charset="0"/>
              <a:cs typeface="Times New Roman" pitchFamily="18" charset="0"/>
            </a:endParaRP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2636912"/>
            <a:ext cx="5544616" cy="1682954"/>
          </a:xfrm>
          <a:prstGeom prst="rect">
            <a:avLst/>
          </a:prstGeom>
        </p:spPr>
      </p:pic>
    </p:spTree>
    <p:extLst>
      <p:ext uri="{BB962C8B-B14F-4D97-AF65-F5344CB8AC3E}">
        <p14:creationId xmlns:p14="http://schemas.microsoft.com/office/powerpoint/2010/main" val="3204878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16632"/>
            <a:ext cx="8856984" cy="6552728"/>
          </a:xfrm>
        </p:spPr>
        <p:txBody>
          <a:bodyPr>
            <a:normAutofit/>
          </a:bodyPr>
          <a:lstStyle/>
          <a:p>
            <a:pPr marL="0" indent="0" algn="just">
              <a:buNone/>
            </a:pPr>
            <a:r>
              <a:rPr lang="ar-IQ" sz="2000" b="1" dirty="0" smtClean="0">
                <a:latin typeface="Times New Roman" pitchFamily="18" charset="0"/>
                <a:cs typeface="Times New Roman" pitchFamily="18" charset="0"/>
              </a:rPr>
              <a:t>7- الجري اللاسع او ابو الحكم </a:t>
            </a:r>
            <a:r>
              <a:rPr lang="en-US" sz="2000" b="1" i="1" dirty="0" err="1">
                <a:latin typeface="Times New Roman" pitchFamily="18" charset="0"/>
                <a:cs typeface="Times New Roman" pitchFamily="18" charset="0"/>
              </a:rPr>
              <a:t>Heteropneustes</a:t>
            </a:r>
            <a:r>
              <a:rPr lang="en-US" sz="2000" b="1" i="1" dirty="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fossilis</a:t>
            </a:r>
            <a:endParaRPr lang="ar-IQ" sz="2000" b="1" i="1" dirty="0" smtClean="0">
              <a:latin typeface="Times New Roman" pitchFamily="18" charset="0"/>
              <a:cs typeface="Times New Roman" pitchFamily="18" charset="0"/>
            </a:endParaRPr>
          </a:p>
          <a:p>
            <a:pPr marL="0" indent="0" algn="just">
              <a:buNone/>
            </a:pPr>
            <a:r>
              <a:rPr lang="ar-IQ" sz="1800" b="1" dirty="0" smtClean="0">
                <a:latin typeface="Times New Roman" pitchFamily="18" charset="0"/>
                <a:cs typeface="Times New Roman" pitchFamily="18" charset="0"/>
              </a:rPr>
              <a:t>من الاسماك التي تنتشر بشكل كبير في اكثر المياه الداخلية العراقية تشبه اسماك الجري بشكل كبير لكنها اصغر حجماً من الجري العراقي و لونها يشبه لون الكبد و زوائدها الفموية او </a:t>
            </a:r>
            <a:r>
              <a:rPr lang="ar-IQ" sz="1800" b="1" dirty="0" err="1" smtClean="0">
                <a:latin typeface="Times New Roman" pitchFamily="18" charset="0"/>
                <a:cs typeface="Times New Roman" pitchFamily="18" charset="0"/>
              </a:rPr>
              <a:t>اللوامس</a:t>
            </a:r>
            <a:r>
              <a:rPr lang="ar-IQ" sz="1800" b="1" dirty="0" smtClean="0">
                <a:latin typeface="Times New Roman" pitchFamily="18" charset="0"/>
                <a:cs typeface="Times New Roman" pitchFamily="18" charset="0"/>
              </a:rPr>
              <a:t> طويلة ، ليست من الاسماك الاقتصادية في السوق المحلي العراقي و تسبب الاذى للصيادين عند محاولة مسكها بسبب الاشواك الزعنفية على جانبي زعانفها الصدرية ، تعود الى رتبة </a:t>
            </a:r>
            <a:r>
              <a:rPr lang="ar-IQ" sz="1800" b="1" dirty="0" err="1" smtClean="0">
                <a:latin typeface="Times New Roman" pitchFamily="18" charset="0"/>
                <a:cs typeface="Times New Roman" pitchFamily="18" charset="0"/>
              </a:rPr>
              <a:t>السلوريات</a:t>
            </a:r>
            <a:r>
              <a:rPr lang="ar-IQ"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Siluriformes</a:t>
            </a:r>
            <a:r>
              <a:rPr lang="ar-IQ" sz="1800" b="1" dirty="0" smtClean="0">
                <a:latin typeface="Times New Roman" pitchFamily="18" charset="0"/>
                <a:cs typeface="Times New Roman" pitchFamily="18" charset="0"/>
              </a:rPr>
              <a:t> عائلة  </a:t>
            </a:r>
            <a:r>
              <a:rPr lang="en-US" sz="1800" b="1" dirty="0" err="1" smtClean="0">
                <a:latin typeface="Times New Roman" pitchFamily="18" charset="0"/>
                <a:cs typeface="Times New Roman" pitchFamily="18" charset="0"/>
              </a:rPr>
              <a:t>Heteropneustidae</a:t>
            </a:r>
            <a:r>
              <a:rPr lang="ar-IQ" sz="1800" b="1" dirty="0" smtClean="0">
                <a:latin typeface="Times New Roman" pitchFamily="18" charset="0"/>
                <a:cs typeface="Times New Roman" pitchFamily="18" charset="0"/>
              </a:rPr>
              <a:t>.</a:t>
            </a:r>
          </a:p>
          <a:p>
            <a:pPr marL="0" indent="0" algn="ctr">
              <a:buNone/>
            </a:pPr>
            <a:endParaRPr lang="ar-IQ" sz="1800" b="1" dirty="0">
              <a:latin typeface="Times New Roman" pitchFamily="18" charset="0"/>
              <a:cs typeface="Times New Roman" pitchFamily="18" charset="0"/>
            </a:endParaRPr>
          </a:p>
        </p:txBody>
      </p:sp>
      <p:pic>
        <p:nvPicPr>
          <p:cNvPr id="2" name="صورة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6" y="1886992"/>
            <a:ext cx="3240360" cy="4320480"/>
          </a:xfrm>
          <a:prstGeom prst="rect">
            <a:avLst/>
          </a:prstGeom>
        </p:spPr>
      </p:pic>
    </p:spTree>
    <p:extLst>
      <p:ext uri="{BB962C8B-B14F-4D97-AF65-F5344CB8AC3E}">
        <p14:creationId xmlns:p14="http://schemas.microsoft.com/office/powerpoint/2010/main" val="25491058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191</TotalTime>
  <Words>1587</Words>
  <Application>Microsoft Office PowerPoint</Application>
  <PresentationFormat>عرض على الشاشة (3:4)‏</PresentationFormat>
  <Paragraphs>65</Paragraphs>
  <Slides>13</Slides>
  <Notes>0</Notes>
  <HiddenSlides>0</HiddenSlides>
  <MMClips>0</MMClips>
  <ScaleCrop>false</ScaleCrop>
  <HeadingPairs>
    <vt:vector size="4" baseType="variant">
      <vt:variant>
        <vt:lpstr>نسق</vt:lpstr>
      </vt:variant>
      <vt:variant>
        <vt:i4>1</vt:i4>
      </vt:variant>
      <vt:variant>
        <vt:lpstr>عناوين الشرائح</vt:lpstr>
      </vt:variant>
      <vt:variant>
        <vt:i4>13</vt:i4>
      </vt:variant>
    </vt:vector>
  </HeadingPairs>
  <TitlesOfParts>
    <vt:vector size="14" baseType="lpstr">
      <vt:lpstr>تدفق</vt:lpstr>
      <vt:lpstr>  Leather fishes in Iraq  الاسماك الجلدية في العراق</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Naim Al Hussaini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الاسماك الجلدية في العراق</dc:title>
  <dc:creator>mohamed</dc:creator>
  <cp:lastModifiedBy>mohamed</cp:lastModifiedBy>
  <cp:revision>30</cp:revision>
  <dcterms:created xsi:type="dcterms:W3CDTF">2025-02-02T19:32:03Z</dcterms:created>
  <dcterms:modified xsi:type="dcterms:W3CDTF">2025-02-03T15:42:38Z</dcterms:modified>
</cp:coreProperties>
</file>