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8" r:id="rId9"/>
    <p:sldId id="274" r:id="rId10"/>
  </p:sldIdLst>
  <p:sldSz cx="24387175" cy="13716000"/>
  <p:notesSz cx="13716000" cy="243871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>
        <p:scale>
          <a:sx n="48" d="100"/>
          <a:sy n="48" d="100"/>
        </p:scale>
        <p:origin x="0" y="-84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2500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730" y="8724900"/>
            <a:ext cx="4432854" cy="49911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15100"/>
            <a:ext cx="5271159" cy="72009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pic>
        <p:nvPicPr>
          <p:cNvPr id="6" name="Imag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7813" b="90000" l="4137" r="95207">
                        <a14:foregroundMark x1="33815" y1="30000" x2="23835" y2="31000"/>
                        <a14:foregroundMark x1="21208" y1="24500" x2="23309" y2="24125"/>
                        <a14:foregroundMark x1="17137" y1="28188" x2="20683" y2="30312"/>
                        <a14:foregroundMark x1="6303" y1="45688" x2="9127" y2="46188"/>
                        <a14:foregroundMark x1="4859" y1="50000" x2="7682" y2="49500"/>
                        <a14:foregroundMark x1="4202" y1="49688" x2="6106" y2="49000"/>
                        <a14:foregroundMark x1="11556" y1="39188" x2="17794" y2="40063"/>
                        <a14:foregroundMark x1="17794" y1="40063" x2="21011" y2="41500"/>
                        <a14:foregroundMark x1="91136" y1="43375" x2="95207" y2="43000"/>
                        <a14:foregroundMark x1="89560" y1="41875" x2="89560" y2="41875"/>
                        <a14:foregroundMark x1="7551" y1="60375" x2="9455" y2="62187"/>
                        <a14:foregroundMark x1="29613" y1="12625" x2="32961" y2="13125"/>
                        <a14:foregroundMark x1="48194" y1="9813" x2="50689" y2="7813"/>
                        <a14:foregroundMark x1="35194" y1="12313" x2="35062" y2="11000"/>
                        <a14:foregroundMark x1="31385" y1="17500" x2="33093" y2="18000"/>
                        <a14:backgroundMark x1="24163" y1="10625" x2="16021" y2="15438"/>
                        <a14:backgroundMark x1="16021" y1="15438" x2="9980" y2="26000"/>
                        <a14:backgroundMark x1="9980" y1="26000" x2="5515" y2="45500"/>
                        <a14:backgroundMark x1="5515" y1="45500" x2="3677" y2="473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06353" y="2953745"/>
            <a:ext cx="10642122" cy="11180167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200" y="-20460"/>
            <a:ext cx="17896537" cy="4484812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895739" y="3213100"/>
            <a:ext cx="11285084" cy="55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1" algn="ctr"/>
            <a:r>
              <a:rPr lang="ar-IQ" sz="8800" b="1" dirty="0">
                <a:solidFill>
                  <a:srgbClr val="5E8C22">
                    <a:alpha val="100000"/>
                  </a:srgbClr>
                </a:solidFill>
                <a:latin typeface="Perpetua Titling MT" panose="02020502060505020804" pitchFamily="18" charset="0"/>
                <a:ea typeface="Poppins Bold" pitchFamily="34" charset="-122"/>
                <a:cs typeface="+mj-cs"/>
              </a:rPr>
              <a:t>اهمية</a:t>
            </a:r>
          </a:p>
          <a:p>
            <a:pPr lvl="1" algn="ctr"/>
            <a:r>
              <a:rPr lang="en-US" sz="8800" b="1" dirty="0">
                <a:solidFill>
                  <a:srgbClr val="5E8C22">
                    <a:alpha val="100000"/>
                  </a:srgbClr>
                </a:solidFill>
                <a:latin typeface="Perpetua Titling MT" panose="02020502060505020804" pitchFamily="18" charset="0"/>
                <a:ea typeface="Poppins Bold" pitchFamily="34" charset="-122"/>
                <a:cs typeface="+mj-cs"/>
              </a:rPr>
              <a:t>Endophytic</a:t>
            </a:r>
            <a:r>
              <a:rPr lang="ar-IQ" sz="8800" b="1" dirty="0">
                <a:solidFill>
                  <a:srgbClr val="5E8C22">
                    <a:alpha val="100000"/>
                  </a:srgbClr>
                </a:solidFill>
                <a:latin typeface="Perpetua Titling MT" panose="02020502060505020804" pitchFamily="18" charset="0"/>
                <a:ea typeface="Poppins Bold" pitchFamily="34" charset="-122"/>
                <a:cs typeface="+mj-cs"/>
              </a:rPr>
              <a:t> </a:t>
            </a:r>
            <a:r>
              <a:rPr lang="en-US" sz="8800" b="1" dirty="0">
                <a:solidFill>
                  <a:srgbClr val="5E8C22">
                    <a:alpha val="100000"/>
                  </a:srgbClr>
                </a:solidFill>
                <a:latin typeface="Perpetua Titling MT" panose="02020502060505020804" pitchFamily="18" charset="0"/>
                <a:ea typeface="Poppins Bold" pitchFamily="34" charset="-122"/>
                <a:cs typeface="+mj-cs"/>
              </a:rPr>
              <a:t>fungi</a:t>
            </a:r>
            <a:r>
              <a:rPr lang="ar-IQ" sz="8800" b="1" dirty="0">
                <a:solidFill>
                  <a:srgbClr val="5E8C22">
                    <a:alpha val="100000"/>
                  </a:srgbClr>
                </a:solidFill>
                <a:latin typeface="Perpetua Titling MT" panose="02020502060505020804" pitchFamily="18" charset="0"/>
                <a:ea typeface="Poppins Bold" pitchFamily="34" charset="-122"/>
                <a:cs typeface="+mj-cs"/>
              </a:rPr>
              <a:t> </a:t>
            </a:r>
          </a:p>
          <a:p>
            <a:pPr lvl="1" algn="ctr"/>
            <a:r>
              <a:rPr lang="ar-IQ" sz="8800" b="1" dirty="0">
                <a:solidFill>
                  <a:srgbClr val="5E8C22">
                    <a:alpha val="100000"/>
                  </a:srgbClr>
                </a:solidFill>
                <a:latin typeface="Perpetua Titling MT" panose="02020502060505020804" pitchFamily="18" charset="0"/>
                <a:ea typeface="Poppins Bold" pitchFamily="34" charset="-122"/>
                <a:cs typeface="+mj-cs"/>
              </a:rPr>
              <a:t>و تطبيقاتها الطبية</a:t>
            </a:r>
            <a:endParaRPr lang="en-US" sz="8800" b="1" dirty="0">
              <a:latin typeface="Perpetua Titling MT" panose="02020502060505020804" pitchFamily="18" charset="0"/>
              <a:cs typeface="+mj-cs"/>
            </a:endParaRPr>
          </a:p>
        </p:txBody>
      </p:sp>
      <p:sp>
        <p:nvSpPr>
          <p:cNvPr id="9" name="Text 2"/>
          <p:cNvSpPr/>
          <p:nvPr/>
        </p:nvSpPr>
        <p:spPr>
          <a:xfrm>
            <a:off x="4621101" y="10335209"/>
            <a:ext cx="10038488" cy="27093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ar-IQ" sz="5400" b="1" kern="0" spc="256" dirty="0">
                <a:solidFill>
                  <a:srgbClr val="0E0E0E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</a:rPr>
              <a:t>اعداد و تقديم </a:t>
            </a:r>
          </a:p>
          <a:p>
            <a:pPr algn="ctr"/>
            <a:r>
              <a:rPr lang="ar-IQ" sz="5400" b="1" kern="0" spc="256" dirty="0">
                <a:solidFill>
                  <a:srgbClr val="0E0E0E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</a:rPr>
              <a:t>م.م. زينب غازي صادق </a:t>
            </a:r>
          </a:p>
          <a:p>
            <a:pPr algn="ctr"/>
            <a:r>
              <a:rPr lang="ar-IQ" sz="5400" b="1" kern="0" spc="256" dirty="0">
                <a:solidFill>
                  <a:srgbClr val="0E0E0E">
                    <a:alpha val="100000"/>
                  </a:srgbClr>
                </a:solidFill>
                <a:latin typeface="Poppins SemiBold" pitchFamily="34" charset="0"/>
                <a:ea typeface="Poppins SemiBold" pitchFamily="34" charset="-122"/>
              </a:rPr>
              <a:t>م.م. سارة جمال جليل</a:t>
            </a:r>
            <a:endParaRPr lang="en-US" sz="5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096" y="172098"/>
            <a:ext cx="17286861" cy="13716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00300"/>
            <a:ext cx="5156845" cy="113157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6854" y="1066800"/>
            <a:ext cx="3950194" cy="12649200"/>
          </a:xfrm>
          <a:prstGeom prst="rect">
            <a:avLst/>
          </a:prstGeom>
        </p:spPr>
      </p:pic>
      <p:sp>
        <p:nvSpPr>
          <p:cNvPr id="5" name="Shape 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756436" y="661955"/>
            <a:ext cx="8480427" cy="21443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ar-IQ" sz="8800" b="1" dirty="0" smtClean="0">
                <a:solidFill>
                  <a:srgbClr val="272727">
                    <a:alpha val="100000"/>
                  </a:srgbClr>
                </a:solidFill>
                <a:latin typeface="Poppins Bold" pitchFamily="34" charset="0"/>
                <a:ea typeface="Poppins Bold" pitchFamily="34" charset="-122"/>
              </a:rPr>
              <a:t>الفطريات الداخلة </a:t>
            </a:r>
            <a:endParaRPr lang="en-US" sz="8800" b="1" dirty="0"/>
          </a:p>
        </p:txBody>
      </p:sp>
      <p:sp>
        <p:nvSpPr>
          <p:cNvPr id="8" name="Text 2"/>
          <p:cNvSpPr/>
          <p:nvPr/>
        </p:nvSpPr>
        <p:spPr>
          <a:xfrm>
            <a:off x="5000192" y="6921500"/>
            <a:ext cx="14399366" cy="47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Aft>
                <a:spcPts val="4000"/>
              </a:spcAft>
            </a:pPr>
            <a:r>
              <a:rPr lang="ar-IQ" sz="3200" dirty="0">
                <a:solidFill>
                  <a:srgbClr val="0E0E0E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</a:rPr>
              <a:t> 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10D1262-B41C-4695-A3E9-A0D76D771C8C}"/>
              </a:ext>
            </a:extLst>
          </p:cNvPr>
          <p:cNvSpPr txBox="1"/>
          <p:nvPr/>
        </p:nvSpPr>
        <p:spPr>
          <a:xfrm>
            <a:off x="6601947" y="3249769"/>
            <a:ext cx="10095722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400" b="1" dirty="0">
                <a:cs typeface="+mj-cs"/>
              </a:rPr>
              <a:t>عبارة عن كائنات حية دقيقة تعيش داخل النبات قد تتواجد في انسجة الاوراق و انسجة الساق و انسجة الجذور</a:t>
            </a:r>
            <a:endParaRPr lang="en-US" sz="4400" b="1" dirty="0">
              <a:cs typeface="+mj-cs"/>
            </a:endParaRPr>
          </a:p>
          <a:p>
            <a:pPr algn="ctr" rtl="1"/>
            <a:r>
              <a:rPr lang="ar-IQ" sz="4400" b="1" dirty="0">
                <a:cs typeface="+mj-cs"/>
              </a:rPr>
              <a:t>اول من اكتشفاها </a:t>
            </a:r>
            <a:r>
              <a:rPr lang="en-US" sz="4400" b="1" dirty="0">
                <a:cs typeface="+mj-cs"/>
              </a:rPr>
              <a:t>De </a:t>
            </a:r>
            <a:r>
              <a:rPr lang="en-US" sz="4400" b="1" dirty="0" err="1">
                <a:cs typeface="+mj-cs"/>
              </a:rPr>
              <a:t>Bary</a:t>
            </a:r>
            <a:r>
              <a:rPr lang="en-US" sz="4400" b="1" dirty="0">
                <a:cs typeface="+mj-cs"/>
              </a:rPr>
              <a:t> 1886</a:t>
            </a:r>
            <a:r>
              <a:rPr lang="ar-IQ" sz="4400" b="1" dirty="0">
                <a:cs typeface="+mj-cs"/>
              </a:rPr>
              <a:t> </a:t>
            </a:r>
            <a:endParaRPr lang="en-US" sz="4400" b="1" dirty="0">
              <a:cs typeface="+mj-cs"/>
            </a:endParaRPr>
          </a:p>
          <a:p>
            <a:pPr algn="ctr"/>
            <a:r>
              <a:rPr lang="ar-IQ" sz="4400" b="1" dirty="0">
                <a:cs typeface="+mj-cs"/>
              </a:rPr>
              <a:t>قد تعيش مدى الحياة داخل المضيف النباتي او فقط جزء من دورة حياتها</a:t>
            </a:r>
          </a:p>
          <a:p>
            <a:pPr algn="ctr"/>
            <a:endParaRPr lang="ar-IQ" sz="4400" b="1" dirty="0">
              <a:cs typeface="+mj-cs"/>
            </a:endParaRPr>
          </a:p>
          <a:p>
            <a:pPr algn="ctr"/>
            <a:r>
              <a:rPr lang="ar-IQ" sz="4400" b="1" dirty="0">
                <a:cs typeface="+mj-cs"/>
              </a:rPr>
              <a:t>بشكل عام تعتبر هذه الكائنات غير مؤذية للانسجة النباتية و تؤدي دور فعال في زيادة نمو النباتي و مرتبطة بزيادة المحصول الزراعي</a:t>
            </a:r>
          </a:p>
          <a:p>
            <a:pPr algn="ctr"/>
            <a:endParaRPr lang="ar-IQ" sz="4400" b="1" dirty="0">
              <a:cs typeface="+mj-cs"/>
            </a:endParaRPr>
          </a:p>
          <a:p>
            <a:pPr algn="ctr" rtl="1"/>
            <a:r>
              <a:rPr lang="ar-IQ" sz="4400" b="1" dirty="0">
                <a:cs typeface="+mj-cs"/>
              </a:rPr>
              <a:t>و ترتبط بالنبات بعلاقة تكافلية </a:t>
            </a:r>
            <a:r>
              <a:rPr lang="en-US" sz="4400" b="1" dirty="0">
                <a:cs typeface="+mj-cs"/>
              </a:rPr>
              <a:t>symbiotic relationship </a:t>
            </a:r>
            <a:endParaRPr lang="ar-IQ" sz="4400" b="1" dirty="0"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14004" cy="43688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864708" y="1320800"/>
            <a:ext cx="15199566" cy="2980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7200" b="1" dirty="0">
                <a:solidFill>
                  <a:srgbClr val="272727">
                    <a:alpha val="100000"/>
                  </a:srgbClr>
                </a:solidFill>
                <a:latin typeface="Poppins Bold" pitchFamily="34" charset="0"/>
                <a:ea typeface="Poppins Bold" pitchFamily="34" charset="-122"/>
                <a:cs typeface="+mj-cs"/>
              </a:rPr>
              <a:t>Endophytic fungi</a:t>
            </a:r>
            <a:r>
              <a:rPr lang="ar-IQ" sz="7200" b="1" dirty="0">
                <a:solidFill>
                  <a:srgbClr val="272727">
                    <a:alpha val="100000"/>
                  </a:srgbClr>
                </a:solidFill>
                <a:latin typeface="Poppins Bold" pitchFamily="34" charset="0"/>
                <a:ea typeface="Poppins Bold" pitchFamily="34" charset="-122"/>
                <a:cs typeface="+mj-cs"/>
              </a:rPr>
              <a:t> اهمية </a:t>
            </a:r>
            <a:endParaRPr lang="en-US" sz="7200" b="1" dirty="0">
              <a:cs typeface="+mj-cs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498787" y="4368800"/>
            <a:ext cx="7316114" cy="1625600"/>
          </a:xfrm>
          <a:prstGeom prst="rect">
            <a:avLst/>
          </a:prstGeom>
          <a:noFill/>
          <a:ln/>
        </p:spPr>
      </p:sp>
      <p:sp>
        <p:nvSpPr>
          <p:cNvPr id="7" name="Shape 3"/>
          <p:cNvSpPr/>
          <p:nvPr/>
        </p:nvSpPr>
        <p:spPr>
          <a:xfrm>
            <a:off x="1498787" y="4368800"/>
            <a:ext cx="1625803" cy="1625600"/>
          </a:xfrm>
          <a:prstGeom prst="roundRect">
            <a:avLst>
              <a:gd name="adj" fmla="val 781313"/>
            </a:avLst>
          </a:prstGeom>
          <a:solidFill>
            <a:srgbClr val="5E8C22">
              <a:alpha val="100000"/>
            </a:srgbClr>
          </a:solidFill>
          <a:ln/>
        </p:spPr>
      </p:sp>
      <p:sp>
        <p:nvSpPr>
          <p:cNvPr id="8" name="Text 4"/>
          <p:cNvSpPr/>
          <p:nvPr/>
        </p:nvSpPr>
        <p:spPr>
          <a:xfrm>
            <a:off x="1892537" y="4622800"/>
            <a:ext cx="838305" cy="111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800" dirty="0">
                <a:solidFill>
                  <a:srgbClr val="FFFFFF">
                    <a:alpha val="100000"/>
                  </a:srgbClr>
                </a:solidFill>
                <a:latin typeface="Poppins Bold" pitchFamily="34" charset="0"/>
                <a:ea typeface="Poppins Bold" pitchFamily="34" charset="-122"/>
                <a:cs typeface="Poppins Bold" pitchFamily="34" charset="-120"/>
              </a:rPr>
              <a:t>01</a:t>
            </a:r>
            <a:endParaRPr lang="en-US" sz="4800" dirty="0"/>
          </a:p>
        </p:txBody>
      </p:sp>
      <p:sp>
        <p:nvSpPr>
          <p:cNvPr id="9" name="Shape 5"/>
          <p:cNvSpPr/>
          <p:nvPr/>
        </p:nvSpPr>
        <p:spPr>
          <a:xfrm>
            <a:off x="3327816" y="4368800"/>
            <a:ext cx="5487086" cy="1625600"/>
          </a:xfrm>
          <a:prstGeom prst="rect">
            <a:avLst/>
          </a:prstGeom>
          <a:noFill/>
          <a:ln/>
        </p:spPr>
      </p:sp>
      <p:sp>
        <p:nvSpPr>
          <p:cNvPr id="10" name="Text 6"/>
          <p:cNvSpPr/>
          <p:nvPr/>
        </p:nvSpPr>
        <p:spPr>
          <a:xfrm>
            <a:off x="3327816" y="4368800"/>
            <a:ext cx="5690311" cy="11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ar-IQ" sz="4800" dirty="0">
                <a:solidFill>
                  <a:srgbClr val="0E0E0E">
                    <a:alpha val="100000"/>
                  </a:srgbClr>
                </a:solidFill>
                <a:latin typeface="Poppins Bold" pitchFamily="34" charset="0"/>
                <a:ea typeface="Poppins Bold" pitchFamily="34" charset="-122"/>
                <a:cs typeface="Poppins Bold" pitchFamily="34" charset="-120"/>
              </a:rPr>
              <a:t>لها اهمية في انتاج المضادات الحيوية </a:t>
            </a:r>
            <a:endParaRPr lang="en-US" sz="4800" dirty="0"/>
          </a:p>
        </p:txBody>
      </p:sp>
      <p:sp>
        <p:nvSpPr>
          <p:cNvPr id="11" name="Text 7"/>
          <p:cNvSpPr/>
          <p:nvPr/>
        </p:nvSpPr>
        <p:spPr>
          <a:xfrm>
            <a:off x="3327816" y="5384800"/>
            <a:ext cx="5622569" cy="745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ar-IQ" sz="3200" dirty="0">
                <a:solidFill>
                  <a:srgbClr val="0E0E0E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Poppins Regular" pitchFamily="34" charset="-120"/>
              </a:rPr>
              <a:t> </a:t>
            </a:r>
            <a:endParaRPr lang="en-US" sz="3200" dirty="0"/>
          </a:p>
        </p:txBody>
      </p:sp>
      <p:sp>
        <p:nvSpPr>
          <p:cNvPr id="12" name="Shape 8"/>
          <p:cNvSpPr/>
          <p:nvPr/>
        </p:nvSpPr>
        <p:spPr>
          <a:xfrm>
            <a:off x="8967321" y="4368800"/>
            <a:ext cx="7316114" cy="1625600"/>
          </a:xfrm>
          <a:prstGeom prst="rect">
            <a:avLst/>
          </a:prstGeom>
          <a:noFill/>
          <a:ln/>
        </p:spPr>
      </p:sp>
      <p:sp>
        <p:nvSpPr>
          <p:cNvPr id="13" name="Shape 9"/>
          <p:cNvSpPr/>
          <p:nvPr/>
        </p:nvSpPr>
        <p:spPr>
          <a:xfrm>
            <a:off x="8967321" y="4368800"/>
            <a:ext cx="1625803" cy="1625600"/>
          </a:xfrm>
          <a:prstGeom prst="roundRect">
            <a:avLst>
              <a:gd name="adj" fmla="val 781313"/>
            </a:avLst>
          </a:prstGeom>
          <a:solidFill>
            <a:srgbClr val="5E8C22">
              <a:alpha val="100000"/>
            </a:srgbClr>
          </a:solidFill>
          <a:ln/>
        </p:spPr>
      </p:sp>
      <p:sp>
        <p:nvSpPr>
          <p:cNvPr id="14" name="Text 10"/>
          <p:cNvSpPr/>
          <p:nvPr/>
        </p:nvSpPr>
        <p:spPr>
          <a:xfrm>
            <a:off x="9303913" y="4622800"/>
            <a:ext cx="952619" cy="111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800" dirty="0">
                <a:solidFill>
                  <a:srgbClr val="FFFFFF">
                    <a:alpha val="100000"/>
                  </a:srgbClr>
                </a:solidFill>
                <a:latin typeface="Poppins Bold" pitchFamily="34" charset="0"/>
                <a:ea typeface="Poppins Bold" pitchFamily="34" charset="-122"/>
                <a:cs typeface="Poppins Bold" pitchFamily="34" charset="-120"/>
              </a:rPr>
              <a:t>02</a:t>
            </a:r>
            <a:endParaRPr lang="en-US" sz="4800" dirty="0"/>
          </a:p>
        </p:txBody>
      </p:sp>
      <p:sp>
        <p:nvSpPr>
          <p:cNvPr id="15" name="Shape 11"/>
          <p:cNvSpPr/>
          <p:nvPr/>
        </p:nvSpPr>
        <p:spPr>
          <a:xfrm>
            <a:off x="10796349" y="4368800"/>
            <a:ext cx="5487086" cy="1625600"/>
          </a:xfrm>
          <a:prstGeom prst="rect">
            <a:avLst/>
          </a:prstGeom>
          <a:noFill/>
          <a:ln/>
        </p:spPr>
      </p:sp>
      <p:sp>
        <p:nvSpPr>
          <p:cNvPr id="16" name="Text 12"/>
          <p:cNvSpPr/>
          <p:nvPr/>
        </p:nvSpPr>
        <p:spPr>
          <a:xfrm>
            <a:off x="10796349" y="4368800"/>
            <a:ext cx="5690311" cy="11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ar-IQ" sz="4800" dirty="0">
                <a:solidFill>
                  <a:srgbClr val="0E0E0E">
                    <a:alpha val="100000"/>
                  </a:srgbClr>
                </a:solidFill>
                <a:latin typeface="Poppins Bold" pitchFamily="34" charset="0"/>
                <a:ea typeface="Poppins Bold" pitchFamily="34" charset="-122"/>
                <a:cs typeface="Poppins Bold" pitchFamily="34" charset="-120"/>
              </a:rPr>
              <a:t>حماية النبات من الممرضات </a:t>
            </a:r>
            <a:endParaRPr lang="en-US" sz="4800" dirty="0"/>
          </a:p>
        </p:txBody>
      </p:sp>
      <p:sp>
        <p:nvSpPr>
          <p:cNvPr id="18" name="Shape 14"/>
          <p:cNvSpPr/>
          <p:nvPr/>
        </p:nvSpPr>
        <p:spPr>
          <a:xfrm>
            <a:off x="1498787" y="6769100"/>
            <a:ext cx="7316114" cy="1625600"/>
          </a:xfrm>
          <a:prstGeom prst="rect">
            <a:avLst/>
          </a:prstGeom>
          <a:noFill/>
          <a:ln/>
        </p:spPr>
      </p:sp>
      <p:sp>
        <p:nvSpPr>
          <p:cNvPr id="19" name="Shape 15"/>
          <p:cNvSpPr/>
          <p:nvPr/>
        </p:nvSpPr>
        <p:spPr>
          <a:xfrm>
            <a:off x="1498787" y="6769100"/>
            <a:ext cx="1625803" cy="1625600"/>
          </a:xfrm>
          <a:prstGeom prst="roundRect">
            <a:avLst>
              <a:gd name="adj" fmla="val 781313"/>
            </a:avLst>
          </a:prstGeom>
          <a:solidFill>
            <a:srgbClr val="5E8C22">
              <a:alpha val="100000"/>
            </a:srgbClr>
          </a:solidFill>
          <a:ln/>
        </p:spPr>
      </p:sp>
      <p:sp>
        <p:nvSpPr>
          <p:cNvPr id="20" name="Text 16"/>
          <p:cNvSpPr/>
          <p:nvPr/>
        </p:nvSpPr>
        <p:spPr>
          <a:xfrm>
            <a:off x="1822678" y="7023100"/>
            <a:ext cx="978022" cy="111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800" dirty="0">
                <a:solidFill>
                  <a:srgbClr val="FFFFFF">
                    <a:alpha val="100000"/>
                  </a:srgbClr>
                </a:solidFill>
                <a:latin typeface="Poppins Bold" pitchFamily="34" charset="0"/>
                <a:ea typeface="Poppins Bold" pitchFamily="34" charset="-122"/>
                <a:cs typeface="Poppins Bold" pitchFamily="34" charset="-120"/>
              </a:rPr>
              <a:t>03</a:t>
            </a:r>
            <a:endParaRPr lang="en-US" sz="4800" dirty="0"/>
          </a:p>
        </p:txBody>
      </p:sp>
      <p:sp>
        <p:nvSpPr>
          <p:cNvPr id="21" name="Shape 17"/>
          <p:cNvSpPr/>
          <p:nvPr/>
        </p:nvSpPr>
        <p:spPr>
          <a:xfrm>
            <a:off x="3327816" y="6769100"/>
            <a:ext cx="5487086" cy="1625600"/>
          </a:xfrm>
          <a:prstGeom prst="rect">
            <a:avLst/>
          </a:prstGeom>
          <a:noFill/>
          <a:ln/>
        </p:spPr>
      </p:sp>
      <p:sp>
        <p:nvSpPr>
          <p:cNvPr id="22" name="Text 18"/>
          <p:cNvSpPr/>
          <p:nvPr/>
        </p:nvSpPr>
        <p:spPr>
          <a:xfrm>
            <a:off x="3327816" y="6769100"/>
            <a:ext cx="5690311" cy="11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ar-IQ" sz="4800" dirty="0">
                <a:solidFill>
                  <a:srgbClr val="0E0E0E">
                    <a:alpha val="100000"/>
                  </a:srgbClr>
                </a:solidFill>
                <a:latin typeface="Poppins Bold" pitchFamily="34" charset="0"/>
                <a:ea typeface="Poppins Bold" pitchFamily="34" charset="-122"/>
                <a:cs typeface="Poppins Bold" pitchFamily="34" charset="-120"/>
              </a:rPr>
              <a:t>زيادة مقاومة النبات لجفاف</a:t>
            </a:r>
            <a:endParaRPr lang="en-US" sz="4800" dirty="0"/>
          </a:p>
        </p:txBody>
      </p:sp>
      <p:sp>
        <p:nvSpPr>
          <p:cNvPr id="24" name="Shape 20"/>
          <p:cNvSpPr/>
          <p:nvPr/>
        </p:nvSpPr>
        <p:spPr>
          <a:xfrm>
            <a:off x="8967321" y="6769100"/>
            <a:ext cx="7316114" cy="1625600"/>
          </a:xfrm>
          <a:prstGeom prst="rect">
            <a:avLst/>
          </a:prstGeom>
          <a:noFill/>
          <a:ln/>
        </p:spPr>
      </p:sp>
      <p:sp>
        <p:nvSpPr>
          <p:cNvPr id="25" name="Shape 21"/>
          <p:cNvSpPr/>
          <p:nvPr/>
        </p:nvSpPr>
        <p:spPr>
          <a:xfrm>
            <a:off x="8967321" y="6769100"/>
            <a:ext cx="1625803" cy="1625600"/>
          </a:xfrm>
          <a:prstGeom prst="roundRect">
            <a:avLst>
              <a:gd name="adj" fmla="val 781313"/>
            </a:avLst>
          </a:prstGeom>
          <a:solidFill>
            <a:srgbClr val="5E8C22">
              <a:alpha val="100000"/>
            </a:srgbClr>
          </a:solidFill>
          <a:ln/>
        </p:spPr>
      </p:sp>
      <p:sp>
        <p:nvSpPr>
          <p:cNvPr id="26" name="Text 22"/>
          <p:cNvSpPr/>
          <p:nvPr/>
        </p:nvSpPr>
        <p:spPr>
          <a:xfrm>
            <a:off x="9272159" y="7023100"/>
            <a:ext cx="1016127" cy="111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800" dirty="0">
                <a:solidFill>
                  <a:srgbClr val="FFFFFF">
                    <a:alpha val="100000"/>
                  </a:srgbClr>
                </a:solidFill>
                <a:latin typeface="Poppins Bold" pitchFamily="34" charset="0"/>
                <a:ea typeface="Poppins Bold" pitchFamily="34" charset="-122"/>
                <a:cs typeface="Poppins Bold" pitchFamily="34" charset="-120"/>
              </a:rPr>
              <a:t>04</a:t>
            </a:r>
            <a:endParaRPr lang="en-US" sz="4800" dirty="0"/>
          </a:p>
        </p:txBody>
      </p:sp>
      <p:sp>
        <p:nvSpPr>
          <p:cNvPr id="27" name="Shape 23"/>
          <p:cNvSpPr/>
          <p:nvPr/>
        </p:nvSpPr>
        <p:spPr>
          <a:xfrm>
            <a:off x="10796349" y="6769100"/>
            <a:ext cx="5487086" cy="1625600"/>
          </a:xfrm>
          <a:prstGeom prst="rect">
            <a:avLst/>
          </a:prstGeom>
          <a:noFill/>
          <a:ln/>
        </p:spPr>
      </p:sp>
      <p:sp>
        <p:nvSpPr>
          <p:cNvPr id="28" name="Text 24"/>
          <p:cNvSpPr/>
          <p:nvPr/>
        </p:nvSpPr>
        <p:spPr>
          <a:xfrm>
            <a:off x="10796349" y="6769100"/>
            <a:ext cx="5690311" cy="11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ar-IQ" sz="4800" dirty="0">
                <a:solidFill>
                  <a:srgbClr val="0E0E0E">
                    <a:alpha val="100000"/>
                  </a:srgbClr>
                </a:solidFill>
                <a:latin typeface="Poppins Bold" pitchFamily="34" charset="0"/>
                <a:ea typeface="Poppins Bold" pitchFamily="34" charset="-122"/>
              </a:rPr>
              <a:t>تعزيز نمو النبات</a:t>
            </a:r>
            <a:endParaRPr lang="en-US" sz="4800" dirty="0"/>
          </a:p>
        </p:txBody>
      </p:sp>
      <p:sp>
        <p:nvSpPr>
          <p:cNvPr id="30" name="Shape 26"/>
          <p:cNvSpPr/>
          <p:nvPr/>
        </p:nvSpPr>
        <p:spPr>
          <a:xfrm>
            <a:off x="1498787" y="9169400"/>
            <a:ext cx="7316114" cy="1625600"/>
          </a:xfrm>
          <a:prstGeom prst="rect">
            <a:avLst/>
          </a:prstGeom>
          <a:noFill/>
          <a:ln/>
        </p:spPr>
      </p:sp>
      <p:sp>
        <p:nvSpPr>
          <p:cNvPr id="32" name="Text 28"/>
          <p:cNvSpPr/>
          <p:nvPr/>
        </p:nvSpPr>
        <p:spPr>
          <a:xfrm>
            <a:off x="1809976" y="9423400"/>
            <a:ext cx="1003425" cy="111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800" dirty="0">
                <a:solidFill>
                  <a:srgbClr val="FFFFFF">
                    <a:alpha val="100000"/>
                  </a:srgbClr>
                </a:solidFill>
                <a:latin typeface="Poppins Bold" pitchFamily="34" charset="0"/>
                <a:ea typeface="Poppins Bold" pitchFamily="34" charset="-122"/>
                <a:cs typeface="Poppins Bold" pitchFamily="34" charset="-120"/>
              </a:rPr>
              <a:t>05</a:t>
            </a:r>
            <a:endParaRPr lang="en-US" sz="4800" dirty="0"/>
          </a:p>
        </p:txBody>
      </p:sp>
      <p:sp>
        <p:nvSpPr>
          <p:cNvPr id="33" name="Shape 29"/>
          <p:cNvSpPr/>
          <p:nvPr/>
        </p:nvSpPr>
        <p:spPr>
          <a:xfrm>
            <a:off x="3327816" y="9169400"/>
            <a:ext cx="5487086" cy="1625600"/>
          </a:xfrm>
          <a:prstGeom prst="rect">
            <a:avLst/>
          </a:prstGeom>
          <a:noFill/>
          <a:ln/>
        </p:spPr>
      </p:sp>
      <p:sp>
        <p:nvSpPr>
          <p:cNvPr id="36" name="Shape 32"/>
          <p:cNvSpPr/>
          <p:nvPr/>
        </p:nvSpPr>
        <p:spPr>
          <a:xfrm>
            <a:off x="8967321" y="9169400"/>
            <a:ext cx="7316114" cy="1625600"/>
          </a:xfrm>
          <a:prstGeom prst="rect">
            <a:avLst/>
          </a:prstGeom>
          <a:noFill/>
          <a:ln/>
        </p:spPr>
      </p:sp>
      <p:sp>
        <p:nvSpPr>
          <p:cNvPr id="39" name="Shape 35"/>
          <p:cNvSpPr/>
          <p:nvPr/>
        </p:nvSpPr>
        <p:spPr>
          <a:xfrm>
            <a:off x="10796349" y="9169400"/>
            <a:ext cx="5487086" cy="1625600"/>
          </a:xfrm>
          <a:prstGeom prst="rect">
            <a:avLst/>
          </a:prstGeom>
          <a:noFill/>
          <a:ln/>
        </p:spPr>
      </p:sp>
      <p:pic>
        <p:nvPicPr>
          <p:cNvPr id="4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91299" y="3035300"/>
            <a:ext cx="7059949" cy="10646959"/>
          </a:xfrm>
          <a:prstGeom prst="rect">
            <a:avLst/>
          </a:prstGeom>
        </p:spPr>
      </p:pic>
      <p:pic>
        <p:nvPicPr>
          <p:cNvPr id="4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453708"/>
            <a:ext cx="17773140" cy="3341805"/>
          </a:xfrm>
          <a:prstGeom prst="rect">
            <a:avLst/>
          </a:prstGeom>
        </p:spPr>
      </p:pic>
      <p:sp>
        <p:nvSpPr>
          <p:cNvPr id="44" name="Shape 21">
            <a:extLst>
              <a:ext uri="{FF2B5EF4-FFF2-40B4-BE49-F238E27FC236}">
                <a16:creationId xmlns="" xmlns:a16="http://schemas.microsoft.com/office/drawing/2014/main" id="{0A68D580-3B8F-4510-882F-9E3018E99D78}"/>
              </a:ext>
            </a:extLst>
          </p:cNvPr>
          <p:cNvSpPr/>
          <p:nvPr/>
        </p:nvSpPr>
        <p:spPr>
          <a:xfrm>
            <a:off x="1494100" y="8998754"/>
            <a:ext cx="1625803" cy="1625600"/>
          </a:xfrm>
          <a:prstGeom prst="roundRect">
            <a:avLst>
              <a:gd name="adj" fmla="val 781313"/>
            </a:avLst>
          </a:prstGeom>
          <a:solidFill>
            <a:srgbClr val="5E8C22">
              <a:alpha val="100000"/>
            </a:srgbClr>
          </a:solidFill>
          <a:ln/>
        </p:spPr>
      </p:sp>
      <p:sp>
        <p:nvSpPr>
          <p:cNvPr id="45" name="Text 22">
            <a:extLst>
              <a:ext uri="{FF2B5EF4-FFF2-40B4-BE49-F238E27FC236}">
                <a16:creationId xmlns="" xmlns:a16="http://schemas.microsoft.com/office/drawing/2014/main" id="{DD1DA75C-D0C6-4107-A220-F30C2FB506DF}"/>
              </a:ext>
            </a:extLst>
          </p:cNvPr>
          <p:cNvSpPr/>
          <p:nvPr/>
        </p:nvSpPr>
        <p:spPr>
          <a:xfrm>
            <a:off x="1788262" y="9237721"/>
            <a:ext cx="1016127" cy="111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800" dirty="0">
                <a:solidFill>
                  <a:srgbClr val="FFFFFF">
                    <a:alpha val="100000"/>
                  </a:srgbClr>
                </a:solidFill>
                <a:latin typeface="Poppins Bold" pitchFamily="34" charset="0"/>
                <a:ea typeface="Poppins Bold" pitchFamily="34" charset="-122"/>
                <a:cs typeface="Poppins Bold" pitchFamily="34" charset="-120"/>
              </a:rPr>
              <a:t>0</a:t>
            </a:r>
            <a:r>
              <a:rPr lang="ar-IQ" sz="4800" dirty="0">
                <a:solidFill>
                  <a:srgbClr val="FFFFFF">
                    <a:alpha val="100000"/>
                  </a:srgbClr>
                </a:solidFill>
                <a:latin typeface="Poppins Bold" pitchFamily="34" charset="0"/>
                <a:ea typeface="Poppins Bold" pitchFamily="34" charset="-122"/>
                <a:cs typeface="Poppins Bold" pitchFamily="34" charset="-120"/>
              </a:rPr>
              <a:t>5</a:t>
            </a:r>
            <a:endParaRPr lang="en-US" sz="4800" dirty="0"/>
          </a:p>
        </p:txBody>
      </p:sp>
      <p:sp>
        <p:nvSpPr>
          <p:cNvPr id="46" name="Text 18">
            <a:extLst>
              <a:ext uri="{FF2B5EF4-FFF2-40B4-BE49-F238E27FC236}">
                <a16:creationId xmlns="" xmlns:a16="http://schemas.microsoft.com/office/drawing/2014/main" id="{9D8AB06D-BA8C-4FB3-90F7-DE07946DAA9F}"/>
              </a:ext>
            </a:extLst>
          </p:cNvPr>
          <p:cNvSpPr/>
          <p:nvPr/>
        </p:nvSpPr>
        <p:spPr>
          <a:xfrm>
            <a:off x="3533175" y="9377940"/>
            <a:ext cx="5690311" cy="11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ar-IQ" sz="4800" dirty="0">
                <a:solidFill>
                  <a:srgbClr val="0E0E0E">
                    <a:alpha val="100000"/>
                  </a:srgbClr>
                </a:solidFill>
                <a:latin typeface="Poppins Bold" pitchFamily="34" charset="0"/>
                <a:ea typeface="Poppins Bold" pitchFamily="34" charset="-122"/>
              </a:rPr>
              <a:t>تعد مصدرا واعدا للمنتجات الطبيعية الحيوية النشطة</a:t>
            </a:r>
            <a:endParaRPr lang="en-US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5630" y="0"/>
            <a:ext cx="6171418" cy="534459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28200"/>
            <a:ext cx="4597975" cy="39878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2959470" y="1651000"/>
            <a:ext cx="16418919" cy="26824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rtl="1"/>
            <a:r>
              <a:rPr lang="ar-IQ" sz="8000" b="1" dirty="0">
                <a:solidFill>
                  <a:srgbClr val="272727">
                    <a:alpha val="100000"/>
                  </a:srgbClr>
                </a:solidFill>
                <a:latin typeface="Agency FB" panose="020B0503020202020204" pitchFamily="34" charset="0"/>
                <a:ea typeface="Poppins Bold" pitchFamily="34" charset="-122"/>
                <a:cs typeface="Poppins Bold" pitchFamily="34" charset="-120"/>
              </a:rPr>
              <a:t> مواقع تواجدها و اعدادها </a:t>
            </a:r>
            <a:r>
              <a:rPr lang="en-US" sz="8000" b="1" dirty="0">
                <a:solidFill>
                  <a:srgbClr val="272727">
                    <a:alpha val="100000"/>
                  </a:srgbClr>
                </a:solidFill>
                <a:latin typeface="Agency FB" panose="020B0503020202020204" pitchFamily="34" charset="0"/>
                <a:ea typeface="Poppins Bold" pitchFamily="34" charset="-122"/>
                <a:cs typeface="Poppins Bold" pitchFamily="34" charset="-120"/>
              </a:rPr>
              <a:t> endophytic fungi</a:t>
            </a:r>
            <a:endParaRPr lang="en-US" sz="8000" b="1" dirty="0">
              <a:latin typeface="Agency FB" panose="020B0503020202020204" pitchFamily="34" charset="0"/>
            </a:endParaRPr>
          </a:p>
        </p:txBody>
      </p:sp>
      <p:sp>
        <p:nvSpPr>
          <p:cNvPr id="7" name="Text 2"/>
          <p:cNvSpPr/>
          <p:nvPr/>
        </p:nvSpPr>
        <p:spPr>
          <a:xfrm>
            <a:off x="2959470" y="4737100"/>
            <a:ext cx="8861474" cy="6841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r>
              <a:rPr lang="en-US" sz="3200">
                <a:solidFill>
                  <a:srgbClr val="0E0E0E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Poppins Regular" pitchFamily="34" charset="-120"/>
              </a:rPr>
              <a:t>. </a:t>
            </a:r>
            <a:endParaRPr lang="en-US" sz="3200" dirty="0"/>
          </a:p>
        </p:txBody>
      </p:sp>
      <p:sp>
        <p:nvSpPr>
          <p:cNvPr id="8" name="Text 3"/>
          <p:cNvSpPr/>
          <p:nvPr/>
        </p:nvSpPr>
        <p:spPr>
          <a:xfrm>
            <a:off x="2174411" y="3812117"/>
            <a:ext cx="19177671" cy="6841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Aft>
                <a:spcPts val="4000"/>
              </a:spcAft>
            </a:pPr>
            <a:r>
              <a:rPr lang="en-US" sz="3600" b="1" dirty="0">
                <a:solidFill>
                  <a:srgbClr val="0E0E0E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+mj-cs"/>
              </a:rPr>
              <a:t> </a:t>
            </a:r>
            <a:endParaRPr lang="ar-IQ" sz="3600" b="1" dirty="0">
              <a:solidFill>
                <a:srgbClr val="0E0E0E">
                  <a:alpha val="100000"/>
                </a:srgbClr>
              </a:solidFill>
              <a:latin typeface="Poppins Regular" pitchFamily="34" charset="0"/>
              <a:ea typeface="Poppins Regular" pitchFamily="34" charset="-122"/>
              <a:cs typeface="+mj-cs"/>
            </a:endParaRPr>
          </a:p>
          <a:p>
            <a:pPr algn="ctr">
              <a:spcAft>
                <a:spcPts val="4000"/>
              </a:spcAft>
            </a:pPr>
            <a:r>
              <a:rPr lang="ar-IQ" sz="3600" b="1" dirty="0">
                <a:solidFill>
                  <a:srgbClr val="0E0E0E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+mj-cs"/>
              </a:rPr>
              <a:t>   تستعمر الفطريات الداخلة بين خلايا و داخل الانسجة النباتية السليمة </a:t>
            </a:r>
          </a:p>
          <a:p>
            <a:pPr algn="ctr" rtl="1">
              <a:spcAft>
                <a:spcPts val="4000"/>
              </a:spcAft>
            </a:pPr>
            <a:r>
              <a:rPr lang="ar-IQ" sz="3600" b="1" dirty="0">
                <a:solidFill>
                  <a:srgbClr val="0E0E0E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+mj-cs"/>
              </a:rPr>
              <a:t>يقدر عددها فوق المليون حسب  </a:t>
            </a:r>
            <a:r>
              <a:rPr lang="en-US" sz="3600" b="1" dirty="0">
                <a:solidFill>
                  <a:srgbClr val="0E0E0E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+mj-cs"/>
              </a:rPr>
              <a:t>Strobel &amp; Daisy (2003) and Sun &amp; Guo (2012)</a:t>
            </a:r>
            <a:r>
              <a:rPr lang="ar-IQ" sz="3600" b="1" dirty="0">
                <a:solidFill>
                  <a:srgbClr val="0E0E0E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+mj-cs"/>
              </a:rPr>
              <a:t> </a:t>
            </a:r>
            <a:endParaRPr lang="en-US" sz="3600" b="1" dirty="0">
              <a:solidFill>
                <a:srgbClr val="0E0E0E">
                  <a:alpha val="100000"/>
                </a:srgbClr>
              </a:solidFill>
              <a:latin typeface="Poppins Regular" pitchFamily="34" charset="0"/>
              <a:ea typeface="Poppins Regular" pitchFamily="34" charset="-122"/>
              <a:cs typeface="+mj-cs"/>
            </a:endParaRPr>
          </a:p>
          <a:p>
            <a:pPr algn="ctr">
              <a:spcAft>
                <a:spcPts val="4000"/>
              </a:spcAft>
            </a:pPr>
            <a:r>
              <a:rPr lang="ar-IQ" sz="3600" b="1" dirty="0">
                <a:solidFill>
                  <a:srgbClr val="0E0E0E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+mj-cs"/>
              </a:rPr>
              <a:t>و موجودة تقريبا بجميع الانواع النباتية </a:t>
            </a:r>
          </a:p>
          <a:p>
            <a:pPr algn="ctr" rtl="1">
              <a:spcAft>
                <a:spcPts val="4000"/>
              </a:spcAft>
            </a:pPr>
            <a:r>
              <a:rPr lang="ar-IQ" sz="3600" b="1" dirty="0">
                <a:solidFill>
                  <a:srgbClr val="0E0E0E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+mj-cs"/>
              </a:rPr>
              <a:t>و تتواجد فكل اجزاء النبات تقريبا لكنها تكون اكثر عدد في الاوراق النباتية اذا ان </a:t>
            </a:r>
          </a:p>
          <a:p>
            <a:pPr algn="ctr" rtl="1">
              <a:spcAft>
                <a:spcPts val="4000"/>
              </a:spcAft>
            </a:pPr>
            <a:r>
              <a:rPr lang="ar-IQ" sz="3600" b="1" dirty="0">
                <a:solidFill>
                  <a:srgbClr val="0E0E0E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+mj-cs"/>
              </a:rPr>
              <a:t>ورقة واحدة فقط قد تتواجد بها 90 نوع من </a:t>
            </a:r>
            <a:r>
              <a:rPr lang="en-US" sz="3600" b="1" dirty="0">
                <a:solidFill>
                  <a:srgbClr val="0E0E0E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+mj-cs"/>
              </a:rPr>
              <a:t>endophytic fungi </a:t>
            </a:r>
            <a:r>
              <a:rPr lang="ar-IQ" sz="3600" b="1" dirty="0">
                <a:solidFill>
                  <a:srgbClr val="0E0E0E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+mj-cs"/>
              </a:rPr>
              <a:t> </a:t>
            </a: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7148" y="8714517"/>
            <a:ext cx="17389900" cy="51779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730" y="8724900"/>
            <a:ext cx="4432854" cy="49911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15100"/>
            <a:ext cx="5271159" cy="72009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5442" y="0"/>
            <a:ext cx="3251606" cy="5372100"/>
          </a:xfrm>
          <a:prstGeom prst="rect">
            <a:avLst/>
          </a:prstGeom>
        </p:spPr>
      </p:pic>
      <p:sp>
        <p:nvSpPr>
          <p:cNvPr id="5" name="Shape 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1685461" cy="13716000"/>
          </a:xfrm>
          <a:prstGeom prst="rect">
            <a:avLst/>
          </a:prstGeom>
        </p:spPr>
      </p:pic>
      <p:sp>
        <p:nvSpPr>
          <p:cNvPr id="8" name="Shape 1"/>
          <p:cNvSpPr/>
          <p:nvPr/>
        </p:nvSpPr>
        <p:spPr>
          <a:xfrm>
            <a:off x="12574572" y="3327400"/>
            <a:ext cx="9907238" cy="3556000"/>
          </a:xfrm>
          <a:prstGeom prst="rect">
            <a:avLst/>
          </a:prstGeom>
          <a:noFill/>
          <a:ln/>
        </p:spPr>
      </p:sp>
      <p:pic>
        <p:nvPicPr>
          <p:cNvPr id="9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47556" y="5554185"/>
            <a:ext cx="1117740" cy="1627665"/>
          </a:xfrm>
          <a:prstGeom prst="rect">
            <a:avLst/>
          </a:prstGeom>
        </p:spPr>
      </p:pic>
      <p:sp>
        <p:nvSpPr>
          <p:cNvPr id="10" name="Shape 2"/>
          <p:cNvSpPr/>
          <p:nvPr/>
        </p:nvSpPr>
        <p:spPr>
          <a:xfrm>
            <a:off x="14098762" y="3327400"/>
            <a:ext cx="8383048" cy="3556000"/>
          </a:xfrm>
          <a:prstGeom prst="rect">
            <a:avLst/>
          </a:prstGeom>
          <a:noFill/>
          <a:ln/>
        </p:spPr>
      </p:sp>
      <p:sp>
        <p:nvSpPr>
          <p:cNvPr id="11" name="Text 3"/>
          <p:cNvSpPr/>
          <p:nvPr/>
        </p:nvSpPr>
        <p:spPr>
          <a:xfrm>
            <a:off x="14098762" y="3327400"/>
            <a:ext cx="8586273" cy="11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ar-IQ" sz="5400" b="1" dirty="0">
                <a:solidFill>
                  <a:srgbClr val="0E0E0E">
                    <a:alpha val="100000"/>
                  </a:srgbClr>
                </a:solidFill>
                <a:latin typeface="Poppins Bold" pitchFamily="34" charset="0"/>
                <a:ea typeface="Poppins Bold" pitchFamily="34" charset="-122"/>
              </a:rPr>
              <a:t>علاقاتها مع المضيف </a:t>
            </a:r>
            <a:endParaRPr lang="en-US" sz="5400" b="1" dirty="0"/>
          </a:p>
        </p:txBody>
      </p:sp>
      <p:sp>
        <p:nvSpPr>
          <p:cNvPr id="12" name="Text 4"/>
          <p:cNvSpPr/>
          <p:nvPr/>
        </p:nvSpPr>
        <p:spPr>
          <a:xfrm>
            <a:off x="13895537" y="5198533"/>
            <a:ext cx="8964463" cy="5190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4000"/>
              </a:spcAft>
            </a:pPr>
            <a:r>
              <a:rPr lang="ar-IQ" sz="3200" b="1" dirty="0">
                <a:solidFill>
                  <a:srgbClr val="0E0E0E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+mj-cs"/>
              </a:rPr>
              <a:t>تكون علاقة بين هذه الفطريات و النبات الذي تستوطنه علاقة </a:t>
            </a:r>
            <a:r>
              <a:rPr lang="ar-IQ" sz="3200" b="1" dirty="0" smtClean="0">
                <a:solidFill>
                  <a:srgbClr val="0E0E0E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+mj-cs"/>
              </a:rPr>
              <a:t>معقد  </a:t>
            </a:r>
            <a:endParaRPr lang="ar-IQ" sz="3200" b="1" dirty="0">
              <a:solidFill>
                <a:srgbClr val="0E0E0E">
                  <a:alpha val="100000"/>
                </a:srgbClr>
              </a:solidFill>
              <a:latin typeface="Poppins Regular" pitchFamily="34" charset="0"/>
              <a:ea typeface="Poppins Regular" pitchFamily="34" charset="-122"/>
              <a:cs typeface="+mj-cs"/>
            </a:endParaRPr>
          </a:p>
          <a:p>
            <a:pPr algn="r" rtl="1">
              <a:spcAft>
                <a:spcPts val="4000"/>
              </a:spcAft>
            </a:pPr>
            <a:r>
              <a:rPr lang="ar-IQ" sz="3200" b="1" dirty="0">
                <a:solidFill>
                  <a:srgbClr val="0E0E0E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+mj-cs"/>
              </a:rPr>
              <a:t>بالعادة تكون علاقة  تكافلية لطن بعض الاحيان قد تتحول الى عدائية بسبب الظروف البيئة القاسية و منها ظاهرة </a:t>
            </a:r>
            <a:r>
              <a:rPr lang="en-US" sz="3200" b="1" dirty="0">
                <a:solidFill>
                  <a:srgbClr val="0E0E0E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+mj-cs"/>
              </a:rPr>
              <a:t>senescence</a:t>
            </a:r>
            <a:r>
              <a:rPr lang="ar-IQ" sz="3200" b="1" dirty="0">
                <a:solidFill>
                  <a:srgbClr val="0E0E0E">
                    <a:alpha val="100000"/>
                  </a:srgbClr>
                </a:solidFill>
                <a:latin typeface="Poppins Regular" pitchFamily="34" charset="0"/>
                <a:ea typeface="Poppins Regular" pitchFamily="34" charset="-122"/>
                <a:cs typeface="+mj-cs"/>
              </a:rPr>
              <a:t> اي عندما يمر النبات بظاهرة الشيخوخة</a:t>
            </a:r>
            <a:endParaRPr lang="en-US" sz="3200" b="1" dirty="0">
              <a:solidFill>
                <a:srgbClr val="0E0E0E">
                  <a:alpha val="100000"/>
                </a:srgbClr>
              </a:solidFill>
              <a:latin typeface="Poppins Regular" pitchFamily="34" charset="0"/>
              <a:ea typeface="Poppins Regular" pitchFamily="34" charset="-122"/>
              <a:cs typeface="+mj-cs"/>
            </a:endParaRPr>
          </a:p>
          <a:p>
            <a:pPr algn="r">
              <a:spcAft>
                <a:spcPts val="4000"/>
              </a:spcAft>
            </a:pPr>
            <a:endParaRPr lang="en-US" sz="3200" dirty="0"/>
          </a:p>
        </p:txBody>
      </p:sp>
      <p:sp>
        <p:nvSpPr>
          <p:cNvPr id="13" name="Shape 5"/>
          <p:cNvSpPr/>
          <p:nvPr/>
        </p:nvSpPr>
        <p:spPr>
          <a:xfrm>
            <a:off x="12574572" y="7480300"/>
            <a:ext cx="9907238" cy="3556000"/>
          </a:xfrm>
          <a:prstGeom prst="rect">
            <a:avLst/>
          </a:prstGeom>
          <a:noFill/>
          <a:ln/>
        </p:spPr>
      </p:sp>
      <p:sp>
        <p:nvSpPr>
          <p:cNvPr id="15" name="Shape 6"/>
          <p:cNvSpPr/>
          <p:nvPr/>
        </p:nvSpPr>
        <p:spPr>
          <a:xfrm>
            <a:off x="14098762" y="7480300"/>
            <a:ext cx="8383048" cy="3556000"/>
          </a:xfrm>
          <a:prstGeom prst="rect">
            <a:avLst/>
          </a:prstGeom>
          <a:noFill/>
          <a:ln/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993" y="1763419"/>
            <a:ext cx="17286861" cy="12060621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19300"/>
            <a:ext cx="5156845" cy="113157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6854" y="1066800"/>
            <a:ext cx="3950194" cy="12649200"/>
          </a:xfrm>
          <a:prstGeom prst="rect">
            <a:avLst/>
          </a:prstGeom>
        </p:spPr>
      </p:pic>
      <p:sp>
        <p:nvSpPr>
          <p:cNvPr id="5" name="Shape 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84300"/>
            <a:ext cx="5458634" cy="4437887"/>
          </a:xfrm>
          <a:prstGeom prst="rect">
            <a:avLst/>
          </a:prstGeom>
        </p:spPr>
      </p:pic>
      <p:sp>
        <p:nvSpPr>
          <p:cNvPr id="8" name="Shape 1"/>
          <p:cNvSpPr/>
          <p:nvPr/>
        </p:nvSpPr>
        <p:spPr>
          <a:xfrm>
            <a:off x="5842730" y="4229100"/>
            <a:ext cx="13603400" cy="6477000"/>
          </a:xfrm>
          <a:prstGeom prst="rect">
            <a:avLst/>
          </a:prstGeom>
          <a:noFill/>
          <a:ln/>
        </p:spPr>
      </p:sp>
      <p:sp>
        <p:nvSpPr>
          <p:cNvPr id="9" name="Text 2"/>
          <p:cNvSpPr/>
          <p:nvPr/>
        </p:nvSpPr>
        <p:spPr>
          <a:xfrm>
            <a:off x="5842730" y="4229100"/>
            <a:ext cx="13806626" cy="5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endParaRPr lang="en-US" sz="4800" dirty="0"/>
          </a:p>
        </p:txBody>
      </p:sp>
      <p:sp>
        <p:nvSpPr>
          <p:cNvPr id="10" name="Text 3"/>
          <p:cNvSpPr/>
          <p:nvPr/>
        </p:nvSpPr>
        <p:spPr>
          <a:xfrm>
            <a:off x="14949768" y="10020300"/>
            <a:ext cx="4648781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endParaRPr lang="en-US" sz="36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556445" y="3182317"/>
            <a:ext cx="17105586" cy="7099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5400" b="1" dirty="0" smtClean="0"/>
              <a:t>التطبيقات الطبية للفطريات الداخلة</a:t>
            </a:r>
            <a:r>
              <a:rPr lang="ar-IQ" sz="4400" dirty="0" smtClean="0"/>
              <a:t>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IQ" sz="4000" dirty="0" smtClean="0"/>
              <a:t> </a:t>
            </a:r>
          </a:p>
          <a:p>
            <a:pPr marL="571500" indent="-571500" algn="r" rtl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ar-SA" sz="4000" dirty="0" smtClean="0">
                <a:ea typeface="Calibri"/>
              </a:rPr>
              <a:t>تعتبر </a:t>
            </a:r>
            <a:r>
              <a:rPr lang="ar-SA" sz="4000" dirty="0">
                <a:ea typeface="Calibri"/>
              </a:rPr>
              <a:t>الفطريات الداخلية عوامل حيوية </a:t>
            </a:r>
            <a:r>
              <a:rPr lang="ar-SA" sz="4000" dirty="0" smtClean="0">
                <a:ea typeface="Calibri"/>
              </a:rPr>
              <a:t>ميكروبية</a:t>
            </a:r>
            <a:r>
              <a:rPr lang="ar-IQ" sz="3200" dirty="0" smtClean="0">
                <a:ea typeface="Calibri"/>
                <a:cs typeface="Arial"/>
              </a:rPr>
              <a:t> </a:t>
            </a:r>
            <a:r>
              <a:rPr lang="ar-IQ" sz="4000" dirty="0" smtClean="0">
                <a:ea typeface="Calibri"/>
              </a:rPr>
              <a:t>لأ</a:t>
            </a:r>
            <a:r>
              <a:rPr lang="ar-SA" sz="4000" dirty="0" smtClean="0">
                <a:ea typeface="Calibri"/>
              </a:rPr>
              <a:t>نتاج </a:t>
            </a:r>
            <a:r>
              <a:rPr lang="ar-SA" sz="4000" dirty="0">
                <a:ea typeface="Calibri"/>
              </a:rPr>
              <a:t>منتجات حيوية جديدة بدرجة عالية من التنوع </a:t>
            </a:r>
            <a:r>
              <a:rPr lang="ar-SA" sz="4000" dirty="0" smtClean="0">
                <a:ea typeface="Calibri"/>
              </a:rPr>
              <a:t>البيولوجي </a:t>
            </a:r>
            <a:r>
              <a:rPr lang="ar-SA" sz="4000" dirty="0">
                <a:ea typeface="Calibri"/>
              </a:rPr>
              <a:t>بعد اكتشاف عقار باكليتاكسيل (أو تاكسول</a:t>
            </a:r>
            <a:r>
              <a:rPr lang="ar-SA" sz="4000" dirty="0" smtClean="0">
                <a:ea typeface="Calibri"/>
              </a:rPr>
              <a:t>) </a:t>
            </a:r>
            <a:r>
              <a:rPr lang="ar-SA" sz="4000" dirty="0">
                <a:ea typeface="Calibri"/>
              </a:rPr>
              <a:t>وهو عقار قوي مضاد للسرطان تنتجه تاكسوميسيس أندرياناي المرتبطة </a:t>
            </a:r>
            <a:r>
              <a:rPr lang="ar-SA" sz="4000" dirty="0" smtClean="0">
                <a:ea typeface="Calibri"/>
              </a:rPr>
              <a:t>بتاكسوس بريفيفوليا</a:t>
            </a:r>
            <a:endParaRPr lang="ar-IQ" sz="4000" dirty="0" smtClean="0">
              <a:ea typeface="Calibri"/>
            </a:endParaRPr>
          </a:p>
          <a:p>
            <a:pPr marL="571500" indent="-571500" algn="r" rtl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ar-IQ" sz="4000" dirty="0" smtClean="0">
                <a:solidFill>
                  <a:prstClr val="black"/>
                </a:solidFill>
                <a:ea typeface="Calibri"/>
                <a:cs typeface="Arial"/>
              </a:rPr>
              <a:t> </a:t>
            </a:r>
            <a:r>
              <a:rPr lang="ar-IQ" sz="4000" dirty="0" smtClean="0">
                <a:ea typeface="Calibri"/>
              </a:rPr>
              <a:t>تقييم نشاط المستخلصات التي تم الحصول عليها من فطريات داخلية مرتبطة للتحقق في ادوية جديدة مضادة لمرض السكري </a:t>
            </a:r>
          </a:p>
          <a:p>
            <a:pPr marL="571500" indent="-571500" algn="r" rtl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ar-IQ" sz="4000" dirty="0" smtClean="0">
                <a:ea typeface="Calibri"/>
              </a:rPr>
              <a:t>استخدامها في </a:t>
            </a:r>
            <a:r>
              <a:rPr lang="ar-SA" sz="4000" dirty="0">
                <a:ea typeface="Calibri"/>
              </a:rPr>
              <a:t>النشاط المضاد للطفيليات للمستخلصات الخام التي تم الحصول عليها من الفطر الداخلي</a:t>
            </a:r>
            <a:endParaRPr lang="ar-IQ" sz="4000" dirty="0" smtClean="0">
              <a:ea typeface="Calibri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IQ" sz="4000" dirty="0" smtClean="0">
              <a:ea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2464" y="8724900"/>
            <a:ext cx="4432854" cy="49911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5889" y="6515100"/>
            <a:ext cx="5271159" cy="72009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251606" cy="5372100"/>
          </a:xfrm>
          <a:prstGeom prst="rect">
            <a:avLst/>
          </a:prstGeom>
        </p:spPr>
      </p:pic>
      <p:sp>
        <p:nvSpPr>
          <p:cNvPr id="5" name="Shape 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05813" y="0"/>
            <a:ext cx="6084060" cy="12268200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1511" y="1346200"/>
            <a:ext cx="6084060" cy="12369800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>
            <a:off x="1397175" y="1143000"/>
            <a:ext cx="10690503" cy="1862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ar-IQ" sz="8000" dirty="0" smtClean="0">
                <a:solidFill>
                  <a:srgbClr val="0E0E0E">
                    <a:alpha val="100000"/>
                  </a:srgbClr>
                </a:solidFill>
                <a:latin typeface="Poppins Bold" pitchFamily="34" charset="0"/>
                <a:ea typeface="Poppins Bold" pitchFamily="34" charset="-122"/>
              </a:rPr>
              <a:t>الاهداف</a:t>
            </a:r>
            <a:endParaRPr lang="en-US" sz="8000" dirty="0"/>
          </a:p>
        </p:txBody>
      </p:sp>
      <p:sp>
        <p:nvSpPr>
          <p:cNvPr id="10" name="Shape 2"/>
          <p:cNvSpPr/>
          <p:nvPr/>
        </p:nvSpPr>
        <p:spPr>
          <a:xfrm>
            <a:off x="1244756" y="5029200"/>
            <a:ext cx="8573572" cy="7315200"/>
          </a:xfrm>
          <a:prstGeom prst="rect">
            <a:avLst/>
          </a:prstGeom>
          <a:noFill/>
          <a:ln/>
        </p:spPr>
      </p:sp>
      <p:sp>
        <p:nvSpPr>
          <p:cNvPr id="11" name="Shape 3"/>
          <p:cNvSpPr/>
          <p:nvPr/>
        </p:nvSpPr>
        <p:spPr>
          <a:xfrm>
            <a:off x="1244756" y="5029200"/>
            <a:ext cx="8573572" cy="2006600"/>
          </a:xfrm>
          <a:prstGeom prst="rect">
            <a:avLst/>
          </a:prstGeom>
          <a:noFill/>
          <a:ln/>
        </p:spPr>
      </p:sp>
      <p:sp>
        <p:nvSpPr>
          <p:cNvPr id="12" name="Shape 4"/>
          <p:cNvSpPr/>
          <p:nvPr/>
        </p:nvSpPr>
        <p:spPr>
          <a:xfrm>
            <a:off x="1244756" y="5270500"/>
            <a:ext cx="2095762" cy="1524000"/>
          </a:xfrm>
          <a:prstGeom prst="rect">
            <a:avLst/>
          </a:prstGeom>
          <a:noFill/>
          <a:ln/>
        </p:spPr>
      </p:sp>
      <p:sp>
        <p:nvSpPr>
          <p:cNvPr id="14" name="Shape 6"/>
          <p:cNvSpPr/>
          <p:nvPr/>
        </p:nvSpPr>
        <p:spPr>
          <a:xfrm>
            <a:off x="3543743" y="5044965"/>
            <a:ext cx="6274584" cy="2006600"/>
          </a:xfrm>
          <a:prstGeom prst="rect">
            <a:avLst/>
          </a:prstGeom>
          <a:noFill/>
          <a:ln/>
        </p:spPr>
      </p:sp>
      <p:sp>
        <p:nvSpPr>
          <p:cNvPr id="15" name="Text 7"/>
          <p:cNvSpPr/>
          <p:nvPr/>
        </p:nvSpPr>
        <p:spPr>
          <a:xfrm>
            <a:off x="3543743" y="5029200"/>
            <a:ext cx="6427003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endParaRPr lang="en-US" sz="3600" dirty="0"/>
          </a:p>
        </p:txBody>
      </p:sp>
      <p:sp>
        <p:nvSpPr>
          <p:cNvPr id="16" name="Text 8"/>
          <p:cNvSpPr/>
          <p:nvPr/>
        </p:nvSpPr>
        <p:spPr>
          <a:xfrm>
            <a:off x="3543743" y="5816600"/>
            <a:ext cx="6410068" cy="1354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4000"/>
              </a:spcAft>
            </a:pPr>
            <a:endParaRPr lang="en-US" sz="3200" dirty="0"/>
          </a:p>
        </p:txBody>
      </p:sp>
      <p:sp>
        <p:nvSpPr>
          <p:cNvPr id="17" name="Shape 9"/>
          <p:cNvSpPr/>
          <p:nvPr/>
        </p:nvSpPr>
        <p:spPr>
          <a:xfrm>
            <a:off x="1244756" y="7645400"/>
            <a:ext cx="8573572" cy="2082800"/>
          </a:xfrm>
          <a:prstGeom prst="rect">
            <a:avLst/>
          </a:prstGeom>
          <a:noFill/>
          <a:ln/>
        </p:spPr>
      </p:sp>
      <p:sp>
        <p:nvSpPr>
          <p:cNvPr id="18" name="Shape 10"/>
          <p:cNvSpPr/>
          <p:nvPr/>
        </p:nvSpPr>
        <p:spPr>
          <a:xfrm>
            <a:off x="1244756" y="7924800"/>
            <a:ext cx="2197375" cy="1524000"/>
          </a:xfrm>
          <a:prstGeom prst="rect">
            <a:avLst/>
          </a:prstGeom>
          <a:noFill/>
          <a:ln/>
        </p:spPr>
      </p:sp>
      <p:sp>
        <p:nvSpPr>
          <p:cNvPr id="20" name="Shape 12"/>
          <p:cNvSpPr/>
          <p:nvPr/>
        </p:nvSpPr>
        <p:spPr>
          <a:xfrm>
            <a:off x="3645356" y="7645400"/>
            <a:ext cx="6172972" cy="2082800"/>
          </a:xfrm>
          <a:prstGeom prst="rect">
            <a:avLst/>
          </a:prstGeom>
          <a:noFill/>
          <a:ln/>
        </p:spPr>
      </p:sp>
      <p:sp>
        <p:nvSpPr>
          <p:cNvPr id="21" name="Text 13"/>
          <p:cNvSpPr/>
          <p:nvPr/>
        </p:nvSpPr>
        <p:spPr>
          <a:xfrm>
            <a:off x="3645356" y="7645400"/>
            <a:ext cx="6325391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endParaRPr lang="en-US" sz="3600" dirty="0"/>
          </a:p>
        </p:txBody>
      </p:sp>
      <p:sp>
        <p:nvSpPr>
          <p:cNvPr id="24" name="Shape 16"/>
          <p:cNvSpPr/>
          <p:nvPr/>
        </p:nvSpPr>
        <p:spPr>
          <a:xfrm>
            <a:off x="1244756" y="10579100"/>
            <a:ext cx="2184673" cy="1524000"/>
          </a:xfrm>
          <a:prstGeom prst="rect">
            <a:avLst/>
          </a:prstGeom>
          <a:noFill/>
          <a:ln/>
        </p:spPr>
      </p:sp>
      <p:sp>
        <p:nvSpPr>
          <p:cNvPr id="29" name="مربع نص 28"/>
          <p:cNvSpPr txBox="1"/>
          <p:nvPr/>
        </p:nvSpPr>
        <p:spPr>
          <a:xfrm>
            <a:off x="-173421" y="5448300"/>
            <a:ext cx="105313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itchFamily="34" charset="0"/>
              <a:buChar char="•"/>
            </a:pPr>
            <a:r>
              <a:rPr lang="ar-IQ" sz="4000" dirty="0" smtClean="0"/>
              <a:t>التعرف على الفطريات الداخلة واول من اطلق عليها الامصطلح</a:t>
            </a:r>
          </a:p>
          <a:p>
            <a:pPr marL="571500" indent="-571500" algn="r" rtl="1">
              <a:buFont typeface="Arial" pitchFamily="34" charset="0"/>
              <a:buChar char="•"/>
            </a:pPr>
            <a:r>
              <a:rPr lang="ar-IQ" sz="4000" dirty="0" smtClean="0"/>
              <a:t>اهميتها للنبات التي تستعمره </a:t>
            </a:r>
          </a:p>
          <a:p>
            <a:pPr marL="571500" indent="-571500" algn="r" rtl="1">
              <a:buFont typeface="Arial" pitchFamily="34" charset="0"/>
              <a:buChar char="•"/>
            </a:pPr>
            <a:r>
              <a:rPr lang="ar-IQ" sz="4000" dirty="0" smtClean="0"/>
              <a:t>التعرف على التطبيقات الطبية والمضادات الميكروبية البديلة للمواد الكيميائية </a:t>
            </a:r>
            <a:endParaRPr 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445" y="0"/>
            <a:ext cx="17853127" cy="13716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19300"/>
            <a:ext cx="5156845" cy="113157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6854" y="1066800"/>
            <a:ext cx="3950194" cy="12649200"/>
          </a:xfrm>
          <a:prstGeom prst="rect">
            <a:avLst/>
          </a:prstGeom>
        </p:spPr>
      </p:pic>
      <p:sp>
        <p:nvSpPr>
          <p:cNvPr id="5" name="Shape 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sp>
        <p:nvSpPr>
          <p:cNvPr id="7" name="Shape 1"/>
          <p:cNvSpPr/>
          <p:nvPr/>
        </p:nvSpPr>
        <p:spPr>
          <a:xfrm>
            <a:off x="4305838" y="3403600"/>
            <a:ext cx="15762670" cy="7620000"/>
          </a:xfrm>
          <a:prstGeom prst="rect">
            <a:avLst/>
          </a:prstGeom>
          <a:noFill/>
          <a:ln/>
        </p:spPr>
      </p:sp>
      <p:sp>
        <p:nvSpPr>
          <p:cNvPr id="8" name="Shape 2"/>
          <p:cNvSpPr/>
          <p:nvPr/>
        </p:nvSpPr>
        <p:spPr>
          <a:xfrm>
            <a:off x="4305838" y="3403600"/>
            <a:ext cx="15762670" cy="5994400"/>
          </a:xfrm>
          <a:prstGeom prst="rect">
            <a:avLst/>
          </a:prstGeom>
          <a:noFill/>
          <a:ln/>
        </p:spPr>
      </p:sp>
      <p:sp>
        <p:nvSpPr>
          <p:cNvPr id="9" name="Text 3"/>
          <p:cNvSpPr/>
          <p:nvPr/>
        </p:nvSpPr>
        <p:spPr>
          <a:xfrm>
            <a:off x="5633154" y="3403600"/>
            <a:ext cx="13108038" cy="55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endParaRPr lang="en-US" sz="24000" dirty="0"/>
          </a:p>
        </p:txBody>
      </p:sp>
      <p:sp>
        <p:nvSpPr>
          <p:cNvPr id="10" name="Text 4"/>
          <p:cNvSpPr/>
          <p:nvPr/>
        </p:nvSpPr>
        <p:spPr>
          <a:xfrm>
            <a:off x="4170355" y="8178800"/>
            <a:ext cx="16033637" cy="1490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endParaRPr lang="en-US" sz="6400" dirty="0"/>
          </a:p>
        </p:txBody>
      </p:sp>
      <p:sp>
        <p:nvSpPr>
          <p:cNvPr id="11" name="Text 5"/>
          <p:cNvSpPr/>
          <p:nvPr/>
        </p:nvSpPr>
        <p:spPr>
          <a:xfrm>
            <a:off x="7483352" y="9804400"/>
            <a:ext cx="9407642" cy="1354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Aft>
                <a:spcPts val="4000"/>
              </a:spcAft>
            </a:pPr>
            <a:endParaRPr lang="en-US" sz="32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9301655" y="2254469"/>
            <a:ext cx="4430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6000" b="1" dirty="0" smtClean="0"/>
              <a:t>التوصيات</a:t>
            </a:r>
            <a:endParaRPr lang="en-US" sz="60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6952594" y="4587766"/>
            <a:ext cx="141731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r" rtl="1">
              <a:buFont typeface="Arial" pitchFamily="34" charset="0"/>
              <a:buChar char="•"/>
            </a:pPr>
            <a:r>
              <a:rPr lang="ar-IQ" sz="4400" dirty="0" smtClean="0"/>
              <a:t>اجراء بحوث مكثفة عن الفطريات الداخلة لكونها ذات اهمية طبية </a:t>
            </a:r>
          </a:p>
          <a:p>
            <a:pPr marL="742950" indent="-742950" algn="r" rtl="1">
              <a:buFont typeface="Arial" pitchFamily="34" charset="0"/>
              <a:buChar char="•"/>
            </a:pPr>
            <a:r>
              <a:rPr lang="ar-IQ" sz="4400" dirty="0" smtClean="0"/>
              <a:t>استخدام هذه الفطريات كبدائل للمركبات والمضادات الصناعية التي تزداد مقاومة الاحياء المجهرية لها</a:t>
            </a:r>
            <a:r>
              <a:rPr lang="ar-IQ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3370921" y="10515600"/>
            <a:ext cx="1016127" cy="3200400"/>
          </a:xfrm>
          <a:prstGeom prst="rect">
            <a:avLst/>
          </a:prstGeom>
          <a:noFill/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3340" y="10820400"/>
            <a:ext cx="711289" cy="25908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940832" y="6515976"/>
            <a:ext cx="7464300" cy="3386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ar-IQ" sz="8000" b="1" dirty="0" smtClean="0">
                <a:solidFill>
                  <a:srgbClr val="272727">
                    <a:alpha val="100000"/>
                  </a:srgbClr>
                </a:solidFill>
                <a:latin typeface="Poppins Bold" pitchFamily="34" charset="0"/>
                <a:ea typeface="Poppins Bold" pitchFamily="34" charset="-122"/>
              </a:rPr>
              <a:t>شكرا لحسن الاصغاء</a:t>
            </a:r>
            <a:endParaRPr lang="en-US" sz="8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365</Words>
  <Application>Microsoft Office PowerPoint</Application>
  <PresentationFormat>Custom</PresentationFormat>
  <Paragraphs>61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eusr</cp:lastModifiedBy>
  <cp:revision>22</cp:revision>
  <dcterms:created xsi:type="dcterms:W3CDTF">2023-06-24T07:31:34Z</dcterms:created>
  <dcterms:modified xsi:type="dcterms:W3CDTF">2025-04-08T17:07:58Z</dcterms:modified>
</cp:coreProperties>
</file>