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5"/>
  </p:normalViewPr>
  <p:slideViewPr>
    <p:cSldViewPr snapToGrid="0">
      <p:cViewPr varScale="1">
        <p:scale>
          <a:sx n="117" d="100"/>
          <a:sy n="117" d="100"/>
        </p:scale>
        <p:origin x="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BBFC54E-D01E-F76A-0D06-F6BC987B7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1285" y="3887269"/>
            <a:ext cx="6831673" cy="1459639"/>
          </a:xfrm>
        </p:spPr>
        <p:txBody>
          <a:bodyPr>
            <a:normAutofit/>
          </a:bodyPr>
          <a:lstStyle/>
          <a:p>
            <a:pPr marL="0" indent="0" algn="ctr" defTabSz="914400" rtl="1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</a:pPr>
            <a:r>
              <a:rPr lang="ar-SA" sz="2800" b="1" dirty="0">
                <a:solidFill>
                  <a:schemeClr val="accent2">
                    <a:lumMod val="50000"/>
                  </a:schemeClr>
                </a:solidFill>
              </a:rPr>
              <a:t>أ.م.د أياد طاهر محمد</a:t>
            </a:r>
          </a:p>
          <a:p>
            <a:pPr marL="0" indent="0" algn="ctr" defTabSz="914400" rtl="1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</a:pPr>
            <a:r>
              <a:rPr lang="ar-SA" sz="2800" b="1" dirty="0">
                <a:solidFill>
                  <a:schemeClr val="accent2">
                    <a:lumMod val="50000"/>
                  </a:schemeClr>
                </a:solidFill>
              </a:rPr>
              <a:t>جامعة بغداد / كلية الإدارة والاقتصاد 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B4657-9FD3-B0B7-3D45-F2678411D8B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14695" y="2158077"/>
            <a:ext cx="9762609" cy="6949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 rtl="1" eaLnBrk="1" latinLnBrk="0" hangingPunct="1">
              <a:lnSpc>
                <a:spcPct val="89000"/>
              </a:lnSpc>
              <a:spcBef>
                <a:spcPct val="0"/>
              </a:spcBef>
              <a:buNone/>
            </a:pPr>
            <a:r>
              <a:rPr lang="ar-SA" sz="4400" b="1" dirty="0">
                <a:solidFill>
                  <a:schemeClr val="accent6">
                    <a:lumMod val="50000"/>
                  </a:schemeClr>
                </a:solidFill>
              </a:rPr>
              <a:t>تأثير المخدرات السلبية على المجتمع</a:t>
            </a:r>
            <a:endParaRPr lang="en-US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EAD9E7-90D9-9FAC-FD79-EC416EAED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208" y="4223651"/>
            <a:ext cx="2442905" cy="2246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81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8ED84-BB4D-00CF-469B-71DC50831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3670"/>
          </a:xfrm>
        </p:spPr>
        <p:txBody>
          <a:bodyPr/>
          <a:lstStyle/>
          <a:p>
            <a:pPr algn="r" rtl="1"/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التوصيات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3E271-F1C1-6B48-32E6-420D27B2A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500809"/>
            <a:ext cx="10088217" cy="4671391"/>
          </a:xfrm>
        </p:spPr>
        <p:txBody>
          <a:bodyPr>
            <a:normAutofit/>
          </a:bodyPr>
          <a:lstStyle/>
          <a:p>
            <a:pPr marL="0" marR="0" algn="just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1-تشريع القوانين الصارمة من قبل مجلس النواب العراقي على المتاجرين والمروجين للمخدرات.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2-الاهتمام ببرامج التوعية من المخدرات وضرورة قيام المؤسسات الحكومية المختصة بدورها بتوعية من الاثار السلبية للمخدرات يشرف عليها المتخصصين.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3-ينبغي على المؤسسات الصحية توفير وتأهيل الكوادر الصحية في علاج المدمنين على المخدرات في مستشفيات خاصة انشات خصيصا لمعالجة المدمنين على المخدرات.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4-توعية الاسرة وافراد المجتمع بالأمراض النفسية والعادات الغير صحية التي تؤدي الى تعاطي المخدرات ومن ثم الادمان عليها.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 ينبغي حظر الافلام والمسلسلات التي تتضمن مشاهد التي تروج للمخدرات او تعاطي المخدرات.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636519-3F46-16A2-4582-B807B1407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584" y="380309"/>
            <a:ext cx="2677111" cy="1518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B16A44-7ED9-2434-0D29-9D1F9C5426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8685" y="327090"/>
            <a:ext cx="8500385" cy="6391762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A5459161-CB7A-8022-6A4A-10B31A368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894" y="233119"/>
            <a:ext cx="8500385" cy="639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8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BBC8B-60A5-7F8A-23CF-D234DA964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84583"/>
          </a:xfrm>
        </p:spPr>
        <p:txBody>
          <a:bodyPr/>
          <a:lstStyle/>
          <a:p>
            <a:pPr algn="r" rtl="1"/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أهداف الورشة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9D124-048C-B7C3-C825-33EBA39A6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70383"/>
            <a:ext cx="9753600" cy="4999382"/>
          </a:xfrm>
        </p:spPr>
        <p:txBody>
          <a:bodyPr>
            <a:normAutofit/>
          </a:bodyPr>
          <a:lstStyle/>
          <a:p>
            <a:pPr marL="73152" indent="-457200" algn="just" rtl="1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ar-SA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تهدف الورشة الى توضيح تأثير المخدرات السلبية على المجتمع حيث ان المتعاطين للمخدرات مصدر خطر على حياة افراد المجتمع الاخرين وعلى أمن المجتمع.</a:t>
            </a:r>
            <a:endParaRPr lang="en-US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3152" indent="-457200" algn="just" rtl="1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ar-SA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توعية المجتمع من مخاطر المخدرات وخصوصا فئة الشباب، وتأثير تناول المخدرات على انتاجية الشباب ومن ثم على الدخل وعدم امكانية اشباع حاجاته الاساسية وبذلك يتجهون نحو الجريمة والمساس بأمن المجتمع.</a:t>
            </a:r>
            <a:endParaRPr lang="en-US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3152" indent="-457200" algn="just" rtl="1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ar-SA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توضيح تأثير المخدرات على العلاقات الاسرية والعلاقات الاجتماعية مما يؤدي ذلك الى العزلة الاجتماعية وزيادة الشعور بالقلق والاضطرابات النفسية.</a:t>
            </a:r>
            <a:endParaRPr lang="en-US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3152" indent="-457200" algn="just" rtl="1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ar-SA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نسعى الى توضيح تأثير المخدرات على مستقبل الافراد وبالتالي على العائلة والمجتمع وبالتالي يصبحون شخصيات اجرامية وحاقدة على المجتمع</a:t>
            </a:r>
            <a:endParaRPr lang="en-US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3152" marR="0" indent="-457200" algn="just" rtl="1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ar-SA" dirty="0">
                <a:solidFill>
                  <a:schemeClr val="accent3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التوصية بكيفية معالجة والحد من تناول المخدرات من خلال التوعية او وضع قوانين صارمة بشأن تجارة وتناول المخدرات فضلا الى انشاء المصحات الطبية وتأهيل الكوادر الطبية للتعامل مع متناولي المخدرات.</a:t>
            </a:r>
            <a:endParaRPr lang="en-US" dirty="0">
              <a:solidFill>
                <a:schemeClr val="accent3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6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6871-808B-AB86-6570-DF4F6276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92480"/>
            <a:ext cx="9601200" cy="1108330"/>
          </a:xfrm>
        </p:spPr>
        <p:txBody>
          <a:bodyPr/>
          <a:lstStyle/>
          <a:p>
            <a:pPr algn="r" rtl="1"/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ماهي المخدرات ؟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9D46D8-DDBE-E0C9-DBC7-3E8884B684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8313" y="1500809"/>
            <a:ext cx="8985903" cy="4964712"/>
          </a:xfrm>
        </p:spPr>
      </p:pic>
    </p:spTree>
    <p:extLst>
      <p:ext uri="{BB962C8B-B14F-4D97-AF65-F5344CB8AC3E}">
        <p14:creationId xmlns:p14="http://schemas.microsoft.com/office/powerpoint/2010/main" val="315494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6FC22-7D82-EE26-83E1-FC3597282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678" y="397565"/>
            <a:ext cx="9601200" cy="755374"/>
          </a:xfrm>
        </p:spPr>
        <p:txBody>
          <a:bodyPr/>
          <a:lstStyle/>
          <a:p>
            <a:pPr algn="r" defTabSz="914400" rtl="1" eaLnBrk="1" latinLnBrk="0" hangingPunct="1">
              <a:lnSpc>
                <a:spcPct val="89000"/>
              </a:lnSpc>
              <a:spcBef>
                <a:spcPct val="0"/>
              </a:spcBef>
              <a:buNone/>
            </a:pPr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ماهي المخدرات ؟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CC830-23B7-B31F-C956-00EF9E8AF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1174"/>
            <a:ext cx="10376452" cy="5019261"/>
          </a:xfrm>
        </p:spPr>
        <p:txBody>
          <a:bodyPr>
            <a:normAutofit/>
          </a:bodyPr>
          <a:lstStyle/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sz="2800" dirty="0">
                <a:solidFill>
                  <a:srgbClr val="FF0000"/>
                </a:solidFill>
              </a:rPr>
              <a:t>المخدرات مواد كيميائية تؤثر، عند تناولها، على الجسم و/أو العقل. </a:t>
            </a:r>
          </a:p>
          <a:p>
            <a:pPr marL="0" indent="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None/>
            </a:pPr>
            <a:endParaRPr lang="ar" sz="2800" dirty="0">
              <a:solidFill>
                <a:srgbClr val="FF0000"/>
              </a:solidFill>
            </a:endParaRPr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u="sng" dirty="0">
                <a:solidFill>
                  <a:schemeClr val="tx1"/>
                </a:solidFill>
              </a:rPr>
              <a:t>أنواع المخدرات: </a:t>
            </a:r>
          </a:p>
          <a:p>
            <a:pPr marL="457200" indent="-45720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ar" dirty="0">
                <a:solidFill>
                  <a:schemeClr val="tx1"/>
                </a:solidFill>
              </a:rPr>
              <a:t>القانونية: الكحول، التبغ، الأدوية الموصوفة. </a:t>
            </a:r>
          </a:p>
          <a:p>
            <a:pPr marL="457200" indent="-45720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ar" dirty="0">
                <a:solidFill>
                  <a:schemeClr val="tx1"/>
                </a:solidFill>
              </a:rPr>
              <a:t>غير القانونية:الهيروين، الكوكايين</a:t>
            </a:r>
            <a:endParaRPr lang="ar-SA" dirty="0">
              <a:solidFill>
                <a:schemeClr val="tx1"/>
              </a:solidFill>
            </a:endParaRPr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u="sng" dirty="0">
                <a:solidFill>
                  <a:schemeClr val="tx1"/>
                </a:solidFill>
              </a:rPr>
              <a:t>فئات الاستخدام: </a:t>
            </a:r>
          </a:p>
          <a:p>
            <a:pPr marL="457200" indent="-45720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ar" dirty="0">
                <a:solidFill>
                  <a:schemeClr val="tx1"/>
                </a:solidFill>
              </a:rPr>
              <a:t>الاستخدام الطبي: جرعات علاجية مُراقبة</a:t>
            </a:r>
          </a:p>
          <a:p>
            <a:pPr marL="457200" indent="-45720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ar" dirty="0">
                <a:solidFill>
                  <a:schemeClr val="tx1"/>
                </a:solidFill>
              </a:rPr>
              <a:t>إساءة الاستخدام:الاستخدام بدون وصفة طبية أو بطرق ضارة</a:t>
            </a:r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endParaRPr lang="ar" dirty="0"/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dirty="0">
                <a:solidFill>
                  <a:schemeClr val="accent6">
                    <a:lumMod val="50000"/>
                  </a:schemeClr>
                </a:solidFill>
              </a:rPr>
              <a:t>الإدمان: اضطراب دماغي مزمن يتميز بالبحث القهري عن المخدرات رغم عواقبها الضارة.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BDDCFA-1420-5AFC-5B28-3EE0FAD89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442" y="2221395"/>
            <a:ext cx="3932583" cy="241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4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7DFA8-891F-AFE0-9AA0-4DE867FFC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95130"/>
          </a:xfrm>
        </p:spPr>
        <p:txBody>
          <a:bodyPr/>
          <a:lstStyle/>
          <a:p>
            <a:pPr algn="r" defTabSz="914400" rtl="1" eaLnBrk="1" latinLnBrk="0" hangingPunct="1">
              <a:lnSpc>
                <a:spcPct val="89000"/>
              </a:lnSpc>
              <a:spcBef>
                <a:spcPct val="0"/>
              </a:spcBef>
              <a:buNone/>
            </a:pPr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نطاق المشكلة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701B0-5A4D-9635-EC63-C85AB13BF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2087" y="1649896"/>
            <a:ext cx="10336695" cy="4681330"/>
          </a:xfrm>
        </p:spPr>
        <p:txBody>
          <a:bodyPr>
            <a:normAutofit/>
          </a:bodyPr>
          <a:lstStyle/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dirty="0"/>
              <a:t>وفقًا لمكتب الأمم المتحدة المعني بالمخدرات والجريمة (2023): </a:t>
            </a:r>
          </a:p>
          <a:p>
            <a:pPr marL="0" indent="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None/>
            </a:pPr>
            <a:r>
              <a:rPr lang="ar" dirty="0"/>
              <a:t>-تعاطى شخص واحد من كل 18 شخصًا حول العالم المخدرات مرة واحدة على الأقل في عام 2021. </a:t>
            </a:r>
          </a:p>
          <a:p>
            <a:pPr marL="0" indent="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None/>
            </a:pPr>
            <a:r>
              <a:rPr lang="ar" dirty="0"/>
              <a:t>ـ تعاطى حوالي 296 مليون شخص المخدرات، بزيادة قدرها 23% على مدى عقد من الزمان. </a:t>
            </a:r>
          </a:p>
          <a:p>
            <a:pPr marL="0" indent="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None/>
            </a:pPr>
            <a:endParaRPr lang="ar" dirty="0"/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dirty="0">
                <a:solidFill>
                  <a:srgbClr val="FF0000"/>
                </a:solidFill>
              </a:rPr>
              <a:t>اضطراب تعاطي المخدرات:</a:t>
            </a:r>
            <a:r>
              <a:rPr lang="ar" dirty="0"/>
              <a:t>يؤثر على أكثر من 35 مليون شخص حول العالم. </a:t>
            </a:r>
          </a:p>
          <a:p>
            <a:pPr marL="0" indent="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None/>
            </a:pPr>
            <a:endParaRPr lang="ar" dirty="0"/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dirty="0">
                <a:solidFill>
                  <a:srgbClr val="FF0000"/>
                </a:solidFill>
              </a:rPr>
              <a:t>التأثير الاقتصادي العالمي: </a:t>
            </a:r>
            <a:r>
              <a:rPr lang="ar" dirty="0"/>
              <a:t>- تنفق الولايات المتحدة وحدها أكثر من (740 مليار دولار سنويًا) بسبب التكاليف المرتبطة بتعاطي المخدرات (الرعاية الصحية، والجريمة، وخسائر الإنتاجية). \</a:t>
            </a:r>
          </a:p>
          <a:p>
            <a:pPr marL="0" indent="0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None/>
            </a:pPr>
            <a:endParaRPr lang="ar" dirty="0"/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ar" dirty="0">
                <a:solidFill>
                  <a:srgbClr val="FF0000"/>
                </a:solidFill>
              </a:rPr>
              <a:t>تأثير الجائحة: </a:t>
            </a:r>
            <a:r>
              <a:rPr lang="ar" dirty="0"/>
              <a:t>أدى كوفيد-19 إلى تفاقم مشاكل الصحة النفسية وزيادة اتجاهات تعاطي المخدرات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86B6CF-D94D-4AB2-22C1-E12577367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427" y="276871"/>
            <a:ext cx="3614530" cy="137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13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5B0D3-4FFF-BF3E-D4CE-05FC1D1CF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24339"/>
          </a:xfrm>
        </p:spPr>
        <p:txBody>
          <a:bodyPr/>
          <a:lstStyle/>
          <a:p>
            <a:pPr algn="r"/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العواقب الصحية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38F0DF-DCCB-5A19-CCE8-3C4706E274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0991" y="552392"/>
            <a:ext cx="9760226" cy="582853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50D295-B5EF-D28E-99B3-D0254E714081}"/>
              </a:ext>
            </a:extLst>
          </p:cNvPr>
          <p:cNvSpPr txBox="1"/>
          <p:nvPr/>
        </p:nvSpPr>
        <p:spPr>
          <a:xfrm>
            <a:off x="4909930" y="1043609"/>
            <a:ext cx="6609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b="1" dirty="0"/>
              <a:t>تأثير المخدرات على جسد الانسان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32717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3957-19CC-AC55-B245-9AB1F006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4461"/>
          </a:xfrm>
        </p:spPr>
        <p:txBody>
          <a:bodyPr/>
          <a:lstStyle/>
          <a:p>
            <a:pPr algn="r" rtl="1"/>
            <a:r>
              <a:rPr lang="ar-SA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العواقب الصحية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9A2CB-ABE0-8ACD-941E-7EB4EFAF6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590261"/>
            <a:ext cx="10028583" cy="4850295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" dirty="0">
                <a:solidFill>
                  <a:srgbClr val="FF0000"/>
                </a:solidFill>
              </a:rPr>
              <a:t>-الآثار الصحية قصيرة المدى:</a:t>
            </a:r>
          </a:p>
          <a:p>
            <a:pPr marL="0" indent="0" algn="r" rtl="1">
              <a:buNone/>
            </a:pPr>
            <a:r>
              <a:rPr lang="ar" dirty="0"/>
              <a:t> ضعف القدرة على الحكم، والتحكم الحركي، والذاكرة، والتركيز. - زيادة خطر الحوادث والإصابات. </a:t>
            </a:r>
          </a:p>
          <a:p>
            <a:pPr marL="0" indent="0" algn="r" rtl="1">
              <a:buNone/>
            </a:pPr>
            <a:endParaRPr lang="ar" dirty="0"/>
          </a:p>
          <a:p>
            <a:pPr algn="r" rtl="1"/>
            <a:r>
              <a:rPr lang="ar" dirty="0">
                <a:solidFill>
                  <a:srgbClr val="FF0000"/>
                </a:solidFill>
              </a:rPr>
              <a:t>الآثار الجسدية طويلة المدى:</a:t>
            </a:r>
          </a:p>
          <a:p>
            <a:pPr marL="0" indent="0" algn="r" rtl="1">
              <a:buNone/>
            </a:pPr>
            <a:r>
              <a:rPr lang="ar" dirty="0"/>
              <a:t>تلف الكبد (الكحول)، ومشاكل الرئة (التدخين)، ومشاكل القلب والأوعية الدموية (المنشطات). - الأمراض المعدية (فيروس نقص المناعة البشرية، والتهاب الكبد الوبائي </a:t>
            </a:r>
            <a:r>
              <a:rPr lang="en-US" dirty="0"/>
              <a:t>B/C </a:t>
            </a:r>
            <a:r>
              <a:rPr lang="ar" dirty="0"/>
              <a:t>الناتج عن مشاركة الإبر). </a:t>
            </a:r>
          </a:p>
          <a:p>
            <a:pPr marL="0" indent="0" algn="r" rtl="1">
              <a:buNone/>
            </a:pPr>
            <a:endParaRPr lang="ar" dirty="0"/>
          </a:p>
          <a:p>
            <a:pPr algn="r" rtl="1"/>
            <a:r>
              <a:rPr lang="ar" dirty="0">
                <a:solidFill>
                  <a:srgbClr val="FF0000"/>
                </a:solidFill>
              </a:rPr>
              <a:t>الصحة النفسية:</a:t>
            </a:r>
            <a:r>
              <a:rPr lang="ar" dirty="0"/>
              <a:t>هناك علاقة وثيقة بين تعاطي المخدرات واضطرابات مثل الاكتئاب، والقلق، والفصام، الذهان الناجم عن تعاطي الميثامفيتامين أو عقار إل إس دي. </a:t>
            </a:r>
          </a:p>
          <a:p>
            <a:pPr marL="0" indent="0" algn="r" rtl="1">
              <a:buNone/>
            </a:pPr>
            <a:endParaRPr lang="ar" dirty="0"/>
          </a:p>
          <a:p>
            <a:pPr algn="r" rtl="1"/>
            <a:r>
              <a:rPr lang="ar" dirty="0">
                <a:solidFill>
                  <a:srgbClr val="FF0000"/>
                </a:solidFill>
              </a:rPr>
              <a:t>وفيات الجرعات الزائدة:</a:t>
            </a:r>
            <a:r>
              <a:rPr lang="ar" dirty="0"/>
              <a:t>تُعد وفيات الجرعات الزائدة من المواد الأفيونية السبب الرئيسي للوفاة المرتبطة بالمخدرات في العديد من البلدان.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5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C57147-0EAA-AB4E-D827-A0ABFC3CF0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799" y="298175"/>
            <a:ext cx="8915401" cy="6020554"/>
          </a:xfrm>
        </p:spPr>
      </p:pic>
    </p:spTree>
    <p:extLst>
      <p:ext uri="{BB962C8B-B14F-4D97-AF65-F5344CB8AC3E}">
        <p14:creationId xmlns:p14="http://schemas.microsoft.com/office/powerpoint/2010/main" val="1976688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1C27F-2EA6-49EF-BC39-BB284570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222513"/>
          </a:xfrm>
        </p:spPr>
        <p:txBody>
          <a:bodyPr/>
          <a:lstStyle/>
          <a:p>
            <a:pPr algn="ctr" defTabSz="914400" rtl="1" eaLnBrk="1" latinLnBrk="0" hangingPunct="1">
              <a:lnSpc>
                <a:spcPct val="89000"/>
              </a:lnSpc>
              <a:spcBef>
                <a:spcPct val="0"/>
              </a:spcBef>
              <a:buNone/>
            </a:pPr>
            <a:r>
              <a:rPr lang="ar-SA" b="1" dirty="0">
                <a:solidFill>
                  <a:srgbClr val="FF0000"/>
                </a:solidFill>
              </a:rPr>
              <a:t>أضرار المخدرات على المجتمع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36BF8-B109-0E4C-3D62-7EE193D33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9104"/>
            <a:ext cx="9601200" cy="4088296"/>
          </a:xfrm>
        </p:spPr>
        <p:txBody>
          <a:bodyPr>
            <a:normAutofit fontScale="70000" lnSpcReduction="20000"/>
          </a:bodyPr>
          <a:lstStyle/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اضطرابات نفسية وعقلية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مثل الاكتئاب، القلق، والذهان.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تفكك أسري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ارتفاع معدلات الطلاق، التشرد، وعدم الاستقرار الأسري.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زيادة الحوادث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القيادة تحت تأثير المخدرات تسبب وفيات وإصابات خطيرة.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مشكلات قانونية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السجن، دفع غرامات، وتسجيل سوابق جنائية.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ضعف الإنتاجية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تراجع الأداء الوظيفي وفقدان الوظيفة.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أزمات مالية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الإنفاق المفرط، الديون، والفقر.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انتحار وقتل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ارتباط الإدمان بمعدلات أعلى للعنف والانتحار.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سلوك إجرامي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جرائم مثل السرقة، الرشوة، والاعتداءات.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انتقال الأمراض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مثل الإيدز نتيجة التعاطي بالحقن وسلوكيات خطرة.</a:t>
            </a:r>
          </a:p>
          <a:p>
            <a:pPr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عبء اقتصادي على الدولة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تكلفة علاج الإدمان والرعاية الصحية.</a:t>
            </a:r>
          </a:p>
          <a:p>
            <a:pPr marL="0" indent="0" algn="r" rtl="1">
              <a:buNone/>
            </a:pPr>
            <a:r>
              <a:rPr lang="ar" sz="2600" b="1" dirty="0">
                <a:solidFill>
                  <a:schemeClr val="accent5">
                    <a:lumMod val="75000"/>
                  </a:schemeClr>
                </a:solidFill>
              </a:rPr>
              <a:t>ارتفاع البطالة</a:t>
            </a:r>
            <a:r>
              <a:rPr lang="ar" sz="2600" dirty="0">
                <a:solidFill>
                  <a:schemeClr val="accent5">
                    <a:lumMod val="75000"/>
                  </a:schemeClr>
                </a:solidFill>
              </a:rPr>
              <a:t>: صعوبة الحصول على وظائف بسبب فحوصات المخدرات</a:t>
            </a:r>
          </a:p>
          <a:p>
            <a:pPr marL="384048" indent="-384048" algn="r" defTabSz="914400" rtl="1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8601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التأثير السلبي للمخدرات على المجتمع" id="{A014BCF8-3943-0A4C-9BD1-5018CD168672}" vid="{47831C60-76B3-6A45-A383-73BC9446C74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668</Words>
  <Application>Microsoft Macintosh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Franklin Gothic Book</vt:lpstr>
      <vt:lpstr>Crop</vt:lpstr>
      <vt:lpstr>تأثير المخدرات السلبية على المجتمع</vt:lpstr>
      <vt:lpstr>أهداف الورشة</vt:lpstr>
      <vt:lpstr>ماهي المخدرات ؟</vt:lpstr>
      <vt:lpstr>ماهي المخدرات ؟</vt:lpstr>
      <vt:lpstr>نطاق المشكلة</vt:lpstr>
      <vt:lpstr>العواقب الصحية</vt:lpstr>
      <vt:lpstr>العواقب الصحية</vt:lpstr>
      <vt:lpstr>PowerPoint Presentation</vt:lpstr>
      <vt:lpstr>أضرار المخدرات على المجتمع</vt:lpstr>
      <vt:lpstr>التوصيات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fatima .</dc:creator>
  <cp:lastModifiedBy>fatima .</cp:lastModifiedBy>
  <cp:revision>2</cp:revision>
  <dcterms:created xsi:type="dcterms:W3CDTF">2025-04-22T17:11:31Z</dcterms:created>
  <dcterms:modified xsi:type="dcterms:W3CDTF">2025-04-22T19:02:03Z</dcterms:modified>
</cp:coreProperties>
</file>